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j%20Shah\Documents\Sem%204\Economics\Eco%20Modified\Project%202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j%20Shah\Documents\Sem%204\Economics\Eco%20Modified\Project%202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Price, Average Revenue, Marginal </a:t>
            </a:r>
            <a:r>
              <a:rPr lang="en-US" dirty="0" smtClean="0"/>
              <a:t>Revenue vs no of trucks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Price/truck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Sheet4!$A$2:$A$13</c:f>
              <c:numCache>
                <c:formatCode>General</c:formatCode>
                <c:ptCount val="12"/>
                <c:pt idx="0">
                  <c:v>52</c:v>
                </c:pt>
                <c:pt idx="1">
                  <c:v>53</c:v>
                </c:pt>
                <c:pt idx="2">
                  <c:v>59</c:v>
                </c:pt>
                <c:pt idx="3">
                  <c:v>65</c:v>
                </c:pt>
                <c:pt idx="4">
                  <c:v>72</c:v>
                </c:pt>
                <c:pt idx="5">
                  <c:v>75</c:v>
                </c:pt>
                <c:pt idx="6">
                  <c:v>80</c:v>
                </c:pt>
                <c:pt idx="7">
                  <c:v>81</c:v>
                </c:pt>
                <c:pt idx="8">
                  <c:v>83</c:v>
                </c:pt>
                <c:pt idx="9">
                  <c:v>90</c:v>
                </c:pt>
                <c:pt idx="10">
                  <c:v>92</c:v>
                </c:pt>
                <c:pt idx="11">
                  <c:v>93</c:v>
                </c:pt>
              </c:numCache>
            </c:numRef>
          </c:xVal>
          <c:yVal>
            <c:numRef>
              <c:f>Sheet4!$B$2:$B$13</c:f>
              <c:numCache>
                <c:formatCode>General</c:formatCode>
                <c:ptCount val="12"/>
                <c:pt idx="0">
                  <c:v>6375</c:v>
                </c:pt>
                <c:pt idx="1">
                  <c:v>6375</c:v>
                </c:pt>
                <c:pt idx="2">
                  <c:v>6300</c:v>
                </c:pt>
                <c:pt idx="3">
                  <c:v>6000</c:v>
                </c:pt>
                <c:pt idx="4">
                  <c:v>6225</c:v>
                </c:pt>
                <c:pt idx="5">
                  <c:v>6150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5850</c:v>
                </c:pt>
                <c:pt idx="10">
                  <c:v>5850</c:v>
                </c:pt>
                <c:pt idx="11">
                  <c:v>5850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Average 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Sheet4!$A$2:$A$13</c:f>
              <c:numCache>
                <c:formatCode>General</c:formatCode>
                <c:ptCount val="12"/>
                <c:pt idx="0">
                  <c:v>52</c:v>
                </c:pt>
                <c:pt idx="1">
                  <c:v>53</c:v>
                </c:pt>
                <c:pt idx="2">
                  <c:v>59</c:v>
                </c:pt>
                <c:pt idx="3">
                  <c:v>65</c:v>
                </c:pt>
                <c:pt idx="4">
                  <c:v>72</c:v>
                </c:pt>
                <c:pt idx="5">
                  <c:v>75</c:v>
                </c:pt>
                <c:pt idx="6">
                  <c:v>80</c:v>
                </c:pt>
                <c:pt idx="7">
                  <c:v>81</c:v>
                </c:pt>
                <c:pt idx="8">
                  <c:v>83</c:v>
                </c:pt>
                <c:pt idx="9">
                  <c:v>90</c:v>
                </c:pt>
                <c:pt idx="10">
                  <c:v>92</c:v>
                </c:pt>
                <c:pt idx="11">
                  <c:v>93</c:v>
                </c:pt>
              </c:numCache>
            </c:numRef>
          </c:xVal>
          <c:yVal>
            <c:numRef>
              <c:f>Sheet4!$D$2:$D$13</c:f>
              <c:numCache>
                <c:formatCode>General</c:formatCode>
                <c:ptCount val="12"/>
                <c:pt idx="0">
                  <c:v>6375</c:v>
                </c:pt>
                <c:pt idx="1">
                  <c:v>6375</c:v>
                </c:pt>
                <c:pt idx="2">
                  <c:v>6300</c:v>
                </c:pt>
                <c:pt idx="3">
                  <c:v>6000</c:v>
                </c:pt>
                <c:pt idx="4">
                  <c:v>6225</c:v>
                </c:pt>
                <c:pt idx="5">
                  <c:v>6150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5850</c:v>
                </c:pt>
                <c:pt idx="10">
                  <c:v>5850</c:v>
                </c:pt>
                <c:pt idx="11">
                  <c:v>5850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Sheet4!$E$1</c:f>
              <c:strCache>
                <c:ptCount val="1"/>
                <c:pt idx="0">
                  <c:v>Marginal Revenue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Sheet4!$A$2:$A$13</c:f>
              <c:numCache>
                <c:formatCode>General</c:formatCode>
                <c:ptCount val="12"/>
                <c:pt idx="0">
                  <c:v>52</c:v>
                </c:pt>
                <c:pt idx="1">
                  <c:v>53</c:v>
                </c:pt>
                <c:pt idx="2">
                  <c:v>59</c:v>
                </c:pt>
                <c:pt idx="3">
                  <c:v>65</c:v>
                </c:pt>
                <c:pt idx="4">
                  <c:v>72</c:v>
                </c:pt>
                <c:pt idx="5">
                  <c:v>75</c:v>
                </c:pt>
                <c:pt idx="6">
                  <c:v>80</c:v>
                </c:pt>
                <c:pt idx="7">
                  <c:v>81</c:v>
                </c:pt>
                <c:pt idx="8">
                  <c:v>83</c:v>
                </c:pt>
                <c:pt idx="9">
                  <c:v>90</c:v>
                </c:pt>
                <c:pt idx="10">
                  <c:v>92</c:v>
                </c:pt>
                <c:pt idx="11">
                  <c:v>93</c:v>
                </c:pt>
              </c:numCache>
            </c:numRef>
          </c:xVal>
          <c:yVal>
            <c:numRef>
              <c:f>Sheet4!$E$2:$E$13</c:f>
              <c:numCache>
                <c:formatCode>General</c:formatCode>
                <c:ptCount val="12"/>
                <c:pt idx="1">
                  <c:v>6375</c:v>
                </c:pt>
                <c:pt idx="2">
                  <c:v>5637.5</c:v>
                </c:pt>
                <c:pt idx="3">
                  <c:v>3050</c:v>
                </c:pt>
                <c:pt idx="4">
                  <c:v>8314.2900000000009</c:v>
                </c:pt>
                <c:pt idx="5">
                  <c:v>4350</c:v>
                </c:pt>
                <c:pt idx="6">
                  <c:v>3750</c:v>
                </c:pt>
                <c:pt idx="7">
                  <c:v>6000</c:v>
                </c:pt>
                <c:pt idx="8">
                  <c:v>6000</c:v>
                </c:pt>
                <c:pt idx="9">
                  <c:v>4071.43</c:v>
                </c:pt>
                <c:pt idx="10">
                  <c:v>5850</c:v>
                </c:pt>
                <c:pt idx="11">
                  <c:v>5850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340736"/>
        <c:axId val="151344264"/>
      </c:scatterChart>
      <c:valAx>
        <c:axId val="151340736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44264"/>
        <c:crosses val="autoZero"/>
        <c:crossBetween val="midCat"/>
      </c:valAx>
      <c:valAx>
        <c:axId val="151344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40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</a:t>
            </a:r>
            <a:r>
              <a:rPr lang="en-US" baseline="0" dirty="0" smtClean="0"/>
              <a:t> cost, total revenue vs no of trucks</a:t>
            </a:r>
            <a:endParaRPr lang="en-US" dirty="0"/>
          </a:p>
        </c:rich>
      </c:tx>
      <c:layout>
        <c:manualLayout>
          <c:xMode val="edge"/>
          <c:yMode val="edge"/>
          <c:x val="0.1061038587281853"/>
          <c:y val="2.247191011235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Sheet4!$A$2:$A$13</c:f>
              <c:numCache>
                <c:formatCode>General</c:formatCode>
                <c:ptCount val="12"/>
                <c:pt idx="0">
                  <c:v>52</c:v>
                </c:pt>
                <c:pt idx="1">
                  <c:v>53</c:v>
                </c:pt>
                <c:pt idx="2">
                  <c:v>59</c:v>
                </c:pt>
                <c:pt idx="3">
                  <c:v>65</c:v>
                </c:pt>
                <c:pt idx="4">
                  <c:v>72</c:v>
                </c:pt>
                <c:pt idx="5">
                  <c:v>75</c:v>
                </c:pt>
                <c:pt idx="6">
                  <c:v>80</c:v>
                </c:pt>
                <c:pt idx="7">
                  <c:v>81</c:v>
                </c:pt>
                <c:pt idx="8">
                  <c:v>83</c:v>
                </c:pt>
                <c:pt idx="9">
                  <c:v>90</c:v>
                </c:pt>
                <c:pt idx="10">
                  <c:v>92</c:v>
                </c:pt>
                <c:pt idx="11">
                  <c:v>93</c:v>
                </c:pt>
              </c:numCache>
            </c:numRef>
          </c:xVal>
          <c:yVal>
            <c:numRef>
              <c:f>Sheet4!$C$2:$C$13</c:f>
              <c:numCache>
                <c:formatCode>General</c:formatCode>
                <c:ptCount val="12"/>
                <c:pt idx="0">
                  <c:v>331500</c:v>
                </c:pt>
                <c:pt idx="1">
                  <c:v>337875</c:v>
                </c:pt>
                <c:pt idx="2">
                  <c:v>371700</c:v>
                </c:pt>
                <c:pt idx="3">
                  <c:v>390000</c:v>
                </c:pt>
                <c:pt idx="4">
                  <c:v>448200</c:v>
                </c:pt>
                <c:pt idx="5">
                  <c:v>461250</c:v>
                </c:pt>
                <c:pt idx="6">
                  <c:v>480000</c:v>
                </c:pt>
                <c:pt idx="7">
                  <c:v>486000</c:v>
                </c:pt>
                <c:pt idx="8">
                  <c:v>498000</c:v>
                </c:pt>
                <c:pt idx="9">
                  <c:v>526500</c:v>
                </c:pt>
                <c:pt idx="10">
                  <c:v>538200</c:v>
                </c:pt>
                <c:pt idx="11">
                  <c:v>544050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Sheet4!$F$1</c:f>
              <c:strCache>
                <c:ptCount val="1"/>
                <c:pt idx="0">
                  <c:v>Net Expense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Sheet4!$A$2:$A$13</c:f>
              <c:numCache>
                <c:formatCode>General</c:formatCode>
                <c:ptCount val="12"/>
                <c:pt idx="0">
                  <c:v>52</c:v>
                </c:pt>
                <c:pt idx="1">
                  <c:v>53</c:v>
                </c:pt>
                <c:pt idx="2">
                  <c:v>59</c:v>
                </c:pt>
                <c:pt idx="3">
                  <c:v>65</c:v>
                </c:pt>
                <c:pt idx="4">
                  <c:v>72</c:v>
                </c:pt>
                <c:pt idx="5">
                  <c:v>75</c:v>
                </c:pt>
                <c:pt idx="6">
                  <c:v>80</c:v>
                </c:pt>
                <c:pt idx="7">
                  <c:v>81</c:v>
                </c:pt>
                <c:pt idx="8">
                  <c:v>83</c:v>
                </c:pt>
                <c:pt idx="9">
                  <c:v>90</c:v>
                </c:pt>
                <c:pt idx="10">
                  <c:v>92</c:v>
                </c:pt>
                <c:pt idx="11">
                  <c:v>93</c:v>
                </c:pt>
              </c:numCache>
            </c:numRef>
          </c:xVal>
          <c:yVal>
            <c:numRef>
              <c:f>Sheet4!$F$2:$F$13</c:f>
              <c:numCache>
                <c:formatCode>General</c:formatCode>
                <c:ptCount val="12"/>
                <c:pt idx="0">
                  <c:v>483000</c:v>
                </c:pt>
                <c:pt idx="1">
                  <c:v>472500</c:v>
                </c:pt>
                <c:pt idx="2">
                  <c:v>488250</c:v>
                </c:pt>
                <c:pt idx="3">
                  <c:v>420000</c:v>
                </c:pt>
                <c:pt idx="4">
                  <c:v>435750</c:v>
                </c:pt>
                <c:pt idx="5">
                  <c:v>273000</c:v>
                </c:pt>
                <c:pt idx="6">
                  <c:v>278250</c:v>
                </c:pt>
                <c:pt idx="7">
                  <c:v>309750</c:v>
                </c:pt>
                <c:pt idx="8">
                  <c:v>341250</c:v>
                </c:pt>
                <c:pt idx="9">
                  <c:v>378000</c:v>
                </c:pt>
                <c:pt idx="10">
                  <c:v>393750</c:v>
                </c:pt>
                <c:pt idx="11">
                  <c:v>425250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066496"/>
        <c:axId val="223068456"/>
      </c:scatterChart>
      <c:valAx>
        <c:axId val="223066496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68456"/>
        <c:crosses val="autoZero"/>
        <c:crossBetween val="midCat"/>
      </c:valAx>
      <c:valAx>
        <c:axId val="223068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66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SR Bricks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84409454"/>
              </p:ext>
            </p:extLst>
          </p:nvPr>
        </p:nvGraphicFramePr>
        <p:xfrm>
          <a:off x="0" y="76200"/>
          <a:ext cx="8686800" cy="678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of marginal and average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slope of TR (Total Revenue) curve gives MR (Marginal Revenue).</a:t>
            </a:r>
          </a:p>
          <a:p>
            <a:r>
              <a:rPr lang="en-US" dirty="0" smtClean="0"/>
              <a:t>Fall in total revenue depicts positive marginal revenue and vice versa.</a:t>
            </a:r>
          </a:p>
          <a:p>
            <a:r>
              <a:rPr lang="en-US" dirty="0" smtClean="0"/>
              <a:t>In our case total revenue does not have a steep fall at all which implies marginal revenue is always positive.</a:t>
            </a:r>
          </a:p>
          <a:p>
            <a:r>
              <a:rPr lang="en-US" dirty="0" smtClean="0"/>
              <a:t>Marginal curve always lies below average curve.</a:t>
            </a:r>
          </a:p>
          <a:p>
            <a:r>
              <a:rPr lang="en-US" dirty="0" smtClean="0"/>
              <a:t>Our case study contradicts this theory.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7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of total revenue and total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profit is maximized when difference between TR and AR is maximum.</a:t>
            </a:r>
          </a:p>
          <a:p>
            <a:r>
              <a:rPr lang="en-US" dirty="0" smtClean="0"/>
              <a:t>In our case this occurs when no of trucks are approximately 76 to 78.</a:t>
            </a:r>
          </a:p>
          <a:p>
            <a:r>
              <a:rPr lang="en-US" dirty="0" smtClean="0"/>
              <a:t>According to marginal curve if MR lies above AR, then profit is maximized since</a:t>
            </a:r>
          </a:p>
          <a:p>
            <a:pPr marL="365760" lvl="1" indent="0">
              <a:buNone/>
            </a:pPr>
            <a:r>
              <a:rPr lang="en-US" dirty="0" smtClean="0"/>
              <a:t>Change in Profit = Change in revenue – Change in cost</a:t>
            </a:r>
          </a:p>
          <a:p>
            <a:r>
              <a:rPr lang="en-US" dirty="0" smtClean="0"/>
              <a:t>From this we can say that this occurs when no of trucks sold are 76 to 78.</a:t>
            </a:r>
          </a:p>
          <a:p>
            <a:r>
              <a:rPr lang="en-US" dirty="0" smtClean="0"/>
              <a:t>Thus we have cross verified from both the curves that price equilibrium value is 76 to 78.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our case the equilibrium price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o</a:t>
            </a:r>
            <a:r>
              <a:rPr lang="en-US" dirty="0" smtClean="0"/>
              <a:t> = 76 where the </a:t>
            </a:r>
            <a:r>
              <a:rPr lang="en-US" dirty="0" err="1" smtClean="0"/>
              <a:t>proft</a:t>
            </a:r>
            <a:r>
              <a:rPr lang="en-US" dirty="0" smtClean="0"/>
              <a:t> is maximum.</a:t>
            </a:r>
          </a:p>
          <a:p>
            <a:r>
              <a:rPr lang="en-US" dirty="0" smtClean="0"/>
              <a:t>That is when 76 trucks of bricks are being transported then it is beneficial to the producer and consumer 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0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Perfectly Competitive</a:t>
            </a:r>
          </a:p>
          <a:p>
            <a:r>
              <a:rPr lang="en-US" dirty="0" smtClean="0"/>
              <a:t>Monopolistic</a:t>
            </a:r>
          </a:p>
          <a:p>
            <a:r>
              <a:rPr lang="en-US" dirty="0" smtClean="0"/>
              <a:t>Oligopoly</a:t>
            </a:r>
          </a:p>
          <a:p>
            <a:r>
              <a:rPr lang="en-US" dirty="0" smtClean="0"/>
              <a:t>Monopoly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Bricks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It is easy to enter the market.</a:t>
            </a:r>
          </a:p>
          <a:p>
            <a:r>
              <a:rPr lang="en-US" dirty="0" smtClean="0">
                <a:sym typeface="Wingdings" pitchFamily="2" charset="2"/>
              </a:rPr>
              <a:t>WHY?</a:t>
            </a:r>
          </a:p>
          <a:p>
            <a:r>
              <a:rPr lang="en-US" dirty="0" smtClean="0">
                <a:sym typeface="Wingdings" pitchFamily="2" charset="2"/>
              </a:rPr>
              <a:t>There is a difference in products from one company to another in terms of size(dimensions), color, quality(clay), strength, manufacturing time, quality of raw materials(husk). And hence, price variation.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Bricks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9 companies manufacturing bricks in about </a:t>
            </a:r>
            <a:r>
              <a:rPr lang="en-US" b="1" u="sng" dirty="0" smtClean="0"/>
              <a:t>15</a:t>
            </a:r>
            <a:r>
              <a:rPr lang="en-US" dirty="0" smtClean="0"/>
              <a:t> </a:t>
            </a:r>
            <a:r>
              <a:rPr lang="en-US" u="sng" dirty="0" smtClean="0"/>
              <a:t>km radius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S.R.</a:t>
            </a:r>
          </a:p>
          <a:p>
            <a:r>
              <a:rPr lang="en-US" dirty="0" err="1" smtClean="0"/>
              <a:t>Shriram</a:t>
            </a:r>
            <a:endParaRPr lang="en-US" dirty="0" smtClean="0"/>
          </a:p>
          <a:p>
            <a:r>
              <a:rPr lang="en-US" dirty="0" err="1" smtClean="0"/>
              <a:t>Sitaram</a:t>
            </a:r>
            <a:endParaRPr lang="en-US" dirty="0" smtClean="0"/>
          </a:p>
          <a:p>
            <a:r>
              <a:rPr lang="en-US" dirty="0" smtClean="0"/>
              <a:t>Jai </a:t>
            </a:r>
            <a:r>
              <a:rPr lang="en-US" dirty="0" err="1" smtClean="0"/>
              <a:t>Jalaram</a:t>
            </a:r>
            <a:endParaRPr lang="en-US" dirty="0" smtClean="0"/>
          </a:p>
          <a:p>
            <a:r>
              <a:rPr lang="en-US" dirty="0" smtClean="0"/>
              <a:t>Jai </a:t>
            </a:r>
            <a:r>
              <a:rPr lang="en-US" dirty="0" err="1" smtClean="0"/>
              <a:t>Ambe</a:t>
            </a:r>
            <a:endParaRPr lang="en-US" dirty="0" smtClean="0"/>
          </a:p>
          <a:p>
            <a:r>
              <a:rPr lang="en-US" dirty="0" smtClean="0"/>
              <a:t>J.K.</a:t>
            </a:r>
          </a:p>
          <a:p>
            <a:r>
              <a:rPr lang="en-US" dirty="0" smtClean="0"/>
              <a:t>S.K.</a:t>
            </a:r>
          </a:p>
          <a:p>
            <a:r>
              <a:rPr lang="en-US" dirty="0" smtClean="0"/>
              <a:t>J.B</a:t>
            </a:r>
          </a:p>
          <a:p>
            <a:r>
              <a:rPr lang="en-US" dirty="0" smtClean="0"/>
              <a:t>V-Star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Bricks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Ahmedabad, there are around 60 manufacturers.</a:t>
            </a:r>
          </a:p>
          <a:p>
            <a:r>
              <a:rPr lang="en-US" dirty="0" smtClean="0"/>
              <a:t>This implies that there are too many competitors in the bricks business.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points: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 Easy entry and exit from the business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 Too many competitors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 Product variation among different companies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 High elasticity of demand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 Producers are price setters</a:t>
            </a:r>
          </a:p>
          <a:p>
            <a:pPr>
              <a:buFont typeface="Wingdings"/>
              <a:buChar char="à"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Hence, bricks business can be categorized as monopolistic market.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not Perfectly competitive?</a:t>
            </a:r>
          </a:p>
          <a:p>
            <a:pPr>
              <a:buFont typeface="Wingdings"/>
              <a:buChar char="à"/>
            </a:pPr>
            <a:r>
              <a:rPr lang="en-US" dirty="0" smtClean="0"/>
              <a:t>There is no product differentiation in a perfectly competitive market. Producers are price takers in perfectly competitive market while brick manufacturers are price setters.</a:t>
            </a:r>
          </a:p>
          <a:p>
            <a:endParaRPr lang="en-US" dirty="0" smtClean="0"/>
          </a:p>
          <a:p>
            <a:r>
              <a:rPr lang="en-US" dirty="0" smtClean="0"/>
              <a:t>Why not Oligopolistic?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Too many bricks manufacturers in contrary to oligopolistic characteristic. It’s difficult to enter an oligopolistic market while it’s easy to set up a bricks business.</a:t>
            </a:r>
          </a:p>
          <a:p>
            <a:pPr>
              <a:buFont typeface="Wingdings"/>
              <a:buChar char="à"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Why not Monopoly?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Too many bricks manufacturers in contrast to a single producer in monopoly market.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91589"/>
              </p:ext>
            </p:extLst>
          </p:nvPr>
        </p:nvGraphicFramePr>
        <p:xfrm>
          <a:off x="0" y="3"/>
          <a:ext cx="9144000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767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of trucks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Price/truck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Revenue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Revenue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Marginal Revenue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331500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337875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6375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371700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5637.5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3050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448200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8314.29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461250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4350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3750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526500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4071.43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538200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5850</a:t>
                      </a:r>
                    </a:p>
                  </a:txBody>
                  <a:tcPr marL="7620" marR="7620" marT="7620" marB="0" anchor="b"/>
                </a:tc>
              </a:tr>
              <a:tr h="5075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544050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5850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7273593"/>
              </p:ext>
            </p:extLst>
          </p:nvPr>
        </p:nvGraphicFramePr>
        <p:xfrm>
          <a:off x="152400" y="228600"/>
          <a:ext cx="8610600" cy="662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505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141</TotalTime>
  <Words>535</Words>
  <Application>Microsoft Office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Wingdings</vt:lpstr>
      <vt:lpstr>Wingdings 2</vt:lpstr>
      <vt:lpstr>Oriel</vt:lpstr>
      <vt:lpstr>SR Bricks</vt:lpstr>
      <vt:lpstr>Types of Markets</vt:lpstr>
      <vt:lpstr>Characteristics of Bricks Business</vt:lpstr>
      <vt:lpstr>Characteristics of Bricks Business</vt:lpstr>
      <vt:lpstr>Characteristics of Bricks Business</vt:lpstr>
      <vt:lpstr>Categorization</vt:lpstr>
      <vt:lpstr>Justification</vt:lpstr>
      <vt:lpstr>PowerPoint Presentation</vt:lpstr>
      <vt:lpstr>PowerPoint Presentation</vt:lpstr>
      <vt:lpstr>PowerPoint Presentation</vt:lpstr>
      <vt:lpstr>Inferences of marginal and average curve</vt:lpstr>
      <vt:lpstr>Inferences of total revenue and total cost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 Bricks</dc:title>
  <dc:creator>admin</dc:creator>
  <cp:lastModifiedBy>Anuj Shah</cp:lastModifiedBy>
  <cp:revision>46</cp:revision>
  <dcterms:created xsi:type="dcterms:W3CDTF">2006-08-16T00:00:00Z</dcterms:created>
  <dcterms:modified xsi:type="dcterms:W3CDTF">2016-03-26T09:59:49Z</dcterms:modified>
</cp:coreProperties>
</file>