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0" r:id="rId2"/>
    <p:sldId id="285" r:id="rId3"/>
    <p:sldId id="273" r:id="rId4"/>
    <p:sldId id="274" r:id="rId5"/>
    <p:sldId id="275" r:id="rId6"/>
    <p:sldId id="276" r:id="rId7"/>
    <p:sldId id="277" r:id="rId8"/>
    <p:sldId id="278" r:id="rId9"/>
    <p:sldId id="279" r:id="rId10"/>
    <p:sldId id="280" r:id="rId11"/>
    <p:sldId id="281" r:id="rId12"/>
    <p:sldId id="284" r:id="rId13"/>
    <p:sldId id="257" r:id="rId14"/>
    <p:sldId id="282" r:id="rId15"/>
    <p:sldId id="261" r:id="rId16"/>
    <p:sldId id="263" r:id="rId17"/>
    <p:sldId id="265" r:id="rId18"/>
    <p:sldId id="264" r:id="rId19"/>
    <p:sldId id="271" r:id="rId20"/>
    <p:sldId id="286" r:id="rId21"/>
    <p:sldId id="267" r:id="rId22"/>
    <p:sldId id="268" r:id="rId23"/>
    <p:sldId id="269" r:id="rId24"/>
    <p:sldId id="28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CE640DB3-5956-4920-9414-B246BF1D186E}" type="slidenum">
              <a:rPr lang="en-IN" smtClean="0"/>
              <a:pPr/>
              <a:t>‹#›</a:t>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640DB3-5956-4920-9414-B246BF1D186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640DB3-5956-4920-9414-B246BF1D186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640DB3-5956-4920-9414-B246BF1D186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E640DB3-5956-4920-9414-B246BF1D186E}" type="slidenum">
              <a:rPr lang="en-IN" smtClean="0"/>
              <a:pPr/>
              <a:t>‹#›</a:t>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640DB3-5956-4920-9414-B246BF1D186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E640DB3-5956-4920-9414-B246BF1D186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E640DB3-5956-4920-9414-B246BF1D186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E640DB3-5956-4920-9414-B246BF1D186E}" type="slidenum">
              <a:rPr lang="en-IN" smtClean="0"/>
              <a:pPr/>
              <a:t>‹#›</a:t>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640DB3-5956-4920-9414-B246BF1D186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E85704F-E734-492D-A17E-BD30987F1495}" type="datetimeFigureOut">
              <a:rPr lang="en-IN" smtClean="0"/>
              <a:pPr/>
              <a:t>14-04-2016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E640DB3-5956-4920-9414-B246BF1D186E}" type="slidenum">
              <a:rPr lang="en-IN" smtClean="0"/>
              <a:pPr/>
              <a:t>‹#›</a:t>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E85704F-E734-492D-A17E-BD30987F1495}" type="datetimeFigureOut">
              <a:rPr lang="en-IN" smtClean="0"/>
              <a:pPr/>
              <a:t>14-04-2016</a:t>
            </a:fld>
            <a:endParaRPr lang="en-IN"/>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E640DB3-5956-4920-9414-B246BF1D186E}" type="slidenum">
              <a:rPr lang="en-IN" smtClean="0"/>
              <a:pPr/>
              <a:t>‹#›</a:t>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Narasimham_Committee_on_Banking_Sector_Reforms_(1998)" TargetMode="External"/><Relationship Id="rId2" Type="http://schemas.openxmlformats.org/officeDocument/2006/relationships/hyperlink" Target="http://shodhganga.inflibnet.ac.in/bitstream/10603/2875/12/12_chapter%204.pdf" TargetMode="External"/><Relationship Id="rId1" Type="http://schemas.openxmlformats.org/officeDocument/2006/relationships/slideLayout" Target="../slideLayouts/slideLayout2.xml"/><Relationship Id="rId4" Type="http://schemas.openxmlformats.org/officeDocument/2006/relationships/hyperlink" Target="http://www.yourarticlelibrary.com/banking/commercial-banks-7-important-role-of-commercial-banks-in-a-developing-country/1096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Role of banking in India and</a:t>
            </a:r>
            <a:br>
              <a:rPr lang="en-IN" b="1" dirty="0" smtClean="0"/>
            </a:br>
            <a:r>
              <a:rPr lang="en-IN" b="1" dirty="0" smtClean="0"/>
              <a:t>Credit creation in post reforms period</a:t>
            </a:r>
            <a:endParaRPr lang="en-IN" b="1" dirty="0"/>
          </a:p>
        </p:txBody>
      </p:sp>
      <p:sp>
        <p:nvSpPr>
          <p:cNvPr id="3" name="Content Placeholder 2"/>
          <p:cNvSpPr>
            <a:spLocks noGrp="1"/>
          </p:cNvSpPr>
          <p:nvPr>
            <p:ph idx="1"/>
          </p:nvPr>
        </p:nvSpPr>
        <p:spPr>
          <a:xfrm>
            <a:off x="1849750" y="2057400"/>
            <a:ext cx="9997440" cy="4800600"/>
          </a:xfrm>
        </p:spPr>
        <p:txBody>
          <a:bodyPr>
            <a:normAutofit/>
          </a:bodyPr>
          <a:lstStyle/>
          <a:p>
            <a:r>
              <a:rPr lang="en-IN" sz="2400" b="1" dirty="0" smtClean="0"/>
              <a:t>Project by: Group - 7</a:t>
            </a:r>
          </a:p>
          <a:p>
            <a:r>
              <a:rPr lang="en-IN" sz="2400" dirty="0" smtClean="0"/>
              <a:t>Arjun </a:t>
            </a:r>
            <a:r>
              <a:rPr lang="en-IN" sz="2400" dirty="0" err="1" smtClean="0"/>
              <a:t>Borkhatariya</a:t>
            </a:r>
            <a:r>
              <a:rPr lang="en-IN" sz="2400" dirty="0" smtClean="0"/>
              <a:t> – 1401015</a:t>
            </a:r>
          </a:p>
          <a:p>
            <a:r>
              <a:rPr lang="en-IN" sz="2400" dirty="0" err="1" smtClean="0"/>
              <a:t>Nisarg</a:t>
            </a:r>
            <a:r>
              <a:rPr lang="en-IN" sz="2400" dirty="0" smtClean="0"/>
              <a:t> </a:t>
            </a:r>
            <a:r>
              <a:rPr lang="en-IN" sz="2400" dirty="0" err="1" smtClean="0"/>
              <a:t>Tike</a:t>
            </a:r>
            <a:r>
              <a:rPr lang="en-IN" sz="2400" dirty="0" smtClean="0"/>
              <a:t> – 1401070</a:t>
            </a:r>
          </a:p>
          <a:p>
            <a:r>
              <a:rPr lang="en-IN" sz="2400" dirty="0" smtClean="0"/>
              <a:t>Ravi </a:t>
            </a:r>
            <a:r>
              <a:rPr lang="en-IN" sz="2400" dirty="0" err="1" smtClean="0"/>
              <a:t>Limbad</a:t>
            </a:r>
            <a:r>
              <a:rPr lang="en-IN" sz="2400" dirty="0" smtClean="0"/>
              <a:t> – 1401077</a:t>
            </a:r>
          </a:p>
          <a:p>
            <a:r>
              <a:rPr lang="en-IN" sz="2400" dirty="0" err="1" smtClean="0"/>
              <a:t>Falgun</a:t>
            </a:r>
            <a:r>
              <a:rPr lang="en-IN" sz="2400" dirty="0" smtClean="0"/>
              <a:t> </a:t>
            </a:r>
            <a:r>
              <a:rPr lang="en-IN" sz="2400" dirty="0" err="1" smtClean="0"/>
              <a:t>Prajapati</a:t>
            </a:r>
            <a:r>
              <a:rPr lang="en-IN" sz="2400" dirty="0" smtClean="0"/>
              <a:t> – 1401080</a:t>
            </a:r>
          </a:p>
          <a:p>
            <a:r>
              <a:rPr lang="en-IN" sz="2400" dirty="0" err="1" smtClean="0"/>
              <a:t>Kedar</a:t>
            </a:r>
            <a:r>
              <a:rPr lang="en-IN" sz="2400" dirty="0" smtClean="0"/>
              <a:t> Acharya – 1401081</a:t>
            </a:r>
          </a:p>
          <a:p>
            <a:r>
              <a:rPr lang="en-IN" sz="2400" dirty="0" smtClean="0"/>
              <a:t>Anuj Shah – 1401084</a:t>
            </a:r>
          </a:p>
          <a:p>
            <a:r>
              <a:rPr lang="en-IN" sz="2400" dirty="0" err="1" smtClean="0"/>
              <a:t>Shloak</a:t>
            </a:r>
            <a:r>
              <a:rPr lang="en-IN" sz="2400" dirty="0" smtClean="0"/>
              <a:t> Agarwal – 1401105</a:t>
            </a:r>
          </a:p>
          <a:p>
            <a:r>
              <a:rPr lang="en-IN" sz="2400" dirty="0" smtClean="0"/>
              <a:t>Arjun </a:t>
            </a:r>
            <a:r>
              <a:rPr lang="en-IN" sz="2400" dirty="0" err="1" smtClean="0"/>
              <a:t>Sanchala</a:t>
            </a:r>
            <a:r>
              <a:rPr lang="en-IN" sz="2400" dirty="0" smtClean="0"/>
              <a:t> - 131004</a:t>
            </a:r>
          </a:p>
        </p:txBody>
      </p:sp>
    </p:spTree>
    <p:extLst>
      <p:ext uri="{BB962C8B-B14F-4D97-AF65-F5344CB8AC3E}">
        <p14:creationId xmlns:p14="http://schemas.microsoft.com/office/powerpoint/2010/main" val="2030820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2289978" y="5348957"/>
            <a:ext cx="7497720" cy="1142640"/>
          </a:xfrm>
          <a:prstGeom prst="rect">
            <a:avLst/>
          </a:prstGeom>
          <a:noFill/>
          <a:ln>
            <a:noFill/>
          </a:ln>
        </p:spPr>
        <p:txBody>
          <a:bodyPr lIns="90000" tIns="45000" rIns="90000" bIns="45000" anchor="ctr"/>
          <a:lstStyle/>
          <a:p>
            <a:pPr>
              <a:lnSpc>
                <a:spcPct val="100000"/>
              </a:lnSpc>
            </a:pPr>
            <a:endParaRPr lang="en-US" spc="-1" dirty="0">
              <a:solidFill>
                <a:srgbClr val="000000"/>
              </a:solidFill>
              <a:uFill>
                <a:solidFill>
                  <a:srgbClr val="FFFFFF"/>
                </a:solidFill>
              </a:uFill>
              <a:latin typeface="Gill Sans MT"/>
            </a:endParaRPr>
          </a:p>
        </p:txBody>
      </p:sp>
      <p:sp>
        <p:nvSpPr>
          <p:cNvPr id="179" name="TextShape 2"/>
          <p:cNvSpPr txBox="1"/>
          <p:nvPr/>
        </p:nvSpPr>
        <p:spPr>
          <a:xfrm>
            <a:off x="1365161" y="1447920"/>
            <a:ext cx="9092239" cy="4800240"/>
          </a:xfrm>
          <a:prstGeom prst="rect">
            <a:avLst/>
          </a:prstGeom>
          <a:noFill/>
          <a:ln>
            <a:noFill/>
          </a:ln>
        </p:spPr>
        <p:txBody>
          <a:bodyPr lIns="90000" tIns="45000" rIns="90000" bIns="45000"/>
          <a:lstStyle/>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The central bank controls the supply of money by its control over interest rates in order to maintain price stability and achieve high economic growth.</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The RBI sets the CRR(cash reserve ratio) in the form of reserves. As of September 2015, the CRR is 4.00%.</a:t>
            </a:r>
          </a:p>
        </p:txBody>
      </p:sp>
      <p:sp>
        <p:nvSpPr>
          <p:cNvPr id="4" name="TextShape 1"/>
          <p:cNvSpPr txBox="1"/>
          <p:nvPr/>
        </p:nvSpPr>
        <p:spPr>
          <a:xfrm>
            <a:off x="1761944" y="351953"/>
            <a:ext cx="8772974" cy="1142640"/>
          </a:xfrm>
          <a:prstGeom prst="rect">
            <a:avLst/>
          </a:prstGeom>
          <a:noFill/>
          <a:ln>
            <a:noFill/>
          </a:ln>
        </p:spPr>
        <p:txBody>
          <a:bodyPr lIns="90000" tIns="45000" rIns="90000" bIns="45000" anchor="ctr"/>
          <a:lstStyle/>
          <a:p>
            <a:pPr>
              <a:lnSpc>
                <a:spcPct val="100000"/>
              </a:lnSpc>
            </a:pPr>
            <a:r>
              <a:rPr lang="en-US" sz="4300" spc="-1" dirty="0" smtClean="0">
                <a:solidFill>
                  <a:srgbClr val="572314"/>
                </a:solidFill>
                <a:uFill>
                  <a:solidFill>
                    <a:srgbClr val="FFFFFF"/>
                  </a:solidFill>
                </a:uFill>
              </a:rPr>
              <a:t>Implementation of monetary policy</a:t>
            </a:r>
            <a:endParaRPr lang="en-US" sz="4400" spc="-1" dirty="0">
              <a:solidFill>
                <a:srgbClr val="000000"/>
              </a:solidFill>
              <a:uFill>
                <a:solidFill>
                  <a:srgbClr val="FFFFFF"/>
                </a:solidFill>
              </a:uFill>
            </a:endParaRPr>
          </a:p>
        </p:txBody>
      </p:sp>
    </p:spTree>
    <p:extLst>
      <p:ext uri="{BB962C8B-B14F-4D97-AF65-F5344CB8AC3E}">
        <p14:creationId xmlns:p14="http://schemas.microsoft.com/office/powerpoint/2010/main" val="16636600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2882407" y="5233046"/>
            <a:ext cx="7497720" cy="1142640"/>
          </a:xfrm>
          <a:prstGeom prst="rect">
            <a:avLst/>
          </a:prstGeom>
          <a:noFill/>
          <a:ln>
            <a:noFill/>
          </a:ln>
        </p:spPr>
        <p:txBody>
          <a:bodyPr lIns="90000" tIns="45000" rIns="90000" bIns="45000" anchor="ctr"/>
          <a:lstStyle/>
          <a:p>
            <a:pPr>
              <a:lnSpc>
                <a:spcPct val="100000"/>
              </a:lnSpc>
            </a:pPr>
            <a:endParaRPr lang="en-US" spc="-1" dirty="0">
              <a:solidFill>
                <a:srgbClr val="000000"/>
              </a:solidFill>
              <a:uFill>
                <a:solidFill>
                  <a:srgbClr val="FFFFFF"/>
                </a:solidFill>
              </a:uFill>
              <a:latin typeface="Gill Sans MT"/>
            </a:endParaRPr>
          </a:p>
        </p:txBody>
      </p:sp>
      <p:sp>
        <p:nvSpPr>
          <p:cNvPr id="181" name="TextShape 2"/>
          <p:cNvSpPr txBox="1"/>
          <p:nvPr/>
        </p:nvSpPr>
        <p:spPr>
          <a:xfrm>
            <a:off x="1378039" y="1538072"/>
            <a:ext cx="9079361" cy="4800240"/>
          </a:xfrm>
          <a:prstGeom prst="rect">
            <a:avLst/>
          </a:prstGeom>
          <a:noFill/>
          <a:ln>
            <a:noFill/>
          </a:ln>
        </p:spPr>
        <p:txBody>
          <a:bodyPr lIns="90000" tIns="45000" rIns="90000" bIns="45000"/>
          <a:lstStyle/>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Banks transfer surplus capital from the developed regions to the less developed regions, where it is scarce and most needed.</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This reallocation of funds between regions promotes economic development in underdeveloped areas.</a:t>
            </a:r>
          </a:p>
        </p:txBody>
      </p:sp>
      <p:sp>
        <p:nvSpPr>
          <p:cNvPr id="4" name="TextShape 1"/>
          <p:cNvSpPr txBox="1"/>
          <p:nvPr/>
        </p:nvSpPr>
        <p:spPr>
          <a:xfrm>
            <a:off x="1761944" y="351953"/>
            <a:ext cx="9777526" cy="1142640"/>
          </a:xfrm>
          <a:prstGeom prst="rect">
            <a:avLst/>
          </a:prstGeom>
          <a:noFill/>
          <a:ln>
            <a:noFill/>
          </a:ln>
        </p:spPr>
        <p:txBody>
          <a:bodyPr lIns="90000" tIns="45000" rIns="90000" bIns="45000" anchor="ctr"/>
          <a:lstStyle/>
          <a:p>
            <a:pPr>
              <a:lnSpc>
                <a:spcPct val="100000"/>
              </a:lnSpc>
            </a:pPr>
            <a:r>
              <a:rPr lang="en-US" sz="4300" spc="-1" dirty="0" smtClean="0">
                <a:solidFill>
                  <a:srgbClr val="572314"/>
                </a:solidFill>
                <a:uFill>
                  <a:solidFill>
                    <a:srgbClr val="FFFFFF"/>
                  </a:solidFill>
                </a:uFill>
              </a:rPr>
              <a:t>Balanced development of different regions</a:t>
            </a:r>
            <a:endParaRPr lang="en-US" sz="4400" spc="-1" dirty="0">
              <a:solidFill>
                <a:srgbClr val="000000"/>
              </a:solidFill>
              <a:uFill>
                <a:solidFill>
                  <a:srgbClr val="FFFFFF"/>
                </a:solidFill>
              </a:uFill>
            </a:endParaRPr>
          </a:p>
        </p:txBody>
      </p:sp>
    </p:spTree>
    <p:extLst>
      <p:ext uri="{BB962C8B-B14F-4D97-AF65-F5344CB8AC3E}">
        <p14:creationId xmlns:p14="http://schemas.microsoft.com/office/powerpoint/2010/main" val="38858846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080" y="282625"/>
            <a:ext cx="9875520" cy="1472184"/>
          </a:xfrm>
        </p:spPr>
        <p:txBody>
          <a:bodyPr/>
          <a:lstStyle/>
          <a:p>
            <a:r>
              <a:rPr lang="en-IN" dirty="0" smtClean="0"/>
              <a:t>Credit Creation in post reforms period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37007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credit creation?</a:t>
            </a:r>
            <a:endParaRPr lang="en-IN" dirty="0"/>
          </a:p>
        </p:txBody>
      </p:sp>
      <p:sp>
        <p:nvSpPr>
          <p:cNvPr id="3" name="Content Placeholder 2"/>
          <p:cNvSpPr>
            <a:spLocks noGrp="1"/>
          </p:cNvSpPr>
          <p:nvPr>
            <p:ph idx="1"/>
          </p:nvPr>
        </p:nvSpPr>
        <p:spPr>
          <a:xfrm>
            <a:off x="1455313" y="1447800"/>
            <a:ext cx="10456271" cy="4800600"/>
          </a:xfrm>
        </p:spPr>
        <p:txBody>
          <a:bodyPr>
            <a:normAutofit fontScale="92500" lnSpcReduction="20000"/>
          </a:bodyPr>
          <a:lstStyle/>
          <a:p>
            <a:r>
              <a:rPr lang="en-US" dirty="0" smtClean="0"/>
              <a:t>Credit is defined as the claim to receive payments. When a bank gives loans to people, then the bank becomes a lender and the person who takes loan from the bank is called a borrower. When bank gives loan today it also makes arrangements to recover the same from the person in future. This means that the bank can claim the money from the borrower in future. Accordingly, the bank is able to expand its deposits. This is called credit creation by the bank. Thus, credit is created through the act of lending and borrowing.</a:t>
            </a:r>
          </a:p>
          <a:p>
            <a:r>
              <a:rPr lang="en-IN" dirty="0" smtClean="0"/>
              <a:t>The cash reserve ratio (CRR) remains a powerful instrument of monetary policy in India as well as in most of the developing economies. </a:t>
            </a:r>
            <a:endParaRPr lang="en-US" dirty="0" smtClean="0"/>
          </a:p>
          <a:p>
            <a:endParaRPr lang="en-US" dirty="0" smtClean="0"/>
          </a:p>
          <a:p>
            <a:endParaRPr lang="en-IN" dirty="0"/>
          </a:p>
        </p:txBody>
      </p:sp>
    </p:spTree>
    <p:extLst>
      <p:ext uri="{BB962C8B-B14F-4D97-AF65-F5344CB8AC3E}">
        <p14:creationId xmlns:p14="http://schemas.microsoft.com/office/powerpoint/2010/main" val="3229166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CRR Process</a:t>
            </a:r>
            <a:endParaRPr lang="en-US" dirty="0"/>
          </a:p>
        </p:txBody>
      </p:sp>
      <p:sp>
        <p:nvSpPr>
          <p:cNvPr id="3" name="Content Placeholder 2"/>
          <p:cNvSpPr>
            <a:spLocks noGrp="1"/>
          </p:cNvSpPr>
          <p:nvPr>
            <p:ph idx="1"/>
          </p:nvPr>
        </p:nvSpPr>
        <p:spPr/>
        <p:txBody>
          <a:bodyPr/>
          <a:lstStyle/>
          <a:p>
            <a:r>
              <a:rPr lang="en-US" dirty="0" smtClean="0"/>
              <a:t>Let CRR be 10%. Therefore excess ratio r = 0.9.</a:t>
            </a:r>
          </a:p>
          <a:p>
            <a:r>
              <a:rPr lang="en-US" dirty="0" smtClean="0"/>
              <a:t>Suppose A deposits Rs. 1000 in a bank. Now, the bank can lend at most Rs. 900. Thus the total credit it can lend is,</a:t>
            </a:r>
          </a:p>
          <a:p>
            <a:pPr>
              <a:buNone/>
            </a:pPr>
            <a:r>
              <a:rPr lang="en-US" dirty="0" smtClean="0"/>
              <a:t>			900 + 810 + 729 + … = 900/(1-r)</a:t>
            </a:r>
            <a:br>
              <a:rPr lang="en-US" dirty="0" smtClean="0"/>
            </a:br>
            <a:r>
              <a:rPr lang="en-US" dirty="0" smtClean="0"/>
              <a:t>				                 = 9000</a:t>
            </a:r>
          </a:p>
          <a:p>
            <a:pPr>
              <a:buNone/>
            </a:pPr>
            <a:r>
              <a:rPr lang="en-US" dirty="0" smtClean="0">
                <a:sym typeface="Wingdings" pitchFamily="2" charset="2"/>
              </a:rPr>
              <a:t>Higher the CRR, lower would be r and hence lower credit creation.</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2403021"/>
              </p:ext>
            </p:extLst>
          </p:nvPr>
        </p:nvGraphicFramePr>
        <p:xfrm>
          <a:off x="1508760" y="1402078"/>
          <a:ext cx="9982200" cy="5273041"/>
        </p:xfrm>
        <a:graphic>
          <a:graphicData uri="http://schemas.openxmlformats.org/drawingml/2006/table">
            <a:tbl>
              <a:tblPr firstRow="1" bandRow="1">
                <a:tableStyleId>{5C22544A-7EE6-4342-B048-85BDC9FD1C3A}</a:tableStyleId>
              </a:tblPr>
              <a:tblGrid>
                <a:gridCol w="2495550"/>
                <a:gridCol w="2495550"/>
                <a:gridCol w="2495550"/>
                <a:gridCol w="2495550"/>
              </a:tblGrid>
              <a:tr h="977113">
                <a:tc>
                  <a:txBody>
                    <a:bodyPr/>
                    <a:lstStyle/>
                    <a:p>
                      <a:r>
                        <a:rPr lang="en-IN" sz="2400" dirty="0" smtClean="0"/>
                        <a:t>Steps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Increase</a:t>
                      </a:r>
                      <a:r>
                        <a:rPr lang="en-IN" sz="2400" baseline="0" dirty="0" smtClean="0"/>
                        <a:t> in Deposit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Cash Reserve </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Loan</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5988">
                <a:tc>
                  <a:txBody>
                    <a:bodyPr/>
                    <a:lstStyle/>
                    <a:p>
                      <a:r>
                        <a:rPr lang="en-IN" sz="24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2400" dirty="0" smtClean="0"/>
                        <a:t>1000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2400" dirty="0" smtClean="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2400" dirty="0" smtClean="0"/>
                        <a:t>900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715988">
                <a:tc>
                  <a:txBody>
                    <a:bodyPr/>
                    <a:lstStyle/>
                    <a:p>
                      <a:r>
                        <a:rPr lang="en-IN" sz="2400" dirty="0" smtClean="0"/>
                        <a:t>2</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400" dirty="0" smtClean="0"/>
                        <a:t>900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400" dirty="0" smtClean="0"/>
                        <a:t>90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400" dirty="0" smtClean="0"/>
                        <a:t>810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15988">
                <a:tc>
                  <a:txBody>
                    <a:bodyPr/>
                    <a:lstStyle/>
                    <a:p>
                      <a:r>
                        <a:rPr lang="en-IN" sz="2400" dirty="0" smtClean="0"/>
                        <a:t>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400" dirty="0" smtClean="0"/>
                        <a:t>810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400" dirty="0" smtClean="0"/>
                        <a:t>81</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400" dirty="0" smtClean="0"/>
                        <a:t>729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15988">
                <a:tc>
                  <a:txBody>
                    <a:bodyPr/>
                    <a:lstStyle/>
                    <a:p>
                      <a:r>
                        <a:rPr lang="en-IN" sz="2400" dirty="0" smtClean="0"/>
                        <a: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400" dirty="0" smtClean="0"/>
                        <a: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400" dirty="0" smtClean="0"/>
                        <a: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400" dirty="0" smtClean="0"/>
                        <a: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715988">
                <a:tc>
                  <a:txBody>
                    <a:bodyPr/>
                    <a:lstStyle/>
                    <a:p>
                      <a:r>
                        <a:rPr lang="en-IN" sz="2400" dirty="0" smtClean="0"/>
                        <a: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IN" sz="2400" dirty="0" smtClean="0"/>
                        <a: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IN" sz="2400" dirty="0" smtClean="0"/>
                        <a: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IN" sz="2400" dirty="0" smtClean="0"/>
                        <a:t>…</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715988">
                <a:tc>
                  <a:txBody>
                    <a:bodyPr/>
                    <a:lstStyle/>
                    <a:p>
                      <a:r>
                        <a:rPr lang="en-IN" sz="2400" dirty="0" smtClean="0"/>
                        <a:t>Total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10000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1000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9000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7821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Before Liberalization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T</a:t>
            </a:r>
            <a:r>
              <a:rPr lang="en-IN" b="1" dirty="0" smtClean="0"/>
              <a:t>he root causes behind the dull performance of banking sector in pre-reforms period: </a:t>
            </a:r>
          </a:p>
          <a:p>
            <a:r>
              <a:rPr lang="en-IN" dirty="0" smtClean="0"/>
              <a:t>Greater emphasis on directed credit programmes</a:t>
            </a:r>
          </a:p>
          <a:p>
            <a:r>
              <a:rPr lang="en-IN" dirty="0" smtClean="0"/>
              <a:t>Regulated interest rate structure</a:t>
            </a:r>
          </a:p>
          <a:p>
            <a:r>
              <a:rPr lang="en-IN" dirty="0" smtClean="0"/>
              <a:t>Excessive regulations on organization's structure and managerial resources</a:t>
            </a:r>
          </a:p>
          <a:p>
            <a:r>
              <a:rPr lang="en-IN" dirty="0" smtClean="0"/>
              <a:t>Lack of focus on profitability</a:t>
            </a:r>
          </a:p>
          <a:p>
            <a:r>
              <a:rPr lang="en-IN" dirty="0" smtClean="0"/>
              <a:t>Lack of competition</a:t>
            </a:r>
          </a:p>
          <a:p>
            <a:r>
              <a:rPr lang="en-IN" dirty="0" smtClean="0"/>
              <a:t>Lack of proper Accounting and Risk Management System</a:t>
            </a:r>
          </a:p>
          <a:p>
            <a:r>
              <a:rPr lang="en-IN" dirty="0" smtClean="0"/>
              <a:t>Lack of operational transparency</a:t>
            </a:r>
          </a:p>
          <a:p>
            <a:r>
              <a:rPr lang="en-IN" dirty="0" smtClean="0"/>
              <a:t>Excessive support from government</a:t>
            </a:r>
            <a:endParaRPr lang="en-IN" dirty="0"/>
          </a:p>
        </p:txBody>
      </p:sp>
    </p:spTree>
    <p:extLst>
      <p:ext uri="{BB962C8B-B14F-4D97-AF65-F5344CB8AC3E}">
        <p14:creationId xmlns:p14="http://schemas.microsoft.com/office/powerpoint/2010/main" val="671800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Reforms by Narasimham Committee in 1991</a:t>
            </a:r>
            <a:endParaRPr lang="en-IN" dirty="0"/>
          </a:p>
        </p:txBody>
      </p:sp>
      <p:sp>
        <p:nvSpPr>
          <p:cNvPr id="3" name="Content Placeholder 2"/>
          <p:cNvSpPr>
            <a:spLocks noGrp="1"/>
          </p:cNvSpPr>
          <p:nvPr>
            <p:ph idx="1"/>
          </p:nvPr>
        </p:nvSpPr>
        <p:spPr/>
        <p:txBody>
          <a:bodyPr>
            <a:normAutofit/>
          </a:bodyPr>
          <a:lstStyle/>
          <a:p>
            <a:r>
              <a:rPr lang="en-IN" dirty="0" smtClean="0"/>
              <a:t>Reduction in pre-emption of funds through reduction of CRR and SLR</a:t>
            </a:r>
          </a:p>
          <a:p>
            <a:r>
              <a:rPr lang="en-IN" dirty="0" smtClean="0"/>
              <a:t>Deregulation of interest rates</a:t>
            </a:r>
          </a:p>
          <a:p>
            <a:r>
              <a:rPr lang="en-IN" dirty="0" smtClean="0"/>
              <a:t>Infusion of competition (Entry of Private Sector Banks)</a:t>
            </a:r>
          </a:p>
          <a:p>
            <a:r>
              <a:rPr lang="en-IN" dirty="0" smtClean="0"/>
              <a:t>Imparting transparency</a:t>
            </a:r>
          </a:p>
          <a:p>
            <a:r>
              <a:rPr lang="en-IN" dirty="0" smtClean="0"/>
              <a:t>Introduction of universal banking </a:t>
            </a:r>
          </a:p>
          <a:p>
            <a:r>
              <a:rPr lang="en-IN" dirty="0" smtClean="0"/>
              <a:t>Development of technology</a:t>
            </a:r>
          </a:p>
          <a:p>
            <a:r>
              <a:rPr lang="en-IN" dirty="0" smtClean="0"/>
              <a:t>Emphasis on corporate governance</a:t>
            </a:r>
            <a:endParaRPr lang="en-IN" dirty="0"/>
          </a:p>
        </p:txBody>
      </p:sp>
    </p:spTree>
    <p:extLst>
      <p:ext uri="{BB962C8B-B14F-4D97-AF65-F5344CB8AC3E}">
        <p14:creationId xmlns:p14="http://schemas.microsoft.com/office/powerpoint/2010/main" val="1688078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4747" y="1275008"/>
            <a:ext cx="9997440" cy="4800600"/>
          </a:xfrm>
        </p:spPr>
        <p:txBody>
          <a:bodyPr/>
          <a:lstStyle/>
          <a:p>
            <a:r>
              <a:rPr lang="en-US" dirty="0" smtClean="0"/>
              <a:t>The Indian banking registered tremendous growth in the post-liberalization era. </a:t>
            </a:r>
          </a:p>
          <a:p>
            <a:r>
              <a:rPr lang="en-US" dirty="0" smtClean="0"/>
              <a:t>There has been a drastic change in the rules, regulation, organization and activity level of Indian financial sector.</a:t>
            </a:r>
          </a:p>
          <a:p>
            <a:r>
              <a:rPr lang="en-IN" dirty="0" smtClean="0"/>
              <a:t>It has shifted from regulated to de-regulated market economy and defined a new role for the banks. </a:t>
            </a:r>
          </a:p>
          <a:p>
            <a:r>
              <a:rPr lang="en-IN" dirty="0" smtClean="0"/>
              <a:t>All these reforms have changed the Indian banking market from ‘Sellers market’ to ‘Buyers market’.</a:t>
            </a:r>
            <a:endParaRPr lang="en-IN" dirty="0"/>
          </a:p>
        </p:txBody>
      </p:sp>
      <p:sp>
        <p:nvSpPr>
          <p:cNvPr id="4" name="Title 1"/>
          <p:cNvSpPr>
            <a:spLocks noGrp="1"/>
          </p:cNvSpPr>
          <p:nvPr>
            <p:ph type="title"/>
          </p:nvPr>
        </p:nvSpPr>
        <p:spPr>
          <a:xfrm>
            <a:off x="1914144" y="274638"/>
            <a:ext cx="9997440" cy="1143000"/>
          </a:xfrm>
        </p:spPr>
        <p:txBody>
          <a:bodyPr>
            <a:normAutofit/>
          </a:bodyPr>
          <a:lstStyle/>
          <a:p>
            <a:r>
              <a:rPr lang="en-IN" dirty="0" smtClean="0"/>
              <a:t>Impact of the reforms</a:t>
            </a:r>
            <a:endParaRPr lang="en-IN" dirty="0"/>
          </a:p>
        </p:txBody>
      </p:sp>
    </p:spTree>
    <p:extLst>
      <p:ext uri="{BB962C8B-B14F-4D97-AF65-F5344CB8AC3E}">
        <p14:creationId xmlns:p14="http://schemas.microsoft.com/office/powerpoint/2010/main" val="760882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CRR and SLR</a:t>
            </a:r>
            <a:endParaRPr lang="en-IN" dirty="0"/>
          </a:p>
        </p:txBody>
      </p:sp>
      <p:sp>
        <p:nvSpPr>
          <p:cNvPr id="3" name="Content Placeholder 2"/>
          <p:cNvSpPr>
            <a:spLocks noGrp="1"/>
          </p:cNvSpPr>
          <p:nvPr>
            <p:ph idx="1"/>
          </p:nvPr>
        </p:nvSpPr>
        <p:spPr>
          <a:xfrm>
            <a:off x="1624584" y="1325880"/>
            <a:ext cx="9997440" cy="4800600"/>
          </a:xfrm>
        </p:spPr>
        <p:txBody>
          <a:bodyPr>
            <a:noAutofit/>
          </a:bodyPr>
          <a:lstStyle/>
          <a:p>
            <a:r>
              <a:rPr lang="en-IN" sz="2800" dirty="0" smtClean="0">
                <a:latin typeface="+mj-lt"/>
              </a:rPr>
              <a:t>CRR </a:t>
            </a:r>
            <a:r>
              <a:rPr lang="en-IN" sz="2800" dirty="0">
                <a:latin typeface="+mj-lt"/>
              </a:rPr>
              <a:t>limits the ability of the banks to pump more money into the economy. </a:t>
            </a:r>
            <a:endParaRPr lang="en-IN" sz="2800" dirty="0" smtClean="0">
              <a:latin typeface="+mj-lt"/>
            </a:endParaRPr>
          </a:p>
          <a:p>
            <a:r>
              <a:rPr lang="en-IN" sz="2800" dirty="0" smtClean="0">
                <a:latin typeface="+mj-lt"/>
              </a:rPr>
              <a:t>SLR </a:t>
            </a:r>
            <a:r>
              <a:rPr lang="en-IN" sz="2800" dirty="0">
                <a:latin typeface="+mj-lt"/>
              </a:rPr>
              <a:t>is used to limit the expansion of bank credit, for ensuring the solvency of banks (even if all the loans by the bank go bad, the bank can still retrieve a part of it by selling the gold/govt </a:t>
            </a:r>
            <a:r>
              <a:rPr lang="en-IN" sz="2800" dirty="0" smtClean="0">
                <a:latin typeface="+mj-lt"/>
              </a:rPr>
              <a:t>securities).</a:t>
            </a:r>
            <a:br>
              <a:rPr lang="en-IN" sz="2800" dirty="0" smtClean="0">
                <a:latin typeface="+mj-lt"/>
              </a:rPr>
            </a:br>
            <a:r>
              <a:rPr lang="en-IN" sz="2800" dirty="0" smtClean="0">
                <a:latin typeface="+mj-lt"/>
              </a:rPr>
              <a:t/>
            </a:r>
            <a:br>
              <a:rPr lang="en-IN" sz="2800" dirty="0" smtClean="0">
                <a:latin typeface="+mj-lt"/>
              </a:rPr>
            </a:br>
            <a:r>
              <a:rPr lang="en-IN" sz="2800" dirty="0">
                <a:latin typeface="+mj-lt"/>
              </a:rPr>
              <a:t>As of now, the CRR and SLR rates are 4% and </a:t>
            </a:r>
            <a:r>
              <a:rPr lang="en-IN" sz="2800" dirty="0" smtClean="0">
                <a:latin typeface="+mj-lt"/>
              </a:rPr>
              <a:t>21.5% </a:t>
            </a:r>
            <a:r>
              <a:rPr lang="en-IN" sz="2800" dirty="0">
                <a:latin typeface="+mj-lt"/>
              </a:rPr>
              <a:t>respectively. Hence, the bank can only use </a:t>
            </a:r>
            <a:r>
              <a:rPr lang="en-IN" sz="2800" dirty="0" smtClean="0">
                <a:latin typeface="+mj-lt"/>
              </a:rPr>
              <a:t>100-4-21.5= 74.5% </a:t>
            </a:r>
            <a:r>
              <a:rPr lang="en-IN" sz="2800" dirty="0">
                <a:latin typeface="+mj-lt"/>
              </a:rPr>
              <a:t>of its total deposits for the purpose of lending.</a:t>
            </a:r>
          </a:p>
        </p:txBody>
      </p:sp>
    </p:spTree>
    <p:extLst>
      <p:ext uri="{BB962C8B-B14F-4D97-AF65-F5344CB8AC3E}">
        <p14:creationId xmlns:p14="http://schemas.microsoft.com/office/powerpoint/2010/main" val="2372233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Role of banking in India</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9520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Impact of CRR on Indian Economy</a:t>
            </a:r>
            <a:endParaRPr lang="en-IN" dirty="0"/>
          </a:p>
        </p:txBody>
      </p:sp>
      <p:sp>
        <p:nvSpPr>
          <p:cNvPr id="3" name="Content Placeholder 2"/>
          <p:cNvSpPr>
            <a:spLocks noGrp="1"/>
          </p:cNvSpPr>
          <p:nvPr>
            <p:ph idx="1"/>
          </p:nvPr>
        </p:nvSpPr>
        <p:spPr/>
        <p:txBody>
          <a:bodyPr>
            <a:normAutofit fontScale="92500" lnSpcReduction="10000"/>
          </a:bodyPr>
          <a:lstStyle/>
          <a:p>
            <a:r>
              <a:rPr lang="en-IN" sz="1800" b="1" dirty="0" smtClean="0"/>
              <a:t>Situation: </a:t>
            </a:r>
            <a:r>
              <a:rPr lang="en-IN" sz="1800" b="1" dirty="0"/>
              <a:t>Economy has inflationary trend. Prices of goods and services increasing every day</a:t>
            </a:r>
            <a:r>
              <a:rPr lang="en-IN" sz="1800" b="1" dirty="0" smtClean="0"/>
              <a:t>.</a:t>
            </a:r>
          </a:p>
          <a:p>
            <a:r>
              <a:rPr lang="en-IN" sz="1800" b="1" dirty="0" smtClean="0"/>
              <a:t>Solution: RBI raised reserve ratio (CRR, SLR)</a:t>
            </a:r>
          </a:p>
          <a:p>
            <a:r>
              <a:rPr lang="en-IN" sz="1800" b="1" dirty="0" smtClean="0"/>
              <a:t>Result: SBI is left with less money to lend.</a:t>
            </a:r>
          </a:p>
          <a:p>
            <a:r>
              <a:rPr lang="en-IN" sz="1800" dirty="0" smtClean="0"/>
              <a:t>Consequences:</a:t>
            </a:r>
          </a:p>
          <a:p>
            <a:r>
              <a:rPr lang="en-IN" sz="1800" dirty="0"/>
              <a:t>SBI raises its loan interest rate</a:t>
            </a:r>
          </a:p>
          <a:p>
            <a:r>
              <a:rPr lang="en-IN" sz="1800" dirty="0"/>
              <a:t>Businessmen borrow less money from SBI</a:t>
            </a:r>
          </a:p>
          <a:p>
            <a:r>
              <a:rPr lang="en-IN" sz="1800" dirty="0"/>
              <a:t>Businessmen </a:t>
            </a:r>
            <a:r>
              <a:rPr lang="en-IN" sz="1800" dirty="0" smtClean="0"/>
              <a:t>do not </a:t>
            </a:r>
            <a:r>
              <a:rPr lang="en-IN" sz="1800" dirty="0"/>
              <a:t>start new business. </a:t>
            </a:r>
            <a:r>
              <a:rPr lang="en-IN" sz="1800" smtClean="0"/>
              <a:t>Do not </a:t>
            </a:r>
            <a:r>
              <a:rPr lang="en-IN" sz="1800" dirty="0"/>
              <a:t>expand existing business</a:t>
            </a:r>
          </a:p>
          <a:p>
            <a:r>
              <a:rPr lang="en-IN" sz="1800" dirty="0"/>
              <a:t>Result=Less jobs. Even existing employees discharged. If anyone remains in the job, he doesn’t get pay raise. He starts cutting down unnecessary expenditure (e.g. buying two newspapers, getting his shirts ironed, drinking tea @4PM in office and so on. Thus even paper-wall, dhobi, chai-</a:t>
            </a:r>
            <a:r>
              <a:rPr lang="en-IN" sz="1800" dirty="0" err="1"/>
              <a:t>walla</a:t>
            </a:r>
            <a:r>
              <a:rPr lang="en-IN" sz="1800" dirty="0"/>
              <a:t>- everyone’s income reduced.)</a:t>
            </a:r>
          </a:p>
          <a:p>
            <a:r>
              <a:rPr lang="en-IN" sz="1800" dirty="0"/>
              <a:t>Result= Less income (Because of above reasons)</a:t>
            </a:r>
          </a:p>
          <a:p>
            <a:r>
              <a:rPr lang="en-IN" sz="1800" dirty="0"/>
              <a:t>Result= Less demand of goods and services (because less income).</a:t>
            </a:r>
          </a:p>
          <a:p>
            <a:r>
              <a:rPr lang="en-IN" sz="1800" dirty="0"/>
              <a:t>Ultimately shopkeeper will bring down the prices to attract people into buying more things</a:t>
            </a:r>
            <a:r>
              <a:rPr lang="en-IN" sz="1800" dirty="0" smtClean="0"/>
              <a:t>.</a:t>
            </a:r>
          </a:p>
          <a:p>
            <a:r>
              <a:rPr lang="en-IN" sz="1800" dirty="0" smtClean="0"/>
              <a:t>Thus inflation is reduced</a:t>
            </a:r>
          </a:p>
          <a:p>
            <a:r>
              <a:rPr lang="en-IN" sz="1800" dirty="0" smtClean="0"/>
              <a:t>Thus to fight inflation Reserve Ratio is increased and to fight deflation it is decreased</a:t>
            </a:r>
            <a:endParaRPr lang="en-IN" sz="1800" dirty="0"/>
          </a:p>
        </p:txBody>
      </p:sp>
    </p:spTree>
    <p:extLst>
      <p:ext uri="{BB962C8B-B14F-4D97-AF65-F5344CB8AC3E}">
        <p14:creationId xmlns:p14="http://schemas.microsoft.com/office/powerpoint/2010/main" val="3127071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CRR and SLR effective rate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0868" y="1517339"/>
            <a:ext cx="10831132" cy="5052265"/>
          </a:xfrm>
        </p:spPr>
      </p:pic>
    </p:spTree>
    <p:extLst>
      <p:ext uri="{BB962C8B-B14F-4D97-AF65-F5344CB8AC3E}">
        <p14:creationId xmlns:p14="http://schemas.microsoft.com/office/powerpoint/2010/main" val="1376224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Cash Deposit Ratio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715" y="1446848"/>
            <a:ext cx="10790285" cy="5146095"/>
          </a:xfrm>
        </p:spPr>
      </p:pic>
    </p:spTree>
    <p:extLst>
      <p:ext uri="{BB962C8B-B14F-4D97-AF65-F5344CB8AC3E}">
        <p14:creationId xmlns:p14="http://schemas.microsoft.com/office/powerpoint/2010/main" val="3926898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0"/>
            <a:ext cx="9997440" cy="1143000"/>
          </a:xfrm>
        </p:spPr>
        <p:txBody>
          <a:bodyPr>
            <a:normAutofit fontScale="90000"/>
          </a:bodyPr>
          <a:lstStyle/>
          <a:p>
            <a:r>
              <a:rPr lang="en-IN" dirty="0" smtClean="0"/>
              <a:t>Loans given by public sector banks to various sectors (in </a:t>
            </a:r>
            <a:r>
              <a:rPr lang="en-IN" dirty="0" err="1" smtClean="0"/>
              <a:t>Rs</a:t>
            </a:r>
            <a:r>
              <a:rPr lang="en-IN" dirty="0" smtClean="0"/>
              <a:t>. Million)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2080" y="1094704"/>
            <a:ext cx="10789920" cy="5763296"/>
          </a:xfrm>
        </p:spPr>
      </p:pic>
    </p:spTree>
    <p:extLst>
      <p:ext uri="{BB962C8B-B14F-4D97-AF65-F5344CB8AC3E}">
        <p14:creationId xmlns:p14="http://schemas.microsoft.com/office/powerpoint/2010/main" val="1632749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latin typeface="+mj-lt"/>
              </a:rPr>
              <a:t>The banking system in India has undergone significant changes during the last two decades.</a:t>
            </a:r>
          </a:p>
          <a:p>
            <a:r>
              <a:rPr lang="en-US" dirty="0" smtClean="0">
                <a:latin typeface="+mj-lt"/>
              </a:rPr>
              <a:t>Deregulation has opened up new ways for banks to generate income.</a:t>
            </a:r>
          </a:p>
          <a:p>
            <a:r>
              <a:rPr lang="en-US" dirty="0" smtClean="0"/>
              <a:t>The government took steps to reduce its ownership in nationalised banks and inducted private ownership.</a:t>
            </a:r>
          </a:p>
          <a:p>
            <a:endParaRPr lang="en-US" dirty="0" smtClean="0"/>
          </a:p>
          <a:p>
            <a:endParaRPr lang="en-US" dirty="0" smtClean="0">
              <a:latin typeface="+mj-lt"/>
            </a:endParaRPr>
          </a:p>
          <a:p>
            <a:endParaRPr lang="en-US" dirty="0" smtClean="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IN" dirty="0"/>
          </a:p>
        </p:txBody>
      </p:sp>
      <p:sp>
        <p:nvSpPr>
          <p:cNvPr id="3" name="Content Placeholder 2"/>
          <p:cNvSpPr>
            <a:spLocks noGrp="1"/>
          </p:cNvSpPr>
          <p:nvPr>
            <p:ph idx="1"/>
          </p:nvPr>
        </p:nvSpPr>
        <p:spPr/>
        <p:txBody>
          <a:bodyPr/>
          <a:lstStyle/>
          <a:p>
            <a:r>
              <a:rPr lang="en-IN" dirty="0" smtClean="0">
                <a:hlinkClick r:id="rId2"/>
              </a:rPr>
              <a:t>http://shodhganga.inflibnet.ac.in/bitstream/10603/2875/12/12_chapter%204.pdf</a:t>
            </a:r>
            <a:endParaRPr lang="en-IN" dirty="0" smtClean="0"/>
          </a:p>
          <a:p>
            <a:r>
              <a:rPr lang="en-IN" dirty="0" smtClean="0">
                <a:hlinkClick r:id="rId3"/>
              </a:rPr>
              <a:t>https://en.wikipedia.org/wiki/Narasimham_Committee_on_Banking_Sector_Reforms_(1998)</a:t>
            </a:r>
            <a:endParaRPr lang="en-IN" dirty="0" smtClean="0"/>
          </a:p>
          <a:p>
            <a:r>
              <a:rPr lang="en-IN" dirty="0" smtClean="0">
                <a:hlinkClick r:id="rId4"/>
              </a:rPr>
              <a:t>http://www.yourarticlelibrary.com/banking/commercial-banks-7-important-role-of-commercial-banks-in-a-developing-country/10968/</a:t>
            </a:r>
            <a:endParaRPr lang="en-IN" dirty="0" smtClean="0"/>
          </a:p>
        </p:txBody>
      </p:sp>
    </p:spTree>
    <p:extLst>
      <p:ext uri="{BB962C8B-B14F-4D97-AF65-F5344CB8AC3E}">
        <p14:creationId xmlns:p14="http://schemas.microsoft.com/office/powerpoint/2010/main" val="3340433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980840" y="273240"/>
            <a:ext cx="8228520" cy="1144440"/>
          </a:xfrm>
          <a:prstGeom prst="rect">
            <a:avLst/>
          </a:prstGeom>
          <a:noFill/>
          <a:ln>
            <a:noFill/>
          </a:ln>
        </p:spPr>
        <p:style>
          <a:lnRef idx="0">
            <a:scrgbClr r="0" g="0" b="0"/>
          </a:lnRef>
          <a:fillRef idx="0">
            <a:scrgbClr r="0" g="0" b="0"/>
          </a:fillRef>
          <a:effectRef idx="0">
            <a:scrgbClr r="0" g="0" b="0"/>
          </a:effectRef>
          <a:fontRef idx="minor"/>
        </p:style>
      </p:sp>
      <p:sp>
        <p:nvSpPr>
          <p:cNvPr id="165" name="CustomShape 2"/>
          <p:cNvSpPr/>
          <p:nvPr/>
        </p:nvSpPr>
        <p:spPr>
          <a:xfrm>
            <a:off x="1813054" y="250367"/>
            <a:ext cx="8227080" cy="39765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endParaRPr lang="en-IN" sz="1639" spc="-1" dirty="0">
              <a:solidFill>
                <a:srgbClr val="000000"/>
              </a:solidFill>
              <a:uFill>
                <a:solidFill>
                  <a:srgbClr val="FFFFFF"/>
                </a:solidFill>
              </a:uFill>
              <a:latin typeface="Arial"/>
            </a:endParaRPr>
          </a:p>
          <a:p>
            <a:endParaRPr lang="en-IN" sz="1639" spc="-1" dirty="0">
              <a:solidFill>
                <a:srgbClr val="000000"/>
              </a:solidFill>
              <a:uFill>
                <a:solidFill>
                  <a:srgbClr val="FFFFFF"/>
                </a:solidFill>
              </a:uFill>
              <a:latin typeface="Arial"/>
            </a:endParaRPr>
          </a:p>
          <a:p>
            <a:r>
              <a:rPr lang="en-IN" sz="2600" spc="-1" dirty="0">
                <a:solidFill>
                  <a:srgbClr val="000000"/>
                </a:solidFill>
                <a:uFill>
                  <a:solidFill>
                    <a:srgbClr val="FFFFFF"/>
                  </a:solidFill>
                </a:uFill>
                <a:latin typeface="NimbusSanL-Regu"/>
                <a:ea typeface="NimbusSanL-Regu"/>
              </a:rPr>
              <a:t>The primary activity of banks is</a:t>
            </a:r>
            <a:endParaRPr lang="en-IN" sz="1639" spc="-1" dirty="0">
              <a:solidFill>
                <a:srgbClr val="000000"/>
              </a:solidFill>
              <a:uFill>
                <a:solidFill>
                  <a:srgbClr val="FFFFFF"/>
                </a:solidFill>
              </a:uFill>
              <a:latin typeface="Arial"/>
            </a:endParaRPr>
          </a:p>
          <a:p>
            <a:r>
              <a:rPr lang="en-IN" sz="2600" spc="-1" dirty="0">
                <a:solidFill>
                  <a:srgbClr val="000000"/>
                </a:solidFill>
                <a:uFill>
                  <a:solidFill>
                    <a:srgbClr val="FFFFFF"/>
                  </a:solidFill>
                </a:uFill>
                <a:latin typeface="NimbusSanL-Regu"/>
                <a:ea typeface="NimbusSanL-Regu"/>
              </a:rPr>
              <a:t> 		“</a:t>
            </a:r>
            <a:r>
              <a:rPr lang="en-IN" sz="2600" i="1" spc="-1" dirty="0">
                <a:solidFill>
                  <a:srgbClr val="000000"/>
                </a:solidFill>
                <a:uFill>
                  <a:solidFill>
                    <a:srgbClr val="FFFFFF"/>
                  </a:solidFill>
                </a:uFill>
                <a:latin typeface="NimbusSanL-Regu"/>
                <a:ea typeface="NimbusSanL-Regu"/>
              </a:rPr>
              <a:t>accepting deposits, for the purpose of</a:t>
            </a:r>
            <a:endParaRPr lang="en-IN" sz="1639" spc="-1" dirty="0">
              <a:solidFill>
                <a:srgbClr val="000000"/>
              </a:solidFill>
              <a:uFill>
                <a:solidFill>
                  <a:srgbClr val="FFFFFF"/>
                </a:solidFill>
              </a:uFill>
              <a:latin typeface="Arial"/>
            </a:endParaRPr>
          </a:p>
          <a:p>
            <a:r>
              <a:rPr lang="en-IN" sz="2600" i="1" spc="-1" dirty="0">
                <a:solidFill>
                  <a:srgbClr val="000000"/>
                </a:solidFill>
                <a:uFill>
                  <a:solidFill>
                    <a:srgbClr val="FFFFFF"/>
                  </a:solidFill>
                </a:uFill>
                <a:latin typeface="NimbusSanL-Regu"/>
                <a:ea typeface="NimbusSanL-Regu"/>
              </a:rPr>
              <a:t> 		lending and investment, deposits of</a:t>
            </a:r>
            <a:endParaRPr lang="en-IN" sz="1639" spc="-1" dirty="0">
              <a:solidFill>
                <a:srgbClr val="000000"/>
              </a:solidFill>
              <a:uFill>
                <a:solidFill>
                  <a:srgbClr val="FFFFFF"/>
                </a:solidFill>
              </a:uFill>
              <a:latin typeface="Arial"/>
            </a:endParaRPr>
          </a:p>
          <a:p>
            <a:r>
              <a:rPr lang="en-IN" sz="2600" i="1" spc="-1" dirty="0">
                <a:solidFill>
                  <a:srgbClr val="000000"/>
                </a:solidFill>
                <a:uFill>
                  <a:solidFill>
                    <a:srgbClr val="FFFFFF"/>
                  </a:solidFill>
                </a:uFill>
                <a:latin typeface="NimbusSanL-Regu"/>
                <a:ea typeface="NimbusSanL-Regu"/>
              </a:rPr>
              <a:t> 		money</a:t>
            </a:r>
            <a:r>
              <a:rPr lang="en-IN" sz="2600" spc="-1" dirty="0">
                <a:solidFill>
                  <a:srgbClr val="000000"/>
                </a:solidFill>
                <a:uFill>
                  <a:solidFill>
                    <a:srgbClr val="FFFFFF"/>
                  </a:solidFill>
                </a:uFill>
                <a:latin typeface="NimbusSanL-Regu"/>
                <a:ea typeface="NimbusSanL-Regu"/>
              </a:rPr>
              <a:t>”.</a:t>
            </a:r>
            <a:endParaRPr lang="en-IN" sz="1639" spc="-1" dirty="0">
              <a:solidFill>
                <a:srgbClr val="000000"/>
              </a:solidFill>
              <a:uFill>
                <a:solidFill>
                  <a:srgbClr val="FFFFFF"/>
                </a:solidFill>
              </a:uFill>
              <a:latin typeface="Arial"/>
            </a:endParaRPr>
          </a:p>
          <a:p>
            <a:endParaRPr lang="en-IN" sz="1639" spc="-1" dirty="0">
              <a:solidFill>
                <a:srgbClr val="000000"/>
              </a:solidFill>
              <a:uFill>
                <a:solidFill>
                  <a:srgbClr val="FFFFFF"/>
                </a:solidFill>
              </a:uFill>
              <a:latin typeface="Arial"/>
            </a:endParaRPr>
          </a:p>
          <a:p>
            <a:r>
              <a:rPr lang="en-IN" sz="2600" spc="-1" dirty="0">
                <a:solidFill>
                  <a:srgbClr val="000000"/>
                </a:solidFill>
                <a:uFill>
                  <a:solidFill>
                    <a:srgbClr val="FFFFFF"/>
                  </a:solidFill>
                </a:uFill>
                <a:latin typeface="NimbusSanL-Regu"/>
                <a:ea typeface="NimbusSanL-Regu"/>
              </a:rPr>
              <a:t>The essence of banking is </a:t>
            </a:r>
            <a:r>
              <a:rPr lang="en-IN" sz="2600" b="1" i="1" spc="-1" dirty="0">
                <a:solidFill>
                  <a:srgbClr val="000000"/>
                </a:solidFill>
                <a:uFill>
                  <a:solidFill>
                    <a:srgbClr val="FFFFFF"/>
                  </a:solidFill>
                </a:uFill>
                <a:latin typeface="NimbusSanL-Regu"/>
                <a:ea typeface="NimbusSanL-Regu"/>
              </a:rPr>
              <a:t>TRUST</a:t>
            </a:r>
            <a:r>
              <a:rPr lang="en-IN" sz="2600" spc="-1" dirty="0">
                <a:solidFill>
                  <a:srgbClr val="000000"/>
                </a:solidFill>
                <a:uFill>
                  <a:solidFill>
                    <a:srgbClr val="FFFFFF"/>
                  </a:solidFill>
                </a:uFill>
                <a:latin typeface="NimbusSanL-Regu"/>
                <a:ea typeface="NimbusSanL-Regu"/>
              </a:rPr>
              <a:t>.</a:t>
            </a:r>
            <a:endParaRPr lang="en-IN" sz="1639"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2027981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1981200" y="220680"/>
            <a:ext cx="8470800" cy="1250280"/>
          </a:xfrm>
          <a:prstGeom prst="rect">
            <a:avLst/>
          </a:prstGeom>
          <a:noFill/>
          <a:ln>
            <a:noFill/>
          </a:ln>
        </p:spPr>
        <p:txBody>
          <a:bodyPr lIns="0" tIns="0" rIns="0" bIns="0" anchor="ctr"/>
          <a:lstStyle/>
          <a:p>
            <a:r>
              <a:rPr lang="en-IN" sz="3600" spc="-1" dirty="0">
                <a:solidFill>
                  <a:srgbClr val="000000"/>
                </a:solidFill>
                <a:uFill>
                  <a:solidFill>
                    <a:srgbClr val="FFFFFF"/>
                  </a:solidFill>
                </a:uFill>
                <a:latin typeface="+mj-lt"/>
              </a:rPr>
              <a:t>Phases of Indian Banking system</a:t>
            </a:r>
          </a:p>
        </p:txBody>
      </p:sp>
      <p:sp>
        <p:nvSpPr>
          <p:cNvPr id="167" name="TextShape 2"/>
          <p:cNvSpPr txBox="1"/>
          <p:nvPr/>
        </p:nvSpPr>
        <p:spPr>
          <a:xfrm>
            <a:off x="1981200" y="1604520"/>
            <a:ext cx="8229240" cy="3977280"/>
          </a:xfrm>
          <a:prstGeom prst="rect">
            <a:avLst/>
          </a:prstGeom>
          <a:noFill/>
          <a:ln>
            <a:noFill/>
          </a:ln>
        </p:spPr>
        <p:txBody>
          <a:bodyPr lIns="0" tIns="0" rIns="0" bIns="0"/>
          <a:lstStyle/>
          <a:p>
            <a:r>
              <a:rPr lang="en-IN" sz="2800" spc="-1" dirty="0">
                <a:solidFill>
                  <a:srgbClr val="000000"/>
                </a:solidFill>
                <a:uFill>
                  <a:solidFill>
                    <a:srgbClr val="FFFFFF"/>
                  </a:solidFill>
                </a:uFill>
                <a:latin typeface="+mj-lt"/>
              </a:rPr>
              <a:t>The first bank in India was established in 1786. The Indian Banking System can be classified into </a:t>
            </a:r>
            <a:r>
              <a:rPr lang="en-IN" sz="2800" spc="-1" dirty="0" smtClean="0">
                <a:solidFill>
                  <a:srgbClr val="000000"/>
                </a:solidFill>
                <a:uFill>
                  <a:solidFill>
                    <a:srgbClr val="FFFFFF"/>
                  </a:solidFill>
                </a:uFill>
                <a:latin typeface="+mj-lt"/>
              </a:rPr>
              <a:t>2 phases</a:t>
            </a:r>
            <a:r>
              <a:rPr lang="en-IN" sz="2800" spc="-1" dirty="0">
                <a:solidFill>
                  <a:srgbClr val="000000"/>
                </a:solidFill>
                <a:uFill>
                  <a:solidFill>
                    <a:srgbClr val="FFFFFF"/>
                  </a:solidFill>
                </a:uFill>
                <a:latin typeface="+mj-lt"/>
              </a:rPr>
              <a:t>.</a:t>
            </a:r>
          </a:p>
          <a:p>
            <a:endParaRPr lang="en-IN" sz="2800" spc="-1" dirty="0">
              <a:solidFill>
                <a:srgbClr val="000000"/>
              </a:solidFill>
              <a:uFill>
                <a:solidFill>
                  <a:srgbClr val="FFFFFF"/>
                </a:solidFill>
              </a:uFill>
              <a:latin typeface="+mj-lt"/>
            </a:endParaRPr>
          </a:p>
          <a:p>
            <a:r>
              <a:rPr lang="en-IN" sz="2800" spc="-1" dirty="0" smtClean="0">
                <a:solidFill>
                  <a:srgbClr val="000000"/>
                </a:solidFill>
                <a:uFill>
                  <a:solidFill>
                    <a:srgbClr val="FFFFFF"/>
                  </a:solidFill>
                </a:uFill>
                <a:latin typeface="+mj-lt"/>
              </a:rPr>
              <a:t>1. Post-Nationalization -  1969 - 1991.</a:t>
            </a:r>
            <a:endParaRPr lang="en-IN" sz="2800" spc="-1" dirty="0">
              <a:solidFill>
                <a:srgbClr val="000000"/>
              </a:solidFill>
              <a:uFill>
                <a:solidFill>
                  <a:srgbClr val="FFFFFF"/>
                </a:solidFill>
              </a:uFill>
              <a:latin typeface="+mj-lt"/>
            </a:endParaRPr>
          </a:p>
          <a:p>
            <a:endParaRPr lang="en-IN" sz="2800" spc="-1" dirty="0">
              <a:solidFill>
                <a:srgbClr val="000000"/>
              </a:solidFill>
              <a:uFill>
                <a:solidFill>
                  <a:srgbClr val="FFFFFF"/>
                </a:solidFill>
              </a:uFill>
              <a:latin typeface="+mj-lt"/>
            </a:endParaRPr>
          </a:p>
          <a:p>
            <a:r>
              <a:rPr lang="en-IN" sz="2800" spc="-1" dirty="0" smtClean="0">
                <a:solidFill>
                  <a:srgbClr val="000000"/>
                </a:solidFill>
                <a:uFill>
                  <a:solidFill>
                    <a:srgbClr val="FFFFFF"/>
                  </a:solidFill>
                </a:uFill>
                <a:latin typeface="+mj-lt"/>
              </a:rPr>
              <a:t>2. Post-Liberalization – New phase of </a:t>
            </a:r>
            <a:r>
              <a:rPr lang="en-IN" sz="2800" spc="-1" dirty="0">
                <a:solidFill>
                  <a:srgbClr val="000000"/>
                </a:solidFill>
                <a:uFill>
                  <a:solidFill>
                    <a:srgbClr val="FFFFFF"/>
                  </a:solidFill>
                </a:uFill>
                <a:latin typeface="+mj-lt"/>
              </a:rPr>
              <a:t>Indian Banking System with the advent of Indian Financial and Banking Sector Reforms after </a:t>
            </a:r>
            <a:r>
              <a:rPr lang="en-IN" sz="2800" spc="-1" dirty="0" smtClean="0">
                <a:solidFill>
                  <a:srgbClr val="000000"/>
                </a:solidFill>
                <a:uFill>
                  <a:solidFill>
                    <a:srgbClr val="FFFFFF"/>
                  </a:solidFill>
                </a:uFill>
                <a:latin typeface="+mj-lt"/>
              </a:rPr>
              <a:t>1991.</a:t>
            </a:r>
            <a:endParaRPr lang="en-IN" sz="2800" spc="-1" dirty="0">
              <a:solidFill>
                <a:srgbClr val="000000"/>
              </a:solidFill>
              <a:uFill>
                <a:solidFill>
                  <a:srgbClr val="FFFFFF"/>
                </a:solidFill>
              </a:uFill>
              <a:latin typeface="+mj-lt"/>
            </a:endParaRPr>
          </a:p>
        </p:txBody>
      </p:sp>
    </p:spTree>
    <p:extLst>
      <p:ext uri="{BB962C8B-B14F-4D97-AF65-F5344CB8AC3E}">
        <p14:creationId xmlns:p14="http://schemas.microsoft.com/office/powerpoint/2010/main" val="4957048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1761944" y="351953"/>
            <a:ext cx="7497720" cy="1142640"/>
          </a:xfrm>
          <a:prstGeom prst="rect">
            <a:avLst/>
          </a:prstGeom>
          <a:noFill/>
          <a:ln>
            <a:noFill/>
          </a:ln>
        </p:spPr>
        <p:txBody>
          <a:bodyPr lIns="90000" tIns="45000" rIns="90000" bIns="45000" anchor="ctr"/>
          <a:lstStyle/>
          <a:p>
            <a:pPr>
              <a:lnSpc>
                <a:spcPct val="100000"/>
              </a:lnSpc>
            </a:pPr>
            <a:r>
              <a:rPr lang="en-US" sz="4300" spc="-1" dirty="0">
                <a:solidFill>
                  <a:srgbClr val="572314"/>
                </a:solidFill>
                <a:uFill>
                  <a:solidFill>
                    <a:srgbClr val="FFFFFF"/>
                  </a:solidFill>
                </a:uFill>
                <a:latin typeface="Gill Sans MT"/>
              </a:rPr>
              <a:t>Role of Bank in Indian Economy</a:t>
            </a:r>
            <a:endParaRPr lang="en-US" spc="-1" dirty="0">
              <a:solidFill>
                <a:srgbClr val="000000"/>
              </a:solidFill>
              <a:uFill>
                <a:solidFill>
                  <a:srgbClr val="FFFFFF"/>
                </a:solidFill>
              </a:uFill>
              <a:latin typeface="Gill Sans MT"/>
            </a:endParaRPr>
          </a:p>
        </p:txBody>
      </p:sp>
      <p:sp>
        <p:nvSpPr>
          <p:cNvPr id="169" name="TextShape 2"/>
          <p:cNvSpPr txBox="1"/>
          <p:nvPr/>
        </p:nvSpPr>
        <p:spPr>
          <a:xfrm>
            <a:off x="1442433" y="1435041"/>
            <a:ext cx="10522040" cy="4800240"/>
          </a:xfrm>
          <a:prstGeom prst="rect">
            <a:avLst/>
          </a:prstGeom>
          <a:noFill/>
          <a:ln>
            <a:noFill/>
          </a:ln>
        </p:spPr>
        <p:txBody>
          <a:bodyPr lIns="90000" tIns="45000" rIns="90000" bIns="45000"/>
          <a:lstStyle/>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Promote capital formation</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Promote trade and industry</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Development of Agricultural sector</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Development of foreign trade</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Balanced development of different regions</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Implementation of monetary </a:t>
            </a:r>
            <a:r>
              <a:rPr lang="en-US" sz="3200" spc="-1" dirty="0" smtClean="0">
                <a:solidFill>
                  <a:srgbClr val="000000"/>
                </a:solidFill>
                <a:uFill>
                  <a:solidFill>
                    <a:srgbClr val="FFFFFF"/>
                  </a:solidFill>
                </a:uFill>
                <a:latin typeface="Gill Sans MT"/>
              </a:rPr>
              <a:t>policy</a:t>
            </a:r>
            <a:endParaRPr lang="en-US" sz="3200" spc="-1" dirty="0">
              <a:solidFill>
                <a:srgbClr val="000000"/>
              </a:solidFill>
              <a:uFill>
                <a:solidFill>
                  <a:srgbClr val="FFFFFF"/>
                </a:solidFill>
              </a:uFill>
              <a:latin typeface="Gill Sans MT"/>
            </a:endParaRPr>
          </a:p>
        </p:txBody>
      </p:sp>
    </p:spTree>
    <p:extLst>
      <p:ext uri="{BB962C8B-B14F-4D97-AF65-F5344CB8AC3E}">
        <p14:creationId xmlns:p14="http://schemas.microsoft.com/office/powerpoint/2010/main" val="28688737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2"/>
          <p:cNvSpPr txBox="1"/>
          <p:nvPr/>
        </p:nvSpPr>
        <p:spPr>
          <a:xfrm>
            <a:off x="1390918" y="1447920"/>
            <a:ext cx="9066482" cy="4800240"/>
          </a:xfrm>
          <a:prstGeom prst="rect">
            <a:avLst/>
          </a:prstGeom>
          <a:noFill/>
          <a:ln>
            <a:noFill/>
          </a:ln>
        </p:spPr>
        <p:txBody>
          <a:bodyPr lIns="90000" tIns="45000" rIns="90000" bIns="45000"/>
          <a:lstStyle/>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Capital formation is a measure of the net additions to the capital stock of a country in an accounting interval.</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Banks encourage the habit of saving among people.</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Thus idle resources are mobilized for production purposes.</a:t>
            </a:r>
          </a:p>
          <a:p>
            <a:pPr>
              <a:lnSpc>
                <a:spcPct val="100000"/>
              </a:lnSpc>
            </a:pPr>
            <a:endParaRPr lang="en-US" sz="3200" spc="-1" dirty="0">
              <a:solidFill>
                <a:srgbClr val="000000"/>
              </a:solidFill>
              <a:uFill>
                <a:solidFill>
                  <a:srgbClr val="FFFFFF"/>
                </a:solidFill>
              </a:uFill>
              <a:latin typeface="Gill Sans MT"/>
            </a:endParaRPr>
          </a:p>
          <a:p>
            <a:pPr>
              <a:lnSpc>
                <a:spcPct val="100000"/>
              </a:lnSpc>
            </a:pPr>
            <a:endParaRPr lang="en-US" sz="3200" spc="-1" dirty="0">
              <a:solidFill>
                <a:srgbClr val="000000"/>
              </a:solidFill>
              <a:uFill>
                <a:solidFill>
                  <a:srgbClr val="FFFFFF"/>
                </a:solidFill>
              </a:uFill>
              <a:latin typeface="Gill Sans MT"/>
            </a:endParaRPr>
          </a:p>
        </p:txBody>
      </p:sp>
      <p:sp>
        <p:nvSpPr>
          <p:cNvPr id="4" name="TextShape 1"/>
          <p:cNvSpPr txBox="1"/>
          <p:nvPr/>
        </p:nvSpPr>
        <p:spPr>
          <a:xfrm>
            <a:off x="1761944" y="351953"/>
            <a:ext cx="7497720" cy="1142640"/>
          </a:xfrm>
          <a:prstGeom prst="rect">
            <a:avLst/>
          </a:prstGeom>
          <a:noFill/>
          <a:ln>
            <a:noFill/>
          </a:ln>
        </p:spPr>
        <p:txBody>
          <a:bodyPr lIns="90000" tIns="45000" rIns="90000" bIns="45000" anchor="ctr"/>
          <a:lstStyle/>
          <a:p>
            <a:pPr>
              <a:lnSpc>
                <a:spcPct val="100000"/>
              </a:lnSpc>
            </a:pPr>
            <a:r>
              <a:rPr lang="en-US" sz="4300" spc="-1" dirty="0" smtClean="0">
                <a:solidFill>
                  <a:srgbClr val="572314"/>
                </a:solidFill>
                <a:uFill>
                  <a:solidFill>
                    <a:srgbClr val="FFFFFF"/>
                  </a:solidFill>
                </a:uFill>
              </a:rPr>
              <a:t>Capital Formation</a:t>
            </a:r>
            <a:endParaRPr lang="en-US" sz="4400" spc="-1" dirty="0">
              <a:solidFill>
                <a:srgbClr val="000000"/>
              </a:solidFill>
              <a:uFill>
                <a:solidFill>
                  <a:srgbClr val="FFFFFF"/>
                </a:solidFill>
              </a:uFill>
            </a:endParaRPr>
          </a:p>
        </p:txBody>
      </p:sp>
    </p:spTree>
    <p:extLst>
      <p:ext uri="{BB962C8B-B14F-4D97-AF65-F5344CB8AC3E}">
        <p14:creationId xmlns:p14="http://schemas.microsoft.com/office/powerpoint/2010/main" val="42718766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2959680" y="274680"/>
            <a:ext cx="7497720" cy="1142640"/>
          </a:xfrm>
          <a:prstGeom prst="rect">
            <a:avLst/>
          </a:prstGeom>
          <a:noFill/>
          <a:ln>
            <a:noFill/>
          </a:ln>
        </p:spPr>
        <p:txBody>
          <a:bodyPr lIns="90000" tIns="45000" rIns="90000" bIns="45000" anchor="ctr"/>
          <a:lstStyle/>
          <a:p>
            <a:pPr>
              <a:lnSpc>
                <a:spcPct val="100000"/>
              </a:lnSpc>
            </a:pPr>
            <a:endParaRPr lang="en-US" spc="-1" dirty="0">
              <a:solidFill>
                <a:srgbClr val="000000"/>
              </a:solidFill>
              <a:uFill>
                <a:solidFill>
                  <a:srgbClr val="FFFFFF"/>
                </a:solidFill>
              </a:uFill>
              <a:latin typeface="Gill Sans MT"/>
            </a:endParaRPr>
          </a:p>
        </p:txBody>
      </p:sp>
      <p:sp>
        <p:nvSpPr>
          <p:cNvPr id="173" name="TextShape 2"/>
          <p:cNvSpPr txBox="1"/>
          <p:nvPr/>
        </p:nvSpPr>
        <p:spPr>
          <a:xfrm>
            <a:off x="1365161" y="1447920"/>
            <a:ext cx="9092239" cy="4800240"/>
          </a:xfrm>
          <a:prstGeom prst="rect">
            <a:avLst/>
          </a:prstGeom>
          <a:noFill/>
          <a:ln>
            <a:noFill/>
          </a:ln>
        </p:spPr>
        <p:txBody>
          <a:bodyPr lIns="90000" tIns="45000" rIns="90000" bIns="45000"/>
          <a:lstStyle/>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Industrial development needs huge finance.</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In developing countries like India, commercial banks grant short-term and medium-term loans to industries.</a:t>
            </a:r>
          </a:p>
        </p:txBody>
      </p:sp>
      <p:sp>
        <p:nvSpPr>
          <p:cNvPr id="5" name="TextShape 1"/>
          <p:cNvSpPr txBox="1"/>
          <p:nvPr/>
        </p:nvSpPr>
        <p:spPr>
          <a:xfrm>
            <a:off x="1723307" y="4164099"/>
            <a:ext cx="7497720" cy="1142640"/>
          </a:xfrm>
          <a:prstGeom prst="rect">
            <a:avLst/>
          </a:prstGeom>
          <a:noFill/>
          <a:ln>
            <a:noFill/>
          </a:ln>
        </p:spPr>
        <p:txBody>
          <a:bodyPr lIns="90000" tIns="45000" rIns="90000" bIns="45000" anchor="ctr"/>
          <a:lstStyle/>
          <a:p>
            <a:pPr>
              <a:lnSpc>
                <a:spcPct val="100000"/>
              </a:lnSpc>
            </a:pPr>
            <a:endParaRPr lang="en-US" sz="4400" spc="-1" dirty="0">
              <a:solidFill>
                <a:srgbClr val="000000"/>
              </a:solidFill>
              <a:uFill>
                <a:solidFill>
                  <a:srgbClr val="FFFFFF"/>
                </a:solidFill>
              </a:uFill>
            </a:endParaRPr>
          </a:p>
        </p:txBody>
      </p:sp>
      <p:sp>
        <p:nvSpPr>
          <p:cNvPr id="7" name="TextShape 1"/>
          <p:cNvSpPr txBox="1"/>
          <p:nvPr/>
        </p:nvSpPr>
        <p:spPr>
          <a:xfrm>
            <a:off x="1761944" y="351953"/>
            <a:ext cx="7497720" cy="1142640"/>
          </a:xfrm>
          <a:prstGeom prst="rect">
            <a:avLst/>
          </a:prstGeom>
          <a:noFill/>
          <a:ln>
            <a:noFill/>
          </a:ln>
        </p:spPr>
        <p:txBody>
          <a:bodyPr lIns="90000" tIns="45000" rIns="90000" bIns="45000" anchor="ctr"/>
          <a:lstStyle/>
          <a:p>
            <a:pPr>
              <a:lnSpc>
                <a:spcPct val="100000"/>
              </a:lnSpc>
            </a:pPr>
            <a:r>
              <a:rPr lang="en-US" sz="4300" spc="-1" dirty="0" smtClean="0">
                <a:solidFill>
                  <a:srgbClr val="572314"/>
                </a:solidFill>
                <a:uFill>
                  <a:solidFill>
                    <a:srgbClr val="FFFFFF"/>
                  </a:solidFill>
                </a:uFill>
              </a:rPr>
              <a:t>Promotion of trade and industry</a:t>
            </a:r>
            <a:endParaRPr lang="en-US" sz="4400" spc="-1" dirty="0">
              <a:solidFill>
                <a:srgbClr val="000000"/>
              </a:solidFill>
              <a:uFill>
                <a:solidFill>
                  <a:srgbClr val="FFFFFF"/>
                </a:solidFill>
              </a:uFill>
            </a:endParaRPr>
          </a:p>
        </p:txBody>
      </p:sp>
    </p:spTree>
    <p:extLst>
      <p:ext uri="{BB962C8B-B14F-4D97-AF65-F5344CB8AC3E}">
        <p14:creationId xmlns:p14="http://schemas.microsoft.com/office/powerpoint/2010/main" val="19054469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2122553" y="5310320"/>
            <a:ext cx="7497720" cy="1142640"/>
          </a:xfrm>
          <a:prstGeom prst="rect">
            <a:avLst/>
          </a:prstGeom>
          <a:noFill/>
          <a:ln>
            <a:noFill/>
          </a:ln>
        </p:spPr>
        <p:txBody>
          <a:bodyPr lIns="90000" tIns="45000" rIns="90000" bIns="45000" anchor="ctr"/>
          <a:lstStyle/>
          <a:p>
            <a:pPr>
              <a:lnSpc>
                <a:spcPct val="100000"/>
              </a:lnSpc>
            </a:pPr>
            <a:endParaRPr lang="en-US" spc="-1" dirty="0">
              <a:solidFill>
                <a:srgbClr val="000000"/>
              </a:solidFill>
              <a:uFill>
                <a:solidFill>
                  <a:srgbClr val="FFFFFF"/>
                </a:solidFill>
              </a:uFill>
              <a:latin typeface="Gill Sans MT"/>
            </a:endParaRPr>
          </a:p>
        </p:txBody>
      </p:sp>
      <p:sp>
        <p:nvSpPr>
          <p:cNvPr id="175" name="TextShape 2"/>
          <p:cNvSpPr txBox="1"/>
          <p:nvPr/>
        </p:nvSpPr>
        <p:spPr>
          <a:xfrm>
            <a:off x="1558344" y="1447920"/>
            <a:ext cx="8899056" cy="4800240"/>
          </a:xfrm>
          <a:prstGeom prst="rect">
            <a:avLst/>
          </a:prstGeom>
          <a:noFill/>
          <a:ln>
            <a:noFill/>
          </a:ln>
        </p:spPr>
        <p:txBody>
          <a:bodyPr lIns="90000" tIns="45000" rIns="90000" bIns="45000"/>
          <a:lstStyle/>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In an agricultural economy like India, majority of population lives in rural area and is dependent on small scale industries.</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Thus, banks uplift the rural population by granting short-term and long-term loans for the development of small scale agro-based industries</a:t>
            </a:r>
          </a:p>
        </p:txBody>
      </p:sp>
      <p:sp>
        <p:nvSpPr>
          <p:cNvPr id="5" name="TextShape 1"/>
          <p:cNvSpPr txBox="1"/>
          <p:nvPr/>
        </p:nvSpPr>
        <p:spPr>
          <a:xfrm>
            <a:off x="1761944" y="351953"/>
            <a:ext cx="8772974" cy="1142640"/>
          </a:xfrm>
          <a:prstGeom prst="rect">
            <a:avLst/>
          </a:prstGeom>
          <a:noFill/>
          <a:ln>
            <a:noFill/>
          </a:ln>
        </p:spPr>
        <p:txBody>
          <a:bodyPr lIns="90000" tIns="45000" rIns="90000" bIns="45000" anchor="ctr"/>
          <a:lstStyle/>
          <a:p>
            <a:pPr>
              <a:lnSpc>
                <a:spcPct val="100000"/>
              </a:lnSpc>
            </a:pPr>
            <a:r>
              <a:rPr lang="en-US" sz="4300" spc="-1" dirty="0" smtClean="0">
                <a:solidFill>
                  <a:srgbClr val="572314"/>
                </a:solidFill>
                <a:uFill>
                  <a:solidFill>
                    <a:srgbClr val="FFFFFF"/>
                  </a:solidFill>
                </a:uFill>
              </a:rPr>
              <a:t>Development of Agricultural sector</a:t>
            </a:r>
            <a:endParaRPr lang="en-US" sz="4400" spc="-1" dirty="0">
              <a:solidFill>
                <a:srgbClr val="000000"/>
              </a:solidFill>
              <a:uFill>
                <a:solidFill>
                  <a:srgbClr val="FFFFFF"/>
                </a:solidFill>
              </a:uFill>
            </a:endParaRPr>
          </a:p>
        </p:txBody>
      </p:sp>
    </p:spTree>
    <p:extLst>
      <p:ext uri="{BB962C8B-B14F-4D97-AF65-F5344CB8AC3E}">
        <p14:creationId xmlns:p14="http://schemas.microsoft.com/office/powerpoint/2010/main" val="4844592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2714982" y="5715360"/>
            <a:ext cx="7497720" cy="1142640"/>
          </a:xfrm>
          <a:prstGeom prst="rect">
            <a:avLst/>
          </a:prstGeom>
          <a:noFill/>
          <a:ln>
            <a:noFill/>
          </a:ln>
        </p:spPr>
        <p:txBody>
          <a:bodyPr lIns="90000" tIns="45000" rIns="90000" bIns="45000" anchor="ctr"/>
          <a:lstStyle/>
          <a:p>
            <a:pPr>
              <a:lnSpc>
                <a:spcPct val="100000"/>
              </a:lnSpc>
            </a:pPr>
            <a:endParaRPr lang="en-US" spc="-1" dirty="0">
              <a:solidFill>
                <a:srgbClr val="000000"/>
              </a:solidFill>
              <a:uFill>
                <a:solidFill>
                  <a:srgbClr val="FFFFFF"/>
                </a:solidFill>
              </a:uFill>
              <a:latin typeface="Gill Sans MT"/>
            </a:endParaRPr>
          </a:p>
        </p:txBody>
      </p:sp>
      <p:sp>
        <p:nvSpPr>
          <p:cNvPr id="177" name="TextShape 2"/>
          <p:cNvSpPr txBox="1"/>
          <p:nvPr/>
        </p:nvSpPr>
        <p:spPr>
          <a:xfrm>
            <a:off x="1352282" y="1447920"/>
            <a:ext cx="9105118" cy="4800240"/>
          </a:xfrm>
          <a:prstGeom prst="rect">
            <a:avLst/>
          </a:prstGeom>
          <a:noFill/>
          <a:ln>
            <a:noFill/>
          </a:ln>
        </p:spPr>
        <p:txBody>
          <a:bodyPr lIns="90000" tIns="45000" rIns="90000" bIns="45000"/>
          <a:lstStyle/>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Foreign trade in India includes all imports and exports to and from India. </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India exports approximately 7500 commodities to about 190 countries, and imports around 6000 commodities from 140 countries.</a:t>
            </a:r>
          </a:p>
          <a:p>
            <a:pPr marL="365760" indent="-282960">
              <a:buClr>
                <a:srgbClr val="3891A7"/>
              </a:buClr>
              <a:buSzPct val="80000"/>
              <a:buFont typeface="Wingdings 2" charset="2"/>
              <a:buChar char=""/>
            </a:pPr>
            <a:r>
              <a:rPr lang="en-US" sz="3200" spc="-1" dirty="0">
                <a:solidFill>
                  <a:srgbClr val="000000"/>
                </a:solidFill>
                <a:uFill>
                  <a:solidFill>
                    <a:srgbClr val="FFFFFF"/>
                  </a:solidFill>
                </a:uFill>
                <a:latin typeface="Gill Sans MT"/>
              </a:rPr>
              <a:t>Since the liberalization, India's economy has improved mainly due to increased foreign trade.</a:t>
            </a:r>
          </a:p>
          <a:p>
            <a:pPr>
              <a:lnSpc>
                <a:spcPct val="100000"/>
              </a:lnSpc>
            </a:pPr>
            <a:endParaRPr lang="en-US" sz="3200" spc="-1" dirty="0">
              <a:solidFill>
                <a:srgbClr val="000000"/>
              </a:solidFill>
              <a:uFill>
                <a:solidFill>
                  <a:srgbClr val="FFFFFF"/>
                </a:solidFill>
              </a:uFill>
              <a:latin typeface="Gill Sans MT"/>
            </a:endParaRPr>
          </a:p>
          <a:p>
            <a:pPr>
              <a:lnSpc>
                <a:spcPct val="100000"/>
              </a:lnSpc>
            </a:pPr>
            <a:endParaRPr lang="en-US" sz="3200" spc="-1" dirty="0">
              <a:solidFill>
                <a:srgbClr val="000000"/>
              </a:solidFill>
              <a:uFill>
                <a:solidFill>
                  <a:srgbClr val="FFFFFF"/>
                </a:solidFill>
              </a:uFill>
              <a:latin typeface="Gill Sans MT"/>
            </a:endParaRPr>
          </a:p>
        </p:txBody>
      </p:sp>
      <p:sp>
        <p:nvSpPr>
          <p:cNvPr id="4" name="TextShape 1"/>
          <p:cNvSpPr txBox="1"/>
          <p:nvPr/>
        </p:nvSpPr>
        <p:spPr>
          <a:xfrm>
            <a:off x="1761944" y="351953"/>
            <a:ext cx="8772974" cy="1142640"/>
          </a:xfrm>
          <a:prstGeom prst="rect">
            <a:avLst/>
          </a:prstGeom>
          <a:noFill/>
          <a:ln>
            <a:noFill/>
          </a:ln>
        </p:spPr>
        <p:txBody>
          <a:bodyPr lIns="90000" tIns="45000" rIns="90000" bIns="45000" anchor="ctr"/>
          <a:lstStyle/>
          <a:p>
            <a:pPr>
              <a:lnSpc>
                <a:spcPct val="100000"/>
              </a:lnSpc>
            </a:pPr>
            <a:r>
              <a:rPr lang="en-US" sz="4300" spc="-1" dirty="0" smtClean="0">
                <a:solidFill>
                  <a:srgbClr val="572314"/>
                </a:solidFill>
                <a:uFill>
                  <a:solidFill>
                    <a:srgbClr val="FFFFFF"/>
                  </a:solidFill>
                </a:uFill>
              </a:rPr>
              <a:t>Development of foreign trade</a:t>
            </a:r>
            <a:endParaRPr lang="en-US" sz="4400" spc="-1" dirty="0">
              <a:solidFill>
                <a:srgbClr val="000000"/>
              </a:solidFill>
              <a:uFill>
                <a:solidFill>
                  <a:srgbClr val="FFFFFF"/>
                </a:solidFill>
              </a:uFill>
            </a:endParaRPr>
          </a:p>
        </p:txBody>
      </p:sp>
    </p:spTree>
    <p:extLst>
      <p:ext uri="{BB962C8B-B14F-4D97-AF65-F5344CB8AC3E}">
        <p14:creationId xmlns:p14="http://schemas.microsoft.com/office/powerpoint/2010/main" val="19372599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444</TotalTime>
  <Words>1052</Words>
  <Application>Microsoft Office PowerPoint</Application>
  <PresentationFormat>Widescreen</PresentationFormat>
  <Paragraphs>142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Gill Sans MT</vt:lpstr>
      <vt:lpstr>NimbusSanL-Regu</vt:lpstr>
      <vt:lpstr>Verdana</vt:lpstr>
      <vt:lpstr>Wingdings</vt:lpstr>
      <vt:lpstr>Wingdings 2</vt:lpstr>
      <vt:lpstr>Solstice</vt:lpstr>
      <vt:lpstr>Role of banking in India and Credit creation in post reforms period</vt:lpstr>
      <vt:lpstr>Role of banking in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Credit Creation in post reforms period</vt:lpstr>
      <vt:lpstr>What is credit creation?</vt:lpstr>
      <vt:lpstr>CRR Process</vt:lpstr>
      <vt:lpstr>CRR</vt:lpstr>
      <vt:lpstr>Before Liberalization</vt:lpstr>
      <vt:lpstr>Reforms by Narasimham Committee in 1991</vt:lpstr>
      <vt:lpstr>Impact of the reforms</vt:lpstr>
      <vt:lpstr>CRR and SLR</vt:lpstr>
      <vt:lpstr>Impact of CRR on Indian Economy</vt:lpstr>
      <vt:lpstr>CRR and SLR effective rate</vt:lpstr>
      <vt:lpstr>Cash Deposit Ratio</vt:lpstr>
      <vt:lpstr>Loans given by public sector banks to various sectors (in Rs. Million)</vt:lpstr>
      <vt:lpstr>Conclusion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Creation in post reforms period in India</dc:title>
  <dc:creator>Anuj Shah</dc:creator>
  <cp:lastModifiedBy>Anuj Shah</cp:lastModifiedBy>
  <cp:revision>127</cp:revision>
  <dcterms:created xsi:type="dcterms:W3CDTF">2016-04-08T08:31:32Z</dcterms:created>
  <dcterms:modified xsi:type="dcterms:W3CDTF">2016-04-14T17:13:00Z</dcterms:modified>
</cp:coreProperties>
</file>