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7"/>
  </p:notesMasterIdLst>
  <p:handoutMasterIdLst>
    <p:handoutMasterId r:id="rId4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9" r:id="rId40"/>
    <p:sldId id="293" r:id="rId41"/>
    <p:sldId id="294" r:id="rId42"/>
    <p:sldId id="295" r:id="rId43"/>
    <p:sldId id="296" r:id="rId44"/>
    <p:sldId id="297" r:id="rId45"/>
    <p:sldId id="298"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470" autoAdjust="0"/>
  </p:normalViewPr>
  <p:slideViewPr>
    <p:cSldViewPr showGuides="1">
      <p:cViewPr varScale="1">
        <p:scale>
          <a:sx n="73" d="100"/>
          <a:sy n="73" d="100"/>
        </p:scale>
        <p:origin x="618"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4/23/2016</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4/23/2016</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4/23/2016</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0FA9E5-6744-4841-888F-9E7CC0C2B7EC}" type="datetimeFigureOut">
              <a:rPr lang="en-US" smtClean="0"/>
              <a:t>4/23/2016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solidFill>
              </a:defRPr>
            </a:lvl1pPr>
          </a:lstStyle>
          <a:p>
            <a:fld id="{3E0FA9E5-6744-4841-888F-9E7CC0C2B7EC}" type="datetimeFigureOut">
              <a:rPr lang="en-US" smtClean="0"/>
              <a:pPr/>
              <a:t>4/23/2016</a:t>
            </a:fld>
            <a:endParaRPr lang="en-US"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www.bls.gov/spotlight/2012/recession/" TargetMode="External"/><Relationship Id="rId3" Type="http://schemas.openxmlformats.org/officeDocument/2006/relationships/hyperlink" Target="https://www.youtube.com/watch?v=N9YLta5Tr2A" TargetMode="External"/><Relationship Id="rId7" Type="http://schemas.openxmlformats.org/officeDocument/2006/relationships/hyperlink" Target="http://visualeconomics.creditloan.com/where-is-americas-debt/" TargetMode="External"/><Relationship Id="rId2" Type="http://schemas.openxmlformats.org/officeDocument/2006/relationships/hyperlink" Target="http://www.inflationomics.com/article.php?article=Why%20Does%20the%20Fed%20Lower%20Interest%20Rates" TargetMode="External"/><Relationship Id="rId1" Type="http://schemas.openxmlformats.org/officeDocument/2006/relationships/slideLayout" Target="../slideLayouts/slideLayout2.xml"/><Relationship Id="rId6" Type="http://schemas.openxmlformats.org/officeDocument/2006/relationships/hyperlink" Target="https://commons.wikimedia.org/wiki/File:Case-Shiller_data_from_1890_to_2012.png" TargetMode="External"/><Relationship Id="rId5" Type="http://schemas.openxmlformats.org/officeDocument/2006/relationships/hyperlink" Target="https://en.wikipedia.org/wiki/Subprime_mortgage_crisis" TargetMode="External"/><Relationship Id="rId4" Type="http://schemas.openxmlformats.org/officeDocument/2006/relationships/hyperlink" Target="http://www.investopedia.com/terms/c/cd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Burst of US economy:</a:t>
            </a:r>
            <a:br>
              <a:rPr lang="en-US" dirty="0" smtClean="0"/>
            </a:br>
            <a:r>
              <a:rPr lang="en-US" dirty="0" smtClean="0"/>
              <a:t>Causes and Impacts</a:t>
            </a:r>
            <a:endParaRPr lang="en-US" dirty="0"/>
          </a:p>
        </p:txBody>
      </p:sp>
      <p:sp>
        <p:nvSpPr>
          <p:cNvPr id="3" name="Subtitle 2"/>
          <p:cNvSpPr>
            <a:spLocks noGrp="1"/>
          </p:cNvSpPr>
          <p:nvPr>
            <p:ph type="subTitle" idx="1"/>
          </p:nvPr>
        </p:nvSpPr>
        <p:spPr/>
        <p:txBody>
          <a:bodyPr/>
          <a:lstStyle/>
          <a:p>
            <a:r>
              <a:rPr lang="en-US" dirty="0" smtClean="0"/>
              <a:t>Group-7</a:t>
            </a:r>
            <a:endParaRPr lang="en-US" dirty="0"/>
          </a:p>
        </p:txBody>
      </p:sp>
    </p:spTree>
    <p:extLst>
      <p:ext uri="{BB962C8B-B14F-4D97-AF65-F5344CB8AC3E}">
        <p14:creationId xmlns:p14="http://schemas.microsoft.com/office/powerpoint/2010/main" val="34193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a result, there was an increase in demand for CDO trays by the investors.</a:t>
            </a:r>
          </a:p>
          <a:p>
            <a:r>
              <a:rPr lang="en-US" dirty="0" smtClean="0"/>
              <a:t>So the investment bank demanded more mortgage from lenders.</a:t>
            </a:r>
          </a:p>
          <a:p>
            <a:r>
              <a:rPr lang="en-US" dirty="0" smtClean="0"/>
              <a:t>The lender contacted brokers for finding more home-owners.</a:t>
            </a:r>
          </a:p>
          <a:p>
            <a:r>
              <a:rPr lang="en-US" dirty="0" smtClean="0"/>
              <a:t>But the demand for home was already saturated. </a:t>
            </a:r>
            <a:endParaRPr lang="en-US" dirty="0"/>
          </a:p>
        </p:txBody>
      </p:sp>
      <p:sp>
        <p:nvSpPr>
          <p:cNvPr id="3" name="Title 2"/>
          <p:cNvSpPr>
            <a:spLocks noGrp="1"/>
          </p:cNvSpPr>
          <p:nvPr>
            <p:ph type="title"/>
          </p:nvPr>
        </p:nvSpPr>
        <p:spPr/>
        <p:txBody>
          <a:bodyPr/>
          <a:lstStyle/>
          <a:p>
            <a:r>
              <a:rPr lang="en-US" dirty="0" smtClean="0"/>
              <a:t>What happened next?</a:t>
            </a:r>
            <a:endParaRPr lang="en-US" dirty="0"/>
          </a:p>
        </p:txBody>
      </p:sp>
    </p:spTree>
    <p:extLst>
      <p:ext uri="{BB962C8B-B14F-4D97-AF65-F5344CB8AC3E}">
        <p14:creationId xmlns:p14="http://schemas.microsoft.com/office/powerpoint/2010/main" val="8173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case of default by home-owners, the house would be transferred to the lenders. So, in order to increase the demand for homes, the lenders decided to take risk.</a:t>
            </a:r>
          </a:p>
          <a:p>
            <a:r>
              <a:rPr lang="en-US" dirty="0" smtClean="0"/>
              <a:t>They removed restrictions and introduced the following schemes:</a:t>
            </a:r>
          </a:p>
          <a:p>
            <a:pPr>
              <a:buNone/>
            </a:pPr>
            <a:r>
              <a:rPr lang="en-US" dirty="0" smtClean="0">
                <a:sym typeface="Wingdings" pitchFamily="2" charset="2"/>
              </a:rPr>
              <a:t></a:t>
            </a:r>
            <a:r>
              <a:rPr lang="en-US" dirty="0" smtClean="0"/>
              <a:t>No down-payments required</a:t>
            </a:r>
          </a:p>
          <a:p>
            <a:pPr>
              <a:buNone/>
            </a:pPr>
            <a:r>
              <a:rPr lang="en-US" dirty="0" smtClean="0">
                <a:sym typeface="Wingdings" pitchFamily="2" charset="2"/>
              </a:rPr>
              <a:t></a:t>
            </a:r>
            <a:r>
              <a:rPr lang="en-US" dirty="0" smtClean="0"/>
              <a:t>No proof of income</a:t>
            </a:r>
          </a:p>
          <a:p>
            <a:pPr>
              <a:buNone/>
            </a:pPr>
            <a:r>
              <a:rPr lang="en-US" dirty="0" smtClean="0">
                <a:sym typeface="Wingdings" pitchFamily="2" charset="2"/>
              </a:rPr>
              <a:t></a:t>
            </a:r>
            <a:r>
              <a:rPr lang="en-US" dirty="0" smtClean="0"/>
              <a:t>No documents</a:t>
            </a:r>
            <a:endParaRPr lang="en-US" dirty="0"/>
          </a:p>
        </p:txBody>
      </p:sp>
      <p:sp>
        <p:nvSpPr>
          <p:cNvPr id="3" name="Title 2"/>
          <p:cNvSpPr>
            <a:spLocks noGrp="1"/>
          </p:cNvSpPr>
          <p:nvPr>
            <p:ph type="title"/>
          </p:nvPr>
        </p:nvSpPr>
        <p:spPr/>
        <p:txBody>
          <a:bodyPr/>
          <a:lstStyle/>
          <a:p>
            <a:r>
              <a:rPr lang="en-US" dirty="0" smtClean="0"/>
              <a:t>The Wrong Step</a:t>
            </a:r>
            <a:endParaRPr lang="en-US" dirty="0"/>
          </a:p>
        </p:txBody>
      </p:sp>
    </p:spTree>
    <p:extLst>
      <p:ext uri="{BB962C8B-B14F-4D97-AF65-F5344CB8AC3E}">
        <p14:creationId xmlns:p14="http://schemas.microsoft.com/office/powerpoint/2010/main" val="364981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Instead of lending to prime mortgages(responsible home-owners), they started lending to sub-prime mortgages.</a:t>
            </a:r>
          </a:p>
          <a:p>
            <a:r>
              <a:rPr lang="en-US" dirty="0" smtClean="0"/>
              <a:t>The percentage of lower-quality subprime mortgages rose from 8% in 2004 to approximately 20% in 2006, with much higher ratios in some parts of the U.S.</a:t>
            </a:r>
          </a:p>
          <a:p>
            <a:r>
              <a:rPr lang="en-US" dirty="0" smtClean="0"/>
              <a:t>This later resulted into mass defaulting. The bank’s income was drastically reduced and all it possessed was vacant houses for sale which no one purchased.</a:t>
            </a:r>
          </a:p>
          <a:p>
            <a:r>
              <a:rPr lang="en-US" dirty="0" smtClean="0"/>
              <a:t>The supply of houses became more than demand and thus the prices went down instead of going up.</a:t>
            </a:r>
          </a:p>
          <a:p>
            <a:r>
              <a:rPr lang="en-US" dirty="0" smtClean="0"/>
              <a:t>This affected those home-owners who were paying their mortgages as their debt exceeded the value of their house and they too started defaulting.</a:t>
            </a:r>
          </a:p>
          <a:p>
            <a:endParaRPr lang="en-US" dirty="0" smtClean="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58667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844" y="188640"/>
            <a:ext cx="8686801" cy="1066800"/>
          </a:xfrm>
        </p:spPr>
        <p:txBody>
          <a:bodyPr/>
          <a:lstStyle/>
          <a:p>
            <a:r>
              <a:rPr lang="en-US" dirty="0" smtClean="0"/>
              <a:t>Subprime Mortgage statistics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3" y="1371600"/>
            <a:ext cx="9143999" cy="5486400"/>
          </a:xfrm>
        </p:spPr>
      </p:pic>
    </p:spTree>
    <p:extLst>
      <p:ext uri="{BB962C8B-B14F-4D97-AF65-F5344CB8AC3E}">
        <p14:creationId xmlns:p14="http://schemas.microsoft.com/office/powerpoint/2010/main" val="413937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228" y="0"/>
            <a:ext cx="9167410" cy="6858000"/>
          </a:xfrm>
        </p:spPr>
      </p:pic>
    </p:spTree>
    <p:extLst>
      <p:ext uri="{BB962C8B-B14F-4D97-AF65-F5344CB8AC3E}">
        <p14:creationId xmlns:p14="http://schemas.microsoft.com/office/powerpoint/2010/main" val="280639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Now, the investment bank only possessed houses with little worth and no income source.</a:t>
            </a:r>
          </a:p>
          <a:p>
            <a:r>
              <a:rPr lang="en-US" dirty="0" smtClean="0"/>
              <a:t>The investors stopped buying the CDOs from the bank as even the safest tray became risky.</a:t>
            </a:r>
          </a:p>
          <a:p>
            <a:r>
              <a:rPr lang="en-US" dirty="0" smtClean="0"/>
              <a:t>No one bought the houses possessed by the bank. And the bank had a lot of loan to pay off.</a:t>
            </a:r>
          </a:p>
          <a:p>
            <a:r>
              <a:rPr lang="en-US" dirty="0" smtClean="0"/>
              <a:t>The value of American subprime mortgages was estimated at $1.3 trillion as of March 2007, with over 7.5 million subprime mortgages.</a:t>
            </a:r>
            <a:endParaRPr lang="en-US" dirty="0"/>
          </a:p>
        </p:txBody>
      </p:sp>
      <p:sp>
        <p:nvSpPr>
          <p:cNvPr id="3" name="Title 2"/>
          <p:cNvSpPr>
            <a:spLocks noGrp="1"/>
          </p:cNvSpPr>
          <p:nvPr>
            <p:ph type="title"/>
          </p:nvPr>
        </p:nvSpPr>
        <p:spPr/>
        <p:txBody>
          <a:bodyPr/>
          <a:lstStyle/>
          <a:p>
            <a:r>
              <a:rPr lang="en-US" dirty="0" smtClean="0"/>
              <a:t>Trouble!</a:t>
            </a:r>
            <a:endParaRPr lang="en-US" dirty="0"/>
          </a:p>
        </p:txBody>
      </p:sp>
    </p:spTree>
    <p:extLst>
      <p:ext uri="{BB962C8B-B14F-4D97-AF65-F5344CB8AC3E}">
        <p14:creationId xmlns:p14="http://schemas.microsoft.com/office/powerpoint/2010/main" val="37138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 only the banks, but also the investors who had earlier bought thousands of CDO trays were in trouble. </a:t>
            </a:r>
          </a:p>
          <a:p>
            <a:r>
              <a:rPr lang="en-US" dirty="0" smtClean="0"/>
              <a:t>The lender were not able to sell additional mortgages to bank. The brokers too became unemployed.</a:t>
            </a:r>
          </a:p>
          <a:p>
            <a:r>
              <a:rPr lang="en-US" dirty="0" smtClean="0"/>
              <a:t>The mortgages were a burden for everyone.</a:t>
            </a:r>
          </a:p>
          <a:p>
            <a:r>
              <a:rPr lang="en-US" dirty="0" smtClean="0"/>
              <a:t>The whole financial system froze. Most of the companies went bankrupt.</a:t>
            </a:r>
          </a:p>
          <a:p>
            <a:endParaRPr lang="en-US" dirty="0"/>
          </a:p>
        </p:txBody>
      </p:sp>
      <p:sp>
        <p:nvSpPr>
          <p:cNvPr id="3" name="Title 2"/>
          <p:cNvSpPr>
            <a:spLocks noGrp="1"/>
          </p:cNvSpPr>
          <p:nvPr>
            <p:ph type="title"/>
          </p:nvPr>
        </p:nvSpPr>
        <p:spPr/>
        <p:txBody>
          <a:bodyPr/>
          <a:lstStyle/>
          <a:p>
            <a:r>
              <a:rPr lang="en-US" dirty="0" smtClean="0"/>
              <a:t>Trouble for everyone</a:t>
            </a:r>
            <a:endParaRPr lang="en-US" dirty="0"/>
          </a:p>
        </p:txBody>
      </p:sp>
    </p:spTree>
    <p:extLst>
      <p:ext uri="{BB962C8B-B14F-4D97-AF65-F5344CB8AC3E}">
        <p14:creationId xmlns:p14="http://schemas.microsoft.com/office/powerpoint/2010/main" val="266261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Nearly 9 million jobs were lost during 2008 and 2009 in USA.</a:t>
            </a:r>
          </a:p>
          <a:p>
            <a:r>
              <a:rPr lang="en-US" dirty="0" smtClean="0"/>
              <a:t>By April 2007, over 50 mortgage companies had declared bankruptcy, many of which had specialized in subprime mortgages.</a:t>
            </a:r>
          </a:p>
          <a:p>
            <a:r>
              <a:rPr lang="en-US" dirty="0" smtClean="0"/>
              <a:t>At least 100 mortgage companies either shut down, suspended operations or were sold during 2007.</a:t>
            </a:r>
          </a:p>
          <a:p>
            <a:r>
              <a:rPr lang="en-US" dirty="0" smtClean="0"/>
              <a:t>The International Monetary Fund estimated that large U.S. and European banks lost more than $1 trillion on toxic assets and from bad loans from January 2007 to September 2009. </a:t>
            </a:r>
          </a:p>
          <a:p>
            <a:r>
              <a:rPr lang="en-US" dirty="0" smtClean="0"/>
              <a:t>Total home equity in the United States, which was valued at $13 trillion at its peak in 2006, had dropped to $8.8 trillion by mid-2008 and was still falling in late 2008.</a:t>
            </a:r>
          </a:p>
          <a:p>
            <a:endParaRPr lang="en-US" dirty="0" smtClean="0"/>
          </a:p>
          <a:p>
            <a:endParaRPr lang="en-US" dirty="0"/>
          </a:p>
        </p:txBody>
      </p:sp>
      <p:sp>
        <p:nvSpPr>
          <p:cNvPr id="3" name="Title 2"/>
          <p:cNvSpPr>
            <a:spLocks noGrp="1"/>
          </p:cNvSpPr>
          <p:nvPr>
            <p:ph type="title"/>
          </p:nvPr>
        </p:nvSpPr>
        <p:spPr/>
        <p:txBody>
          <a:bodyPr/>
          <a:lstStyle/>
          <a:p>
            <a:r>
              <a:rPr lang="en-US" dirty="0" smtClean="0"/>
              <a:t>Specified Impacts</a:t>
            </a:r>
            <a:endParaRPr lang="en-US" dirty="0"/>
          </a:p>
        </p:txBody>
      </p:sp>
    </p:spTree>
    <p:extLst>
      <p:ext uri="{BB962C8B-B14F-4D97-AF65-F5344CB8AC3E}">
        <p14:creationId xmlns:p14="http://schemas.microsoft.com/office/powerpoint/2010/main" val="417224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t>Lehman Brothers went out of business.</a:t>
            </a:r>
          </a:p>
          <a:p>
            <a:r>
              <a:rPr lang="en-IN" sz="2400" dirty="0"/>
              <a:t>Merrill Lynch had to sell itself to Bank of America for a fraction of its former value.</a:t>
            </a:r>
          </a:p>
          <a:p>
            <a:r>
              <a:rPr lang="en-IN" sz="2400" dirty="0"/>
              <a:t>Countrywide Financial Corporation, the biggest U.S. mortgage lender, eventually got taken over by Bank of America.</a:t>
            </a:r>
          </a:p>
          <a:p>
            <a:r>
              <a:rPr lang="en-IN" sz="2400" dirty="0"/>
              <a:t>In Sept 2008, AIG collapsed as it could not afford to pay all of the US mortgage defaults. The US government nationalised AIG by becoming 80% shareholder.</a:t>
            </a:r>
          </a:p>
          <a:p>
            <a:endParaRPr lang="en-US" sz="2400" dirty="0"/>
          </a:p>
        </p:txBody>
      </p:sp>
      <p:sp>
        <p:nvSpPr>
          <p:cNvPr id="3" name="Title 2"/>
          <p:cNvSpPr>
            <a:spLocks noGrp="1"/>
          </p:cNvSpPr>
          <p:nvPr>
            <p:ph type="title"/>
          </p:nvPr>
        </p:nvSpPr>
        <p:spPr/>
        <p:txBody>
          <a:bodyPr/>
          <a:lstStyle/>
          <a:p>
            <a:r>
              <a:rPr lang="en-US" dirty="0" smtClean="0"/>
              <a:t>Specified Impacts (contd.)</a:t>
            </a:r>
            <a:endParaRPr lang="en-US" dirty="0"/>
          </a:p>
        </p:txBody>
      </p:sp>
    </p:spTree>
    <p:extLst>
      <p:ext uri="{BB962C8B-B14F-4D97-AF65-F5344CB8AC3E}">
        <p14:creationId xmlns:p14="http://schemas.microsoft.com/office/powerpoint/2010/main" val="294985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Unemployment</a:t>
            </a:r>
          </a:p>
          <a:p>
            <a:r>
              <a:rPr lang="en-IN" dirty="0"/>
              <a:t>Establishment Births and </a:t>
            </a:r>
            <a:r>
              <a:rPr lang="en-IN" dirty="0" smtClean="0"/>
              <a:t>Deaths</a:t>
            </a:r>
          </a:p>
          <a:p>
            <a:r>
              <a:rPr lang="en-IN" dirty="0"/>
              <a:t>Job Openings and </a:t>
            </a:r>
            <a:r>
              <a:rPr lang="en-IN" dirty="0" smtClean="0"/>
              <a:t>Employment</a:t>
            </a:r>
          </a:p>
          <a:p>
            <a:r>
              <a:rPr lang="en-IN" dirty="0"/>
              <a:t>Mass </a:t>
            </a:r>
            <a:r>
              <a:rPr lang="en-IN" dirty="0" smtClean="0"/>
              <a:t>Layoffs</a:t>
            </a:r>
          </a:p>
          <a:p>
            <a:r>
              <a:rPr lang="en-IN" dirty="0"/>
              <a:t>Consumer </a:t>
            </a:r>
            <a:r>
              <a:rPr lang="en-IN" dirty="0" smtClean="0"/>
              <a:t>Spending</a:t>
            </a:r>
          </a:p>
          <a:p>
            <a:r>
              <a:rPr lang="en-IN" dirty="0"/>
              <a:t>Productivity</a:t>
            </a:r>
            <a:endParaRPr lang="en-IN" dirty="0" smtClean="0"/>
          </a:p>
        </p:txBody>
      </p:sp>
      <p:sp>
        <p:nvSpPr>
          <p:cNvPr id="3" name="Title 2"/>
          <p:cNvSpPr>
            <a:spLocks noGrp="1"/>
          </p:cNvSpPr>
          <p:nvPr>
            <p:ph type="title"/>
          </p:nvPr>
        </p:nvSpPr>
        <p:spPr/>
        <p:txBody>
          <a:bodyPr/>
          <a:lstStyle/>
          <a:p>
            <a:r>
              <a:rPr lang="en-IN" dirty="0" smtClean="0"/>
              <a:t>Overall Impacts </a:t>
            </a:r>
            <a:endParaRPr lang="en-IN" dirty="0"/>
          </a:p>
        </p:txBody>
      </p:sp>
    </p:spTree>
    <p:extLst>
      <p:ext uri="{BB962C8B-B14F-4D97-AF65-F5344CB8AC3E}">
        <p14:creationId xmlns:p14="http://schemas.microsoft.com/office/powerpoint/2010/main" val="150809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Alan Greenspan, the then chairman of Federal Reserve lowered the interest rate from 6.5% to 1% in the wake of 9/11 attacks.</a:t>
            </a:r>
          </a:p>
          <a:p>
            <a:r>
              <a:rPr lang="en-US" dirty="0" smtClean="0"/>
              <a:t>1% is a very low return of investment.</a:t>
            </a:r>
          </a:p>
          <a:p>
            <a:r>
              <a:rPr lang="en-US" dirty="0" smtClean="0"/>
              <a:t>But this too meant that the investment banks of wall-street could borrow money from the Fed at only 1% interest rate. This allowed them to go easy with leverage.</a:t>
            </a:r>
          </a:p>
        </p:txBody>
      </p:sp>
      <p:sp>
        <p:nvSpPr>
          <p:cNvPr id="2" name="Title 1"/>
          <p:cNvSpPr>
            <a:spLocks noGrp="1"/>
          </p:cNvSpPr>
          <p:nvPr>
            <p:ph type="title"/>
          </p:nvPr>
        </p:nvSpPr>
        <p:spPr/>
        <p:txBody>
          <a:bodyPr/>
          <a:lstStyle/>
          <a:p>
            <a:r>
              <a:rPr lang="en-US" dirty="0" smtClean="0"/>
              <a:t>How it all started?</a:t>
            </a:r>
            <a:endParaRPr lang="en-US" dirty="0"/>
          </a:p>
        </p:txBody>
      </p:sp>
    </p:spTree>
    <p:extLst>
      <p:ext uri="{BB962C8B-B14F-4D97-AF65-F5344CB8AC3E}">
        <p14:creationId xmlns:p14="http://schemas.microsoft.com/office/powerpoint/2010/main" val="94638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Unemployment</a:t>
            </a:r>
          </a:p>
          <a:p>
            <a:endParaRPr lang="en-IN" dirty="0"/>
          </a:p>
          <a:p>
            <a:r>
              <a:rPr lang="en-IN" dirty="0"/>
              <a:t>One of the most widely recognized indicators of a recession is higher unemployment rates. In December 2007, the national unemployment rate was 5.0 percent, and it had been at or below that rate for the previous 30 months. At the end of the recession, in June 2009, it was 9.5 percent. In the months after the recession, the unemployment rate peaked at 10.0 percent (in October 2009). </a:t>
            </a:r>
          </a:p>
          <a:p>
            <a:endParaRPr lang="en-IN" dirty="0"/>
          </a:p>
          <a:p>
            <a:endParaRPr lang="en-IN" dirty="0"/>
          </a:p>
        </p:txBody>
      </p:sp>
      <p:sp>
        <p:nvSpPr>
          <p:cNvPr id="3" name="Title 2"/>
          <p:cNvSpPr>
            <a:spLocks noGrp="1"/>
          </p:cNvSpPr>
          <p:nvPr>
            <p:ph type="title"/>
          </p:nvPr>
        </p:nvSpPr>
        <p:spPr/>
        <p:txBody>
          <a:bodyPr/>
          <a:lstStyle/>
          <a:p>
            <a:r>
              <a:rPr lang="en-IN" dirty="0" smtClean="0"/>
              <a:t>Detail study of each impact</a:t>
            </a:r>
            <a:endParaRPr lang="en-IN" dirty="0"/>
          </a:p>
        </p:txBody>
      </p:sp>
    </p:spTree>
    <p:extLst>
      <p:ext uri="{BB962C8B-B14F-4D97-AF65-F5344CB8AC3E}">
        <p14:creationId xmlns:p14="http://schemas.microsoft.com/office/powerpoint/2010/main" val="295618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Establishment Births and </a:t>
            </a:r>
            <a:r>
              <a:rPr lang="en-IN" dirty="0" smtClean="0"/>
              <a:t>Deaths</a:t>
            </a:r>
          </a:p>
          <a:p>
            <a:endParaRPr lang="en-IN" dirty="0"/>
          </a:p>
          <a:p>
            <a:r>
              <a:rPr lang="en-IN" dirty="0"/>
              <a:t>In lay terms, an "establishment birth" is the opening of a new business; an "establishment death" occurs when a business closes. During the most recent recession, for the 3 months ended in March 2009, the private sector experienced a total of 235,000 establishment deaths and 172,000 establishment births (a low for this data series, which began in 1992)—resulting in a net decrease of 63,000 </a:t>
            </a:r>
            <a:r>
              <a:rPr lang="en-IN" dirty="0" smtClean="0"/>
              <a:t>establishment.</a:t>
            </a:r>
            <a:endParaRPr lang="en-IN" dirty="0"/>
          </a:p>
          <a:p>
            <a:endParaRPr lang="en-IN" dirty="0"/>
          </a:p>
        </p:txBody>
      </p:sp>
      <p:sp>
        <p:nvSpPr>
          <p:cNvPr id="3" name="Title 2"/>
          <p:cNvSpPr>
            <a:spLocks noGrp="1"/>
          </p:cNvSpPr>
          <p:nvPr>
            <p:ph type="title"/>
          </p:nvPr>
        </p:nvSpPr>
        <p:spPr/>
        <p:txBody>
          <a:bodyPr/>
          <a:lstStyle/>
          <a:p>
            <a:r>
              <a:rPr lang="en-IN" dirty="0"/>
              <a:t>Detail study of each impact</a:t>
            </a:r>
          </a:p>
        </p:txBody>
      </p:sp>
    </p:spTree>
    <p:extLst>
      <p:ext uri="{BB962C8B-B14F-4D97-AF65-F5344CB8AC3E}">
        <p14:creationId xmlns:p14="http://schemas.microsoft.com/office/powerpoint/2010/main" val="105000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Job Openings and </a:t>
            </a:r>
            <a:r>
              <a:rPr lang="en-IN" dirty="0" smtClean="0"/>
              <a:t>Employment</a:t>
            </a:r>
          </a:p>
          <a:p>
            <a:endParaRPr lang="en-IN" dirty="0"/>
          </a:p>
          <a:p>
            <a:r>
              <a:rPr lang="en-IN" dirty="0"/>
              <a:t>The number of job openings, or unfilled jobs, is an important measure of the unmet demand for </a:t>
            </a:r>
            <a:r>
              <a:rPr lang="en-IN" dirty="0" err="1"/>
              <a:t>labor</a:t>
            </a:r>
            <a:r>
              <a:rPr lang="en-IN" dirty="0"/>
              <a:t>. In the months before the start of the recent recession, the number of job openings, which reached a pre-recession peak of 4.8 million in March 2007, began to decline even while nonfarm employment continued to increase to a peak of 138 million in January 2008 (the month after the start of the recession). During the recession, the number of job openings decreased 44 percent while employment declined 5 percent over that same </a:t>
            </a:r>
            <a:r>
              <a:rPr lang="en-IN" dirty="0" smtClean="0"/>
              <a:t>period.</a:t>
            </a:r>
            <a:endParaRPr lang="en-IN" dirty="0"/>
          </a:p>
        </p:txBody>
      </p:sp>
      <p:sp>
        <p:nvSpPr>
          <p:cNvPr id="3" name="Title 2"/>
          <p:cNvSpPr>
            <a:spLocks noGrp="1"/>
          </p:cNvSpPr>
          <p:nvPr>
            <p:ph type="title"/>
          </p:nvPr>
        </p:nvSpPr>
        <p:spPr/>
        <p:txBody>
          <a:bodyPr/>
          <a:lstStyle/>
          <a:p>
            <a:r>
              <a:rPr lang="en-IN" dirty="0"/>
              <a:t>Detail study of each impact</a:t>
            </a:r>
          </a:p>
        </p:txBody>
      </p:sp>
    </p:spTree>
    <p:extLst>
      <p:ext uri="{BB962C8B-B14F-4D97-AF65-F5344CB8AC3E}">
        <p14:creationId xmlns:p14="http://schemas.microsoft.com/office/powerpoint/2010/main" val="85946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Mass </a:t>
            </a:r>
            <a:r>
              <a:rPr lang="en-IN" dirty="0" smtClean="0"/>
              <a:t>Layoffs</a:t>
            </a:r>
          </a:p>
          <a:p>
            <a:endParaRPr lang="en-IN" dirty="0"/>
          </a:p>
          <a:p>
            <a:r>
              <a:rPr lang="en-IN" dirty="0"/>
              <a:t>A mass layoff occurs when at least 50 initial claims for unemployment insurance are filed against an establishment during a consecutive 5-week period. During the most recent recession, employers took 3,059 mass layoff actions in February 2009 involving 326,392 workers, both of which are highs in their respective data series </a:t>
            </a:r>
            <a:r>
              <a:rPr lang="en-IN" dirty="0" smtClean="0"/>
              <a:t>.</a:t>
            </a:r>
            <a:endParaRPr lang="en-IN" dirty="0"/>
          </a:p>
          <a:p>
            <a:endParaRPr lang="en-IN" dirty="0"/>
          </a:p>
        </p:txBody>
      </p:sp>
      <p:sp>
        <p:nvSpPr>
          <p:cNvPr id="3" name="Title 2"/>
          <p:cNvSpPr>
            <a:spLocks noGrp="1"/>
          </p:cNvSpPr>
          <p:nvPr>
            <p:ph type="title"/>
          </p:nvPr>
        </p:nvSpPr>
        <p:spPr/>
        <p:txBody>
          <a:bodyPr/>
          <a:lstStyle/>
          <a:p>
            <a:r>
              <a:rPr lang="en-IN" dirty="0"/>
              <a:t>Detail study of each impact</a:t>
            </a:r>
          </a:p>
        </p:txBody>
      </p:sp>
    </p:spTree>
    <p:extLst>
      <p:ext uri="{BB962C8B-B14F-4D97-AF65-F5344CB8AC3E}">
        <p14:creationId xmlns:p14="http://schemas.microsoft.com/office/powerpoint/2010/main" val="142747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Consumer </a:t>
            </a:r>
            <a:r>
              <a:rPr lang="en-IN" dirty="0" smtClean="0"/>
              <a:t>Spending</a:t>
            </a:r>
          </a:p>
          <a:p>
            <a:endParaRPr lang="en-IN" dirty="0"/>
          </a:p>
          <a:p>
            <a:r>
              <a:rPr lang="en-IN" dirty="0"/>
              <a:t>In constant 2010 dollars, average expenditures per consumer unit (in ordinary language: "households") were $46,119 in 1984, and they peaked at $52,349 in 2006. Since the recent recession started, average expenditures (in constant 2010 dollars) have dropped from $52,203 in 2007 to $48,109 in 2010. During this period, spending decreased in every major category except healthcare.</a:t>
            </a:r>
          </a:p>
          <a:p>
            <a:endParaRPr lang="en-IN" dirty="0"/>
          </a:p>
        </p:txBody>
      </p:sp>
      <p:sp>
        <p:nvSpPr>
          <p:cNvPr id="3" name="Title 2"/>
          <p:cNvSpPr>
            <a:spLocks noGrp="1"/>
          </p:cNvSpPr>
          <p:nvPr>
            <p:ph type="title"/>
          </p:nvPr>
        </p:nvSpPr>
        <p:spPr/>
        <p:txBody>
          <a:bodyPr/>
          <a:lstStyle/>
          <a:p>
            <a:r>
              <a:rPr lang="en-IN" dirty="0"/>
              <a:t>Detail study of each impact</a:t>
            </a:r>
          </a:p>
        </p:txBody>
      </p:sp>
    </p:spTree>
    <p:extLst>
      <p:ext uri="{BB962C8B-B14F-4D97-AF65-F5344CB8AC3E}">
        <p14:creationId xmlns:p14="http://schemas.microsoft.com/office/powerpoint/2010/main" val="11680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Productivity</a:t>
            </a:r>
          </a:p>
          <a:p>
            <a:endParaRPr lang="en-IN" dirty="0"/>
          </a:p>
          <a:p>
            <a:r>
              <a:rPr lang="en-IN" dirty="0"/>
              <a:t>Productivity is more likely to fall during a recession than it is during an economic expansion. In 3 of the last 11 recessions, output fell more than </a:t>
            </a:r>
            <a:r>
              <a:rPr lang="en-IN" dirty="0" err="1"/>
              <a:t>labor</a:t>
            </a:r>
            <a:r>
              <a:rPr lang="en-IN" dirty="0"/>
              <a:t> input in the nonfarm business sector, leading to a fall in </a:t>
            </a:r>
            <a:r>
              <a:rPr lang="en-IN" dirty="0" err="1"/>
              <a:t>labor</a:t>
            </a:r>
            <a:r>
              <a:rPr lang="en-IN" dirty="0"/>
              <a:t> productivity. Productivity may also grow in recessions, when </a:t>
            </a:r>
            <a:r>
              <a:rPr lang="en-IN" dirty="0" err="1"/>
              <a:t>labor</a:t>
            </a:r>
            <a:r>
              <a:rPr lang="en-IN" dirty="0"/>
              <a:t> input falls more than output does. This occurred in 8 of the last 11 recessions, including the most recent recession.</a:t>
            </a:r>
          </a:p>
          <a:p>
            <a:endParaRPr lang="en-IN" dirty="0"/>
          </a:p>
        </p:txBody>
      </p:sp>
      <p:sp>
        <p:nvSpPr>
          <p:cNvPr id="3" name="Title 2"/>
          <p:cNvSpPr>
            <a:spLocks noGrp="1"/>
          </p:cNvSpPr>
          <p:nvPr>
            <p:ph type="title"/>
          </p:nvPr>
        </p:nvSpPr>
        <p:spPr/>
        <p:txBody>
          <a:bodyPr/>
          <a:lstStyle/>
          <a:p>
            <a:r>
              <a:rPr lang="en-IN" dirty="0"/>
              <a:t>Detail study of each impact</a:t>
            </a:r>
          </a:p>
        </p:txBody>
      </p:sp>
    </p:spTree>
    <p:extLst>
      <p:ext uri="{BB962C8B-B14F-4D97-AF65-F5344CB8AC3E}">
        <p14:creationId xmlns:p14="http://schemas.microsoft.com/office/powerpoint/2010/main" val="387214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t>Why was Lehman Brothers’ bankruptcy a major shock?</a:t>
            </a:r>
          </a:p>
          <a:p>
            <a:endParaRPr lang="en-IN" sz="2400" dirty="0"/>
          </a:p>
          <a:p>
            <a:r>
              <a:rPr lang="en-IN" sz="2400" dirty="0"/>
              <a:t>Lehman Brothers was the global financial service firm and was the fourth-largest investment bank in the United States .</a:t>
            </a:r>
          </a:p>
          <a:p>
            <a:r>
              <a:rPr lang="en-IN" sz="2400" dirty="0"/>
              <a:t>Lehman was operational for 158 years from its founding in 1850 until 2008.</a:t>
            </a:r>
          </a:p>
          <a:p>
            <a:endParaRPr lang="en-IN" sz="2400" dirty="0"/>
          </a:p>
          <a:p>
            <a:r>
              <a:rPr lang="en-IN" sz="2400" dirty="0"/>
              <a:t>On September 15, 2008, the firm filed for bankruptcy.</a:t>
            </a:r>
          </a:p>
          <a:p>
            <a:endParaRPr lang="en-US" sz="2400" dirty="0"/>
          </a:p>
        </p:txBody>
      </p:sp>
      <p:sp>
        <p:nvSpPr>
          <p:cNvPr id="3" name="Title 2"/>
          <p:cNvSpPr>
            <a:spLocks noGrp="1"/>
          </p:cNvSpPr>
          <p:nvPr>
            <p:ph type="title"/>
          </p:nvPr>
        </p:nvSpPr>
        <p:spPr/>
        <p:txBody>
          <a:bodyPr/>
          <a:lstStyle/>
          <a:p>
            <a:r>
              <a:rPr lang="en-US" dirty="0" smtClean="0"/>
              <a:t>Collapse of Lehman Brothers</a:t>
            </a:r>
            <a:endParaRPr lang="en-US" dirty="0"/>
          </a:p>
        </p:txBody>
      </p:sp>
    </p:spTree>
    <p:extLst>
      <p:ext uri="{BB962C8B-B14F-4D97-AF65-F5344CB8AC3E}">
        <p14:creationId xmlns:p14="http://schemas.microsoft.com/office/powerpoint/2010/main" val="148497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sz="2400" dirty="0">
                <a:sym typeface="Wingdings" pitchFamily="2" charset="2"/>
              </a:rPr>
              <a:t></a:t>
            </a:r>
            <a:r>
              <a:rPr lang="en-US" sz="2400" dirty="0"/>
              <a:t>Following Financial institutions went bankrupt:</a:t>
            </a:r>
          </a:p>
          <a:p>
            <a:r>
              <a:rPr lang="en-IN" sz="2400" dirty="0"/>
              <a:t>New Century Financial (USA)– Apr 2, 2007</a:t>
            </a:r>
          </a:p>
          <a:p>
            <a:r>
              <a:rPr lang="en-IN" sz="2400" dirty="0"/>
              <a:t>American Home Mortgage (USA) – Aug 6, 2007</a:t>
            </a:r>
          </a:p>
          <a:p>
            <a:r>
              <a:rPr lang="en-IN" sz="2400" dirty="0"/>
              <a:t>Sentinel management Group (USA) – Aug 17, 2007</a:t>
            </a:r>
          </a:p>
          <a:p>
            <a:r>
              <a:rPr lang="it-IT" sz="2400" dirty="0"/>
              <a:t>Ameriquest (USA) – Aug 31, 2007</a:t>
            </a:r>
          </a:p>
          <a:p>
            <a:r>
              <a:rPr lang="en-IN" sz="2400" dirty="0"/>
              <a:t>NetBank (USA) – Sept 30, 2007</a:t>
            </a:r>
          </a:p>
          <a:p>
            <a:r>
              <a:rPr lang="en-IN" sz="2400" dirty="0"/>
              <a:t>Terra Securities (Norway) – Nov 28, 2007</a:t>
            </a:r>
          </a:p>
          <a:p>
            <a:r>
              <a:rPr lang="en-IN" sz="2400" dirty="0"/>
              <a:t>American Freedom Mortgage Inc. (USA) – Jan 30, 2007</a:t>
            </a:r>
          </a:p>
          <a:p>
            <a:pPr>
              <a:buNone/>
            </a:pPr>
            <a:endParaRPr lang="en-US" sz="2400" dirty="0"/>
          </a:p>
        </p:txBody>
      </p:sp>
      <p:sp>
        <p:nvSpPr>
          <p:cNvPr id="3" name="Title 2"/>
          <p:cNvSpPr>
            <a:spLocks noGrp="1"/>
          </p:cNvSpPr>
          <p:nvPr>
            <p:ph type="title"/>
          </p:nvPr>
        </p:nvSpPr>
        <p:spPr/>
        <p:txBody>
          <a:bodyPr/>
          <a:lstStyle/>
          <a:p>
            <a:r>
              <a:rPr lang="en-US" dirty="0" smtClean="0"/>
              <a:t>Bankrupt!</a:t>
            </a:r>
            <a:endParaRPr lang="en-US" dirty="0"/>
          </a:p>
        </p:txBody>
      </p:sp>
    </p:spTree>
    <p:extLst>
      <p:ext uri="{BB962C8B-B14F-4D97-AF65-F5344CB8AC3E}">
        <p14:creationId xmlns:p14="http://schemas.microsoft.com/office/powerpoint/2010/main" val="409732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se-Shiller_data_from_1890_to_2012.png"/>
          <p:cNvPicPr>
            <a:picLocks noGrp="1" noChangeAspect="1"/>
          </p:cNvPicPr>
          <p:nvPr>
            <p:ph idx="1"/>
          </p:nvPr>
        </p:nvPicPr>
        <p:blipFill>
          <a:blip r:embed="rId2" cstate="print"/>
          <a:stretch>
            <a:fillRect/>
          </a:stretch>
        </p:blipFill>
        <p:spPr>
          <a:xfrm>
            <a:off x="1522412" y="1600200"/>
            <a:ext cx="9144000" cy="5257800"/>
          </a:xfrm>
        </p:spPr>
      </p:pic>
      <p:sp>
        <p:nvSpPr>
          <p:cNvPr id="3" name="Title 2"/>
          <p:cNvSpPr>
            <a:spLocks noGrp="1"/>
          </p:cNvSpPr>
          <p:nvPr>
            <p:ph type="title"/>
          </p:nvPr>
        </p:nvSpPr>
        <p:spPr/>
        <p:txBody>
          <a:bodyPr>
            <a:normAutofit/>
          </a:bodyPr>
          <a:lstStyle/>
          <a:p>
            <a:r>
              <a:rPr lang="en-US" dirty="0" smtClean="0"/>
              <a:t>House prices in USA 1890-2012</a:t>
            </a:r>
            <a:br>
              <a:rPr lang="en-US" dirty="0" smtClean="0"/>
            </a:br>
            <a:r>
              <a:rPr lang="en-US" dirty="0" smtClean="0"/>
              <a:t>(Case Shiller Data)</a:t>
            </a:r>
            <a:endParaRPr lang="en-US" dirty="0"/>
          </a:p>
        </p:txBody>
      </p:sp>
    </p:spTree>
    <p:extLst>
      <p:ext uri="{BB962C8B-B14F-4D97-AF65-F5344CB8AC3E}">
        <p14:creationId xmlns:p14="http://schemas.microsoft.com/office/powerpoint/2010/main" val="329765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9612" y="0"/>
            <a:ext cx="8229600" cy="1143000"/>
          </a:xfrm>
        </p:spPr>
        <p:txBody>
          <a:bodyPr/>
          <a:lstStyle/>
          <a:p>
            <a:r>
              <a:rPr lang="en-US" dirty="0" smtClean="0"/>
              <a:t>GDP of USA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892" y="1052736"/>
            <a:ext cx="9144000" cy="6037966"/>
          </a:xfrm>
        </p:spPr>
      </p:pic>
    </p:spTree>
    <p:extLst>
      <p:ext uri="{BB962C8B-B14F-4D97-AF65-F5344CB8AC3E}">
        <p14:creationId xmlns:p14="http://schemas.microsoft.com/office/powerpoint/2010/main" val="376072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borrows a huge sum from B and invests in a property. When the property value increases, A sells it and returns the borrowed amount with interest to B, earning high profit. </a:t>
            </a:r>
          </a:p>
          <a:p>
            <a:r>
              <a:rPr lang="en-US" dirty="0" smtClean="0"/>
              <a:t>Leverage is to borrow money to amplify outcome of a deal.</a:t>
            </a:r>
          </a:p>
          <a:p>
            <a:endParaRPr lang="en-US" dirty="0"/>
          </a:p>
        </p:txBody>
      </p:sp>
      <p:sp>
        <p:nvSpPr>
          <p:cNvPr id="3" name="Title 2"/>
          <p:cNvSpPr>
            <a:spLocks noGrp="1"/>
          </p:cNvSpPr>
          <p:nvPr>
            <p:ph type="title"/>
          </p:nvPr>
        </p:nvSpPr>
        <p:spPr/>
        <p:txBody>
          <a:bodyPr/>
          <a:lstStyle/>
          <a:p>
            <a:r>
              <a:rPr lang="en-US" dirty="0" smtClean="0"/>
              <a:t>What is leverage?</a:t>
            </a:r>
            <a:endParaRPr lang="en-US" dirty="0"/>
          </a:p>
        </p:txBody>
      </p:sp>
    </p:spTree>
    <p:extLst>
      <p:ext uri="{BB962C8B-B14F-4D97-AF65-F5344CB8AC3E}">
        <p14:creationId xmlns:p14="http://schemas.microsoft.com/office/powerpoint/2010/main" val="67340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t>The central bank of the US, the Federal Reserve, in partnership with central banks around the world, took several steps to address the crisis.</a:t>
            </a:r>
          </a:p>
          <a:p>
            <a:pPr>
              <a:buNone/>
            </a:pPr>
            <a:r>
              <a:rPr lang="en-US" sz="2400" dirty="0">
                <a:sym typeface="Wingdings" pitchFamily="2" charset="2"/>
              </a:rPr>
              <a:t> </a:t>
            </a:r>
            <a:r>
              <a:rPr lang="en-US" sz="2400" dirty="0"/>
              <a:t>Lowered the target for the Federal funds rate from 5.25% to 2%.</a:t>
            </a:r>
          </a:p>
          <a:p>
            <a:pPr>
              <a:buNone/>
            </a:pPr>
            <a:r>
              <a:rPr lang="en-US" sz="2400" dirty="0">
                <a:sym typeface="Wingdings" pitchFamily="2" charset="2"/>
              </a:rPr>
              <a:t> </a:t>
            </a:r>
            <a:r>
              <a:rPr lang="en-US" sz="2400" dirty="0"/>
              <a:t>Undertook </a:t>
            </a:r>
            <a:r>
              <a:rPr lang="en-US" sz="2400" b="1" dirty="0"/>
              <a:t>Open Market Operations</a:t>
            </a:r>
            <a:r>
              <a:rPr lang="en-US" sz="2400" dirty="0"/>
              <a:t> to ensure member banks remain liquid.</a:t>
            </a:r>
          </a:p>
          <a:p>
            <a:pPr>
              <a:buNone/>
            </a:pPr>
            <a:r>
              <a:rPr lang="en-US" sz="2400" dirty="0">
                <a:sym typeface="Wingdings" pitchFamily="2" charset="2"/>
              </a:rPr>
              <a:t> </a:t>
            </a:r>
            <a:r>
              <a:rPr lang="en-US" sz="2400" dirty="0"/>
              <a:t>In November 2008, the Fed announced a $600 billion program to purchase the MBS(Mortgage backed securities) of the GSE(government-sponsored enterprise), to help lower mortgage rates.</a:t>
            </a:r>
          </a:p>
          <a:p>
            <a:endParaRPr lang="en-US" sz="2400" dirty="0"/>
          </a:p>
        </p:txBody>
      </p:sp>
      <p:sp>
        <p:nvSpPr>
          <p:cNvPr id="3" name="Title 2"/>
          <p:cNvSpPr>
            <a:spLocks noGrp="1"/>
          </p:cNvSpPr>
          <p:nvPr>
            <p:ph type="title"/>
          </p:nvPr>
        </p:nvSpPr>
        <p:spPr/>
        <p:txBody>
          <a:bodyPr/>
          <a:lstStyle/>
          <a:p>
            <a:r>
              <a:rPr lang="en-US" dirty="0" smtClean="0"/>
              <a:t>Steps taken to address crisis</a:t>
            </a:r>
            <a:endParaRPr lang="en-US" dirty="0"/>
          </a:p>
        </p:txBody>
      </p:sp>
    </p:spTree>
    <p:extLst>
      <p:ext uri="{BB962C8B-B14F-4D97-AF65-F5344CB8AC3E}">
        <p14:creationId xmlns:p14="http://schemas.microsoft.com/office/powerpoint/2010/main" val="216923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9612" y="274638"/>
            <a:ext cx="8458200" cy="1143000"/>
          </a:xfrm>
        </p:spPr>
        <p:txBody>
          <a:bodyPr>
            <a:noAutofit/>
          </a:bodyPr>
          <a:lstStyle/>
          <a:p>
            <a:r>
              <a:rPr lang="en-US" dirty="0"/>
              <a:t>Monthly Federal Funds effective rate</a:t>
            </a:r>
          </a:p>
        </p:txBody>
      </p:sp>
      <p:pic>
        <p:nvPicPr>
          <p:cNvPr id="4" name="Content Placeholder 3"/>
          <p:cNvPicPr>
            <a:picLocks noGrp="1"/>
          </p:cNvPicPr>
          <p:nvPr>
            <p:ph idx="1"/>
          </p:nvPr>
        </p:nvPicPr>
        <p:blipFill>
          <a:blip r:embed="rId2"/>
          <a:stretch/>
        </p:blipFill>
        <p:spPr>
          <a:xfrm>
            <a:off x="1522413" y="1447800"/>
            <a:ext cx="9143999" cy="5410200"/>
          </a:xfrm>
          <a:prstGeom prst="rect">
            <a:avLst/>
          </a:prstGeom>
          <a:ln>
            <a:noFill/>
          </a:ln>
        </p:spPr>
      </p:pic>
    </p:spTree>
    <p:extLst>
      <p:ext uri="{BB962C8B-B14F-4D97-AF65-F5344CB8AC3E}">
        <p14:creationId xmlns:p14="http://schemas.microsoft.com/office/powerpoint/2010/main" val="34104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US government currently owes around US$17 trillion to other countries, banks and financial institutes.</a:t>
            </a:r>
          </a:p>
          <a:p>
            <a:endParaRPr lang="en-US" sz="2400" dirty="0"/>
          </a:p>
          <a:p>
            <a:endParaRPr lang="en-US" sz="2400" dirty="0"/>
          </a:p>
        </p:txBody>
      </p:sp>
      <p:sp>
        <p:nvSpPr>
          <p:cNvPr id="3" name="Title 2"/>
          <p:cNvSpPr>
            <a:spLocks noGrp="1"/>
          </p:cNvSpPr>
          <p:nvPr>
            <p:ph type="title"/>
          </p:nvPr>
        </p:nvSpPr>
        <p:spPr/>
        <p:txBody>
          <a:bodyPr/>
          <a:lstStyle/>
          <a:p>
            <a:r>
              <a:rPr lang="en-US" dirty="0" smtClean="0"/>
              <a:t>America’s debt</a:t>
            </a:r>
            <a:endParaRPr lang="en-US" dirty="0"/>
          </a:p>
        </p:txBody>
      </p:sp>
    </p:spTree>
    <p:extLst>
      <p:ext uri="{BB962C8B-B14F-4D97-AF65-F5344CB8AC3E}">
        <p14:creationId xmlns:p14="http://schemas.microsoft.com/office/powerpoint/2010/main" val="116149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E-AMERICAS-DEBT-R21.png"/>
          <p:cNvPicPr>
            <a:picLocks noGrp="1" noChangeAspect="1"/>
          </p:cNvPicPr>
          <p:nvPr>
            <p:ph idx="1"/>
          </p:nvPr>
        </p:nvPicPr>
        <p:blipFill>
          <a:blip r:embed="rId2"/>
          <a:stretch>
            <a:fillRect/>
          </a:stretch>
        </p:blipFill>
        <p:spPr>
          <a:xfrm>
            <a:off x="1522413" y="685800"/>
            <a:ext cx="9144000" cy="6172200"/>
          </a:xfrm>
        </p:spPr>
      </p:pic>
      <p:sp>
        <p:nvSpPr>
          <p:cNvPr id="3" name="Title 2"/>
          <p:cNvSpPr>
            <a:spLocks noGrp="1"/>
          </p:cNvSpPr>
          <p:nvPr>
            <p:ph type="title"/>
          </p:nvPr>
        </p:nvSpPr>
        <p:spPr>
          <a:xfrm>
            <a:off x="1507962" y="-106362"/>
            <a:ext cx="8229600" cy="792162"/>
          </a:xfrm>
        </p:spPr>
        <p:txBody>
          <a:bodyPr/>
          <a:lstStyle/>
          <a:p>
            <a:r>
              <a:rPr lang="en-US" dirty="0" smtClean="0"/>
              <a:t>America’s Debt</a:t>
            </a:r>
            <a:endParaRPr lang="en-US" dirty="0"/>
          </a:p>
        </p:txBody>
      </p:sp>
    </p:spTree>
    <p:extLst>
      <p:ext uri="{BB962C8B-B14F-4D97-AF65-F5344CB8AC3E}">
        <p14:creationId xmlns:p14="http://schemas.microsoft.com/office/powerpoint/2010/main" val="26014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73932" y="-101236"/>
            <a:ext cx="8229600" cy="1143000"/>
          </a:xfrm>
        </p:spPr>
        <p:txBody>
          <a:bodyPr/>
          <a:lstStyle/>
          <a:p>
            <a:r>
              <a:rPr lang="en-US" dirty="0" smtClean="0"/>
              <a:t>The global link</a:t>
            </a:r>
            <a:endParaRPr lang="en-US" dirty="0"/>
          </a:p>
        </p:txBody>
      </p:sp>
      <p:pic>
        <p:nvPicPr>
          <p:cNvPr id="4" name="Content Placeholder 3"/>
          <p:cNvPicPr>
            <a:picLocks noGrp="1"/>
          </p:cNvPicPr>
          <p:nvPr>
            <p:ph idx="1"/>
          </p:nvPr>
        </p:nvPicPr>
        <p:blipFill>
          <a:blip r:embed="rId2"/>
          <a:stretch/>
        </p:blipFill>
        <p:spPr>
          <a:xfrm>
            <a:off x="1522412" y="1066800"/>
            <a:ext cx="9144000" cy="5791200"/>
          </a:xfrm>
          <a:prstGeom prst="rect">
            <a:avLst/>
          </a:prstGeom>
          <a:ln>
            <a:noFill/>
          </a:ln>
        </p:spPr>
      </p:pic>
    </p:spTree>
    <p:extLst>
      <p:ext uri="{BB962C8B-B14F-4D97-AF65-F5344CB8AC3E}">
        <p14:creationId xmlns:p14="http://schemas.microsoft.com/office/powerpoint/2010/main" val="418760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3852" y="0"/>
            <a:ext cx="8686801" cy="1066800"/>
          </a:xfrm>
        </p:spPr>
        <p:txBody>
          <a:bodyPr>
            <a:normAutofit/>
          </a:bodyPr>
          <a:lstStyle/>
          <a:p>
            <a:r>
              <a:rPr lang="en-IN" dirty="0" smtClean="0"/>
              <a:t>World Economic Growth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2" y="1219200"/>
            <a:ext cx="9144000" cy="5638800"/>
          </a:xfrm>
        </p:spPr>
      </p:pic>
    </p:spTree>
    <p:extLst>
      <p:ext uri="{BB962C8B-B14F-4D97-AF65-F5344CB8AC3E}">
        <p14:creationId xmlns:p14="http://schemas.microsoft.com/office/powerpoint/2010/main" val="54537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t>Investors lost confidence in the stock market.</a:t>
            </a:r>
          </a:p>
          <a:p>
            <a:r>
              <a:rPr lang="en-IN" sz="2400" dirty="0"/>
              <a:t>Consumer spending slowed down due to lack of cash.</a:t>
            </a:r>
          </a:p>
          <a:p>
            <a:r>
              <a:rPr lang="en-IN" sz="2400" dirty="0"/>
              <a:t>U.S.A’s economic condition affected the global economy.</a:t>
            </a:r>
          </a:p>
          <a:p>
            <a:r>
              <a:rPr lang="en-IN" sz="2400" dirty="0"/>
              <a:t>World economy slipped into recession. </a:t>
            </a:r>
          </a:p>
          <a:p>
            <a:r>
              <a:rPr lang="en-IN" sz="2400" dirty="0"/>
              <a:t>Exports from China, Korea, Taiwan and India decreased.</a:t>
            </a:r>
          </a:p>
          <a:p>
            <a:endParaRPr lang="en-US" sz="2400" dirty="0"/>
          </a:p>
        </p:txBody>
      </p:sp>
      <p:sp>
        <p:nvSpPr>
          <p:cNvPr id="3" name="Title 2"/>
          <p:cNvSpPr>
            <a:spLocks noGrp="1"/>
          </p:cNvSpPr>
          <p:nvPr>
            <p:ph type="title"/>
          </p:nvPr>
        </p:nvSpPr>
        <p:spPr/>
        <p:txBody>
          <a:bodyPr/>
          <a:lstStyle/>
          <a:p>
            <a:r>
              <a:rPr lang="en-US" dirty="0" smtClean="0"/>
              <a:t>Global Impact</a:t>
            </a:r>
            <a:endParaRPr lang="en-US" dirty="0"/>
          </a:p>
        </p:txBody>
      </p:sp>
    </p:spTree>
    <p:extLst>
      <p:ext uri="{BB962C8B-B14F-4D97-AF65-F5344CB8AC3E}">
        <p14:creationId xmlns:p14="http://schemas.microsoft.com/office/powerpoint/2010/main" val="238059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t>FIIs pulled out of money from the Indian stock market.</a:t>
            </a:r>
          </a:p>
          <a:p>
            <a:r>
              <a:rPr lang="en-IN" sz="2400" dirty="0"/>
              <a:t>Public Sector Banks, </a:t>
            </a:r>
            <a:r>
              <a:rPr lang="en-IN" sz="2400" dirty="0" err="1"/>
              <a:t>viz</a:t>
            </a:r>
            <a:r>
              <a:rPr lang="en-IN" sz="2400" dirty="0"/>
              <a:t> State Bank Of India, Bank Of Baroda, </a:t>
            </a:r>
            <a:r>
              <a:rPr lang="en-IN" sz="2400" dirty="0" err="1"/>
              <a:t>Canara</a:t>
            </a:r>
            <a:r>
              <a:rPr lang="en-IN" sz="2400" dirty="0"/>
              <a:t> Bank, Punjab National Bank etc did not have major exposure to credit derivatives market due to their limited overseas operations.</a:t>
            </a:r>
          </a:p>
          <a:p>
            <a:r>
              <a:rPr lang="en-IN" sz="2400" dirty="0"/>
              <a:t>Stock market Crashed and BSE sensex crashed from 24000 level to 8000 level.</a:t>
            </a:r>
          </a:p>
          <a:p>
            <a:r>
              <a:rPr lang="en-IN" sz="2400" dirty="0"/>
              <a:t>ICICI Bank incurred a loss of close to Rs.1000 crores because of exposure to international securities market.</a:t>
            </a:r>
          </a:p>
          <a:p>
            <a:endParaRPr lang="en-US" sz="2400" dirty="0"/>
          </a:p>
        </p:txBody>
      </p:sp>
      <p:sp>
        <p:nvSpPr>
          <p:cNvPr id="3" name="Title 2"/>
          <p:cNvSpPr>
            <a:spLocks noGrp="1"/>
          </p:cNvSpPr>
          <p:nvPr>
            <p:ph type="title"/>
          </p:nvPr>
        </p:nvSpPr>
        <p:spPr/>
        <p:txBody>
          <a:bodyPr/>
          <a:lstStyle/>
          <a:p>
            <a:r>
              <a:rPr lang="en-US" dirty="0" smtClean="0"/>
              <a:t>Impact on India</a:t>
            </a:r>
            <a:endParaRPr lang="en-US" dirty="0"/>
          </a:p>
        </p:txBody>
      </p:sp>
    </p:spTree>
    <p:extLst>
      <p:ext uri="{BB962C8B-B14F-4D97-AF65-F5344CB8AC3E}">
        <p14:creationId xmlns:p14="http://schemas.microsoft.com/office/powerpoint/2010/main" val="234328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212" y="1271091"/>
            <a:ext cx="8686801" cy="5306417"/>
          </a:xfrm>
        </p:spPr>
      </p:pic>
      <p:sp>
        <p:nvSpPr>
          <p:cNvPr id="3" name="Title 2"/>
          <p:cNvSpPr>
            <a:spLocks noGrp="1"/>
          </p:cNvSpPr>
          <p:nvPr>
            <p:ph type="title"/>
          </p:nvPr>
        </p:nvSpPr>
        <p:spPr>
          <a:xfrm>
            <a:off x="1065212" y="32210"/>
            <a:ext cx="8686801" cy="1066800"/>
          </a:xfrm>
        </p:spPr>
        <p:txBody>
          <a:bodyPr/>
          <a:lstStyle/>
          <a:p>
            <a:r>
              <a:rPr lang="en-IN" dirty="0" smtClean="0"/>
              <a:t>Month-wise impact</a:t>
            </a:r>
            <a:endParaRPr lang="en-IN" dirty="0"/>
          </a:p>
        </p:txBody>
      </p:sp>
    </p:spTree>
    <p:extLst>
      <p:ext uri="{BB962C8B-B14F-4D97-AF65-F5344CB8AC3E}">
        <p14:creationId xmlns:p14="http://schemas.microsoft.com/office/powerpoint/2010/main" val="41727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Manufacturing sectors like leather, textile, gems and jewellery had been hit hard.</a:t>
            </a:r>
          </a:p>
          <a:p>
            <a:r>
              <a:rPr lang="en-US" sz="2400" dirty="0"/>
              <a:t>Indian exports fell by 9.9 per cent in November 2008 widening monthly trade deficit over $10 billions.</a:t>
            </a:r>
          </a:p>
          <a:p>
            <a:r>
              <a:rPr lang="en-US" sz="2400" dirty="0"/>
              <a:t>Exports had dropped to $1.5 billion from $12.7 billion, while imports grew by $6.1billion to $21.5 billion. </a:t>
            </a:r>
          </a:p>
          <a:p>
            <a:endParaRPr lang="en-US" sz="2400" dirty="0"/>
          </a:p>
          <a:p>
            <a:endParaRPr lang="en-US" sz="2400" dirty="0"/>
          </a:p>
        </p:txBody>
      </p:sp>
      <p:sp>
        <p:nvSpPr>
          <p:cNvPr id="3" name="Title 2"/>
          <p:cNvSpPr>
            <a:spLocks noGrp="1"/>
          </p:cNvSpPr>
          <p:nvPr>
            <p:ph type="title"/>
          </p:nvPr>
        </p:nvSpPr>
        <p:spPr/>
        <p:txBody>
          <a:bodyPr/>
          <a:lstStyle/>
          <a:p>
            <a:r>
              <a:rPr lang="en-US" dirty="0" smtClean="0"/>
              <a:t>Impact on India’s export</a:t>
            </a:r>
            <a:endParaRPr lang="en-US" dirty="0"/>
          </a:p>
        </p:txBody>
      </p:sp>
    </p:spTree>
    <p:extLst>
      <p:ext uri="{BB962C8B-B14F-4D97-AF65-F5344CB8AC3E}">
        <p14:creationId xmlns:p14="http://schemas.microsoft.com/office/powerpoint/2010/main" val="39392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wall-street made huge amounts of profits by leveraging and grew tremendously rich. They used to pay the borrowed money back leaving themselves with high profits.</a:t>
            </a:r>
          </a:p>
          <a:p>
            <a:r>
              <a:rPr lang="en-US" dirty="0" smtClean="0"/>
              <a:t>Wall-street came up with an idea to connect the investors with home-owners through mortgages.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7402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Exports account for only 15% of India's GDP</a:t>
            </a:r>
            <a:endParaRPr lang="en-US" sz="2400" b="1" dirty="0"/>
          </a:p>
          <a:p>
            <a:r>
              <a:rPr lang="en-US" sz="2400" dirty="0"/>
              <a:t>Less dependency on housing sector-</a:t>
            </a:r>
            <a:r>
              <a:rPr lang="en-IN" sz="2400" dirty="0"/>
              <a:t>Unlike  US, Japan and Europe, private housing is not that big a part of the  domestic economy. Even the concept of home mortgages from banks are  barely 2 decades old.  In early 1990s, all of Indian banks gave less than $1 billion in loans for housing and most of this is for government/bank employees.</a:t>
            </a:r>
            <a:endParaRPr lang="en-US" sz="2400" dirty="0"/>
          </a:p>
        </p:txBody>
      </p:sp>
      <p:sp>
        <p:nvSpPr>
          <p:cNvPr id="3" name="Title 2"/>
          <p:cNvSpPr>
            <a:spLocks noGrp="1"/>
          </p:cNvSpPr>
          <p:nvPr>
            <p:ph type="title"/>
          </p:nvPr>
        </p:nvSpPr>
        <p:spPr/>
        <p:txBody>
          <a:bodyPr>
            <a:normAutofit/>
          </a:bodyPr>
          <a:lstStyle/>
          <a:p>
            <a:r>
              <a:rPr lang="en-US" dirty="0" smtClean="0"/>
              <a:t>How did India survive the recession?</a:t>
            </a:r>
            <a:endParaRPr lang="en-US" dirty="0"/>
          </a:p>
        </p:txBody>
      </p:sp>
    </p:spTree>
    <p:extLst>
      <p:ext uri="{BB962C8B-B14F-4D97-AF65-F5344CB8AC3E}">
        <p14:creationId xmlns:p14="http://schemas.microsoft.com/office/powerpoint/2010/main" val="46321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9612" y="228601"/>
            <a:ext cx="8229600" cy="5778691"/>
          </a:xfrm>
        </p:spPr>
        <p:txBody>
          <a:bodyPr/>
          <a:lstStyle/>
          <a:p>
            <a:r>
              <a:rPr lang="en-US" sz="2800" dirty="0"/>
              <a:t>Strong central banking system-RBI managed to </a:t>
            </a:r>
            <a:r>
              <a:rPr lang="en-IN" sz="2800" dirty="0"/>
              <a:t>apply brakes on banking loans even before the crisis.</a:t>
            </a:r>
            <a:endParaRPr lang="en-US" sz="2800" dirty="0"/>
          </a:p>
          <a:p>
            <a:r>
              <a:rPr lang="en-US" sz="2800" dirty="0"/>
              <a:t>In those times Indian banks and financial institutions had almost entirely avoided buying the mortgage-backed securities</a:t>
            </a:r>
          </a:p>
          <a:p>
            <a:r>
              <a:rPr lang="en-US" sz="2800" dirty="0"/>
              <a:t>Economic growth in India during 2008-09 stood at 6.7%</a:t>
            </a:r>
          </a:p>
          <a:p>
            <a:pPr marL="109728" indent="0">
              <a:buNone/>
            </a:pPr>
            <a:endParaRPr lang="en-IN" dirty="0"/>
          </a:p>
        </p:txBody>
      </p:sp>
    </p:spTree>
    <p:extLst>
      <p:ext uri="{BB962C8B-B14F-4D97-AF65-F5344CB8AC3E}">
        <p14:creationId xmlns:p14="http://schemas.microsoft.com/office/powerpoint/2010/main" val="376637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dirty="0">
                <a:latin typeface="Chalkduster" charset="0"/>
                <a:ea typeface="ＭＳ Ｐゴシック" panose="020B0600070205080204" pitchFamily="34" charset="-128"/>
              </a:rPr>
              <a:t>Recession has grabbed almost all the organizations of the world.</a:t>
            </a:r>
          </a:p>
          <a:p>
            <a:pPr>
              <a:lnSpc>
                <a:spcPct val="90000"/>
              </a:lnSpc>
            </a:pPr>
            <a:endParaRPr lang="en-US" altLang="en-US" sz="2800" dirty="0">
              <a:latin typeface="Chalkduster" charset="0"/>
              <a:ea typeface="ＭＳ Ｐゴシック" panose="020B0600070205080204" pitchFamily="34" charset="-128"/>
            </a:endParaRPr>
          </a:p>
          <a:p>
            <a:pPr>
              <a:lnSpc>
                <a:spcPct val="90000"/>
              </a:lnSpc>
            </a:pPr>
            <a:r>
              <a:rPr lang="en-US" altLang="en-US" sz="2800" dirty="0">
                <a:latin typeface="Chalkduster" charset="0"/>
                <a:ea typeface="ＭＳ Ｐゴシック" panose="020B0600070205080204" pitchFamily="34" charset="-128"/>
              </a:rPr>
              <a:t>Several people have lost jobs - facing the financial problems.</a:t>
            </a:r>
          </a:p>
          <a:p>
            <a:r>
              <a:rPr lang="en-US" altLang="en-US" sz="2800" dirty="0">
                <a:latin typeface="Chalkduster" charset="0"/>
                <a:ea typeface="ＭＳ Ｐゴシック" panose="020B0600070205080204" pitchFamily="34" charset="-128"/>
              </a:rPr>
              <a:t>Banks are providing business loans at low rate. </a:t>
            </a:r>
            <a:br>
              <a:rPr lang="en-US" altLang="en-US" sz="2800" dirty="0">
                <a:latin typeface="Chalkduster" charset="0"/>
                <a:ea typeface="ＭＳ Ｐゴシック" panose="020B0600070205080204" pitchFamily="34" charset="-128"/>
              </a:rPr>
            </a:br>
            <a:r>
              <a:rPr lang="en-US" altLang="en-US" sz="2800" dirty="0">
                <a:latin typeface="Chalkduster" charset="0"/>
                <a:ea typeface="ＭＳ Ｐゴシック" panose="020B0600070205080204" pitchFamily="34" charset="-128"/>
              </a:rPr>
              <a:t/>
            </a:r>
            <a:br>
              <a:rPr lang="en-US" altLang="en-US" sz="2800" dirty="0">
                <a:latin typeface="Chalkduster" charset="0"/>
                <a:ea typeface="ＭＳ Ｐゴシック" panose="020B0600070205080204" pitchFamily="34" charset="-128"/>
              </a:rPr>
            </a:b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419166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90000"/>
              </a:lnSpc>
            </a:pPr>
            <a:r>
              <a:rPr lang="en-US" altLang="en-US" sz="2800" dirty="0">
                <a:latin typeface="Chalkduster" charset="0"/>
                <a:ea typeface="ＭＳ Ｐゴシック" panose="020B0600070205080204" pitchFamily="34" charset="-128"/>
              </a:rPr>
              <a:t>Government - providing money packages to organizations. </a:t>
            </a:r>
          </a:p>
          <a:p>
            <a:pPr>
              <a:lnSpc>
                <a:spcPct val="90000"/>
              </a:lnSpc>
            </a:pPr>
            <a:endParaRPr lang="en-US" altLang="en-US" sz="2800" dirty="0">
              <a:latin typeface="Chalkduster" charset="0"/>
              <a:ea typeface="ＭＳ Ｐゴシック" panose="020B0600070205080204" pitchFamily="34" charset="-128"/>
            </a:endParaRPr>
          </a:p>
          <a:p>
            <a:pPr>
              <a:lnSpc>
                <a:spcPct val="90000"/>
              </a:lnSpc>
            </a:pPr>
            <a:r>
              <a:rPr lang="en-US" altLang="en-US" sz="2800" dirty="0">
                <a:latin typeface="Chalkduster" charset="0"/>
                <a:ea typeface="ＭＳ Ｐゴシック" panose="020B0600070205080204" pitchFamily="34" charset="-128"/>
              </a:rPr>
              <a:t>If we talk about India, here the situation is still satisfactory compared to the other countries of the world.</a:t>
            </a:r>
          </a:p>
          <a:p>
            <a:pPr>
              <a:lnSpc>
                <a:spcPct val="90000"/>
              </a:lnSpc>
            </a:pPr>
            <a:endParaRPr lang="en-US" altLang="en-US" sz="2800" dirty="0">
              <a:latin typeface="Chalkduster" charset="0"/>
              <a:ea typeface="ＭＳ Ｐゴシック" panose="020B0600070205080204" pitchFamily="34" charset="-128"/>
            </a:endParaRPr>
          </a:p>
          <a:p>
            <a:pPr>
              <a:lnSpc>
                <a:spcPct val="90000"/>
              </a:lnSpc>
            </a:pPr>
            <a:r>
              <a:rPr lang="en-US" altLang="en-US" sz="2800" dirty="0">
                <a:latin typeface="Chalkduster" charset="0"/>
                <a:ea typeface="ＭＳ Ｐゴシック" panose="020B0600070205080204" pitchFamily="34" charset="-128"/>
              </a:rPr>
              <a:t>Reserve bank of India (RBI) has decreased the rate of interest. </a:t>
            </a:r>
          </a:p>
          <a:p>
            <a:pPr>
              <a:lnSpc>
                <a:spcPct val="90000"/>
              </a:lnSpc>
            </a:pPr>
            <a:endParaRPr lang="en-US" altLang="en-US" sz="2800" dirty="0">
              <a:latin typeface="Chalkduster" charset="0"/>
              <a:ea typeface="ＭＳ Ｐゴシック" panose="020B0600070205080204" pitchFamily="34" charset="-128"/>
            </a:endParaRPr>
          </a:p>
          <a:p>
            <a:pPr>
              <a:lnSpc>
                <a:spcPct val="90000"/>
              </a:lnSpc>
            </a:pPr>
            <a:r>
              <a:rPr lang="en-US" altLang="en-US" sz="2800" dirty="0">
                <a:latin typeface="Chalkduster" charset="0"/>
                <a:ea typeface="ＭＳ Ｐゴシック" panose="020B0600070205080204" pitchFamily="34" charset="-128"/>
              </a:rPr>
              <a:t>SBI and ICICI are also providing different types of loans at a low rate of interest. </a:t>
            </a:r>
            <a:endParaRPr lang="en-IN" dirty="0"/>
          </a:p>
        </p:txBody>
      </p:sp>
      <p:sp>
        <p:nvSpPr>
          <p:cNvPr id="3" name="Title 2"/>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val="35264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dirty="0" smtClean="0">
                <a:hlinkClick r:id="rId2"/>
              </a:rPr>
              <a:t>http://www.inflationomics.com/article.php?article=Why%20Does%20the%20Fed%20Lower%20Interest%20Rates</a:t>
            </a:r>
            <a:endParaRPr lang="en-US" dirty="0" smtClean="0"/>
          </a:p>
          <a:p>
            <a:pPr>
              <a:buNone/>
            </a:pPr>
            <a:endParaRPr lang="en-US" dirty="0" smtClean="0"/>
          </a:p>
          <a:p>
            <a:r>
              <a:rPr lang="en-US" dirty="0" smtClean="0">
                <a:hlinkClick r:id="rId3"/>
              </a:rPr>
              <a:t>https://www.youtube.com/watch?v=N9YLta5Tr2A</a:t>
            </a:r>
            <a:endParaRPr lang="en-US" dirty="0" smtClean="0"/>
          </a:p>
          <a:p>
            <a:endParaRPr lang="en-US" dirty="0" smtClean="0"/>
          </a:p>
          <a:p>
            <a:r>
              <a:rPr lang="en-US" dirty="0" smtClean="0">
                <a:hlinkClick r:id="rId4"/>
              </a:rPr>
              <a:t>http://www.investopedia.com/terms/c/cdo.asp</a:t>
            </a:r>
            <a:endParaRPr lang="en-US" dirty="0" smtClean="0"/>
          </a:p>
          <a:p>
            <a:endParaRPr lang="en-US" dirty="0" smtClean="0">
              <a:hlinkClick r:id="rId5"/>
            </a:endParaRPr>
          </a:p>
          <a:p>
            <a:r>
              <a:rPr lang="en-US" dirty="0" smtClean="0">
                <a:hlinkClick r:id="rId5"/>
              </a:rPr>
              <a:t>https://en.wikipedia.org/wiki/Subprime_mortgage_crisis</a:t>
            </a:r>
            <a:endParaRPr lang="en-US" dirty="0" smtClean="0"/>
          </a:p>
          <a:p>
            <a:endParaRPr lang="en-US" dirty="0" smtClean="0">
              <a:hlinkClick r:id="rId6"/>
            </a:endParaRPr>
          </a:p>
          <a:p>
            <a:r>
              <a:rPr lang="en-US" dirty="0" smtClean="0">
                <a:hlinkClick r:id="rId6"/>
              </a:rPr>
              <a:t>https://commons.wikimedia.org/wiki/File:Case-Shiller_data_from_1890_to_2012.png</a:t>
            </a:r>
            <a:endParaRPr lang="en-US" dirty="0" smtClean="0"/>
          </a:p>
          <a:p>
            <a:endParaRPr lang="en-US" dirty="0" smtClean="0">
              <a:hlinkClick r:id="rId7"/>
            </a:endParaRPr>
          </a:p>
          <a:p>
            <a:r>
              <a:rPr lang="en-US" dirty="0" smtClean="0">
                <a:hlinkClick r:id="rId7"/>
              </a:rPr>
              <a:t>http://visualeconomics.creditloan.com/where-is-americas-debt/</a:t>
            </a:r>
            <a:endParaRPr lang="en-US" dirty="0" smtClean="0"/>
          </a:p>
          <a:p>
            <a:endParaRPr lang="en-US" dirty="0" smtClean="0"/>
          </a:p>
          <a:p>
            <a:r>
              <a:rPr lang="en-IN" dirty="0">
                <a:hlinkClick r:id="rId8"/>
              </a:rPr>
              <a:t>http://www.bls.gov/spotlight/2012/recession</a:t>
            </a:r>
            <a:r>
              <a:rPr lang="en-IN" dirty="0" smtClean="0">
                <a:hlinkClick r:id="rId8"/>
              </a:rPr>
              <a:t>/</a:t>
            </a:r>
            <a:endParaRPr lang="en-IN"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60428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family that wanted to purchase a house saved for a down-payment.</a:t>
            </a:r>
          </a:p>
          <a:p>
            <a:r>
              <a:rPr lang="en-US" dirty="0" smtClean="0"/>
              <a:t>They then contacted a mortgage broker who connected them with mortgage lender.</a:t>
            </a:r>
          </a:p>
          <a:p>
            <a:r>
              <a:rPr lang="en-US" dirty="0" smtClean="0"/>
              <a:t>The lender gave them the mortgage.</a:t>
            </a:r>
          </a:p>
          <a:p>
            <a:r>
              <a:rPr lang="en-US" dirty="0" smtClean="0"/>
              <a:t>Later, the investment bank(wall-street) used to buy the mortgage from the lender.</a:t>
            </a:r>
          </a:p>
          <a:p>
            <a:r>
              <a:rPr lang="en-US" dirty="0" smtClean="0"/>
              <a:t>This way, the bank borrowed a large sum and bought thousands of mortgages.</a:t>
            </a:r>
          </a:p>
          <a:p>
            <a:r>
              <a:rPr lang="en-US" dirty="0" smtClean="0"/>
              <a:t>This meant that every month, the bank got payments from the home-owners of all the mortgages. </a:t>
            </a:r>
          </a:p>
          <a:p>
            <a:r>
              <a:rPr lang="en-US" dirty="0" smtClean="0"/>
              <a:t>All these mortgages formed CDO.</a:t>
            </a:r>
            <a:endParaRPr lang="en-US" dirty="0"/>
          </a:p>
        </p:txBody>
      </p:sp>
      <p:sp>
        <p:nvSpPr>
          <p:cNvPr id="3" name="Title 2"/>
          <p:cNvSpPr>
            <a:spLocks noGrp="1"/>
          </p:cNvSpPr>
          <p:nvPr>
            <p:ph type="title"/>
          </p:nvPr>
        </p:nvSpPr>
        <p:spPr/>
        <p:txBody>
          <a:bodyPr/>
          <a:lstStyle/>
          <a:p>
            <a:r>
              <a:rPr lang="en-US" dirty="0" smtClean="0"/>
              <a:t>The Idea</a:t>
            </a:r>
            <a:endParaRPr lang="en-US" dirty="0"/>
          </a:p>
        </p:txBody>
      </p:sp>
    </p:spTree>
    <p:extLst>
      <p:ext uri="{BB962C8B-B14F-4D97-AF65-F5344CB8AC3E}">
        <p14:creationId xmlns:p14="http://schemas.microsoft.com/office/powerpoint/2010/main" val="420177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w.png"/>
          <p:cNvPicPr>
            <a:picLocks noGrp="1" noChangeAspect="1"/>
          </p:cNvPicPr>
          <p:nvPr>
            <p:ph idx="1"/>
          </p:nvPr>
        </p:nvPicPr>
        <p:blipFill>
          <a:blip r:embed="rId2"/>
          <a:stretch>
            <a:fillRect/>
          </a:stretch>
        </p:blipFill>
        <p:spPr>
          <a:xfrm>
            <a:off x="1565064" y="1600200"/>
            <a:ext cx="8990755" cy="4343400"/>
          </a:xfrm>
        </p:spPr>
      </p:pic>
      <p:sp>
        <p:nvSpPr>
          <p:cNvPr id="3" name="Title 2"/>
          <p:cNvSpPr>
            <a:spLocks noGrp="1"/>
          </p:cNvSpPr>
          <p:nvPr>
            <p:ph type="title"/>
          </p:nvPr>
        </p:nvSpPr>
        <p:spPr/>
        <p:txBody>
          <a:bodyPr/>
          <a:lstStyle/>
          <a:p>
            <a:r>
              <a:rPr lang="en-US" dirty="0" smtClean="0"/>
              <a:t>The System</a:t>
            </a:r>
            <a:endParaRPr lang="en-US" dirty="0"/>
          </a:p>
        </p:txBody>
      </p:sp>
    </p:spTree>
    <p:extLst>
      <p:ext uri="{BB962C8B-B14F-4D97-AF65-F5344CB8AC3E}">
        <p14:creationId xmlns:p14="http://schemas.microsoft.com/office/powerpoint/2010/main" val="58753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What is CDO?</a:t>
            </a:r>
          </a:p>
          <a:p>
            <a:r>
              <a:rPr lang="en-US" dirty="0" smtClean="0"/>
              <a:t>A structured financial product that pools together cash flow-generating assets and repackages this asset pool into discrete tranches(category) that can be sold to investors.</a:t>
            </a:r>
          </a:p>
          <a:p>
            <a:r>
              <a:rPr lang="en-US" dirty="0" smtClean="0"/>
              <a:t>The tranches in a CDO vary substantially in their risk profile. The senior tranches are relatively safer because they have first priority on the collateral in the event of default. As a result, the senior tranches of a CDO generally have a higher credit rating and offer lower coupon rates than the junior tranches, which offer higher coupon rates to compensate for their higher default risk.</a:t>
            </a:r>
            <a:endParaRPr lang="en-US" dirty="0"/>
          </a:p>
        </p:txBody>
      </p:sp>
      <p:sp>
        <p:nvSpPr>
          <p:cNvPr id="3" name="Title 2"/>
          <p:cNvSpPr>
            <a:spLocks noGrp="1"/>
          </p:cNvSpPr>
          <p:nvPr>
            <p:ph type="title"/>
          </p:nvPr>
        </p:nvSpPr>
        <p:spPr>
          <a:xfrm>
            <a:off x="1979612" y="274638"/>
            <a:ext cx="8686800" cy="1143000"/>
          </a:xfrm>
        </p:spPr>
        <p:txBody>
          <a:bodyPr>
            <a:normAutofit/>
          </a:bodyPr>
          <a:lstStyle/>
          <a:p>
            <a:r>
              <a:rPr lang="en-US" dirty="0" smtClean="0"/>
              <a:t>Collateralized debt obligation</a:t>
            </a:r>
            <a:r>
              <a:rPr lang="en-US" b="0" dirty="0" smtClean="0"/>
              <a:t> (</a:t>
            </a:r>
            <a:r>
              <a:rPr lang="en-US" dirty="0" smtClean="0"/>
              <a:t>CDO</a:t>
            </a:r>
            <a:r>
              <a:rPr lang="en-US" b="0" dirty="0" smtClean="0"/>
              <a:t>)</a:t>
            </a:r>
            <a:endParaRPr lang="en-US" dirty="0"/>
          </a:p>
        </p:txBody>
      </p:sp>
    </p:spTree>
    <p:extLst>
      <p:ext uri="{BB962C8B-B14F-4D97-AF65-F5344CB8AC3E}">
        <p14:creationId xmlns:p14="http://schemas.microsoft.com/office/powerpoint/2010/main" val="22952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2665412" y="1219201"/>
            <a:ext cx="6781800" cy="5203139"/>
          </a:xfrm>
        </p:spPr>
      </p:pic>
      <p:sp>
        <p:nvSpPr>
          <p:cNvPr id="3" name="Title 2"/>
          <p:cNvSpPr>
            <a:spLocks noGrp="1"/>
          </p:cNvSpPr>
          <p:nvPr>
            <p:ph type="title"/>
          </p:nvPr>
        </p:nvSpPr>
        <p:spPr/>
        <p:txBody>
          <a:bodyPr/>
          <a:lstStyle/>
          <a:p>
            <a:r>
              <a:rPr lang="en-US" dirty="0" smtClean="0"/>
              <a:t>CDO</a:t>
            </a:r>
            <a:endParaRPr lang="en-US" dirty="0"/>
          </a:p>
        </p:txBody>
      </p:sp>
    </p:spTree>
    <p:extLst>
      <p:ext uri="{BB962C8B-B14F-4D97-AF65-F5344CB8AC3E}">
        <p14:creationId xmlns:p14="http://schemas.microsoft.com/office/powerpoint/2010/main" val="164483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‘safest’ tray in the CDO is given AAA rating.</a:t>
            </a:r>
          </a:p>
          <a:p>
            <a:r>
              <a:rPr lang="en-US" dirty="0" smtClean="0"/>
              <a:t>The ‘okay’ tray which is less safer is given BBB rating.</a:t>
            </a:r>
          </a:p>
          <a:p>
            <a:r>
              <a:rPr lang="en-US" dirty="0" smtClean="0"/>
              <a:t>The investment bank sells the safe tray to the investors. The ‘okay’ tray is sold to other bankers and the ‘risky’ one to hedge funds.</a:t>
            </a:r>
          </a:p>
          <a:p>
            <a:r>
              <a:rPr lang="en-US" dirty="0" smtClean="0"/>
              <a:t>Thus, the bank earns huge profits and repays the loan it had taken.</a:t>
            </a:r>
          </a:p>
          <a:p>
            <a:r>
              <a:rPr lang="en-US" dirty="0" smtClean="0"/>
              <a:t>In this system, the investors earned a lot more than they would have if they had invested in Federal Reserve at 1% interest rate.</a:t>
            </a:r>
          </a:p>
        </p:txBody>
      </p:sp>
      <p:sp>
        <p:nvSpPr>
          <p:cNvPr id="3" name="Title 2"/>
          <p:cNvSpPr>
            <a:spLocks noGrp="1"/>
          </p:cNvSpPr>
          <p:nvPr>
            <p:ph type="title"/>
          </p:nvPr>
        </p:nvSpPr>
        <p:spPr/>
        <p:txBody>
          <a:bodyPr/>
          <a:lstStyle/>
          <a:p>
            <a:r>
              <a:rPr lang="en-US" dirty="0" smtClean="0"/>
              <a:t>The Idea (contd.)</a:t>
            </a:r>
            <a:endParaRPr lang="en-US" dirty="0"/>
          </a:p>
        </p:txBody>
      </p:sp>
    </p:spTree>
    <p:extLst>
      <p:ext uri="{BB962C8B-B14F-4D97-AF65-F5344CB8AC3E}">
        <p14:creationId xmlns:p14="http://schemas.microsoft.com/office/powerpoint/2010/main" val="133314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0</TotalTime>
  <Words>1836</Words>
  <Application>Microsoft Office PowerPoint</Application>
  <PresentationFormat>Custom</PresentationFormat>
  <Paragraphs>181</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ＭＳ Ｐゴシック</vt:lpstr>
      <vt:lpstr>Arial</vt:lpstr>
      <vt:lpstr>Century Gothic</vt:lpstr>
      <vt:lpstr>Chalkduster</vt:lpstr>
      <vt:lpstr>Palatino Linotype</vt:lpstr>
      <vt:lpstr>Wingdings</vt:lpstr>
      <vt:lpstr>Business strategy presentation</vt:lpstr>
      <vt:lpstr>The Burst of US economy: Causes and Impacts</vt:lpstr>
      <vt:lpstr>How it all started?</vt:lpstr>
      <vt:lpstr>What is leverage?</vt:lpstr>
      <vt:lpstr>PowerPoint Presentation</vt:lpstr>
      <vt:lpstr>The Idea</vt:lpstr>
      <vt:lpstr>The System</vt:lpstr>
      <vt:lpstr>Collateralized debt obligation (CDO)</vt:lpstr>
      <vt:lpstr>CDO</vt:lpstr>
      <vt:lpstr>The Idea (contd.)</vt:lpstr>
      <vt:lpstr>What happened next?</vt:lpstr>
      <vt:lpstr>The Wrong Step</vt:lpstr>
      <vt:lpstr>PowerPoint Presentation</vt:lpstr>
      <vt:lpstr>Subprime Mortgage statistics</vt:lpstr>
      <vt:lpstr>PowerPoint Presentation</vt:lpstr>
      <vt:lpstr>Trouble!</vt:lpstr>
      <vt:lpstr>Trouble for everyone</vt:lpstr>
      <vt:lpstr>Specified Impacts</vt:lpstr>
      <vt:lpstr>Specified Impacts (contd.)</vt:lpstr>
      <vt:lpstr>Overall Impacts </vt:lpstr>
      <vt:lpstr>Detail study of each impact</vt:lpstr>
      <vt:lpstr>Detail study of each impact</vt:lpstr>
      <vt:lpstr>Detail study of each impact</vt:lpstr>
      <vt:lpstr>Detail study of each impact</vt:lpstr>
      <vt:lpstr>Detail study of each impact</vt:lpstr>
      <vt:lpstr>Detail study of each impact</vt:lpstr>
      <vt:lpstr>Collapse of Lehman Brothers</vt:lpstr>
      <vt:lpstr>Bankrupt!</vt:lpstr>
      <vt:lpstr>House prices in USA 1890-2012 (Case Shiller Data)</vt:lpstr>
      <vt:lpstr>GDP of USA</vt:lpstr>
      <vt:lpstr>Steps taken to address crisis</vt:lpstr>
      <vt:lpstr>Monthly Federal Funds effective rate</vt:lpstr>
      <vt:lpstr>America’s debt</vt:lpstr>
      <vt:lpstr>America’s Debt</vt:lpstr>
      <vt:lpstr>The global link</vt:lpstr>
      <vt:lpstr>World Economic Growth</vt:lpstr>
      <vt:lpstr>Global Impact</vt:lpstr>
      <vt:lpstr>Impact on India</vt:lpstr>
      <vt:lpstr>Month-wise impact</vt:lpstr>
      <vt:lpstr>Impact on India’s export</vt:lpstr>
      <vt:lpstr>How did India survive the recession?</vt:lpstr>
      <vt:lpstr>PowerPoint Presentation</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2016-04-16T16:55:34Z</dcterms:created>
  <dcterms:modified xsi:type="dcterms:W3CDTF">2016-04-23T06:26:03Z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