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9"/>
  </p:notesMasterIdLst>
  <p:handoutMasterIdLst>
    <p:handoutMasterId r:id="rId50"/>
  </p:handout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1" r:id="rId26"/>
    <p:sldId id="295" r:id="rId27"/>
    <p:sldId id="296" r:id="rId28"/>
    <p:sldId id="297" r:id="rId29"/>
    <p:sldId id="310" r:id="rId30"/>
    <p:sldId id="311" r:id="rId31"/>
    <p:sldId id="312" r:id="rId32"/>
    <p:sldId id="313" r:id="rId33"/>
    <p:sldId id="314" r:id="rId34"/>
    <p:sldId id="315" r:id="rId35"/>
    <p:sldId id="298" r:id="rId36"/>
    <p:sldId id="302" r:id="rId37"/>
    <p:sldId id="301" r:id="rId38"/>
    <p:sldId id="300" r:id="rId39"/>
    <p:sldId id="299" r:id="rId40"/>
    <p:sldId id="303" r:id="rId41"/>
    <p:sldId id="304" r:id="rId42"/>
    <p:sldId id="305" r:id="rId43"/>
    <p:sldId id="306" r:id="rId44"/>
    <p:sldId id="307" r:id="rId45"/>
    <p:sldId id="308" r:id="rId46"/>
    <p:sldId id="316" r:id="rId47"/>
    <p:sldId id="309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pPr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pPr/>
              <a:t>4/24/2016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/>
              <a:pPr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hefivefortyfive.com/the-healthcare-conundrum-indias-5-big-challenges" TargetMode="External"/><Relationship Id="rId2" Type="http://schemas.openxmlformats.org/officeDocument/2006/relationships/hyperlink" Target="http://www.searo.who.int/india/areas/country_cooperation_strategy/WHOIndia_CCS_2012-2017_2._India's_Health_and_Development_Challenges_and_Respons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f.vc/investor-info/india-healthcare-challenges-and-opportuniti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884" y="476672"/>
            <a:ext cx="8458200" cy="1904256"/>
          </a:xfrm>
        </p:spPr>
        <p:txBody>
          <a:bodyPr>
            <a:normAutofit/>
          </a:bodyPr>
          <a:lstStyle/>
          <a:p>
            <a:r>
              <a:rPr lang="en-IN" sz="4000" dirty="0" smtClean="0"/>
              <a:t>The </a:t>
            </a:r>
            <a:r>
              <a:rPr lang="en-IN" sz="4000" dirty="0"/>
              <a:t>Health sector in India;</a:t>
            </a:r>
            <a:br>
              <a:rPr lang="en-IN" sz="4000" dirty="0"/>
            </a:br>
            <a:r>
              <a:rPr lang="en-IN" sz="4000" dirty="0" smtClean="0"/>
              <a:t>Development </a:t>
            </a:r>
            <a:r>
              <a:rPr lang="en-IN" sz="4000" dirty="0"/>
              <a:t>and </a:t>
            </a:r>
            <a:r>
              <a:rPr lang="en-IN" sz="4000" dirty="0" smtClean="0"/>
              <a:t>Challenges</a:t>
            </a:r>
            <a:r>
              <a:rPr lang="en-IN" sz="4000" dirty="0"/>
              <a:t/>
            </a:r>
            <a:br>
              <a:rPr lang="en-IN" sz="4000" dirty="0"/>
            </a:b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722" y="2492896"/>
            <a:ext cx="8458200" cy="3528392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Project by:  Group-7</a:t>
            </a:r>
          </a:p>
          <a:p>
            <a:endParaRPr lang="en-IN" sz="2000" dirty="0" smtClean="0"/>
          </a:p>
          <a:p>
            <a:r>
              <a:rPr lang="en-IN" sz="2000" dirty="0" smtClean="0"/>
              <a:t>Arjun </a:t>
            </a:r>
            <a:r>
              <a:rPr lang="en-IN" sz="2000" dirty="0" err="1"/>
              <a:t>Borkhatariya</a:t>
            </a:r>
            <a:r>
              <a:rPr lang="en-IN" sz="2000" dirty="0"/>
              <a:t> – 1401015</a:t>
            </a:r>
          </a:p>
          <a:p>
            <a:r>
              <a:rPr lang="en-IN" sz="2000" dirty="0"/>
              <a:t>Nisarg Tike – 1401070</a:t>
            </a:r>
          </a:p>
          <a:p>
            <a:r>
              <a:rPr lang="en-IN" sz="2000" dirty="0"/>
              <a:t>Ravi </a:t>
            </a:r>
            <a:r>
              <a:rPr lang="en-IN" sz="2000" dirty="0" err="1"/>
              <a:t>Limbad</a:t>
            </a:r>
            <a:r>
              <a:rPr lang="en-IN" sz="2000" dirty="0"/>
              <a:t> – 1401077</a:t>
            </a:r>
          </a:p>
          <a:p>
            <a:r>
              <a:rPr lang="en-IN" sz="2000" dirty="0" err="1"/>
              <a:t>Falgun</a:t>
            </a:r>
            <a:r>
              <a:rPr lang="en-IN" sz="2000" dirty="0"/>
              <a:t> </a:t>
            </a:r>
            <a:r>
              <a:rPr lang="en-IN" sz="2000" dirty="0" err="1"/>
              <a:t>Prajapati</a:t>
            </a:r>
            <a:r>
              <a:rPr lang="en-IN" sz="2000" dirty="0"/>
              <a:t> – 1401080</a:t>
            </a:r>
          </a:p>
          <a:p>
            <a:r>
              <a:rPr lang="en-IN" sz="2000" dirty="0" err="1"/>
              <a:t>Kedar</a:t>
            </a:r>
            <a:r>
              <a:rPr lang="en-IN" sz="2000" dirty="0"/>
              <a:t> Acharya – 1401081</a:t>
            </a:r>
          </a:p>
          <a:p>
            <a:r>
              <a:rPr lang="en-IN" sz="2000" dirty="0"/>
              <a:t>Anuj Shah – 1401084</a:t>
            </a:r>
          </a:p>
          <a:p>
            <a:r>
              <a:rPr lang="en-IN" sz="2000" dirty="0" err="1"/>
              <a:t>Shloak</a:t>
            </a:r>
            <a:r>
              <a:rPr lang="en-IN" sz="2000" dirty="0"/>
              <a:t> Agarwal – 1401105</a:t>
            </a:r>
          </a:p>
          <a:p>
            <a:r>
              <a:rPr lang="en-IN" sz="2000" dirty="0"/>
              <a:t>Arjun </a:t>
            </a:r>
            <a:r>
              <a:rPr lang="en-IN" sz="2000" dirty="0" err="1"/>
              <a:t>Sanchala</a:t>
            </a:r>
            <a:r>
              <a:rPr lang="en-IN" sz="2000" dirty="0"/>
              <a:t> - 131004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PRIVATE SECTOR HAS A STRONG PRESENCE IN INDIA’S HEALTHCARE </a:t>
            </a:r>
            <a:r>
              <a:rPr lang="en-IN" b="1" dirty="0" smtClean="0"/>
              <a:t>SECTOR.</a:t>
            </a:r>
          </a:p>
          <a:p>
            <a:r>
              <a:rPr lang="en-IN" dirty="0"/>
              <a:t>The private sector has emerged as a vibrant force in India’s healthcare industry, lending it both national and </a:t>
            </a:r>
            <a:r>
              <a:rPr lang="en-IN" dirty="0" smtClean="0"/>
              <a:t>international repute.</a:t>
            </a:r>
            <a:endParaRPr lang="en-IN" dirty="0"/>
          </a:p>
          <a:p>
            <a:r>
              <a:rPr lang="en-IN" dirty="0"/>
              <a:t>Large investments by private sector players are likely to contribute significantly to the development of India’s </a:t>
            </a:r>
            <a:r>
              <a:rPr lang="en-IN" dirty="0" smtClean="0"/>
              <a:t>hospital industry</a:t>
            </a:r>
            <a:r>
              <a:rPr lang="en-IN" dirty="0"/>
              <a:t>, which comprises around 80 per cent of the total </a:t>
            </a:r>
            <a:r>
              <a:rPr lang="en-IN" dirty="0" smtClean="0"/>
              <a:t>market.</a:t>
            </a:r>
            <a:endParaRPr lang="en-IN" dirty="0"/>
          </a:p>
          <a:p>
            <a:r>
              <a:rPr lang="en-IN" dirty="0"/>
              <a:t>In India, private healthcare accounts for almost 74 per cent of the country’s total healthcare </a:t>
            </a:r>
            <a:r>
              <a:rPr lang="en-IN" dirty="0" smtClean="0"/>
              <a:t>expenditure.</a:t>
            </a:r>
            <a:endParaRPr lang="en-IN" dirty="0"/>
          </a:p>
          <a:p>
            <a:r>
              <a:rPr lang="en-IN" dirty="0"/>
              <a:t>Private sector’s share in hospitals and hospital beds is estimated at 74 per cent and 40 per cent, </a:t>
            </a:r>
            <a:r>
              <a:rPr lang="en-IN" dirty="0" smtClean="0"/>
              <a:t>respectively.</a:t>
            </a:r>
            <a:endParaRPr lang="en-IN" dirty="0"/>
          </a:p>
          <a:p>
            <a:r>
              <a:rPr lang="en-IN" dirty="0"/>
              <a:t>The main factor contributing to rising medical tourism in India is presence of a well-educated, </a:t>
            </a:r>
            <a:r>
              <a:rPr lang="en-IN" dirty="0" smtClean="0"/>
              <a:t>English-speaking medical </a:t>
            </a:r>
            <a:r>
              <a:rPr lang="en-IN" dirty="0"/>
              <a:t>staff in state-of-the art private hospitals and diagnostic </a:t>
            </a:r>
            <a:r>
              <a:rPr lang="en-IN" dirty="0" smtClean="0"/>
              <a:t>facilities.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814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 capita healthcare expenditure has risen at a fast pace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866928"/>
            <a:ext cx="8640960" cy="4586408"/>
          </a:xfrm>
        </p:spPr>
      </p:pic>
    </p:spTree>
    <p:extLst>
      <p:ext uri="{BB962C8B-B14F-4D97-AF65-F5344CB8AC3E}">
        <p14:creationId xmlns:p14="http://schemas.microsoft.com/office/powerpoint/2010/main" val="24046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 capita healthcare expenditure is estimated at a </a:t>
            </a:r>
            <a:r>
              <a:rPr lang="en-IN" dirty="0" smtClean="0"/>
              <a:t>CAGR of </a:t>
            </a:r>
            <a:r>
              <a:rPr lang="en-IN" dirty="0"/>
              <a:t>11.3 per cent during 2008–15E to USD91 Billion by </a:t>
            </a:r>
            <a:r>
              <a:rPr lang="en-IN" dirty="0" smtClean="0"/>
              <a:t>2015.</a:t>
            </a:r>
            <a:endParaRPr lang="en-IN" dirty="0"/>
          </a:p>
          <a:p>
            <a:r>
              <a:rPr lang="en-IN" dirty="0"/>
              <a:t>This is due to rising incomes, easier access to </a:t>
            </a:r>
            <a:r>
              <a:rPr lang="en-IN" dirty="0" smtClean="0"/>
              <a:t>high-quality healthcare </a:t>
            </a:r>
            <a:r>
              <a:rPr lang="en-IN" dirty="0"/>
              <a:t>facilities and greater awareness of </a:t>
            </a:r>
            <a:r>
              <a:rPr lang="en-IN" dirty="0" smtClean="0"/>
              <a:t>personal health </a:t>
            </a:r>
            <a:r>
              <a:rPr lang="en-IN" dirty="0"/>
              <a:t>and </a:t>
            </a:r>
            <a:r>
              <a:rPr lang="en-IN" dirty="0" smtClean="0"/>
              <a:t>hygiene.</a:t>
            </a:r>
            <a:endParaRPr lang="en-IN" dirty="0"/>
          </a:p>
          <a:p>
            <a:r>
              <a:rPr lang="en-IN" dirty="0"/>
              <a:t>Greater penetration of health insurance aided the rise </a:t>
            </a:r>
            <a:r>
              <a:rPr lang="en-IN" dirty="0" smtClean="0"/>
              <a:t>in healthcare </a:t>
            </a:r>
            <a:r>
              <a:rPr lang="en-IN" dirty="0"/>
              <a:t>spending, a trend likely to intensify in the </a:t>
            </a:r>
            <a:r>
              <a:rPr lang="en-IN" dirty="0" smtClean="0"/>
              <a:t>coming decade.</a:t>
            </a:r>
            <a:endParaRPr lang="en-IN" dirty="0"/>
          </a:p>
          <a:p>
            <a:r>
              <a:rPr lang="en-IN" dirty="0"/>
              <a:t>Economic prosperity is driving the improvement </a:t>
            </a:r>
            <a:r>
              <a:rPr lang="en-IN" dirty="0" smtClean="0"/>
              <a:t>in affordability </a:t>
            </a:r>
            <a:r>
              <a:rPr lang="en-IN" dirty="0"/>
              <a:t>for generic drugs in the </a:t>
            </a:r>
            <a:r>
              <a:rPr lang="en-IN" dirty="0" smtClean="0"/>
              <a:t>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PLAYERS IN THE </a:t>
            </a:r>
            <a:r>
              <a:rPr lang="en-IN" dirty="0" smtClean="0"/>
              <a:t>MARKET – HOSPITALS AND NO OF BEDS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Apollo Hospitals Enterprise – 9215</a:t>
            </a:r>
          </a:p>
          <a:p>
            <a:r>
              <a:rPr lang="en-IN" dirty="0" err="1"/>
              <a:t>Aravind</a:t>
            </a:r>
            <a:r>
              <a:rPr lang="en-IN" dirty="0"/>
              <a:t> Eye </a:t>
            </a:r>
            <a:r>
              <a:rPr lang="en-IN" dirty="0" smtClean="0"/>
              <a:t>Hospitals – 3649</a:t>
            </a:r>
            <a:endParaRPr lang="en-IN" dirty="0"/>
          </a:p>
          <a:p>
            <a:r>
              <a:rPr lang="en-IN" dirty="0"/>
              <a:t>CARE </a:t>
            </a:r>
            <a:r>
              <a:rPr lang="en-IN" dirty="0" smtClean="0"/>
              <a:t>Hospitals - 2,100</a:t>
            </a:r>
            <a:endParaRPr lang="en-IN" dirty="0"/>
          </a:p>
          <a:p>
            <a:r>
              <a:rPr lang="en-IN" dirty="0" smtClean="0"/>
              <a:t>Fortis Healthcare Ltd - 10,000</a:t>
            </a:r>
          </a:p>
          <a:p>
            <a:r>
              <a:rPr lang="en-IN" dirty="0"/>
              <a:t>Max </a:t>
            </a:r>
            <a:r>
              <a:rPr lang="en-IN" dirty="0" smtClean="0"/>
              <a:t>Hospitals - 1,973</a:t>
            </a:r>
            <a:endParaRPr lang="en-IN" dirty="0"/>
          </a:p>
          <a:p>
            <a:r>
              <a:rPr lang="en-IN" dirty="0" err="1"/>
              <a:t>Manipal</a:t>
            </a:r>
            <a:r>
              <a:rPr lang="en-IN" dirty="0"/>
              <a:t> Group </a:t>
            </a:r>
            <a:r>
              <a:rPr lang="en-IN" dirty="0" smtClean="0"/>
              <a:t>of Hospitals - 4900</a:t>
            </a:r>
            <a:endParaRPr lang="en-IN" dirty="0"/>
          </a:p>
          <a:p>
            <a:r>
              <a:rPr lang="en-IN" dirty="0"/>
              <a:t>Narayana </a:t>
            </a:r>
            <a:r>
              <a:rPr lang="en-IN" dirty="0" smtClean="0"/>
              <a:t>Health - 6,498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72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Indian Health Sector is poised to grow. How?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38" y="1848109"/>
            <a:ext cx="10020257" cy="4749243"/>
          </a:xfrm>
        </p:spPr>
      </p:pic>
    </p:spTree>
    <p:extLst>
      <p:ext uri="{BB962C8B-B14F-4D97-AF65-F5344CB8AC3E}">
        <p14:creationId xmlns:p14="http://schemas.microsoft.com/office/powerpoint/2010/main" val="21596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reasons for healthcare demand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50" y="1601104"/>
            <a:ext cx="9336158" cy="4636208"/>
          </a:xfrm>
        </p:spPr>
      </p:pic>
    </p:spTree>
    <p:extLst>
      <p:ext uri="{BB962C8B-B14F-4D97-AF65-F5344CB8AC3E}">
        <p14:creationId xmlns:p14="http://schemas.microsoft.com/office/powerpoint/2010/main" val="4031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reasons for healthcare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Rising incomes mean a steady growth in the ability </a:t>
            </a:r>
            <a:r>
              <a:rPr lang="en-IN" dirty="0" smtClean="0"/>
              <a:t>to access </a:t>
            </a:r>
            <a:r>
              <a:rPr lang="en-IN" dirty="0"/>
              <a:t>healthcare and related </a:t>
            </a:r>
            <a:r>
              <a:rPr lang="en-IN" dirty="0" smtClean="0"/>
              <a:t>services.</a:t>
            </a:r>
            <a:endParaRPr lang="en-IN" dirty="0"/>
          </a:p>
          <a:p>
            <a:r>
              <a:rPr lang="en-IN" dirty="0"/>
              <a:t>Per capita income is expected to increase at </a:t>
            </a:r>
            <a:r>
              <a:rPr lang="en-IN" dirty="0" smtClean="0"/>
              <a:t>a CAGR </a:t>
            </a:r>
            <a:r>
              <a:rPr lang="en-IN" dirty="0"/>
              <a:t>of 7.33 per cent over </a:t>
            </a:r>
            <a:r>
              <a:rPr lang="en-IN" dirty="0" smtClean="0"/>
              <a:t>2014–18.</a:t>
            </a:r>
            <a:endParaRPr lang="en-IN" dirty="0"/>
          </a:p>
          <a:p>
            <a:r>
              <a:rPr lang="en-IN" dirty="0"/>
              <a:t>Per capita expenditure on healthcare in India </a:t>
            </a:r>
            <a:r>
              <a:rPr lang="en-IN" dirty="0" smtClean="0"/>
              <a:t>was estimated </a:t>
            </a:r>
            <a:r>
              <a:rPr lang="en-IN" dirty="0"/>
              <a:t>by 2015 was </a:t>
            </a:r>
            <a:r>
              <a:rPr lang="en-IN" dirty="0" smtClean="0"/>
              <a:t>USD88.7.</a:t>
            </a:r>
            <a:endParaRPr lang="en-IN" dirty="0"/>
          </a:p>
          <a:p>
            <a:r>
              <a:rPr lang="en-IN" dirty="0"/>
              <a:t>Moreover, changing demographics will also contribute </a:t>
            </a:r>
            <a:r>
              <a:rPr lang="en-IN" dirty="0" smtClean="0"/>
              <a:t>to greater </a:t>
            </a:r>
            <a:r>
              <a:rPr lang="en-IN" dirty="0"/>
              <a:t>healthcare spending; this is likely to continue </a:t>
            </a:r>
            <a:r>
              <a:rPr lang="en-IN" dirty="0" smtClean="0"/>
              <a:t>with the </a:t>
            </a:r>
            <a:r>
              <a:rPr lang="en-IN" dirty="0"/>
              <a:t>size of the elderly population set to rise from the </a:t>
            </a:r>
            <a:r>
              <a:rPr lang="en-IN" dirty="0" smtClean="0"/>
              <a:t>current 98.9 </a:t>
            </a:r>
            <a:r>
              <a:rPr lang="en-IN" dirty="0"/>
              <a:t>million to about 168 million by </a:t>
            </a:r>
            <a:r>
              <a:rPr lang="en-IN" dirty="0" smtClean="0"/>
              <a:t>2026.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9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Lifestyle diseases and growing awareness to increase hospitalisation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04" y="1661190"/>
            <a:ext cx="8781772" cy="4504113"/>
          </a:xfrm>
        </p:spPr>
      </p:pic>
    </p:spTree>
    <p:extLst>
      <p:ext uri="{BB962C8B-B14F-4D97-AF65-F5344CB8AC3E}">
        <p14:creationId xmlns:p14="http://schemas.microsoft.com/office/powerpoint/2010/main" val="127621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Lifestyle diseases and growing awareness to increase hospitalisation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purported rise of lifestyle diseases in India is </a:t>
            </a:r>
            <a:r>
              <a:rPr lang="en-IN" dirty="0" smtClean="0"/>
              <a:t>expected to </a:t>
            </a:r>
            <a:r>
              <a:rPr lang="en-IN" dirty="0"/>
              <a:t>boost industry sales </a:t>
            </a:r>
            <a:r>
              <a:rPr lang="en-IN" dirty="0" smtClean="0"/>
              <a:t>figures.</a:t>
            </a:r>
            <a:endParaRPr lang="en-IN" dirty="0"/>
          </a:p>
          <a:p>
            <a:r>
              <a:rPr lang="en-IN" dirty="0"/>
              <a:t>Increased incidences such as heart disease, obesity </a:t>
            </a:r>
            <a:r>
              <a:rPr lang="en-IN" dirty="0" smtClean="0"/>
              <a:t>and diabetes </a:t>
            </a:r>
            <a:r>
              <a:rPr lang="en-IN" dirty="0"/>
              <a:t>have contributed to rising healthcare spending </a:t>
            </a:r>
            <a:r>
              <a:rPr lang="en-IN" dirty="0" smtClean="0"/>
              <a:t>by individuals.</a:t>
            </a:r>
            <a:endParaRPr lang="en-IN" dirty="0"/>
          </a:p>
          <a:p>
            <a:r>
              <a:rPr lang="en-IN" dirty="0"/>
              <a:t>Growing health awareness and precautionary </a:t>
            </a:r>
            <a:r>
              <a:rPr lang="en-IN" dirty="0" smtClean="0"/>
              <a:t>treatments coupled </a:t>
            </a:r>
            <a:r>
              <a:rPr lang="en-IN" dirty="0"/>
              <a:t>with improved diagnostics are resulting in </a:t>
            </a:r>
            <a:r>
              <a:rPr lang="en-IN" dirty="0" smtClean="0"/>
              <a:t>an increase </a:t>
            </a:r>
            <a:r>
              <a:rPr lang="en-IN" dirty="0"/>
              <a:t>in </a:t>
            </a:r>
            <a:r>
              <a:rPr lang="en-IN" dirty="0" smtClean="0"/>
              <a:t>hospitalisation.</a:t>
            </a:r>
            <a:endParaRPr lang="en-IN" dirty="0"/>
          </a:p>
          <a:p>
            <a:r>
              <a:rPr lang="en-IN" dirty="0"/>
              <a:t>Indian system of healthcare, Ayurveda has unique </a:t>
            </a:r>
            <a:r>
              <a:rPr lang="en-IN" dirty="0" smtClean="0"/>
              <a:t>therapies which </a:t>
            </a:r>
            <a:r>
              <a:rPr lang="en-IN" dirty="0"/>
              <a:t>are beneficial for treatment of many chronic </a:t>
            </a:r>
            <a:r>
              <a:rPr lang="en-IN" dirty="0" smtClean="0"/>
              <a:t>lifestyle disorders </a:t>
            </a:r>
            <a:r>
              <a:rPr lang="en-IN" dirty="0"/>
              <a:t>and thus attracting more number of patients </a:t>
            </a:r>
            <a:r>
              <a:rPr lang="en-IN" dirty="0" smtClean="0"/>
              <a:t>to avail </a:t>
            </a:r>
            <a:r>
              <a:rPr lang="en-IN" dirty="0"/>
              <a:t>these services in </a:t>
            </a:r>
            <a:r>
              <a:rPr lang="en-IN" dirty="0" smtClean="0"/>
              <a:t>India.</a:t>
            </a:r>
            <a:endParaRPr lang="en-IN" dirty="0"/>
          </a:p>
          <a:p>
            <a:r>
              <a:rPr lang="en-IN" dirty="0"/>
              <a:t>CAGR of hospitalised cases from 2008 – 18:</a:t>
            </a:r>
          </a:p>
          <a:p>
            <a:r>
              <a:rPr lang="en-IN" dirty="0"/>
              <a:t>Cardiac – 18 per cent</a:t>
            </a:r>
          </a:p>
          <a:p>
            <a:r>
              <a:rPr lang="en-IN" dirty="0"/>
              <a:t>Oncology – 16 per cent</a:t>
            </a:r>
          </a:p>
          <a:p>
            <a:r>
              <a:rPr lang="en-IN" dirty="0"/>
              <a:t>Diabetes – 19 per cent</a:t>
            </a:r>
          </a:p>
        </p:txBody>
      </p:sp>
    </p:spTree>
    <p:extLst>
      <p:ext uri="{BB962C8B-B14F-4D97-AF65-F5344CB8AC3E}">
        <p14:creationId xmlns:p14="http://schemas.microsoft.com/office/powerpoint/2010/main" val="41514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Medical tourism: a new growth factor for India's healthcare sector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636525"/>
            <a:ext cx="8640960" cy="4859748"/>
          </a:xfrm>
        </p:spPr>
      </p:pic>
    </p:spTree>
    <p:extLst>
      <p:ext uri="{BB962C8B-B14F-4D97-AF65-F5344CB8AC3E}">
        <p14:creationId xmlns:p14="http://schemas.microsoft.com/office/powerpoint/2010/main" val="126505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 of India in medical sector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Strong demand</a:t>
            </a:r>
          </a:p>
          <a:p>
            <a:r>
              <a:rPr lang="en-IN" dirty="0" smtClean="0"/>
              <a:t>Attractive Opportunities</a:t>
            </a:r>
          </a:p>
          <a:p>
            <a:r>
              <a:rPr lang="en-IN" dirty="0" smtClean="0"/>
              <a:t>Quality and Affordability</a:t>
            </a:r>
          </a:p>
        </p:txBody>
      </p:sp>
    </p:spTree>
    <p:extLst>
      <p:ext uri="{BB962C8B-B14F-4D97-AF65-F5344CB8AC3E}">
        <p14:creationId xmlns:p14="http://schemas.microsoft.com/office/powerpoint/2010/main" val="336883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Medical tourism: a new growth factor for India’s healthcare sector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Presence of world-class hospitals and skilled </a:t>
            </a:r>
            <a:r>
              <a:rPr lang="en-IN" dirty="0" smtClean="0"/>
              <a:t>medical professionals </a:t>
            </a:r>
            <a:r>
              <a:rPr lang="en-IN" dirty="0"/>
              <a:t>has strengthened India’s position as </a:t>
            </a:r>
            <a:r>
              <a:rPr lang="en-IN" dirty="0" smtClean="0"/>
              <a:t>a preferred </a:t>
            </a:r>
            <a:r>
              <a:rPr lang="en-IN" dirty="0"/>
              <a:t>destination for medical </a:t>
            </a:r>
            <a:r>
              <a:rPr lang="en-IN" dirty="0" smtClean="0"/>
              <a:t>tourism.</a:t>
            </a:r>
            <a:endParaRPr lang="en-IN" dirty="0"/>
          </a:p>
          <a:p>
            <a:r>
              <a:rPr lang="en-IN" dirty="0"/>
              <a:t>Superior quality healthcare, coupled with low </a:t>
            </a:r>
            <a:r>
              <a:rPr lang="en-IN" dirty="0" smtClean="0"/>
              <a:t>treatment costs </a:t>
            </a:r>
            <a:r>
              <a:rPr lang="en-IN" dirty="0"/>
              <a:t>in comparison to other countries, is benefiting </a:t>
            </a:r>
            <a:r>
              <a:rPr lang="en-IN" dirty="0" smtClean="0"/>
              <a:t>Indian medical </a:t>
            </a:r>
            <a:r>
              <a:rPr lang="en-IN" dirty="0"/>
              <a:t>tourism which has, in turn, enhanced the </a:t>
            </a:r>
            <a:r>
              <a:rPr lang="en-IN" dirty="0" smtClean="0"/>
              <a:t>prospects of </a:t>
            </a:r>
            <a:r>
              <a:rPr lang="en-IN" dirty="0"/>
              <a:t>the Indian healthcare </a:t>
            </a:r>
            <a:r>
              <a:rPr lang="en-IN" dirty="0" smtClean="0"/>
              <a:t>market.</a:t>
            </a:r>
            <a:endParaRPr lang="en-IN" dirty="0"/>
          </a:p>
          <a:p>
            <a:r>
              <a:rPr lang="en-IN" dirty="0"/>
              <a:t>Treatment for major surgeries in India </a:t>
            </a:r>
            <a:r>
              <a:rPr lang="en-IN" dirty="0" smtClean="0"/>
              <a:t>costs approximately </a:t>
            </a:r>
            <a:r>
              <a:rPr lang="en-IN" dirty="0"/>
              <a:t>20 per cent of that in </a:t>
            </a:r>
            <a:r>
              <a:rPr lang="en-IN" dirty="0" smtClean="0"/>
              <a:t>developed countries.</a:t>
            </a:r>
            <a:endParaRPr lang="en-IN" dirty="0"/>
          </a:p>
          <a:p>
            <a:r>
              <a:rPr lang="en-IN" dirty="0"/>
              <a:t>India also attracts medical tourists from developing </a:t>
            </a:r>
            <a:r>
              <a:rPr lang="en-IN" dirty="0" smtClean="0"/>
              <a:t>nations due </a:t>
            </a:r>
            <a:r>
              <a:rPr lang="en-IN" dirty="0"/>
              <a:t>to lack of advanced medical facilities in many of </a:t>
            </a:r>
            <a:r>
              <a:rPr lang="en-IN" dirty="0" smtClean="0"/>
              <a:t>these countries.</a:t>
            </a:r>
            <a:endParaRPr lang="en-IN" dirty="0"/>
          </a:p>
          <a:p>
            <a:r>
              <a:rPr lang="en-IN" dirty="0"/>
              <a:t>Medical tourism market is expected to expand at a CAGR </a:t>
            </a:r>
            <a:r>
              <a:rPr lang="en-IN" dirty="0" smtClean="0"/>
              <a:t>of 16.42 </a:t>
            </a:r>
            <a:r>
              <a:rPr lang="en-IN" dirty="0"/>
              <a:t>per cent to reach USD1.79 billion in 2015 </a:t>
            </a:r>
            <a:r>
              <a:rPr lang="en-IN" dirty="0" smtClean="0"/>
              <a:t>from USD980 </a:t>
            </a:r>
            <a:r>
              <a:rPr lang="en-IN" dirty="0"/>
              <a:t>million in </a:t>
            </a:r>
            <a:r>
              <a:rPr lang="en-IN" dirty="0" smtClean="0"/>
              <a:t>2011.</a:t>
            </a:r>
            <a:endParaRPr lang="en-IN" dirty="0"/>
          </a:p>
          <a:p>
            <a:r>
              <a:rPr lang="en-IN" dirty="0"/>
              <a:t>Inflow of medical tourists is expected to cross 3.2 million </a:t>
            </a:r>
            <a:r>
              <a:rPr lang="en-IN" dirty="0" smtClean="0"/>
              <a:t>by 2015 </a:t>
            </a:r>
            <a:r>
              <a:rPr lang="en-IN" dirty="0"/>
              <a:t>compared to 0.85 million in </a:t>
            </a:r>
            <a:r>
              <a:rPr lang="en-IN" dirty="0" smtClean="0"/>
              <a:t>2012.</a:t>
            </a:r>
            <a:endParaRPr lang="en-IN" dirty="0"/>
          </a:p>
          <a:p>
            <a:r>
              <a:rPr lang="en-IN" dirty="0"/>
              <a:t>Yoga, meditation, </a:t>
            </a:r>
            <a:r>
              <a:rPr lang="en-IN" dirty="0" err="1"/>
              <a:t>ayurveda</a:t>
            </a:r>
            <a:r>
              <a:rPr lang="en-IN" dirty="0"/>
              <a:t>, allopathy and other </a:t>
            </a:r>
            <a:r>
              <a:rPr lang="en-IN" dirty="0" smtClean="0"/>
              <a:t>traditional methods </a:t>
            </a:r>
            <a:r>
              <a:rPr lang="en-IN" dirty="0"/>
              <a:t>of treatment are major service offerings that </a:t>
            </a:r>
            <a:r>
              <a:rPr lang="en-IN" dirty="0" smtClean="0"/>
              <a:t>attract medical </a:t>
            </a:r>
            <a:r>
              <a:rPr lang="en-IN" dirty="0"/>
              <a:t>tourists from European nations and the Middle </a:t>
            </a:r>
            <a:r>
              <a:rPr lang="en-IN" dirty="0" smtClean="0"/>
              <a:t>East to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1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players are key contributors to growth in number of hospitals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14" y="1663733"/>
            <a:ext cx="8574038" cy="4501571"/>
          </a:xfrm>
        </p:spPr>
      </p:pic>
    </p:spTree>
    <p:extLst>
      <p:ext uri="{BB962C8B-B14F-4D97-AF65-F5344CB8AC3E}">
        <p14:creationId xmlns:p14="http://schemas.microsoft.com/office/powerpoint/2010/main" val="1069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players are key contributors to growth in number of hospitals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major portion of secondary, tertiary and </a:t>
            </a:r>
            <a:r>
              <a:rPr lang="en-IN" dirty="0" smtClean="0"/>
              <a:t>quaternary healthcare </a:t>
            </a:r>
            <a:r>
              <a:rPr lang="en-IN" dirty="0"/>
              <a:t>institutions comes from private sector with </a:t>
            </a:r>
            <a:r>
              <a:rPr lang="en-IN" dirty="0" smtClean="0"/>
              <a:t>a concentration </a:t>
            </a:r>
            <a:r>
              <a:rPr lang="en-IN" dirty="0"/>
              <a:t>in metros, tier II and tier I cities.</a:t>
            </a:r>
          </a:p>
          <a:p>
            <a:r>
              <a:rPr lang="en-IN" dirty="0"/>
              <a:t>Large investments by private sector players are likely </a:t>
            </a:r>
            <a:r>
              <a:rPr lang="en-IN" dirty="0" smtClean="0"/>
              <a:t>to contribute </a:t>
            </a:r>
            <a:r>
              <a:rPr lang="en-IN" dirty="0"/>
              <a:t>significantly to the development of India's </a:t>
            </a:r>
            <a:r>
              <a:rPr lang="en-IN" dirty="0" smtClean="0"/>
              <a:t>hospital industry </a:t>
            </a:r>
            <a:r>
              <a:rPr lang="en-IN" dirty="0"/>
              <a:t>and the sector is poised to grow to USD100 </a:t>
            </a:r>
            <a:r>
              <a:rPr lang="en-IN" dirty="0" smtClean="0"/>
              <a:t>billion by </a:t>
            </a:r>
            <a:r>
              <a:rPr lang="en-IN" dirty="0"/>
              <a:t>2015 and further to USD280 billion by </a:t>
            </a:r>
            <a:r>
              <a:rPr lang="en-IN" dirty="0" smtClean="0"/>
              <a:t>2020.</a:t>
            </a:r>
            <a:endParaRPr lang="en-IN" dirty="0"/>
          </a:p>
          <a:p>
            <a:r>
              <a:rPr lang="en-IN" dirty="0"/>
              <a:t>The private hospital market in India is estimated at </a:t>
            </a:r>
            <a:r>
              <a:rPr lang="en-IN" dirty="0" smtClean="0"/>
              <a:t>USD54.0 billion </a:t>
            </a:r>
            <a:r>
              <a:rPr lang="en-IN" dirty="0"/>
              <a:t>at end-of </a:t>
            </a:r>
            <a:r>
              <a:rPr lang="en-IN" dirty="0" smtClean="0"/>
              <a:t>2014.</a:t>
            </a:r>
            <a:endParaRPr lang="en-IN" dirty="0"/>
          </a:p>
          <a:p>
            <a:r>
              <a:rPr lang="en-IN" dirty="0"/>
              <a:t>Over 2009–14, the market size of private hospitals </a:t>
            </a:r>
            <a:r>
              <a:rPr lang="en-IN" dirty="0" smtClean="0"/>
              <a:t>is estimated </a:t>
            </a:r>
            <a:r>
              <a:rPr lang="en-IN" dirty="0"/>
              <a:t>to have CAGR of 19.7 per </a:t>
            </a:r>
            <a:r>
              <a:rPr lang="en-IN" dirty="0" smtClean="0"/>
              <a:t>cent.</a:t>
            </a:r>
            <a:endParaRPr lang="en-IN" dirty="0"/>
          </a:p>
          <a:p>
            <a:r>
              <a:rPr lang="en-IN" dirty="0"/>
              <a:t>Increase in number of hospitals in Tier-II and Tier-III </a:t>
            </a:r>
            <a:r>
              <a:rPr lang="en-IN" dirty="0" smtClean="0"/>
              <a:t>cities has </a:t>
            </a:r>
            <a:r>
              <a:rPr lang="en-IN" dirty="0"/>
              <a:t>fuelled the growth of private </a:t>
            </a:r>
            <a:r>
              <a:rPr lang="en-IN" dirty="0" smtClean="0"/>
              <a:t>sector.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2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Healthcare is a key focus area under the 12th five-year plan (2012–17)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9" y="1712214"/>
            <a:ext cx="5473299" cy="43810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712214"/>
            <a:ext cx="5036073" cy="43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- Buzzword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Cost Advantage.</a:t>
            </a:r>
          </a:p>
          <a:p>
            <a:r>
              <a:rPr lang="en-IN" dirty="0" smtClean="0"/>
              <a:t>Favourable investment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4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Advantage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low cost of medical services has resulted in a rise in the country’s medical </a:t>
            </a:r>
            <a:r>
              <a:rPr lang="en-IN" dirty="0" smtClean="0"/>
              <a:t>tourism, attracting </a:t>
            </a:r>
            <a:r>
              <a:rPr lang="en-IN" dirty="0"/>
              <a:t>patients from across the world. </a:t>
            </a:r>
            <a:endParaRPr lang="en-IN" dirty="0" smtClean="0"/>
          </a:p>
          <a:p>
            <a:r>
              <a:rPr lang="en-IN" dirty="0" smtClean="0"/>
              <a:t>Moreover</a:t>
            </a:r>
            <a:r>
              <a:rPr lang="en-IN" dirty="0"/>
              <a:t>, India has emerged as a hub for </a:t>
            </a:r>
            <a:r>
              <a:rPr lang="en-IN" dirty="0" smtClean="0"/>
              <a:t>R&amp;D activities </a:t>
            </a:r>
            <a:r>
              <a:rPr lang="en-IN" dirty="0"/>
              <a:t>for international players due to its relatively low cost of clinical </a:t>
            </a:r>
            <a:r>
              <a:rPr lang="en-IN" dirty="0" smtClean="0"/>
              <a:t>research.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63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Favourable investment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Conducive policies for encouraging FDI, tax benefits, </a:t>
            </a:r>
            <a:r>
              <a:rPr lang="en-IN" dirty="0" err="1"/>
              <a:t>favorable</a:t>
            </a:r>
            <a:r>
              <a:rPr lang="en-IN" dirty="0"/>
              <a:t> government </a:t>
            </a:r>
            <a:r>
              <a:rPr lang="en-IN" dirty="0" smtClean="0"/>
              <a:t>policies coupled </a:t>
            </a:r>
            <a:r>
              <a:rPr lang="en-IN" dirty="0"/>
              <a:t>with promising growth prospects have helped the industry attract private </a:t>
            </a:r>
            <a:r>
              <a:rPr lang="en-IN" dirty="0" smtClean="0"/>
              <a:t>equity, venture </a:t>
            </a:r>
            <a:r>
              <a:rPr lang="en-IN" dirty="0"/>
              <a:t>capitals and foreign </a:t>
            </a:r>
            <a:r>
              <a:rPr lang="en-IN" dirty="0" smtClean="0"/>
              <a:t>players.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8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014" y="188640"/>
            <a:ext cx="9601200" cy="1143000"/>
          </a:xfrm>
        </p:spPr>
        <p:txBody>
          <a:bodyPr/>
          <a:lstStyle/>
          <a:p>
            <a:r>
              <a:rPr lang="en-IN" dirty="0" smtClean="0"/>
              <a:t>Statistics of health-care in India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1524001"/>
            <a:ext cx="9595401" cy="5333999"/>
          </a:xfrm>
        </p:spPr>
      </p:pic>
    </p:spTree>
    <p:extLst>
      <p:ext uri="{BB962C8B-B14F-4D97-AF65-F5344CB8AC3E}">
        <p14:creationId xmlns:p14="http://schemas.microsoft.com/office/powerpoint/2010/main" val="11497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Five Force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680744"/>
            <a:ext cx="6768752" cy="4787121"/>
          </a:xfrm>
        </p:spPr>
      </p:pic>
    </p:spTree>
    <p:extLst>
      <p:ext uri="{BB962C8B-B14F-4D97-AF65-F5344CB8AC3E}">
        <p14:creationId xmlns:p14="http://schemas.microsoft.com/office/powerpoint/2010/main" val="8298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Competitive rivalry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 in number of private players in the market has led </a:t>
            </a:r>
            <a:r>
              <a:rPr lang="en-IN" dirty="0" smtClean="0"/>
              <a:t>to increased competition.</a:t>
            </a:r>
            <a:endParaRPr lang="en-IN" dirty="0"/>
          </a:p>
          <a:p>
            <a:r>
              <a:rPr lang="en-IN" dirty="0" smtClean="0"/>
              <a:t>However </a:t>
            </a:r>
            <a:r>
              <a:rPr lang="en-IN" dirty="0"/>
              <a:t>number of hospitals is still low compared to </a:t>
            </a:r>
            <a:r>
              <a:rPr lang="en-IN" dirty="0" smtClean="0"/>
              <a:t>the requirement so </a:t>
            </a:r>
            <a:r>
              <a:rPr lang="en-IN" dirty="0"/>
              <a:t>there is not much competition in the </a:t>
            </a:r>
            <a:r>
              <a:rPr lang="en-IN" dirty="0" smtClean="0"/>
              <a:t>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0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Strong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Healthcare revenue in India is </a:t>
            </a:r>
            <a:r>
              <a:rPr lang="en-IN" dirty="0" smtClean="0"/>
              <a:t>set to </a:t>
            </a:r>
            <a:r>
              <a:rPr lang="en-IN" dirty="0"/>
              <a:t>reach USD280 billion by </a:t>
            </a:r>
            <a:r>
              <a:rPr lang="en-IN" dirty="0" smtClean="0"/>
              <a:t>2020.</a:t>
            </a:r>
          </a:p>
          <a:p>
            <a:r>
              <a:rPr lang="en-IN" dirty="0"/>
              <a:t>E</a:t>
            </a:r>
            <a:r>
              <a:rPr lang="en-IN" dirty="0" smtClean="0"/>
              <a:t>xpenditure </a:t>
            </a:r>
            <a:r>
              <a:rPr lang="en-IN" dirty="0"/>
              <a:t>is likely to expand at </a:t>
            </a:r>
            <a:r>
              <a:rPr lang="en-IN" dirty="0" smtClean="0"/>
              <a:t>a CAGR (Compound </a:t>
            </a:r>
            <a:r>
              <a:rPr lang="en-IN" dirty="0"/>
              <a:t>annual growth </a:t>
            </a:r>
            <a:r>
              <a:rPr lang="en-IN" dirty="0" smtClean="0"/>
              <a:t>rate) of </a:t>
            </a:r>
            <a:r>
              <a:rPr lang="en-IN" dirty="0"/>
              <a:t>17 per cent over </a:t>
            </a:r>
            <a:r>
              <a:rPr lang="en-IN" dirty="0" smtClean="0"/>
              <a:t>2011–20.</a:t>
            </a:r>
            <a:endParaRPr lang="en-IN" dirty="0"/>
          </a:p>
          <a:p>
            <a:r>
              <a:rPr lang="en-IN" dirty="0" smtClean="0"/>
              <a:t>Rising </a:t>
            </a:r>
            <a:r>
              <a:rPr lang="en-IN" dirty="0"/>
              <a:t>incomes, greater </a:t>
            </a:r>
            <a:r>
              <a:rPr lang="en-IN" dirty="0" smtClean="0"/>
              <a:t>health awareness</a:t>
            </a:r>
            <a:r>
              <a:rPr lang="en-IN" dirty="0"/>
              <a:t>, lifestyle diseases </a:t>
            </a:r>
            <a:r>
              <a:rPr lang="en-IN" dirty="0" smtClean="0"/>
              <a:t>and increasing </a:t>
            </a:r>
            <a:r>
              <a:rPr lang="en-IN" dirty="0"/>
              <a:t>access to </a:t>
            </a:r>
            <a:r>
              <a:rPr lang="en-IN" dirty="0" smtClean="0"/>
              <a:t>insurance will </a:t>
            </a:r>
            <a:r>
              <a:rPr lang="en-IN" dirty="0"/>
              <a:t>contribute to </a:t>
            </a:r>
            <a:r>
              <a:rPr lang="en-IN" dirty="0" smtClean="0"/>
              <a:t>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5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Substitute Products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Customers may go for </a:t>
            </a:r>
            <a:r>
              <a:rPr lang="en-IN" dirty="0" smtClean="0"/>
              <a:t>public hospitals </a:t>
            </a:r>
            <a:r>
              <a:rPr lang="en-IN" dirty="0"/>
              <a:t>which are </a:t>
            </a:r>
            <a:r>
              <a:rPr lang="en-IN" dirty="0" smtClean="0"/>
              <a:t>inexpensive.</a:t>
            </a:r>
            <a:endParaRPr lang="en-IN" dirty="0"/>
          </a:p>
          <a:p>
            <a:r>
              <a:rPr lang="en-IN" dirty="0" smtClean="0"/>
              <a:t>Customers </a:t>
            </a:r>
            <a:r>
              <a:rPr lang="en-IN" dirty="0"/>
              <a:t>might go for </a:t>
            </a:r>
            <a:r>
              <a:rPr lang="en-IN" dirty="0" smtClean="0"/>
              <a:t>E-Health.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4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Bargaining Power of Suppliers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Bargaining power of </a:t>
            </a:r>
            <a:r>
              <a:rPr lang="en-IN" dirty="0" smtClean="0"/>
              <a:t>suppliers in </a:t>
            </a:r>
            <a:r>
              <a:rPr lang="en-IN" dirty="0"/>
              <a:t>this industry is high </a:t>
            </a:r>
            <a:r>
              <a:rPr lang="en-IN" dirty="0" smtClean="0"/>
              <a:t>because quality </a:t>
            </a:r>
            <a:r>
              <a:rPr lang="en-IN" dirty="0"/>
              <a:t>of products and </a:t>
            </a:r>
            <a:r>
              <a:rPr lang="en-IN" dirty="0" smtClean="0"/>
              <a:t>timely delivery </a:t>
            </a:r>
            <a:r>
              <a:rPr lang="en-IN" dirty="0"/>
              <a:t>matter and there </a:t>
            </a:r>
            <a:r>
              <a:rPr lang="en-IN" dirty="0" smtClean="0"/>
              <a:t>are less </a:t>
            </a:r>
            <a:r>
              <a:rPr lang="en-IN" dirty="0"/>
              <a:t>number of </a:t>
            </a:r>
            <a:r>
              <a:rPr lang="en-IN" dirty="0" smtClean="0"/>
              <a:t>quality suppliers.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0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Bargaining Power of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Bargaining power of </a:t>
            </a:r>
            <a:r>
              <a:rPr lang="en-IN" dirty="0" smtClean="0"/>
              <a:t>customers is </a:t>
            </a:r>
            <a:r>
              <a:rPr lang="en-IN" dirty="0"/>
              <a:t>low because of trust </a:t>
            </a:r>
            <a:r>
              <a:rPr lang="en-IN" dirty="0" smtClean="0"/>
              <a:t>and loyalty </a:t>
            </a:r>
            <a:r>
              <a:rPr lang="en-IN" dirty="0"/>
              <a:t>however increase </a:t>
            </a:r>
            <a:r>
              <a:rPr lang="en-IN" dirty="0" smtClean="0"/>
              <a:t>in number </a:t>
            </a:r>
            <a:r>
              <a:rPr lang="en-IN" dirty="0"/>
              <a:t>of options has </a:t>
            </a:r>
            <a:r>
              <a:rPr lang="en-IN" dirty="0" smtClean="0"/>
              <a:t>given customers </a:t>
            </a:r>
            <a:r>
              <a:rPr lang="en-IN" dirty="0"/>
              <a:t>some </a:t>
            </a:r>
            <a:r>
              <a:rPr lang="en-IN" dirty="0" smtClean="0"/>
              <a:t>bargaining power.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1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indicators continue to lag</a:t>
            </a:r>
          </a:p>
          <a:p>
            <a:r>
              <a:rPr lang="en-US" dirty="0" smtClean="0"/>
              <a:t>Low healthcare spend</a:t>
            </a:r>
          </a:p>
          <a:p>
            <a:r>
              <a:rPr lang="en-US" dirty="0" smtClean="0"/>
              <a:t>Rural Versus Urban Divide</a:t>
            </a:r>
          </a:p>
          <a:p>
            <a:r>
              <a:rPr lang="en-US" dirty="0" smtClean="0"/>
              <a:t>Infrastructure gaps and under-utilization of resources</a:t>
            </a:r>
          </a:p>
          <a:p>
            <a:r>
              <a:rPr lang="en-US" dirty="0" smtClean="0"/>
              <a:t>Need for better framework</a:t>
            </a:r>
          </a:p>
          <a:p>
            <a:r>
              <a:rPr lang="en-US" dirty="0" smtClean="0"/>
              <a:t>Lack of public-private collaboration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indicators continue to 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 indicators such as IMR(Infant mortality rate) and life expectancy continue to fall behind LMIC averages.</a:t>
            </a:r>
          </a:p>
          <a:p>
            <a:r>
              <a:rPr lang="en-US" dirty="0" smtClean="0"/>
              <a:t>According to WHO, the non-communicable disease burden has grown to 53% of the total disease burden by 2008.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healthcare spend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India’s healthcare spending as a percentage of GDP has reduced from 4.4% in 2000 to 4% in 2010.</a:t>
            </a:r>
          </a:p>
          <a:p>
            <a:r>
              <a:rPr lang="en-US" sz="2800" dirty="0" smtClean="0"/>
              <a:t>This implies that India’s healthcare expenditure has grown at a slower rate than its GDP.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expen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9879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88826" cy="685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Rural Versus Urban Divide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wide gaps between the rural and urban populations in healthcare system.</a:t>
            </a:r>
          </a:p>
          <a:p>
            <a:r>
              <a:rPr lang="en-US" sz="2800" dirty="0" smtClean="0"/>
              <a:t>According to the World Bank and National Commission’s report on Macroeconomics, only 5% of Indians are covered by health insurance policies.</a:t>
            </a:r>
          </a:p>
          <a:p>
            <a:r>
              <a:rPr lang="en-US" sz="2800" dirty="0" smtClean="0"/>
              <a:t>Inaccessibility to healthcare services in rural areas is a common problem. Other factors include physical reach, capacity, quality and affordability.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Attractive Opportunities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Investment in </a:t>
            </a:r>
            <a:r>
              <a:rPr lang="en-IN" dirty="0" smtClean="0"/>
              <a:t>healthcare infrastructure </a:t>
            </a:r>
            <a:r>
              <a:rPr lang="en-IN" dirty="0"/>
              <a:t>is set to </a:t>
            </a:r>
            <a:r>
              <a:rPr lang="en-IN" dirty="0" smtClean="0"/>
              <a:t>rise, benefiting </a:t>
            </a:r>
            <a:r>
              <a:rPr lang="en-IN" dirty="0"/>
              <a:t>both ‘hard’ (hospitals) </a:t>
            </a:r>
            <a:r>
              <a:rPr lang="en-IN" dirty="0" smtClean="0"/>
              <a:t>and ‘soft</a:t>
            </a:r>
            <a:r>
              <a:rPr lang="en-IN" dirty="0"/>
              <a:t>’ (R&amp;D, education) </a:t>
            </a:r>
            <a:r>
              <a:rPr lang="en-IN" dirty="0" smtClean="0"/>
              <a:t>infrastructure.</a:t>
            </a:r>
            <a:endParaRPr lang="en-IN" dirty="0"/>
          </a:p>
          <a:p>
            <a:r>
              <a:rPr lang="en-IN" dirty="0" smtClean="0"/>
              <a:t>India </a:t>
            </a:r>
            <a:r>
              <a:rPr lang="en-IN" dirty="0"/>
              <a:t>is the largest exporter </a:t>
            </a:r>
            <a:r>
              <a:rPr lang="en-IN" dirty="0" smtClean="0"/>
              <a:t>of formulations </a:t>
            </a:r>
            <a:r>
              <a:rPr lang="en-IN" dirty="0"/>
              <a:t>with 14 per cent </a:t>
            </a:r>
            <a:r>
              <a:rPr lang="en-IN" dirty="0" smtClean="0"/>
              <a:t>market share </a:t>
            </a:r>
            <a:r>
              <a:rPr lang="en-IN" dirty="0"/>
              <a:t>and ranks </a:t>
            </a:r>
            <a:r>
              <a:rPr lang="en-IN" dirty="0" smtClean="0"/>
              <a:t>12 in </a:t>
            </a:r>
            <a:r>
              <a:rPr lang="en-IN" dirty="0"/>
              <a:t>the world </a:t>
            </a:r>
            <a:r>
              <a:rPr lang="en-IN" dirty="0" smtClean="0"/>
              <a:t>in terms </a:t>
            </a:r>
            <a:r>
              <a:rPr lang="en-IN" dirty="0"/>
              <a:t>of export value. </a:t>
            </a:r>
            <a:endParaRPr lang="en-IN" dirty="0" smtClean="0"/>
          </a:p>
          <a:p>
            <a:r>
              <a:rPr lang="en-IN" dirty="0" smtClean="0"/>
              <a:t>Double-digit growth </a:t>
            </a:r>
            <a:r>
              <a:rPr lang="en-IN" dirty="0"/>
              <a:t>is expected over the </a:t>
            </a:r>
            <a:r>
              <a:rPr lang="en-IN" dirty="0" smtClean="0"/>
              <a:t>next five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3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Infrastructure gaps and under-utilization of resources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Bed density in the year 2002 was 0.67 compared to global average of 2.6.</a:t>
            </a:r>
          </a:p>
          <a:p>
            <a:r>
              <a:rPr lang="en-US" sz="2800" dirty="0" smtClean="0"/>
              <a:t>Total bed density had increased to 1.3 per 1000 by 2010 but remained significantly lower than the WHO recommendation of 3.5 beds per 1000.</a:t>
            </a:r>
          </a:p>
          <a:p>
            <a:r>
              <a:rPr lang="en-US" sz="2800" dirty="0" smtClean="0"/>
              <a:t>Private sector hospitals routinely face utilization issues.</a:t>
            </a:r>
          </a:p>
          <a:p>
            <a:r>
              <a:rPr lang="en-US" sz="2800" dirty="0" smtClean="0"/>
              <a:t>Utilization of public sector facilities remains low.</a:t>
            </a:r>
          </a:p>
          <a:p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Inadequate health workforce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had 1.7 trained doctors and nurses per 1000 population in the year 2000 compared to the WHO recommended guideline of 2.5 per 1000 population.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better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well-functioning and effective system is required to manage the large and diverse set of services providers in India.</a:t>
            </a:r>
          </a:p>
          <a:p>
            <a:r>
              <a:rPr lang="en-US" dirty="0" smtClean="0"/>
              <a:t>New legislations like ‘The Clinical Establishments Registration Act’ have been passed but the implementation has lagged.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public-private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has been significant lack of public-private partnership. </a:t>
            </a:r>
          </a:p>
          <a:p>
            <a:r>
              <a:rPr lang="en-US" dirty="0" smtClean="0"/>
              <a:t>While government sponsored social insurance programs have grown rapidly, nearly 75% of the population remains uncovered.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vast opportunities for investment in healthcare infrastructure in both urban and rural India .</a:t>
            </a:r>
          </a:p>
          <a:p>
            <a:r>
              <a:rPr lang="en-US" dirty="0" smtClean="0"/>
              <a:t>Rural India, which accounts for over 70 per cent of population is set to emerge as a potential demand source.</a:t>
            </a:r>
          </a:p>
          <a:p>
            <a:r>
              <a:rPr lang="en-US" dirty="0" smtClean="0"/>
              <a:t>Overall, there are threats and challenges but these can be overcome by proper policy-frame-work, increased awareness and effective implementation.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http://www.searo.who.int/india/areas/country_cooperation_strategy/WHOIndia_CCS_2012-2017_2._India's_Health_and_Development_Challenges_and_Responses.pdf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http://thefivefortyfive.com/the-healthcare-conundrum-indias-5-big-challenges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http://usf.vc/investor-info/india-healthcare-challenges-and-opportunities/</a:t>
            </a:r>
            <a:endParaRPr lang="en-US" dirty="0" smtClean="0"/>
          </a:p>
          <a:p>
            <a:r>
              <a:rPr lang="en-US" dirty="0" smtClean="0"/>
              <a:t>India Healthcare: Inspiring possibilities, Challenging journey-Confederation of Indian Industry (CII)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Quality and affordability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Availability of a large pool of </a:t>
            </a:r>
            <a:r>
              <a:rPr lang="en-IN" dirty="0" smtClean="0"/>
              <a:t>well-trained medical </a:t>
            </a:r>
            <a:r>
              <a:rPr lang="en-IN" dirty="0"/>
              <a:t>professionals in </a:t>
            </a:r>
            <a:r>
              <a:rPr lang="en-IN" dirty="0" smtClean="0"/>
              <a:t>the country</a:t>
            </a:r>
            <a:endParaRPr lang="en-IN" dirty="0"/>
          </a:p>
          <a:p>
            <a:r>
              <a:rPr lang="en-IN" dirty="0" smtClean="0"/>
              <a:t>India </a:t>
            </a:r>
            <a:r>
              <a:rPr lang="en-IN" dirty="0"/>
              <a:t>has an advantage over </a:t>
            </a:r>
            <a:r>
              <a:rPr lang="en-IN" dirty="0" smtClean="0"/>
              <a:t>its peers </a:t>
            </a:r>
            <a:r>
              <a:rPr lang="en-IN" dirty="0"/>
              <a:t>in the West and Asia in </a:t>
            </a:r>
            <a:r>
              <a:rPr lang="en-IN" dirty="0" smtClean="0"/>
              <a:t>terms of </a:t>
            </a:r>
            <a:r>
              <a:rPr lang="en-IN" dirty="0"/>
              <a:t>cost of high-quality </a:t>
            </a:r>
            <a:r>
              <a:rPr lang="en-IN" dirty="0" smtClean="0"/>
              <a:t>medical services offered.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3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213" y="260648"/>
            <a:ext cx="9601200" cy="710952"/>
          </a:xfrm>
        </p:spPr>
        <p:txBody>
          <a:bodyPr/>
          <a:lstStyle/>
          <a:p>
            <a:r>
              <a:rPr lang="en-IN" dirty="0" smtClean="0"/>
              <a:t>Functioning of health-care in India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43" y="1052736"/>
            <a:ext cx="10411826" cy="5544616"/>
          </a:xfrm>
        </p:spPr>
      </p:pic>
    </p:spTree>
    <p:extLst>
      <p:ext uri="{BB962C8B-B14F-4D97-AF65-F5344CB8AC3E}">
        <p14:creationId xmlns:p14="http://schemas.microsoft.com/office/powerpoint/2010/main" val="2599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Strong growth in Healthcare expenditure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60" y="1667642"/>
            <a:ext cx="8787108" cy="4641677"/>
          </a:xfrm>
        </p:spPr>
      </p:pic>
    </p:spTree>
    <p:extLst>
      <p:ext uri="{BB962C8B-B14F-4D97-AF65-F5344CB8AC3E}">
        <p14:creationId xmlns:p14="http://schemas.microsoft.com/office/powerpoint/2010/main" val="17839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Strong growth in Healthcare expenditure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Healthcare has become one of India's largest sectors both </a:t>
            </a:r>
            <a:r>
              <a:rPr lang="en-IN" dirty="0" smtClean="0"/>
              <a:t>in terms </a:t>
            </a:r>
            <a:r>
              <a:rPr lang="en-IN" dirty="0"/>
              <a:t>of revenue and employment. The industry is growing </a:t>
            </a:r>
            <a:r>
              <a:rPr lang="en-IN" dirty="0" smtClean="0"/>
              <a:t>at a tremendous </a:t>
            </a:r>
            <a:r>
              <a:rPr lang="en-IN" dirty="0"/>
              <a:t>pace owing to its strengthening coverage, </a:t>
            </a:r>
            <a:r>
              <a:rPr lang="en-IN" dirty="0" smtClean="0"/>
              <a:t>services and </a:t>
            </a:r>
            <a:r>
              <a:rPr lang="en-IN" dirty="0"/>
              <a:t>increasing expenditure by public as well private </a:t>
            </a:r>
            <a:r>
              <a:rPr lang="en-IN" dirty="0" smtClean="0"/>
              <a:t>players.</a:t>
            </a:r>
            <a:endParaRPr lang="en-IN" dirty="0"/>
          </a:p>
          <a:p>
            <a:r>
              <a:rPr lang="en-IN" dirty="0"/>
              <a:t>During 2008-20, the market is expected to record a CAGR </a:t>
            </a:r>
            <a:r>
              <a:rPr lang="en-IN" dirty="0" smtClean="0"/>
              <a:t>of 17 </a:t>
            </a:r>
            <a:r>
              <a:rPr lang="en-IN" dirty="0"/>
              <a:t>per </a:t>
            </a:r>
            <a:r>
              <a:rPr lang="en-IN" dirty="0" smtClean="0"/>
              <a:t>cent.</a:t>
            </a:r>
            <a:endParaRPr lang="en-IN" dirty="0"/>
          </a:p>
          <a:p>
            <a:r>
              <a:rPr lang="en-IN" dirty="0"/>
              <a:t>The total industry size is expected to touch USD160 billion </a:t>
            </a:r>
            <a:r>
              <a:rPr lang="en-IN" dirty="0" smtClean="0"/>
              <a:t>by 2017 </a:t>
            </a:r>
            <a:r>
              <a:rPr lang="en-IN" dirty="0"/>
              <a:t>and USD280 billion by </a:t>
            </a:r>
            <a:r>
              <a:rPr lang="en-IN" dirty="0" smtClean="0"/>
              <a:t>2020.</a:t>
            </a:r>
            <a:endParaRPr lang="en-IN" dirty="0"/>
          </a:p>
          <a:p>
            <a:r>
              <a:rPr lang="en-IN" dirty="0"/>
              <a:t>As per the Ministry of Health, development of 50 </a:t>
            </a:r>
            <a:r>
              <a:rPr lang="en-IN" dirty="0" smtClean="0"/>
              <a:t>technologies has </a:t>
            </a:r>
            <a:r>
              <a:rPr lang="en-IN" dirty="0"/>
              <a:t>been targeted in the FY16, for the treatment of disease </a:t>
            </a:r>
            <a:r>
              <a:rPr lang="en-IN" dirty="0" smtClean="0"/>
              <a:t>like Cancer </a:t>
            </a:r>
            <a:r>
              <a:rPr lang="en-IN" dirty="0"/>
              <a:t>and </a:t>
            </a:r>
            <a:r>
              <a:rPr lang="en-IN" dirty="0" smtClean="0"/>
              <a:t>TB.</a:t>
            </a:r>
            <a:endParaRPr lang="en-IN" dirty="0"/>
          </a:p>
          <a:p>
            <a:r>
              <a:rPr lang="en-IN" dirty="0"/>
              <a:t>Government is emphasising on the eHealth initiatives such </a:t>
            </a:r>
            <a:r>
              <a:rPr lang="en-IN" dirty="0" smtClean="0"/>
              <a:t>as Mother </a:t>
            </a:r>
            <a:r>
              <a:rPr lang="en-IN" dirty="0"/>
              <a:t>and Child Tracking System (MCTS) and </a:t>
            </a:r>
            <a:r>
              <a:rPr lang="en-IN" dirty="0" smtClean="0"/>
              <a:t>Facilitation Centre </a:t>
            </a:r>
            <a:r>
              <a:rPr lang="en-IN" dirty="0"/>
              <a:t>(MCTFC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21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Shares in healthcare spending in India 2005 and 2015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1946366"/>
            <a:ext cx="5232647" cy="41469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946366"/>
            <a:ext cx="4910391" cy="41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4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0</TotalTime>
  <Words>1853</Words>
  <Application>Microsoft Office PowerPoint</Application>
  <PresentationFormat>Custom</PresentationFormat>
  <Paragraphs>149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Euphemia</vt:lpstr>
      <vt:lpstr>Serenity 16x9</vt:lpstr>
      <vt:lpstr>The Health sector in India; Development and Challenges </vt:lpstr>
      <vt:lpstr>Advantage of India in medical sector</vt:lpstr>
      <vt:lpstr>Strong demand</vt:lpstr>
      <vt:lpstr>Attractive Opportunities</vt:lpstr>
      <vt:lpstr>Quality and affordability </vt:lpstr>
      <vt:lpstr>Functioning of health-care in India</vt:lpstr>
      <vt:lpstr>Strong growth in Healthcare expenditure</vt:lpstr>
      <vt:lpstr>Strong growth in Healthcare expenditure</vt:lpstr>
      <vt:lpstr>Shares in healthcare spending in India 2005 and 2015</vt:lpstr>
      <vt:lpstr>Inferences </vt:lpstr>
      <vt:lpstr>Per capita healthcare expenditure has risen at a fast pace</vt:lpstr>
      <vt:lpstr>Inferences</vt:lpstr>
      <vt:lpstr>KEY PLAYERS IN THE MARKET – HOSPITALS AND NO OF BEDS</vt:lpstr>
      <vt:lpstr>Indian Health Sector is poised to grow. How?</vt:lpstr>
      <vt:lpstr>Key reasons for healthcare demand</vt:lpstr>
      <vt:lpstr>Key reasons for healthcare demand</vt:lpstr>
      <vt:lpstr>Lifestyle diseases and growing awareness to increase hospitalisation</vt:lpstr>
      <vt:lpstr>Lifestyle diseases and growing awareness to increase hospitalisation</vt:lpstr>
      <vt:lpstr>Medical tourism: a new growth factor for India's healthcare sector</vt:lpstr>
      <vt:lpstr>Medical tourism: a new growth factor for India’s healthcare sector</vt:lpstr>
      <vt:lpstr>Private players are key contributors to growth in number of hospitals</vt:lpstr>
      <vt:lpstr>Private players are key contributors to growth in number of hospitals</vt:lpstr>
      <vt:lpstr>Healthcare is a key focus area under the 12th five-year plan (2012–17)</vt:lpstr>
      <vt:lpstr>Summary - Buzzword</vt:lpstr>
      <vt:lpstr>Cost Advantage</vt:lpstr>
      <vt:lpstr>Favourable investment environment</vt:lpstr>
      <vt:lpstr>Statistics of health-care in India</vt:lpstr>
      <vt:lpstr>Five Force Analysis</vt:lpstr>
      <vt:lpstr>Competitive rivalry</vt:lpstr>
      <vt:lpstr>Substitute Products</vt:lpstr>
      <vt:lpstr>Bargaining Power of Suppliers </vt:lpstr>
      <vt:lpstr>Bargaining Power of Customers</vt:lpstr>
      <vt:lpstr>Major Challenges</vt:lpstr>
      <vt:lpstr>Health indicators continue to lag</vt:lpstr>
      <vt:lpstr>Low healthcare spend</vt:lpstr>
      <vt:lpstr>PowerPoint Presentation</vt:lpstr>
      <vt:lpstr>PowerPoint Presentation</vt:lpstr>
      <vt:lpstr>Rural Versus Urban Divide</vt:lpstr>
      <vt:lpstr>PowerPoint Presentation</vt:lpstr>
      <vt:lpstr>Infrastructure gaps and under-utilization of resources</vt:lpstr>
      <vt:lpstr>PowerPoint Presentation</vt:lpstr>
      <vt:lpstr>Inadequate health workforce</vt:lpstr>
      <vt:lpstr>Need for better framework</vt:lpstr>
      <vt:lpstr>Lack of public-private collaboration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2016-04-21T14:11:49Z</dcterms:created>
  <dcterms:modified xsi:type="dcterms:W3CDTF">2016-04-24T11:51:46Z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