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6" r:id="rId2"/>
    <p:sldId id="280" r:id="rId3"/>
    <p:sldId id="279" r:id="rId4"/>
    <p:sldId id="273" r:id="rId5"/>
    <p:sldId id="274" r:id="rId6"/>
    <p:sldId id="275" r:id="rId7"/>
    <p:sldId id="276" r:id="rId8"/>
    <p:sldId id="277" r:id="rId9"/>
    <p:sldId id="298" r:id="rId10"/>
    <p:sldId id="281" r:id="rId11"/>
    <p:sldId id="300" r:id="rId12"/>
    <p:sldId id="282" r:id="rId13"/>
    <p:sldId id="283" r:id="rId14"/>
    <p:sldId id="284" r:id="rId15"/>
    <p:sldId id="295" r:id="rId16"/>
    <p:sldId id="258" r:id="rId17"/>
    <p:sldId id="257" r:id="rId18"/>
    <p:sldId id="299" r:id="rId19"/>
    <p:sldId id="261" r:id="rId20"/>
    <p:sldId id="294" r:id="rId21"/>
    <p:sldId id="285" r:id="rId22"/>
    <p:sldId id="286" r:id="rId23"/>
    <p:sldId id="278" r:id="rId24"/>
    <p:sldId id="287" r:id="rId25"/>
    <p:sldId id="288" r:id="rId26"/>
    <p:sldId id="291" r:id="rId27"/>
    <p:sldId id="289" r:id="rId28"/>
    <p:sldId id="290" r:id="rId29"/>
    <p:sldId id="292" r:id="rId30"/>
    <p:sldId id="293" r:id="rId31"/>
    <p:sldId id="296" r:id="rId32"/>
    <p:sldId id="297" r:id="rId33"/>
    <p:sldId id="270" r:id="rId34"/>
    <p:sldId id="26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343" autoAdjust="0"/>
  </p:normalViewPr>
  <p:slideViewPr>
    <p:cSldViewPr snapToGrid="0">
      <p:cViewPr varScale="1">
        <p:scale>
          <a:sx n="77" d="100"/>
          <a:sy n="77" d="100"/>
        </p:scale>
        <p:origin x="184"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E:\Sales%20Analysis%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Sales%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Sales%20Analysis%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r>
              <a:rPr lang="en-US" sz="1800" dirty="0"/>
              <a:t>Per Capita </a:t>
            </a:r>
            <a:r>
              <a:rPr lang="en-US" sz="1800" dirty="0" smtClean="0"/>
              <a:t>Consumption of</a:t>
            </a:r>
            <a:r>
              <a:rPr lang="en-US" sz="1800" baseline="0" dirty="0" smtClean="0"/>
              <a:t> Electricity in India</a:t>
            </a:r>
          </a:p>
        </c:rich>
      </c:tx>
      <c:layout/>
      <c:overlay val="0"/>
      <c:spPr>
        <a:noFill/>
        <a:ln>
          <a:noFill/>
        </a:ln>
        <a:effectLst/>
      </c:spPr>
      <c:txPr>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'[Sales Analysis (1).xlsx]Sheet10'!$B$1</c:f>
              <c:strCache>
                <c:ptCount val="1"/>
                <c:pt idx="0">
                  <c:v>Per Capita Consumption</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'[Sales Analysis (1).xlsx]Sheet10'!$A$2:$A$20</c:f>
              <c:numCache>
                <c:formatCode>General</c:formatCode>
                <c:ptCount val="19"/>
                <c:pt idx="0">
                  <c:v>1947</c:v>
                </c:pt>
                <c:pt idx="1">
                  <c:v>1950</c:v>
                </c:pt>
                <c:pt idx="2">
                  <c:v>1956</c:v>
                </c:pt>
                <c:pt idx="3">
                  <c:v>1961</c:v>
                </c:pt>
                <c:pt idx="4">
                  <c:v>1966</c:v>
                </c:pt>
                <c:pt idx="5">
                  <c:v>1974</c:v>
                </c:pt>
                <c:pt idx="6">
                  <c:v>1979</c:v>
                </c:pt>
                <c:pt idx="7">
                  <c:v>1985</c:v>
                </c:pt>
                <c:pt idx="8">
                  <c:v>1990</c:v>
                </c:pt>
                <c:pt idx="9">
                  <c:v>1997</c:v>
                </c:pt>
                <c:pt idx="10">
                  <c:v>2002</c:v>
                </c:pt>
                <c:pt idx="11">
                  <c:v>2007</c:v>
                </c:pt>
                <c:pt idx="12">
                  <c:v>2008</c:v>
                </c:pt>
                <c:pt idx="13">
                  <c:v>2009</c:v>
                </c:pt>
                <c:pt idx="14">
                  <c:v>2010</c:v>
                </c:pt>
                <c:pt idx="15">
                  <c:v>2012</c:v>
                </c:pt>
                <c:pt idx="16">
                  <c:v>2013</c:v>
                </c:pt>
                <c:pt idx="17">
                  <c:v>2014</c:v>
                </c:pt>
                <c:pt idx="18">
                  <c:v>2015</c:v>
                </c:pt>
              </c:numCache>
            </c:numRef>
          </c:cat>
          <c:val>
            <c:numRef>
              <c:f>'[Sales Analysis (1).xlsx]Sheet10'!$B$2:$B$20</c:f>
              <c:numCache>
                <c:formatCode>General</c:formatCode>
                <c:ptCount val="19"/>
                <c:pt idx="0">
                  <c:v>16.3</c:v>
                </c:pt>
                <c:pt idx="1">
                  <c:v>18.2</c:v>
                </c:pt>
                <c:pt idx="2">
                  <c:v>30.9</c:v>
                </c:pt>
                <c:pt idx="3">
                  <c:v>45.9</c:v>
                </c:pt>
                <c:pt idx="4">
                  <c:v>73.900000000000006</c:v>
                </c:pt>
                <c:pt idx="5">
                  <c:v>126.2</c:v>
                </c:pt>
                <c:pt idx="6">
                  <c:v>171.6</c:v>
                </c:pt>
                <c:pt idx="7">
                  <c:v>228.7</c:v>
                </c:pt>
                <c:pt idx="8">
                  <c:v>329.2</c:v>
                </c:pt>
                <c:pt idx="9">
                  <c:v>464.6</c:v>
                </c:pt>
                <c:pt idx="10">
                  <c:v>559.20000000000005</c:v>
                </c:pt>
                <c:pt idx="11">
                  <c:v>671.9</c:v>
                </c:pt>
                <c:pt idx="12">
                  <c:v>717.1</c:v>
                </c:pt>
                <c:pt idx="13">
                  <c:v>733.5</c:v>
                </c:pt>
                <c:pt idx="14">
                  <c:v>778.6</c:v>
                </c:pt>
                <c:pt idx="15">
                  <c:v>813.3</c:v>
                </c:pt>
                <c:pt idx="16">
                  <c:v>914.41</c:v>
                </c:pt>
                <c:pt idx="17">
                  <c:v>957</c:v>
                </c:pt>
                <c:pt idx="18">
                  <c:v>1010</c:v>
                </c:pt>
              </c:numCache>
            </c:numRef>
          </c:val>
          <c:extLst xmlns:c16r2="http://schemas.microsoft.com/office/drawing/2015/06/chart">
            <c:ext xmlns:c16="http://schemas.microsoft.com/office/drawing/2014/chart" uri="{C3380CC4-5D6E-409C-BE32-E72D297353CC}">
              <c16:uniqueId val="{00000000-9EBB-43A2-9807-8E1E1E176ECA}"/>
            </c:ext>
          </c:extLst>
        </c:ser>
        <c:dLbls>
          <c:dLblPos val="outEnd"/>
          <c:showLegendKey val="0"/>
          <c:showVal val="1"/>
          <c:showCatName val="0"/>
          <c:showSerName val="0"/>
          <c:showPercent val="0"/>
          <c:showBubbleSize val="0"/>
        </c:dLbls>
        <c:gapWidth val="315"/>
        <c:overlap val="-40"/>
        <c:axId val="236378280"/>
        <c:axId val="236379456"/>
      </c:barChart>
      <c:catAx>
        <c:axId val="23637828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6379456"/>
        <c:crosses val="autoZero"/>
        <c:auto val="1"/>
        <c:lblAlgn val="ctr"/>
        <c:lblOffset val="100"/>
        <c:noMultiLvlLbl val="0"/>
      </c:catAx>
      <c:valAx>
        <c:axId val="23637945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Per Capita Consumption (kW/year/person)</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637828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1" i="0" u="none" strike="noStrike" kern="1200" cap="none" baseline="0">
                <a:solidFill>
                  <a:sysClr val="window" lastClr="FFFFFF">
                    <a:lumMod val="85000"/>
                  </a:sysClr>
                </a:solidFill>
                <a:latin typeface="+mn-lt"/>
                <a:ea typeface="+mn-ea"/>
                <a:cs typeface="+mn-cs"/>
              </a:defRPr>
            </a:pPr>
            <a:r>
              <a:rPr lang="en-IN" sz="2000" b="1" i="0" baseline="0" dirty="0">
                <a:effectLst/>
              </a:rPr>
              <a:t>Elasticity of </a:t>
            </a:r>
            <a:r>
              <a:rPr lang="en-IN" sz="2000" b="1" i="0" baseline="0" dirty="0" smtClean="0">
                <a:effectLst/>
              </a:rPr>
              <a:t>Supply in </a:t>
            </a:r>
            <a:r>
              <a:rPr lang="en-IN" sz="2000" b="1" i="0" baseline="0" dirty="0">
                <a:effectLst/>
              </a:rPr>
              <a:t>Residential Area  </a:t>
            </a:r>
            <a:endParaRPr lang="en-IN" sz="2000" b="1" dirty="0">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1" i="0" u="none" strike="noStrike" kern="1200" cap="none" baseline="0">
              <a:solidFill>
                <a:sysClr val="window" lastClr="FFFFFF">
                  <a:lumMod val="85000"/>
                </a:sysClr>
              </a:solidFill>
              <a:latin typeface="+mn-lt"/>
              <a:ea typeface="+mn-ea"/>
              <a:cs typeface="+mn-cs"/>
            </a:defRPr>
          </a:pPr>
          <a:endParaRPr lang="en-US"/>
        </a:p>
      </c:txPr>
    </c:title>
    <c:autoTitleDeleted val="0"/>
    <c:plotArea>
      <c:layout/>
      <c:scatterChart>
        <c:scatterStyle val="lineMarker"/>
        <c:varyColors val="0"/>
        <c:ser>
          <c:idx val="0"/>
          <c:order val="0"/>
          <c:tx>
            <c:strRef>
              <c:f>'[Sales Analysis (1).xlsx]Sheet9'!$B$1</c:f>
              <c:strCache>
                <c:ptCount val="1"/>
                <c:pt idx="0">
                  <c:v>% change in Tariff</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'[Sales Analysis (1).xlsx]Sheet9'!$A$2:$A$8</c:f>
              <c:numCache>
                <c:formatCode>General</c:formatCode>
                <c:ptCount val="7"/>
                <c:pt idx="0">
                  <c:v>0.02</c:v>
                </c:pt>
                <c:pt idx="1">
                  <c:v>2.73</c:v>
                </c:pt>
                <c:pt idx="2">
                  <c:v>3.25</c:v>
                </c:pt>
                <c:pt idx="3">
                  <c:v>3.58</c:v>
                </c:pt>
                <c:pt idx="4">
                  <c:v>5.32</c:v>
                </c:pt>
                <c:pt idx="5">
                  <c:v>5.77</c:v>
                </c:pt>
                <c:pt idx="6">
                  <c:v>30.14</c:v>
                </c:pt>
              </c:numCache>
            </c:numRef>
          </c:xVal>
          <c:yVal>
            <c:numRef>
              <c:f>'[Sales Analysis (1).xlsx]Sheet9'!$B$2:$B$8</c:f>
              <c:numCache>
                <c:formatCode>General</c:formatCode>
                <c:ptCount val="7"/>
                <c:pt idx="0">
                  <c:v>3.45</c:v>
                </c:pt>
                <c:pt idx="1">
                  <c:v>5.81</c:v>
                </c:pt>
                <c:pt idx="2">
                  <c:v>-1.67</c:v>
                </c:pt>
                <c:pt idx="3">
                  <c:v>-2.04</c:v>
                </c:pt>
                <c:pt idx="4">
                  <c:v>2.6</c:v>
                </c:pt>
                <c:pt idx="5">
                  <c:v>1.98</c:v>
                </c:pt>
                <c:pt idx="6">
                  <c:v>8.86</c:v>
                </c:pt>
              </c:numCache>
            </c:numRef>
          </c:yVal>
          <c:smooth val="0"/>
          <c:extLst xmlns:c16r2="http://schemas.microsoft.com/office/drawing/2015/06/chart">
            <c:ext xmlns:c16="http://schemas.microsoft.com/office/drawing/2014/chart" uri="{C3380CC4-5D6E-409C-BE32-E72D297353CC}">
              <c16:uniqueId val="{00000000-BC8D-44D0-8F07-AD877239DBF9}"/>
            </c:ext>
          </c:extLst>
        </c:ser>
        <c:dLbls>
          <c:showLegendKey val="0"/>
          <c:showVal val="0"/>
          <c:showCatName val="0"/>
          <c:showSerName val="0"/>
          <c:showPercent val="0"/>
          <c:showBubbleSize val="0"/>
        </c:dLbls>
        <c:axId val="272110880"/>
        <c:axId val="272110096"/>
      </c:scatterChart>
      <c:valAx>
        <c:axId val="27211088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 change inSales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72110096"/>
        <c:crosses val="autoZero"/>
        <c:crossBetween val="midCat"/>
      </c:valAx>
      <c:valAx>
        <c:axId val="27211009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 change in Tariff</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7211088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a:t>All India</a:t>
            </a:r>
            <a:r>
              <a:rPr lang="en-IN" sz="2000" baseline="0"/>
              <a:t> Energy and Peak Deficit</a:t>
            </a:r>
            <a:endParaRPr lang="en-IN" sz="2000"/>
          </a:p>
        </c:rich>
      </c:tx>
      <c:layout/>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'[Sales Analysis (2).xlsx]Sheet11'!$B$1</c:f>
              <c:strCache>
                <c:ptCount val="1"/>
                <c:pt idx="0">
                  <c:v>Peak Demand Deficit in %</c:v>
                </c:pt>
              </c:strCache>
            </c:strRef>
          </c:tx>
          <c:spPr>
            <a:ln w="22225" cap="rnd">
              <a:solidFill>
                <a:schemeClr val="accent1"/>
              </a:solidFill>
            </a:ln>
            <a:effectLst>
              <a:glow rad="139700">
                <a:schemeClr val="accent1">
                  <a:satMod val="175000"/>
                  <a:alpha val="14000"/>
                </a:schemeClr>
              </a:glow>
            </a:effectLst>
          </c:spPr>
          <c:marker>
            <c:symbol val="none"/>
          </c:marker>
          <c:cat>
            <c:strRef>
              <c:f>'[Sales Analysis (2).xlsx]Sheet11'!$A$2:$A$28</c:f>
              <c:strCache>
                <c:ptCount val="27"/>
                <c:pt idx="0">
                  <c:v>1984-85</c:v>
                </c:pt>
                <c:pt idx="1">
                  <c:v>1985-86</c:v>
                </c:pt>
                <c:pt idx="2">
                  <c:v>1986-87</c:v>
                </c:pt>
                <c:pt idx="3">
                  <c:v>1987-88</c:v>
                </c:pt>
                <c:pt idx="4">
                  <c:v>1988-89</c:v>
                </c:pt>
                <c:pt idx="5">
                  <c:v>1989-90</c:v>
                </c:pt>
                <c:pt idx="6">
                  <c:v>1990-91</c:v>
                </c:pt>
                <c:pt idx="7">
                  <c:v>1991-92</c:v>
                </c:pt>
                <c:pt idx="8">
                  <c:v>1992-93</c:v>
                </c:pt>
                <c:pt idx="9">
                  <c:v>1993-94</c:v>
                </c:pt>
                <c:pt idx="10">
                  <c:v>1994-95</c:v>
                </c:pt>
                <c:pt idx="11">
                  <c:v>1995-96</c:v>
                </c:pt>
                <c:pt idx="12">
                  <c:v>1996-97</c:v>
                </c:pt>
                <c:pt idx="13">
                  <c:v>1997-98</c:v>
                </c:pt>
                <c:pt idx="14">
                  <c:v>1998-99</c:v>
                </c:pt>
                <c:pt idx="15">
                  <c:v>1999-00</c:v>
                </c:pt>
                <c:pt idx="16">
                  <c:v>2000-01</c:v>
                </c:pt>
                <c:pt idx="17">
                  <c:v>2001-02</c:v>
                </c:pt>
                <c:pt idx="18">
                  <c:v>2002-03</c:v>
                </c:pt>
                <c:pt idx="19">
                  <c:v>2003-04</c:v>
                </c:pt>
                <c:pt idx="20">
                  <c:v>2004-05</c:v>
                </c:pt>
                <c:pt idx="21">
                  <c:v>2005-06</c:v>
                </c:pt>
                <c:pt idx="22">
                  <c:v>2006-07</c:v>
                </c:pt>
                <c:pt idx="23">
                  <c:v>2007-08</c:v>
                </c:pt>
                <c:pt idx="24">
                  <c:v>2008-09</c:v>
                </c:pt>
                <c:pt idx="25">
                  <c:v>2009-10</c:v>
                </c:pt>
                <c:pt idx="26">
                  <c:v>2010-11</c:v>
                </c:pt>
              </c:strCache>
            </c:strRef>
          </c:cat>
          <c:val>
            <c:numRef>
              <c:f>'[Sales Analysis (2).xlsx]Sheet11'!$B$2:$B$28</c:f>
              <c:numCache>
                <c:formatCode>General</c:formatCode>
                <c:ptCount val="27"/>
                <c:pt idx="0">
                  <c:v>11.7</c:v>
                </c:pt>
                <c:pt idx="1">
                  <c:v>13.8</c:v>
                </c:pt>
                <c:pt idx="2">
                  <c:v>12.7</c:v>
                </c:pt>
                <c:pt idx="3">
                  <c:v>11.7</c:v>
                </c:pt>
                <c:pt idx="4">
                  <c:v>12.5</c:v>
                </c:pt>
                <c:pt idx="5">
                  <c:v>16.7</c:v>
                </c:pt>
                <c:pt idx="6">
                  <c:v>15.5</c:v>
                </c:pt>
                <c:pt idx="7">
                  <c:v>18.8</c:v>
                </c:pt>
                <c:pt idx="8">
                  <c:v>20.5</c:v>
                </c:pt>
                <c:pt idx="9">
                  <c:v>18.3</c:v>
                </c:pt>
                <c:pt idx="10">
                  <c:v>16.5</c:v>
                </c:pt>
                <c:pt idx="11">
                  <c:v>18.3</c:v>
                </c:pt>
                <c:pt idx="12">
                  <c:v>18</c:v>
                </c:pt>
                <c:pt idx="13">
                  <c:v>11.3</c:v>
                </c:pt>
                <c:pt idx="14">
                  <c:v>13.9</c:v>
                </c:pt>
                <c:pt idx="15">
                  <c:v>12.4</c:v>
                </c:pt>
                <c:pt idx="16">
                  <c:v>12.3</c:v>
                </c:pt>
                <c:pt idx="17">
                  <c:v>11.8</c:v>
                </c:pt>
                <c:pt idx="18">
                  <c:v>12.2</c:v>
                </c:pt>
                <c:pt idx="19">
                  <c:v>11.2</c:v>
                </c:pt>
                <c:pt idx="20">
                  <c:v>11.7</c:v>
                </c:pt>
                <c:pt idx="21">
                  <c:v>12.3</c:v>
                </c:pt>
                <c:pt idx="22">
                  <c:v>13.8</c:v>
                </c:pt>
                <c:pt idx="23">
                  <c:v>16.600000000000001</c:v>
                </c:pt>
                <c:pt idx="24">
                  <c:v>11.9</c:v>
                </c:pt>
                <c:pt idx="25">
                  <c:v>12.7</c:v>
                </c:pt>
                <c:pt idx="26">
                  <c:v>9.8000000000000007</c:v>
                </c:pt>
              </c:numCache>
            </c:numRef>
          </c:val>
          <c:smooth val="0"/>
          <c:extLst xmlns:c16r2="http://schemas.microsoft.com/office/drawing/2015/06/chart">
            <c:ext xmlns:c16="http://schemas.microsoft.com/office/drawing/2014/chart" uri="{C3380CC4-5D6E-409C-BE32-E72D297353CC}">
              <c16:uniqueId val="{00000000-71FA-419D-972D-F7F3AE45DCA3}"/>
            </c:ext>
          </c:extLst>
        </c:ser>
        <c:ser>
          <c:idx val="1"/>
          <c:order val="1"/>
          <c:tx>
            <c:strRef>
              <c:f>'[Sales Analysis (2).xlsx]Sheet11'!$C$1</c:f>
              <c:strCache>
                <c:ptCount val="1"/>
                <c:pt idx="0">
                  <c:v>Energy Deficit in %</c:v>
                </c:pt>
              </c:strCache>
            </c:strRef>
          </c:tx>
          <c:spPr>
            <a:ln w="22225" cap="rnd">
              <a:solidFill>
                <a:schemeClr val="accent2"/>
              </a:solidFill>
            </a:ln>
            <a:effectLst>
              <a:glow rad="139700">
                <a:schemeClr val="accent2">
                  <a:satMod val="175000"/>
                  <a:alpha val="14000"/>
                </a:schemeClr>
              </a:glow>
            </a:effectLst>
          </c:spPr>
          <c:marker>
            <c:symbol val="none"/>
          </c:marker>
          <c:cat>
            <c:strRef>
              <c:f>'[Sales Analysis (2).xlsx]Sheet11'!$A$2:$A$28</c:f>
              <c:strCache>
                <c:ptCount val="27"/>
                <c:pt idx="0">
                  <c:v>1984-85</c:v>
                </c:pt>
                <c:pt idx="1">
                  <c:v>1985-86</c:v>
                </c:pt>
                <c:pt idx="2">
                  <c:v>1986-87</c:v>
                </c:pt>
                <c:pt idx="3">
                  <c:v>1987-88</c:v>
                </c:pt>
                <c:pt idx="4">
                  <c:v>1988-89</c:v>
                </c:pt>
                <c:pt idx="5">
                  <c:v>1989-90</c:v>
                </c:pt>
                <c:pt idx="6">
                  <c:v>1990-91</c:v>
                </c:pt>
                <c:pt idx="7">
                  <c:v>1991-92</c:v>
                </c:pt>
                <c:pt idx="8">
                  <c:v>1992-93</c:v>
                </c:pt>
                <c:pt idx="9">
                  <c:v>1993-94</c:v>
                </c:pt>
                <c:pt idx="10">
                  <c:v>1994-95</c:v>
                </c:pt>
                <c:pt idx="11">
                  <c:v>1995-96</c:v>
                </c:pt>
                <c:pt idx="12">
                  <c:v>1996-97</c:v>
                </c:pt>
                <c:pt idx="13">
                  <c:v>1997-98</c:v>
                </c:pt>
                <c:pt idx="14">
                  <c:v>1998-99</c:v>
                </c:pt>
                <c:pt idx="15">
                  <c:v>1999-00</c:v>
                </c:pt>
                <c:pt idx="16">
                  <c:v>2000-01</c:v>
                </c:pt>
                <c:pt idx="17">
                  <c:v>2001-02</c:v>
                </c:pt>
                <c:pt idx="18">
                  <c:v>2002-03</c:v>
                </c:pt>
                <c:pt idx="19">
                  <c:v>2003-04</c:v>
                </c:pt>
                <c:pt idx="20">
                  <c:v>2004-05</c:v>
                </c:pt>
                <c:pt idx="21">
                  <c:v>2005-06</c:v>
                </c:pt>
                <c:pt idx="22">
                  <c:v>2006-07</c:v>
                </c:pt>
                <c:pt idx="23">
                  <c:v>2007-08</c:v>
                </c:pt>
                <c:pt idx="24">
                  <c:v>2008-09</c:v>
                </c:pt>
                <c:pt idx="25">
                  <c:v>2009-10</c:v>
                </c:pt>
                <c:pt idx="26">
                  <c:v>2010-11</c:v>
                </c:pt>
              </c:strCache>
            </c:strRef>
          </c:cat>
          <c:val>
            <c:numRef>
              <c:f>'[Sales Analysis (2).xlsx]Sheet11'!$C$2:$C$28</c:f>
              <c:numCache>
                <c:formatCode>General</c:formatCode>
                <c:ptCount val="27"/>
                <c:pt idx="0">
                  <c:v>6.7</c:v>
                </c:pt>
                <c:pt idx="1">
                  <c:v>7.9</c:v>
                </c:pt>
                <c:pt idx="2">
                  <c:v>9.4</c:v>
                </c:pt>
                <c:pt idx="3">
                  <c:v>10.9</c:v>
                </c:pt>
                <c:pt idx="4">
                  <c:v>7.7</c:v>
                </c:pt>
                <c:pt idx="5">
                  <c:v>7.9</c:v>
                </c:pt>
                <c:pt idx="6">
                  <c:v>7.8</c:v>
                </c:pt>
                <c:pt idx="7">
                  <c:v>7.8</c:v>
                </c:pt>
                <c:pt idx="8">
                  <c:v>8.3000000000000007</c:v>
                </c:pt>
                <c:pt idx="9">
                  <c:v>7.3</c:v>
                </c:pt>
                <c:pt idx="10">
                  <c:v>7.1</c:v>
                </c:pt>
                <c:pt idx="11">
                  <c:v>9.1</c:v>
                </c:pt>
                <c:pt idx="12">
                  <c:v>11.5</c:v>
                </c:pt>
                <c:pt idx="13">
                  <c:v>8.1</c:v>
                </c:pt>
                <c:pt idx="14">
                  <c:v>5.9</c:v>
                </c:pt>
                <c:pt idx="15">
                  <c:v>6.2</c:v>
                </c:pt>
                <c:pt idx="16">
                  <c:v>7.9</c:v>
                </c:pt>
                <c:pt idx="17">
                  <c:v>7.5</c:v>
                </c:pt>
                <c:pt idx="18">
                  <c:v>8.8000000000000007</c:v>
                </c:pt>
                <c:pt idx="19">
                  <c:v>7.1</c:v>
                </c:pt>
                <c:pt idx="20">
                  <c:v>7.3</c:v>
                </c:pt>
                <c:pt idx="21">
                  <c:v>8.3000000000000007</c:v>
                </c:pt>
                <c:pt idx="22">
                  <c:v>9.6</c:v>
                </c:pt>
                <c:pt idx="23">
                  <c:v>9.9</c:v>
                </c:pt>
                <c:pt idx="24">
                  <c:v>11.1</c:v>
                </c:pt>
                <c:pt idx="25">
                  <c:v>10.1</c:v>
                </c:pt>
                <c:pt idx="26">
                  <c:v>8.5</c:v>
                </c:pt>
              </c:numCache>
            </c:numRef>
          </c:val>
          <c:smooth val="0"/>
          <c:extLst xmlns:c16r2="http://schemas.microsoft.com/office/drawing/2015/06/chart">
            <c:ext xmlns:c16="http://schemas.microsoft.com/office/drawing/2014/chart" uri="{C3380CC4-5D6E-409C-BE32-E72D297353CC}">
              <c16:uniqueId val="{00000001-71FA-419D-972D-F7F3AE45DCA3}"/>
            </c:ext>
          </c:extLst>
        </c:ser>
        <c:dLbls>
          <c:showLegendKey val="0"/>
          <c:showVal val="0"/>
          <c:showCatName val="0"/>
          <c:showSerName val="0"/>
          <c:showPercent val="0"/>
          <c:showBubbleSize val="0"/>
        </c:dLbls>
        <c:smooth val="0"/>
        <c:axId val="236375536"/>
        <c:axId val="236374752"/>
      </c:lineChart>
      <c:catAx>
        <c:axId val="2363755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Year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6374752"/>
        <c:crosses val="autoZero"/>
        <c:auto val="1"/>
        <c:lblAlgn val="ctr"/>
        <c:lblOffset val="100"/>
        <c:noMultiLvlLbl val="0"/>
      </c:catAx>
      <c:valAx>
        <c:axId val="2363747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Pecentage Deficit</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63755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a:t>Total Sales in Gujarat </a:t>
            </a:r>
          </a:p>
        </c:rich>
      </c:tx>
      <c:layout/>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'[Sales Analysis (1).xlsx]Sheet1'!$B$1</c:f>
              <c:strCache>
                <c:ptCount val="1"/>
                <c:pt idx="0">
                  <c:v>Total Sales in MU</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'[Sales Analysis (1).xlsx]Sheet1'!$A$2:$A$9</c:f>
              <c:strCache>
                <c:ptCount val="8"/>
                <c:pt idx="0">
                  <c:v>2007-2008</c:v>
                </c:pt>
                <c:pt idx="1">
                  <c:v>2008-2009</c:v>
                </c:pt>
                <c:pt idx="2">
                  <c:v>2009-2010</c:v>
                </c:pt>
                <c:pt idx="3">
                  <c:v>2010-2011</c:v>
                </c:pt>
                <c:pt idx="4">
                  <c:v>2011-2012</c:v>
                </c:pt>
                <c:pt idx="5">
                  <c:v>2012-2013</c:v>
                </c:pt>
                <c:pt idx="6">
                  <c:v>2013-2014</c:v>
                </c:pt>
                <c:pt idx="7">
                  <c:v>2014-2015</c:v>
                </c:pt>
              </c:strCache>
            </c:strRef>
          </c:cat>
          <c:val>
            <c:numRef>
              <c:f>'[Sales Analysis (1).xlsx]Sheet1'!$B$2:$B$9</c:f>
              <c:numCache>
                <c:formatCode>General</c:formatCode>
                <c:ptCount val="8"/>
                <c:pt idx="0">
                  <c:v>9418</c:v>
                </c:pt>
                <c:pt idx="1">
                  <c:v>9907</c:v>
                </c:pt>
                <c:pt idx="2">
                  <c:v>12895</c:v>
                </c:pt>
                <c:pt idx="3">
                  <c:v>14512</c:v>
                </c:pt>
                <c:pt idx="4">
                  <c:v>14983</c:v>
                </c:pt>
                <c:pt idx="5">
                  <c:v>14009</c:v>
                </c:pt>
                <c:pt idx="6">
                  <c:v>13246</c:v>
                </c:pt>
                <c:pt idx="7">
                  <c:v>14012</c:v>
                </c:pt>
              </c:numCache>
            </c:numRef>
          </c:val>
          <c:smooth val="0"/>
          <c:extLst xmlns:c16r2="http://schemas.microsoft.com/office/drawing/2015/06/chart">
            <c:ext xmlns:c16="http://schemas.microsoft.com/office/drawing/2014/chart" uri="{C3380CC4-5D6E-409C-BE32-E72D297353CC}">
              <c16:uniqueId val="{00000000-D5F0-4DF2-8B42-D9224541BC1F}"/>
            </c:ext>
          </c:extLst>
        </c:ser>
        <c:dLbls>
          <c:dLblPos val="ctr"/>
          <c:showLegendKey val="0"/>
          <c:showVal val="1"/>
          <c:showCatName val="0"/>
          <c:showSerName val="0"/>
          <c:showPercent val="0"/>
          <c:showBubbleSize val="0"/>
        </c:dLbls>
        <c:smooth val="0"/>
        <c:axId val="243744800"/>
        <c:axId val="239352672"/>
      </c:lineChart>
      <c:catAx>
        <c:axId val="2437448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Year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2672"/>
        <c:crosses val="autoZero"/>
        <c:auto val="1"/>
        <c:lblAlgn val="ctr"/>
        <c:lblOffset val="100"/>
        <c:noMultiLvlLbl val="0"/>
      </c:catAx>
      <c:valAx>
        <c:axId val="239352672"/>
        <c:scaling>
          <c:orientation val="minMax"/>
          <c:min val="600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Total Sales in MU</a:t>
                </a:r>
                <a:endParaRPr lang="en-IN" sz="1600"/>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43744800"/>
        <c:crosses val="autoZero"/>
        <c:crossBetween val="between"/>
      </c:valAx>
      <c:spPr>
        <a:noFill/>
        <a:ln>
          <a:noFill/>
        </a:ln>
        <a:effectLst/>
      </c:spPr>
    </c:plotArea>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Tariff of Residential(Gujarat</a:t>
            </a:r>
            <a:r>
              <a:rPr lang="en-US" dirty="0" smtClean="0"/>
              <a:t>)</a:t>
            </a:r>
            <a:endParaRPr lang="en-US" dirty="0"/>
          </a:p>
        </c:rich>
      </c:tx>
      <c:layout/>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'[Sales Analysis (1).xlsx]Sheet2'!$B$1</c:f>
              <c:strCache>
                <c:ptCount val="1"/>
                <c:pt idx="0">
                  <c:v>Tariff of Residential(Gujarat) in Paisa/Unit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cat>
            <c:numRef>
              <c:f>'[Sales Analysis (1).xlsx]Sheet2'!$A$2:$A$14</c:f>
              <c:numCache>
                <c:formatCode>General</c:formatCode>
                <c:ptCount val="13"/>
                <c:pt idx="0">
                  <c:v>2000</c:v>
                </c:pt>
                <c:pt idx="1">
                  <c:v>2001</c:v>
                </c:pt>
                <c:pt idx="2">
                  <c:v>2002</c:v>
                </c:pt>
                <c:pt idx="3">
                  <c:v>2004</c:v>
                </c:pt>
                <c:pt idx="4">
                  <c:v>2006</c:v>
                </c:pt>
                <c:pt idx="5">
                  <c:v>2008</c:v>
                </c:pt>
                <c:pt idx="6">
                  <c:v>2009</c:v>
                </c:pt>
                <c:pt idx="7">
                  <c:v>2010</c:v>
                </c:pt>
                <c:pt idx="8">
                  <c:v>2011</c:v>
                </c:pt>
                <c:pt idx="9">
                  <c:v>2012</c:v>
                </c:pt>
                <c:pt idx="10">
                  <c:v>2013</c:v>
                </c:pt>
                <c:pt idx="11">
                  <c:v>2014</c:v>
                </c:pt>
                <c:pt idx="12">
                  <c:v>2015</c:v>
                </c:pt>
              </c:numCache>
            </c:numRef>
          </c:cat>
          <c:val>
            <c:numRef>
              <c:f>'[Sales Analysis (1).xlsx]Sheet2'!$B$2:$B$14</c:f>
              <c:numCache>
                <c:formatCode>General</c:formatCode>
                <c:ptCount val="13"/>
                <c:pt idx="0">
                  <c:v>470</c:v>
                </c:pt>
                <c:pt idx="1">
                  <c:v>415</c:v>
                </c:pt>
                <c:pt idx="2">
                  <c:v>380</c:v>
                </c:pt>
                <c:pt idx="3">
                  <c:v>360</c:v>
                </c:pt>
                <c:pt idx="4">
                  <c:v>380</c:v>
                </c:pt>
                <c:pt idx="5">
                  <c:v>385</c:v>
                </c:pt>
                <c:pt idx="6">
                  <c:v>395</c:v>
                </c:pt>
                <c:pt idx="7">
                  <c:v>430</c:v>
                </c:pt>
                <c:pt idx="8">
                  <c:v>480</c:v>
                </c:pt>
                <c:pt idx="9">
                  <c:v>472</c:v>
                </c:pt>
                <c:pt idx="10">
                  <c:v>464</c:v>
                </c:pt>
                <c:pt idx="11">
                  <c:v>455</c:v>
                </c:pt>
                <c:pt idx="12">
                  <c:v>490</c:v>
                </c:pt>
              </c:numCache>
            </c:numRef>
          </c:val>
          <c:smooth val="0"/>
          <c:extLst xmlns:c16r2="http://schemas.microsoft.com/office/drawing/2015/06/chart">
            <c:ext xmlns:c16="http://schemas.microsoft.com/office/drawing/2014/chart" uri="{C3380CC4-5D6E-409C-BE32-E72D297353CC}">
              <c16:uniqueId val="{00000000-9BF8-4B17-BBCE-37660EF1300C}"/>
            </c:ext>
          </c:extLst>
        </c:ser>
        <c:dLbls>
          <c:showLegendKey val="0"/>
          <c:showVal val="0"/>
          <c:showCatName val="0"/>
          <c:showSerName val="0"/>
          <c:showPercent val="0"/>
          <c:showBubbleSize val="0"/>
        </c:dLbls>
        <c:marker val="1"/>
        <c:smooth val="0"/>
        <c:axId val="239353848"/>
        <c:axId val="239352280"/>
      </c:lineChart>
      <c:catAx>
        <c:axId val="2393538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239352280"/>
        <c:crosses val="autoZero"/>
        <c:auto val="1"/>
        <c:lblAlgn val="ctr"/>
        <c:lblOffset val="100"/>
        <c:noMultiLvlLbl val="0"/>
      </c:catAx>
      <c:valAx>
        <c:axId val="239352280"/>
        <c:scaling>
          <c:orientation val="minMax"/>
          <c:min val="2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IN" sz="1600"/>
                  <a:t>Tariff</a:t>
                </a:r>
                <a:r>
                  <a:rPr lang="en-IN" sz="1600" baseline="0"/>
                  <a:t> of residential(gujarqt) in paisa/unit</a:t>
                </a:r>
                <a:endParaRPr lang="en-IN" sz="1600"/>
              </a:p>
            </c:rich>
          </c:tx>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239353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a:t>Tariff of Electricity for Commercial Area(Gujarat) </a:t>
            </a:r>
          </a:p>
        </c:rich>
      </c:tx>
      <c:layout/>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0980314960629919"/>
          <c:y val="0.15319444444444447"/>
          <c:w val="0.89019685039370078"/>
          <c:h val="0.61498432487605714"/>
        </c:manualLayout>
      </c:layout>
      <c:lineChart>
        <c:grouping val="standard"/>
        <c:varyColors val="0"/>
        <c:ser>
          <c:idx val="1"/>
          <c:order val="1"/>
          <c:tx>
            <c:strRef>
              <c:f>'[Sales Analysis (1).xlsx]Sheet3'!$B$1</c:f>
              <c:strCache>
                <c:ptCount val="1"/>
                <c:pt idx="0">
                  <c:v>Tariff of Commercial(Gujarat) in Paisa/Unit</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numRef>
              <c:f>'[Sales Analysis (1).xlsx]Sheet3'!$A$2:$A$14</c:f>
              <c:numCache>
                <c:formatCode>General</c:formatCode>
                <c:ptCount val="13"/>
                <c:pt idx="0">
                  <c:v>2000</c:v>
                </c:pt>
                <c:pt idx="1">
                  <c:v>2001</c:v>
                </c:pt>
                <c:pt idx="2">
                  <c:v>2002</c:v>
                </c:pt>
                <c:pt idx="3">
                  <c:v>2004</c:v>
                </c:pt>
                <c:pt idx="4">
                  <c:v>2006</c:v>
                </c:pt>
                <c:pt idx="5">
                  <c:v>2008</c:v>
                </c:pt>
                <c:pt idx="6">
                  <c:v>2009</c:v>
                </c:pt>
                <c:pt idx="7">
                  <c:v>2010</c:v>
                </c:pt>
                <c:pt idx="8">
                  <c:v>2011</c:v>
                </c:pt>
                <c:pt idx="9">
                  <c:v>2012</c:v>
                </c:pt>
                <c:pt idx="10">
                  <c:v>2013</c:v>
                </c:pt>
                <c:pt idx="11">
                  <c:v>2014</c:v>
                </c:pt>
                <c:pt idx="12">
                  <c:v>2015</c:v>
                </c:pt>
              </c:numCache>
            </c:numRef>
          </c:cat>
          <c:val>
            <c:numRef>
              <c:f>'[Sales Analysis (1).xlsx]Sheet3'!$B$2:$B$14</c:f>
              <c:numCache>
                <c:formatCode>General</c:formatCode>
                <c:ptCount val="13"/>
                <c:pt idx="0">
                  <c:v>470</c:v>
                </c:pt>
                <c:pt idx="1">
                  <c:v>465</c:v>
                </c:pt>
                <c:pt idx="2">
                  <c:v>485</c:v>
                </c:pt>
                <c:pt idx="3">
                  <c:v>470</c:v>
                </c:pt>
                <c:pt idx="4">
                  <c:v>485</c:v>
                </c:pt>
                <c:pt idx="5">
                  <c:v>487</c:v>
                </c:pt>
                <c:pt idx="6">
                  <c:v>490</c:v>
                </c:pt>
                <c:pt idx="7">
                  <c:v>495</c:v>
                </c:pt>
                <c:pt idx="8">
                  <c:v>470</c:v>
                </c:pt>
                <c:pt idx="9">
                  <c:v>459</c:v>
                </c:pt>
                <c:pt idx="10">
                  <c:v>448</c:v>
                </c:pt>
                <c:pt idx="11">
                  <c:v>445</c:v>
                </c:pt>
                <c:pt idx="12">
                  <c:v>470</c:v>
                </c:pt>
              </c:numCache>
            </c:numRef>
          </c:val>
          <c:smooth val="0"/>
          <c:extLst xmlns:c16r2="http://schemas.microsoft.com/office/drawing/2015/06/chart">
            <c:ext xmlns:c16="http://schemas.microsoft.com/office/drawing/2014/chart" uri="{C3380CC4-5D6E-409C-BE32-E72D297353CC}">
              <c16:uniqueId val="{00000000-C2CF-454C-BCF3-D9E582170419}"/>
            </c:ext>
          </c:extLst>
        </c:ser>
        <c:dLbls>
          <c:showLegendKey val="0"/>
          <c:showVal val="0"/>
          <c:showCatName val="0"/>
          <c:showSerName val="0"/>
          <c:showPercent val="0"/>
          <c:showBubbleSize val="0"/>
        </c:dLbls>
        <c:marker val="1"/>
        <c:smooth val="0"/>
        <c:axId val="239356984"/>
        <c:axId val="239353064"/>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'[Sales Analysis (1).xlsx]Sheet3'!$A$1</c15:sqref>
                        </c15:formulaRef>
                      </c:ext>
                    </c:extLst>
                    <c:strCache>
                      <c:ptCount val="1"/>
                      <c:pt idx="0">
                        <c:v>Year </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numRef>
                    <c:extLst xmlns:c16r2="http://schemas.microsoft.com/office/drawing/2015/06/chart">
                      <c:ext uri="{02D57815-91ED-43cb-92C2-25804820EDAC}">
                        <c15:formulaRef>
                          <c15:sqref>'[Sales Analysis (1).xlsx]Sheet3'!$A$2:$A$14</c15:sqref>
                        </c15:formulaRef>
                      </c:ext>
                    </c:extLst>
                    <c:numCache>
                      <c:formatCode>General</c:formatCode>
                      <c:ptCount val="13"/>
                      <c:pt idx="0">
                        <c:v>2000</c:v>
                      </c:pt>
                      <c:pt idx="1">
                        <c:v>2001</c:v>
                      </c:pt>
                      <c:pt idx="2">
                        <c:v>2002</c:v>
                      </c:pt>
                      <c:pt idx="3">
                        <c:v>2004</c:v>
                      </c:pt>
                      <c:pt idx="4">
                        <c:v>2006</c:v>
                      </c:pt>
                      <c:pt idx="5">
                        <c:v>2008</c:v>
                      </c:pt>
                      <c:pt idx="6">
                        <c:v>2009</c:v>
                      </c:pt>
                      <c:pt idx="7">
                        <c:v>2010</c:v>
                      </c:pt>
                      <c:pt idx="8">
                        <c:v>2011</c:v>
                      </c:pt>
                      <c:pt idx="9">
                        <c:v>2012</c:v>
                      </c:pt>
                      <c:pt idx="10">
                        <c:v>2013</c:v>
                      </c:pt>
                      <c:pt idx="11">
                        <c:v>2014</c:v>
                      </c:pt>
                      <c:pt idx="12">
                        <c:v>2015</c:v>
                      </c:pt>
                    </c:numCache>
                  </c:numRef>
                </c:cat>
                <c:val>
                  <c:numRef>
                    <c:extLst xmlns:c16r2="http://schemas.microsoft.com/office/drawing/2015/06/chart">
                      <c:ext uri="{02D57815-91ED-43cb-92C2-25804820EDAC}">
                        <c15:formulaRef>
                          <c15:sqref>'[Sales Analysis (1).xlsx]Sheet3'!$A$2:$A$14</c15:sqref>
                        </c15:formulaRef>
                      </c:ext>
                    </c:extLst>
                    <c:numCache>
                      <c:formatCode>General</c:formatCode>
                      <c:ptCount val="13"/>
                      <c:pt idx="0">
                        <c:v>2000</c:v>
                      </c:pt>
                      <c:pt idx="1">
                        <c:v>2001</c:v>
                      </c:pt>
                      <c:pt idx="2">
                        <c:v>2002</c:v>
                      </c:pt>
                      <c:pt idx="3">
                        <c:v>2004</c:v>
                      </c:pt>
                      <c:pt idx="4">
                        <c:v>2006</c:v>
                      </c:pt>
                      <c:pt idx="5">
                        <c:v>2008</c:v>
                      </c:pt>
                      <c:pt idx="6">
                        <c:v>2009</c:v>
                      </c:pt>
                      <c:pt idx="7">
                        <c:v>2010</c:v>
                      </c:pt>
                      <c:pt idx="8">
                        <c:v>2011</c:v>
                      </c:pt>
                      <c:pt idx="9">
                        <c:v>2012</c:v>
                      </c:pt>
                      <c:pt idx="10">
                        <c:v>2013</c:v>
                      </c:pt>
                      <c:pt idx="11">
                        <c:v>2014</c:v>
                      </c:pt>
                      <c:pt idx="12">
                        <c:v>2015</c:v>
                      </c:pt>
                    </c:numCache>
                  </c:numRef>
                </c:val>
                <c:smooth val="0"/>
                <c:extLst xmlns:c16r2="http://schemas.microsoft.com/office/drawing/2015/06/chart">
                  <c:ext xmlns:c16="http://schemas.microsoft.com/office/drawing/2014/chart" uri="{C3380CC4-5D6E-409C-BE32-E72D297353CC}">
                    <c16:uniqueId val="{00000001-C2CF-454C-BCF3-D9E582170419}"/>
                  </c:ext>
                </c:extLst>
              </c15:ser>
            </c15:filteredLineSeries>
          </c:ext>
        </c:extLst>
      </c:lineChart>
      <c:catAx>
        <c:axId val="2393569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YEAR</a:t>
                </a:r>
              </a:p>
            </c:rich>
          </c:tx>
          <c:layout>
            <c:manualLayout>
              <c:xMode val="edge"/>
              <c:yMode val="edge"/>
              <c:x val="0.53209161745406819"/>
              <c:y val="0.8685247885680956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3064"/>
        <c:crosses val="autoZero"/>
        <c:auto val="1"/>
        <c:lblAlgn val="ctr"/>
        <c:lblOffset val="100"/>
        <c:noMultiLvlLbl val="0"/>
      </c:catAx>
      <c:valAx>
        <c:axId val="2393530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b="1" i="0" baseline="0">
                    <a:effectLst/>
                  </a:rPr>
                  <a:t>Tariff of Commercial(Gujarat) in Paisa/Unit</a:t>
                </a:r>
                <a:endParaRPr lang="en-IN" sz="1600">
                  <a:effectLst/>
                </a:endParaRPr>
              </a:p>
            </c:rich>
          </c:tx>
          <c:layout>
            <c:manualLayout>
              <c:xMode val="edge"/>
              <c:yMode val="edge"/>
              <c:x val="3.2981873359580048E-2"/>
              <c:y val="0.18197841936424611"/>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6984"/>
        <c:crosses val="autoZero"/>
        <c:crossBetween val="between"/>
      </c:valAx>
      <c:spPr>
        <a:noFill/>
        <a:ln>
          <a:noFill/>
        </a:ln>
        <a:effectLst/>
      </c:spPr>
    </c:plotArea>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a:t>Demand of Electricity in Industrial vs Residential </a:t>
            </a:r>
          </a:p>
        </c:rich>
      </c:tx>
      <c:layout/>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'[Sales Analysis.xlsx]Sheet4'!$B$7</c:f>
              <c:strCache>
                <c:ptCount val="1"/>
                <c:pt idx="0">
                  <c:v>Industrial Area 01</c:v>
                </c:pt>
              </c:strCache>
            </c:strRef>
          </c:tx>
          <c:spPr>
            <a:ln w="22225" cap="rnd">
              <a:solidFill>
                <a:schemeClr val="accent1"/>
              </a:solidFill>
            </a:ln>
            <a:effectLst>
              <a:glow rad="139700">
                <a:schemeClr val="accent1">
                  <a:satMod val="175000"/>
                  <a:alpha val="14000"/>
                </a:schemeClr>
              </a:glow>
            </a:effectLst>
          </c:spPr>
          <c:marker>
            <c:symbol val="none"/>
          </c:marker>
          <c:cat>
            <c:strRef>
              <c:f>'[Sales Analysis.xlsx]Sheet4'!$A$8:$A$10</c:f>
              <c:strCache>
                <c:ptCount val="3"/>
                <c:pt idx="0">
                  <c:v>2012-2013</c:v>
                </c:pt>
                <c:pt idx="1">
                  <c:v>2013-2014</c:v>
                </c:pt>
                <c:pt idx="2">
                  <c:v>2014-2015</c:v>
                </c:pt>
              </c:strCache>
            </c:strRef>
          </c:cat>
          <c:val>
            <c:numRef>
              <c:f>'[Sales Analysis.xlsx]Sheet4'!$B$8:$B$10</c:f>
              <c:numCache>
                <c:formatCode>General</c:formatCode>
                <c:ptCount val="3"/>
                <c:pt idx="0">
                  <c:v>261765372</c:v>
                </c:pt>
                <c:pt idx="1">
                  <c:v>237640724</c:v>
                </c:pt>
                <c:pt idx="2">
                  <c:v>257188805</c:v>
                </c:pt>
              </c:numCache>
            </c:numRef>
          </c:val>
          <c:smooth val="0"/>
          <c:extLst xmlns:c16r2="http://schemas.microsoft.com/office/drawing/2015/06/chart">
            <c:ext xmlns:c16="http://schemas.microsoft.com/office/drawing/2014/chart" uri="{C3380CC4-5D6E-409C-BE32-E72D297353CC}">
              <c16:uniqueId val="{00000000-736A-4905-B4B6-89F044F90622}"/>
            </c:ext>
          </c:extLst>
        </c:ser>
        <c:ser>
          <c:idx val="1"/>
          <c:order val="1"/>
          <c:tx>
            <c:strRef>
              <c:f>'[Sales Analysis.xlsx]Sheet4'!$C$7</c:f>
              <c:strCache>
                <c:ptCount val="1"/>
                <c:pt idx="0">
                  <c:v>Industrial Area 02</c:v>
                </c:pt>
              </c:strCache>
            </c:strRef>
          </c:tx>
          <c:spPr>
            <a:ln w="22225" cap="rnd">
              <a:solidFill>
                <a:schemeClr val="accent2"/>
              </a:solidFill>
            </a:ln>
            <a:effectLst>
              <a:glow rad="139700">
                <a:schemeClr val="accent2">
                  <a:satMod val="175000"/>
                  <a:alpha val="14000"/>
                </a:schemeClr>
              </a:glow>
            </a:effectLst>
          </c:spPr>
          <c:marker>
            <c:symbol val="none"/>
          </c:marker>
          <c:cat>
            <c:strRef>
              <c:f>'[Sales Analysis.xlsx]Sheet4'!$A$8:$A$10</c:f>
              <c:strCache>
                <c:ptCount val="3"/>
                <c:pt idx="0">
                  <c:v>2012-2013</c:v>
                </c:pt>
                <c:pt idx="1">
                  <c:v>2013-2014</c:v>
                </c:pt>
                <c:pt idx="2">
                  <c:v>2014-2015</c:v>
                </c:pt>
              </c:strCache>
            </c:strRef>
          </c:cat>
          <c:val>
            <c:numRef>
              <c:f>'[Sales Analysis.xlsx]Sheet4'!$C$8:$C$10</c:f>
              <c:numCache>
                <c:formatCode>General</c:formatCode>
                <c:ptCount val="3"/>
                <c:pt idx="0">
                  <c:v>220894798</c:v>
                </c:pt>
                <c:pt idx="1">
                  <c:v>252286310</c:v>
                </c:pt>
                <c:pt idx="2">
                  <c:v>253151503</c:v>
                </c:pt>
              </c:numCache>
            </c:numRef>
          </c:val>
          <c:smooth val="0"/>
          <c:extLst xmlns:c16r2="http://schemas.microsoft.com/office/drawing/2015/06/chart">
            <c:ext xmlns:c16="http://schemas.microsoft.com/office/drawing/2014/chart" uri="{C3380CC4-5D6E-409C-BE32-E72D297353CC}">
              <c16:uniqueId val="{00000001-736A-4905-B4B6-89F044F90622}"/>
            </c:ext>
          </c:extLst>
        </c:ser>
        <c:ser>
          <c:idx val="2"/>
          <c:order val="2"/>
          <c:tx>
            <c:strRef>
              <c:f>'[Sales Analysis.xlsx]Sheet4'!$D$7</c:f>
              <c:strCache>
                <c:ptCount val="1"/>
                <c:pt idx="0">
                  <c:v>Residential Area 01</c:v>
                </c:pt>
              </c:strCache>
            </c:strRef>
          </c:tx>
          <c:spPr>
            <a:ln w="22225" cap="rnd">
              <a:solidFill>
                <a:schemeClr val="accent3"/>
              </a:solidFill>
            </a:ln>
            <a:effectLst>
              <a:glow rad="139700">
                <a:schemeClr val="accent3">
                  <a:satMod val="175000"/>
                  <a:alpha val="14000"/>
                </a:schemeClr>
              </a:glow>
            </a:effectLst>
          </c:spPr>
          <c:marker>
            <c:symbol val="none"/>
          </c:marker>
          <c:cat>
            <c:strRef>
              <c:f>'[Sales Analysis.xlsx]Sheet4'!$A$8:$A$10</c:f>
              <c:strCache>
                <c:ptCount val="3"/>
                <c:pt idx="0">
                  <c:v>2012-2013</c:v>
                </c:pt>
                <c:pt idx="1">
                  <c:v>2013-2014</c:v>
                </c:pt>
                <c:pt idx="2">
                  <c:v>2014-2015</c:v>
                </c:pt>
              </c:strCache>
            </c:strRef>
          </c:cat>
          <c:val>
            <c:numRef>
              <c:f>'[Sales Analysis.xlsx]Sheet4'!$D$8:$D$10</c:f>
              <c:numCache>
                <c:formatCode>General</c:formatCode>
                <c:ptCount val="3"/>
                <c:pt idx="0">
                  <c:v>66731917</c:v>
                </c:pt>
                <c:pt idx="1">
                  <c:v>67398833</c:v>
                </c:pt>
                <c:pt idx="2">
                  <c:v>71815611</c:v>
                </c:pt>
              </c:numCache>
            </c:numRef>
          </c:val>
          <c:smooth val="0"/>
          <c:extLst xmlns:c16r2="http://schemas.microsoft.com/office/drawing/2015/06/chart">
            <c:ext xmlns:c16="http://schemas.microsoft.com/office/drawing/2014/chart" uri="{C3380CC4-5D6E-409C-BE32-E72D297353CC}">
              <c16:uniqueId val="{00000002-736A-4905-B4B6-89F044F90622}"/>
            </c:ext>
          </c:extLst>
        </c:ser>
        <c:ser>
          <c:idx val="3"/>
          <c:order val="3"/>
          <c:tx>
            <c:strRef>
              <c:f>'[Sales Analysis.xlsx]Sheet4'!$E$7</c:f>
              <c:strCache>
                <c:ptCount val="1"/>
                <c:pt idx="0">
                  <c:v>Residential Area 02</c:v>
                </c:pt>
              </c:strCache>
            </c:strRef>
          </c:tx>
          <c:spPr>
            <a:ln w="22225" cap="rnd">
              <a:solidFill>
                <a:schemeClr val="accent4"/>
              </a:solidFill>
            </a:ln>
            <a:effectLst>
              <a:glow rad="139700">
                <a:schemeClr val="accent4">
                  <a:satMod val="175000"/>
                  <a:alpha val="14000"/>
                </a:schemeClr>
              </a:glow>
            </a:effectLst>
          </c:spPr>
          <c:marker>
            <c:symbol val="none"/>
          </c:marker>
          <c:cat>
            <c:strRef>
              <c:f>'[Sales Analysis.xlsx]Sheet4'!$A$8:$A$10</c:f>
              <c:strCache>
                <c:ptCount val="3"/>
                <c:pt idx="0">
                  <c:v>2012-2013</c:v>
                </c:pt>
                <c:pt idx="1">
                  <c:v>2013-2014</c:v>
                </c:pt>
                <c:pt idx="2">
                  <c:v>2014-2015</c:v>
                </c:pt>
              </c:strCache>
            </c:strRef>
          </c:cat>
          <c:val>
            <c:numRef>
              <c:f>'[Sales Analysis.xlsx]Sheet4'!$E$8:$E$10</c:f>
              <c:numCache>
                <c:formatCode>General</c:formatCode>
                <c:ptCount val="3"/>
                <c:pt idx="0">
                  <c:v>58064705</c:v>
                </c:pt>
                <c:pt idx="1">
                  <c:v>57527115</c:v>
                </c:pt>
                <c:pt idx="2">
                  <c:v>66711565</c:v>
                </c:pt>
              </c:numCache>
            </c:numRef>
          </c:val>
          <c:smooth val="0"/>
          <c:extLst xmlns:c16r2="http://schemas.microsoft.com/office/drawing/2015/06/chart">
            <c:ext xmlns:c16="http://schemas.microsoft.com/office/drawing/2014/chart" uri="{C3380CC4-5D6E-409C-BE32-E72D297353CC}">
              <c16:uniqueId val="{00000003-736A-4905-B4B6-89F044F90622}"/>
            </c:ext>
          </c:extLst>
        </c:ser>
        <c:dLbls>
          <c:showLegendKey val="0"/>
          <c:showVal val="0"/>
          <c:showCatName val="0"/>
          <c:showSerName val="0"/>
          <c:showPercent val="0"/>
          <c:showBubbleSize val="0"/>
        </c:dLbls>
        <c:smooth val="0"/>
        <c:axId val="239355808"/>
        <c:axId val="239354240"/>
      </c:lineChart>
      <c:catAx>
        <c:axId val="2393558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Year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4240"/>
        <c:crosses val="autoZero"/>
        <c:auto val="1"/>
        <c:lblAlgn val="ctr"/>
        <c:lblOffset val="100"/>
        <c:noMultiLvlLbl val="0"/>
      </c:catAx>
      <c:valAx>
        <c:axId val="239354240"/>
        <c:scaling>
          <c:orientation val="minMax"/>
          <c:max val="270000000"/>
          <c:min val="5000000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Demand in units</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5808"/>
        <c:crosses val="autoZero"/>
        <c:crossBetween val="between"/>
        <c:majorUnit val="20000000"/>
        <c:minorUnit val="10000000"/>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Supply Curve of Sales of Residential Area</a:t>
            </a:r>
          </a:p>
        </c:rich>
      </c:tx>
      <c:layout>
        <c:manualLayout>
          <c:xMode val="edge"/>
          <c:yMode val="edge"/>
          <c:x val="0.31702075131233592"/>
          <c:y val="1.7086322543015457E-2"/>
        </c:manualLayout>
      </c:layout>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'[Sales Analysis (1).xlsx]Sheet5'!$D$1</c:f>
              <c:strCache>
                <c:ptCount val="1"/>
                <c:pt idx="0">
                  <c:v>Tariff of Residential(Gujarat) in Paisa/Unit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xVal>
            <c:numRef>
              <c:f>'[Sales Analysis (1).xlsx]Sheet5'!$C$2:$C$9</c:f>
              <c:numCache>
                <c:formatCode>General</c:formatCode>
                <c:ptCount val="8"/>
                <c:pt idx="0">
                  <c:v>2216.9971999999998</c:v>
                </c:pt>
                <c:pt idx="1">
                  <c:v>2332.1077999999998</c:v>
                </c:pt>
                <c:pt idx="2">
                  <c:v>3035.4830000000002</c:v>
                </c:pt>
                <c:pt idx="3">
                  <c:v>3118.1084000000001</c:v>
                </c:pt>
                <c:pt idx="4">
                  <c:v>3297.7186000000002</c:v>
                </c:pt>
                <c:pt idx="5">
                  <c:v>3298.4247999999998</c:v>
                </c:pt>
                <c:pt idx="6">
                  <c:v>3416.1248000000001</c:v>
                </c:pt>
                <c:pt idx="7">
                  <c:v>3526.9982</c:v>
                </c:pt>
              </c:numCache>
            </c:numRef>
          </c:xVal>
          <c:yVal>
            <c:numRef>
              <c:f>'[Sales Analysis (1).xlsx]Sheet5'!$D$2:$D$9</c:f>
              <c:numCache>
                <c:formatCode>General</c:formatCode>
                <c:ptCount val="8"/>
                <c:pt idx="0">
                  <c:v>385</c:v>
                </c:pt>
                <c:pt idx="1">
                  <c:v>395</c:v>
                </c:pt>
                <c:pt idx="2">
                  <c:v>430</c:v>
                </c:pt>
                <c:pt idx="3">
                  <c:v>455</c:v>
                </c:pt>
                <c:pt idx="4">
                  <c:v>464</c:v>
                </c:pt>
                <c:pt idx="5">
                  <c:v>490</c:v>
                </c:pt>
                <c:pt idx="6">
                  <c:v>480</c:v>
                </c:pt>
                <c:pt idx="7">
                  <c:v>472</c:v>
                </c:pt>
              </c:numCache>
            </c:numRef>
          </c:yVal>
          <c:smooth val="0"/>
          <c:extLst xmlns:c16r2="http://schemas.microsoft.com/office/drawing/2015/06/chart">
            <c:ext xmlns:c16="http://schemas.microsoft.com/office/drawing/2014/chart" uri="{C3380CC4-5D6E-409C-BE32-E72D297353CC}">
              <c16:uniqueId val="{00000000-C8CF-4E16-9374-5C2BFD295073}"/>
            </c:ext>
          </c:extLst>
        </c:ser>
        <c:dLbls>
          <c:showLegendKey val="0"/>
          <c:showVal val="0"/>
          <c:showCatName val="0"/>
          <c:showSerName val="0"/>
          <c:showPercent val="0"/>
          <c:showBubbleSize val="0"/>
        </c:dLbls>
        <c:axId val="239356592"/>
        <c:axId val="239353456"/>
      </c:scatterChart>
      <c:valAx>
        <c:axId val="239356592"/>
        <c:scaling>
          <c:orientation val="minMax"/>
          <c:min val="22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600" b="1" i="0" u="none" strike="noStrike" kern="1200" cap="all" baseline="0">
                    <a:solidFill>
                      <a:schemeClr val="lt1">
                        <a:lumMod val="75000"/>
                      </a:schemeClr>
                    </a:solidFill>
                    <a:latin typeface="+mn-lt"/>
                    <a:ea typeface="+mn-ea"/>
                    <a:cs typeface="+mn-cs"/>
                  </a:defRPr>
                </a:pPr>
                <a:r>
                  <a:rPr lang="en-IN" sz="1600" dirty="0"/>
                  <a:t>Total Residential Sales in MU </a:t>
                </a:r>
              </a:p>
            </c:rich>
          </c:tx>
          <c:layout>
            <c:manualLayout>
              <c:xMode val="edge"/>
              <c:yMode val="edge"/>
              <c:x val="0.37687549212598426"/>
              <c:y val="0.94385053951589371"/>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3456"/>
        <c:crosses val="autoZero"/>
        <c:crossBetween val="midCat"/>
      </c:valAx>
      <c:valAx>
        <c:axId val="239353456"/>
        <c:scaling>
          <c:orientation val="minMax"/>
          <c:min val="37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75000"/>
                      </a:schemeClr>
                    </a:solidFill>
                    <a:latin typeface="+mn-lt"/>
                    <a:ea typeface="+mn-ea"/>
                    <a:cs typeface="+mn-cs"/>
                  </a:defRPr>
                </a:pPr>
                <a:r>
                  <a:rPr lang="en-IN" sz="1600"/>
                  <a:t>Tariff of Residential(Gujarat) in Paisa/Unit </a:t>
                </a:r>
              </a:p>
            </c:rich>
          </c:tx>
          <c:layout>
            <c:manualLayout>
              <c:xMode val="edge"/>
              <c:yMode val="edge"/>
              <c:x val="1.239870406824147E-2"/>
              <c:y val="0.15417964421114028"/>
            </c:manualLayout>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659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a:t>Supply Curve of Commercial Sale</a:t>
            </a:r>
            <a:endParaRPr lang="en-IN" sz="2000"/>
          </a:p>
        </c:rich>
      </c:tx>
      <c:layout/>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1"/>
          <c:order val="0"/>
          <c:tx>
            <c:strRef>
              <c:f>'[Sales Analysis (1).xlsx]Sheet6'!$D$1</c:f>
              <c:strCache>
                <c:ptCount val="1"/>
                <c:pt idx="0">
                  <c:v>Tariff of Commercial(Gujarat) in Paisa/Unit</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'[Sales Analysis (1).xlsx]Sheet6'!$C$2:$C$10</c:f>
              <c:numCache>
                <c:formatCode>General</c:formatCode>
                <c:ptCount val="9"/>
                <c:pt idx="0">
                  <c:v>1285.557</c:v>
                </c:pt>
                <c:pt idx="1">
                  <c:v>1352.3055000000002</c:v>
                </c:pt>
                <c:pt idx="2">
                  <c:v>1760.1675</c:v>
                </c:pt>
                <c:pt idx="3">
                  <c:v>1808.0790000000002</c:v>
                </c:pt>
                <c:pt idx="4">
                  <c:v>1912.2285000000002</c:v>
                </c:pt>
                <c:pt idx="5">
                  <c:v>1912.6380000000001</c:v>
                </c:pt>
                <c:pt idx="6">
                  <c:v>1980.8880000000001</c:v>
                </c:pt>
                <c:pt idx="7">
                  <c:v>2045.1795000000002</c:v>
                </c:pt>
              </c:numCache>
            </c:numRef>
          </c:xVal>
          <c:yVal>
            <c:numRef>
              <c:f>'[Sales Analysis (1).xlsx]Sheet6'!$D$2:$D$9</c:f>
              <c:numCache>
                <c:formatCode>General</c:formatCode>
                <c:ptCount val="8"/>
                <c:pt idx="0">
                  <c:v>487</c:v>
                </c:pt>
                <c:pt idx="1">
                  <c:v>490</c:v>
                </c:pt>
                <c:pt idx="2">
                  <c:v>495</c:v>
                </c:pt>
                <c:pt idx="3">
                  <c:v>445</c:v>
                </c:pt>
                <c:pt idx="4">
                  <c:v>448</c:v>
                </c:pt>
                <c:pt idx="5">
                  <c:v>470</c:v>
                </c:pt>
                <c:pt idx="6">
                  <c:v>470</c:v>
                </c:pt>
                <c:pt idx="7">
                  <c:v>459</c:v>
                </c:pt>
              </c:numCache>
            </c:numRef>
          </c:yVal>
          <c:smooth val="0"/>
          <c:extLst xmlns:c16r2="http://schemas.microsoft.com/office/drawing/2015/06/chart">
            <c:ext xmlns:c16="http://schemas.microsoft.com/office/drawing/2014/chart" uri="{C3380CC4-5D6E-409C-BE32-E72D297353CC}">
              <c16:uniqueId val="{00000000-67C0-406A-9B1C-012E313FBA30}"/>
            </c:ext>
          </c:extLst>
        </c:ser>
        <c:dLbls>
          <c:showLegendKey val="0"/>
          <c:showVal val="0"/>
          <c:showCatName val="0"/>
          <c:showSerName val="0"/>
          <c:showPercent val="0"/>
          <c:showBubbleSize val="0"/>
        </c:dLbls>
        <c:axId val="239351888"/>
        <c:axId val="239358944"/>
      </c:scatterChart>
      <c:valAx>
        <c:axId val="239351888"/>
        <c:scaling>
          <c:orientation val="minMax"/>
          <c:min val="125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Total Commericial Sales in MU </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8944"/>
        <c:crosses val="autoZero"/>
        <c:crossBetween val="midCat"/>
      </c:valAx>
      <c:valAx>
        <c:axId val="23935894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IN" sz="1600"/>
                  <a:t>Tariff of Commercial(Gujarat) in Paisa/Unit </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3935188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000" dirty="0"/>
              <a:t>Elasticity </a:t>
            </a:r>
            <a:r>
              <a:rPr lang="en-IN" sz="2000" dirty="0" smtClean="0"/>
              <a:t>of Supply</a:t>
            </a:r>
            <a:r>
              <a:rPr lang="en-IN" sz="2000" baseline="0" dirty="0" smtClean="0"/>
              <a:t> </a:t>
            </a:r>
            <a:r>
              <a:rPr lang="en-IN" sz="2000" dirty="0" smtClean="0"/>
              <a:t>in Commercial </a:t>
            </a:r>
            <a:r>
              <a:rPr lang="en-IN" sz="2000" dirty="0"/>
              <a:t>Area  </a:t>
            </a:r>
          </a:p>
        </c:rich>
      </c:tx>
      <c:layout/>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'[Sales Analysis (1).xlsx]Sheet8'!$B$1</c:f>
              <c:strCache>
                <c:ptCount val="1"/>
                <c:pt idx="0">
                  <c:v>% change in Tariff</c:v>
                </c:pt>
              </c:strCache>
            </c:strRef>
          </c:tx>
          <c:spPr>
            <a:ln w="34925" cap="rnd">
              <a:solidFill>
                <a:srgbClr val="00B0F0"/>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cat>
            <c:numRef>
              <c:f>'[Sales Analysis (1).xlsx]Sheet8'!$A$2:$A$7</c:f>
              <c:numCache>
                <c:formatCode>General</c:formatCode>
                <c:ptCount val="6"/>
                <c:pt idx="0">
                  <c:v>2.1000000000000001E-2</c:v>
                </c:pt>
                <c:pt idx="1">
                  <c:v>2.72</c:v>
                </c:pt>
                <c:pt idx="2">
                  <c:v>3.24</c:v>
                </c:pt>
                <c:pt idx="3">
                  <c:v>3.56</c:v>
                </c:pt>
                <c:pt idx="4">
                  <c:v>5.0999999999999996</c:v>
                </c:pt>
                <c:pt idx="5">
                  <c:v>5.76</c:v>
                </c:pt>
              </c:numCache>
            </c:numRef>
          </c:cat>
          <c:val>
            <c:numRef>
              <c:f>'[Sales Analysis (1).xlsx]Sheet8'!$B$2:$B$7</c:f>
              <c:numCache>
                <c:formatCode>General</c:formatCode>
                <c:ptCount val="6"/>
                <c:pt idx="0">
                  <c:v>4.91</c:v>
                </c:pt>
                <c:pt idx="1">
                  <c:v>-10.1</c:v>
                </c:pt>
                <c:pt idx="2">
                  <c:v>-2.34</c:v>
                </c:pt>
                <c:pt idx="3">
                  <c:v>0</c:v>
                </c:pt>
                <c:pt idx="4">
                  <c:v>0.61</c:v>
                </c:pt>
                <c:pt idx="5">
                  <c:v>0.67</c:v>
                </c:pt>
              </c:numCache>
            </c:numRef>
          </c:val>
          <c:smooth val="0"/>
          <c:extLst xmlns:c16r2="http://schemas.microsoft.com/office/drawing/2015/06/chart">
            <c:ext xmlns:c16="http://schemas.microsoft.com/office/drawing/2014/chart" uri="{C3380CC4-5D6E-409C-BE32-E72D297353CC}">
              <c16:uniqueId val="{00000000-CAD0-4157-92DF-C30CAC790D74}"/>
            </c:ext>
          </c:extLst>
        </c:ser>
        <c:dLbls>
          <c:showLegendKey val="0"/>
          <c:showVal val="0"/>
          <c:showCatName val="0"/>
          <c:showSerName val="0"/>
          <c:showPercent val="0"/>
          <c:showBubbleSize val="0"/>
        </c:dLbls>
        <c:marker val="1"/>
        <c:smooth val="0"/>
        <c:axId val="239355024"/>
        <c:axId val="239356200"/>
      </c:lineChart>
      <c:catAx>
        <c:axId val="239355024"/>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IN" sz="1600" dirty="0" smtClean="0"/>
                  <a:t>3</a:t>
                </a:r>
                <a:endParaRPr lang="en-IN" sz="1600" dirty="0"/>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239356200"/>
        <c:crosses val="autoZero"/>
        <c:auto val="1"/>
        <c:lblAlgn val="ctr"/>
        <c:lblOffset val="100"/>
        <c:noMultiLvlLbl val="0"/>
      </c:catAx>
      <c:valAx>
        <c:axId val="2393562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IN" sz="1600"/>
                  <a:t>%change in tarrif</a:t>
                </a:r>
              </a:p>
            </c:rich>
          </c:tx>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2393550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86610-2D09-424B-86AB-3F17D7B68D04}" type="datetimeFigureOut">
              <a:rPr lang="en-US" smtClean="0"/>
              <a:t>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09AE0-6010-42F1-9AC0-F1C73E34137D}" type="slidenum">
              <a:rPr lang="en-US" smtClean="0"/>
              <a:t>‹#›</a:t>
            </a:fld>
            <a:endParaRPr lang="en-US"/>
          </a:p>
        </p:txBody>
      </p:sp>
    </p:spTree>
    <p:extLst>
      <p:ext uri="{BB962C8B-B14F-4D97-AF65-F5344CB8AC3E}">
        <p14:creationId xmlns:p14="http://schemas.microsoft.com/office/powerpoint/2010/main" val="333509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109AE0-6010-42F1-9AC0-F1C73E34137D}" type="slidenum">
              <a:rPr lang="en-US" smtClean="0"/>
              <a:t>19</a:t>
            </a:fld>
            <a:endParaRPr lang="en-US"/>
          </a:p>
        </p:txBody>
      </p:sp>
    </p:spTree>
    <p:extLst>
      <p:ext uri="{BB962C8B-B14F-4D97-AF65-F5344CB8AC3E}">
        <p14:creationId xmlns:p14="http://schemas.microsoft.com/office/powerpoint/2010/main" val="387097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184995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C40BDF-94AA-42F0-A8E2-A2DB106864F9}"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80299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96912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92309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372387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981904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3811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1622896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66595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380535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40BDF-94AA-42F0-A8E2-A2DB106864F9}"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180030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40BDF-94AA-42F0-A8E2-A2DB106864F9}"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320845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C40BDF-94AA-42F0-A8E2-A2DB106864F9}" type="datetimeFigureOut">
              <a:rPr lang="en-US" smtClean="0"/>
              <a:t>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61919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C40BDF-94AA-42F0-A8E2-A2DB106864F9}" type="datetimeFigureOut">
              <a:rPr lang="en-US" smtClean="0"/>
              <a:t>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67625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40BDF-94AA-42F0-A8E2-A2DB106864F9}" type="datetimeFigureOut">
              <a:rPr lang="en-US" smtClean="0"/>
              <a:t>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140682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C40BDF-94AA-42F0-A8E2-A2DB106864F9}"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008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C40BDF-94AA-42F0-A8E2-A2DB106864F9}"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3131-B238-49A6-98A8-4E7A1983DAEE}" type="slidenum">
              <a:rPr lang="en-US" smtClean="0"/>
              <a:t>‹#›</a:t>
            </a:fld>
            <a:endParaRPr lang="en-US"/>
          </a:p>
        </p:txBody>
      </p:sp>
    </p:spTree>
    <p:extLst>
      <p:ext uri="{BB962C8B-B14F-4D97-AF65-F5344CB8AC3E}">
        <p14:creationId xmlns:p14="http://schemas.microsoft.com/office/powerpoint/2010/main" val="251505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C40BDF-94AA-42F0-A8E2-A2DB106864F9}" type="datetimeFigureOut">
              <a:rPr lang="en-US" smtClean="0"/>
              <a:t>2/19/2016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C53131-B238-49A6-98A8-4E7A1983DAEE}" type="slidenum">
              <a:rPr lang="en-US" smtClean="0"/>
              <a:t>‹#›</a:t>
            </a:fld>
            <a:endParaRPr lang="en-US"/>
          </a:p>
        </p:txBody>
      </p:sp>
    </p:spTree>
    <p:extLst>
      <p:ext uri="{BB962C8B-B14F-4D97-AF65-F5344CB8AC3E}">
        <p14:creationId xmlns:p14="http://schemas.microsoft.com/office/powerpoint/2010/main" val="153579753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Economics Project</a:t>
            </a:r>
            <a:br>
              <a:rPr lang="en-US" dirty="0" smtClean="0"/>
            </a:br>
            <a:r>
              <a:rPr lang="en-US" dirty="0" smtClean="0"/>
              <a:t>Analysis of Power Sector</a:t>
            </a:r>
            <a:endParaRPr lang="en-US" dirty="0"/>
          </a:p>
        </p:txBody>
      </p:sp>
      <p:sp>
        <p:nvSpPr>
          <p:cNvPr id="3" name="Subtitle 2"/>
          <p:cNvSpPr>
            <a:spLocks noGrp="1"/>
          </p:cNvSpPr>
          <p:nvPr>
            <p:ph type="subTitle" idx="1"/>
          </p:nvPr>
        </p:nvSpPr>
        <p:spPr/>
        <p:txBody>
          <a:bodyPr>
            <a:normAutofit/>
          </a:bodyPr>
          <a:lstStyle/>
          <a:p>
            <a:r>
              <a:rPr lang="en-US" sz="4400" dirty="0" smtClean="0"/>
              <a:t>Group – 2</a:t>
            </a:r>
          </a:p>
          <a:p>
            <a:endParaRPr lang="en-US" sz="4400" dirty="0"/>
          </a:p>
        </p:txBody>
      </p:sp>
    </p:spTree>
    <p:extLst>
      <p:ext uri="{BB962C8B-B14F-4D97-AF65-F5344CB8AC3E}">
        <p14:creationId xmlns:p14="http://schemas.microsoft.com/office/powerpoint/2010/main" val="106349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50574284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098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12265335" cy="6852767"/>
          </a:xfrm>
          <a:prstGeom prst="rect">
            <a:avLst/>
          </a:prstGeom>
        </p:spPr>
      </p:pic>
    </p:spTree>
    <p:extLst>
      <p:ext uri="{BB962C8B-B14F-4D97-AF65-F5344CB8AC3E}">
        <p14:creationId xmlns:p14="http://schemas.microsoft.com/office/powerpoint/2010/main" val="218000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4368801"/>
            <a:ext cx="10018713" cy="1799771"/>
          </a:xfrm>
        </p:spPr>
        <p:txBody>
          <a:bodyPr/>
          <a:lstStyle/>
          <a:p>
            <a:r>
              <a:rPr lang="en-US" dirty="0" smtClean="0"/>
              <a:t>In India, the demand for Electricity is always greater than the actual power supplied.</a:t>
            </a:r>
          </a:p>
          <a:p>
            <a:r>
              <a:rPr lang="en-US" dirty="0" smtClean="0"/>
              <a:t>Hence, there are power cut offs in various regions when demand outreaches the supply.</a:t>
            </a:r>
          </a:p>
        </p:txBody>
      </p:sp>
      <p:graphicFrame>
        <p:nvGraphicFramePr>
          <p:cNvPr id="7" name="Chart 6"/>
          <p:cNvGraphicFramePr>
            <a:graphicFrameLocks/>
          </p:cNvGraphicFramePr>
          <p:nvPr>
            <p:extLst>
              <p:ext uri="{D42A27DB-BD31-4B8C-83A1-F6EECF244321}">
                <p14:modId xmlns:p14="http://schemas.microsoft.com/office/powerpoint/2010/main" val="2936709373"/>
              </p:ext>
            </p:extLst>
          </p:nvPr>
        </p:nvGraphicFramePr>
        <p:xfrm>
          <a:off x="1484309" y="147411"/>
          <a:ext cx="10018713" cy="4221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214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616528"/>
            <a:ext cx="10018713" cy="976745"/>
          </a:xfrm>
        </p:spPr>
        <p:txBody>
          <a:bodyPr/>
          <a:lstStyle/>
          <a:p>
            <a:r>
              <a:rPr lang="en-US" b="1" dirty="0" smtClean="0"/>
              <a:t>Demand – Supply Gap: Reasons</a:t>
            </a:r>
            <a:endParaRPr lang="en-US" b="1" dirty="0"/>
          </a:p>
        </p:txBody>
      </p:sp>
      <p:sp>
        <p:nvSpPr>
          <p:cNvPr id="3" name="Content Placeholder 2"/>
          <p:cNvSpPr>
            <a:spLocks noGrp="1"/>
          </p:cNvSpPr>
          <p:nvPr>
            <p:ph idx="1"/>
          </p:nvPr>
        </p:nvSpPr>
        <p:spPr/>
        <p:txBody>
          <a:bodyPr>
            <a:normAutofit/>
          </a:bodyPr>
          <a:lstStyle/>
          <a:p>
            <a:r>
              <a:rPr lang="en-US" dirty="0" smtClean="0"/>
              <a:t>2013-14: </a:t>
            </a:r>
            <a:r>
              <a:rPr lang="en-IN" dirty="0"/>
              <a:t>R</a:t>
            </a:r>
            <a:r>
              <a:rPr lang="en-IN" dirty="0" smtClean="0"/>
              <a:t>eduction </a:t>
            </a:r>
            <a:r>
              <a:rPr lang="en-IN" dirty="0"/>
              <a:t>in deficit is attributed mainly to the fall in industrial demand amid the economic slowdown and partly to the increase in generation capacity. </a:t>
            </a:r>
            <a:endParaRPr lang="en-US" dirty="0" smtClean="0"/>
          </a:p>
          <a:p>
            <a:r>
              <a:rPr lang="en-US" dirty="0" smtClean="0"/>
              <a:t>2014-15: Reduction in deficit </a:t>
            </a:r>
            <a:r>
              <a:rPr lang="en-IN" dirty="0" smtClean="0"/>
              <a:t>due </a:t>
            </a:r>
            <a:r>
              <a:rPr lang="en-IN" dirty="0"/>
              <a:t>to steady rise in power </a:t>
            </a:r>
            <a:r>
              <a:rPr lang="en-IN" dirty="0" smtClean="0"/>
              <a:t>availability and </a:t>
            </a:r>
            <a:r>
              <a:rPr lang="en-IN" dirty="0"/>
              <a:t>weak demand and fragile health of State </a:t>
            </a:r>
            <a:r>
              <a:rPr lang="en-IN" dirty="0" err="1"/>
              <a:t>discoms</a:t>
            </a:r>
            <a:r>
              <a:rPr lang="en-IN" dirty="0" smtClean="0"/>
              <a:t>.</a:t>
            </a:r>
            <a:endParaRPr lang="en-US" dirty="0"/>
          </a:p>
          <a:p>
            <a:endParaRPr lang="en-IN" dirty="0" smtClean="0"/>
          </a:p>
        </p:txBody>
      </p:sp>
    </p:spTree>
    <p:extLst>
      <p:ext uri="{BB962C8B-B14F-4D97-AF65-F5344CB8AC3E}">
        <p14:creationId xmlns:p14="http://schemas.microsoft.com/office/powerpoint/2010/main" val="130876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Ratnesh\Desktop\Economics\piechart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8813" y="1"/>
            <a:ext cx="7561768" cy="3427642"/>
          </a:xfrm>
          <a:prstGeom prst="rect">
            <a:avLst/>
          </a:prstGeom>
          <a:noFill/>
          <a:ln>
            <a:noFill/>
          </a:ln>
        </p:spPr>
      </p:pic>
      <p:pic>
        <p:nvPicPr>
          <p:cNvPr id="6" name="Picture 5" descr="C:\Users\Ratnesh\Desktop\Economics\piechart2.PNG"/>
          <p:cNvPicPr/>
          <p:nvPr/>
        </p:nvPicPr>
        <p:blipFill>
          <a:blip r:embed="rId3">
            <a:extLst>
              <a:ext uri="{28A0092B-C50C-407E-A947-70E740481C1C}">
                <a14:useLocalDpi xmlns:a14="http://schemas.microsoft.com/office/drawing/2010/main" val="0"/>
              </a:ext>
            </a:extLst>
          </a:blip>
          <a:srcRect/>
          <a:stretch>
            <a:fillRect/>
          </a:stretch>
        </p:blipFill>
        <p:spPr bwMode="auto">
          <a:xfrm>
            <a:off x="2288813" y="3552334"/>
            <a:ext cx="7561769" cy="3305666"/>
          </a:xfrm>
          <a:prstGeom prst="rect">
            <a:avLst/>
          </a:prstGeom>
          <a:noFill/>
          <a:ln>
            <a:noFill/>
          </a:ln>
        </p:spPr>
      </p:pic>
    </p:spTree>
    <p:extLst>
      <p:ext uri="{BB962C8B-B14F-4D97-AF65-F5344CB8AC3E}">
        <p14:creationId xmlns:p14="http://schemas.microsoft.com/office/powerpoint/2010/main" val="183641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86691"/>
            <a:ext cx="10018713" cy="1330035"/>
          </a:xfrm>
        </p:spPr>
        <p:txBody>
          <a:bodyPr/>
          <a:lstStyle/>
          <a:p>
            <a:r>
              <a:rPr lang="en-US" b="1" dirty="0" smtClean="0"/>
              <a:t>Power Supplying Companies in Gujarat</a:t>
            </a:r>
            <a:endParaRPr lang="en-US" b="1" dirty="0"/>
          </a:p>
        </p:txBody>
      </p:sp>
      <p:sp>
        <p:nvSpPr>
          <p:cNvPr id="3" name="Content Placeholder 2"/>
          <p:cNvSpPr>
            <a:spLocks noGrp="1"/>
          </p:cNvSpPr>
          <p:nvPr>
            <p:ph idx="1"/>
          </p:nvPr>
        </p:nvSpPr>
        <p:spPr>
          <a:xfrm>
            <a:off x="1484311" y="2438399"/>
            <a:ext cx="10018713" cy="3124201"/>
          </a:xfrm>
        </p:spPr>
        <p:txBody>
          <a:bodyPr>
            <a:normAutofit fontScale="92500" lnSpcReduction="10000"/>
          </a:bodyPr>
          <a:lstStyle/>
          <a:p>
            <a:pPr marL="0" indent="0">
              <a:buNone/>
            </a:pPr>
            <a:r>
              <a:rPr lang="en-US" dirty="0" smtClean="0"/>
              <a:t>1</a:t>
            </a:r>
            <a:r>
              <a:rPr lang="en-US" dirty="0"/>
              <a:t>	Gujarat </a:t>
            </a:r>
            <a:r>
              <a:rPr lang="en-US" dirty="0" err="1"/>
              <a:t>Urja</a:t>
            </a:r>
            <a:r>
              <a:rPr lang="en-US" dirty="0"/>
              <a:t> </a:t>
            </a:r>
            <a:r>
              <a:rPr lang="en-US" dirty="0" err="1"/>
              <a:t>Vikas</a:t>
            </a:r>
            <a:r>
              <a:rPr lang="en-US" dirty="0"/>
              <a:t> Nigam Ltd. (GUVNL) 	-	Holding </a:t>
            </a:r>
            <a:r>
              <a:rPr lang="en-US" dirty="0" smtClean="0"/>
              <a:t>Company</a:t>
            </a:r>
          </a:p>
          <a:p>
            <a:pPr marL="0" indent="0">
              <a:buNone/>
            </a:pPr>
            <a:r>
              <a:rPr lang="en-US" dirty="0" smtClean="0"/>
              <a:t>2	Gujarat State Electricity Corp. Ltd.(GSECL)	-	Generation</a:t>
            </a:r>
          </a:p>
          <a:p>
            <a:pPr marL="0" indent="0">
              <a:buNone/>
            </a:pPr>
            <a:r>
              <a:rPr lang="en-US" dirty="0" smtClean="0"/>
              <a:t>3</a:t>
            </a:r>
            <a:r>
              <a:rPr lang="en-US" dirty="0"/>
              <a:t>	Gujarat Energy Transmission Corp. Ltd.(GETCO)	-	Transmission</a:t>
            </a:r>
          </a:p>
          <a:p>
            <a:pPr marL="0" indent="0">
              <a:buNone/>
            </a:pPr>
            <a:r>
              <a:rPr lang="en-US" dirty="0" smtClean="0"/>
              <a:t>4</a:t>
            </a:r>
            <a:r>
              <a:rPr lang="en-US" dirty="0"/>
              <a:t>	Uttar Gujarat </a:t>
            </a:r>
            <a:r>
              <a:rPr lang="en-US" dirty="0" err="1"/>
              <a:t>Vij</a:t>
            </a:r>
            <a:r>
              <a:rPr lang="en-US" dirty="0"/>
              <a:t> Company Ltd. (UGVCL)	-	Distribution</a:t>
            </a:r>
          </a:p>
          <a:p>
            <a:pPr marL="0" indent="0">
              <a:buNone/>
            </a:pPr>
            <a:r>
              <a:rPr lang="en-US" dirty="0" smtClean="0"/>
              <a:t>5</a:t>
            </a:r>
            <a:r>
              <a:rPr lang="en-US" dirty="0"/>
              <a:t>	</a:t>
            </a:r>
            <a:r>
              <a:rPr lang="en-US" dirty="0" err="1"/>
              <a:t>Dakshin</a:t>
            </a:r>
            <a:r>
              <a:rPr lang="en-US" dirty="0"/>
              <a:t> Gujarat </a:t>
            </a:r>
            <a:r>
              <a:rPr lang="en-US" dirty="0" err="1"/>
              <a:t>Vij</a:t>
            </a:r>
            <a:r>
              <a:rPr lang="en-US" dirty="0"/>
              <a:t> Company Ltd. (DGVCL)	-	Distribution</a:t>
            </a:r>
          </a:p>
          <a:p>
            <a:pPr marL="0" indent="0">
              <a:buNone/>
            </a:pPr>
            <a:r>
              <a:rPr lang="en-US" dirty="0" smtClean="0"/>
              <a:t>6</a:t>
            </a:r>
            <a:r>
              <a:rPr lang="en-US" dirty="0"/>
              <a:t>	Madhya Gujarat </a:t>
            </a:r>
            <a:r>
              <a:rPr lang="en-US" dirty="0" err="1"/>
              <a:t>Vij</a:t>
            </a:r>
            <a:r>
              <a:rPr lang="en-US" dirty="0"/>
              <a:t> Company Ltd. (MGVCL)	-	Distribution</a:t>
            </a:r>
          </a:p>
          <a:p>
            <a:pPr marL="0" indent="0">
              <a:buNone/>
            </a:pPr>
            <a:r>
              <a:rPr lang="en-US" dirty="0" smtClean="0"/>
              <a:t>7</a:t>
            </a:r>
            <a:r>
              <a:rPr lang="en-US" dirty="0"/>
              <a:t>	</a:t>
            </a:r>
            <a:r>
              <a:rPr lang="en-US" dirty="0" err="1"/>
              <a:t>Paschim</a:t>
            </a:r>
            <a:r>
              <a:rPr lang="en-US" dirty="0"/>
              <a:t> Gujarat </a:t>
            </a:r>
            <a:r>
              <a:rPr lang="en-US" dirty="0" err="1"/>
              <a:t>Vij</a:t>
            </a:r>
            <a:r>
              <a:rPr lang="en-US" dirty="0"/>
              <a:t> Company Ltd. (PGVCL)	-	Distribution</a:t>
            </a:r>
          </a:p>
        </p:txBody>
      </p:sp>
    </p:spTree>
    <p:extLst>
      <p:ext uri="{BB962C8B-B14F-4D97-AF65-F5344CB8AC3E}">
        <p14:creationId xmlns:p14="http://schemas.microsoft.com/office/powerpoint/2010/main" val="27137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4073"/>
            <a:ext cx="10018713" cy="1205344"/>
          </a:xfrm>
        </p:spPr>
        <p:txBody>
          <a:bodyPr/>
          <a:lstStyle/>
          <a:p>
            <a:r>
              <a:rPr lang="en-US" b="1" dirty="0" smtClean="0"/>
              <a:t>History of Torrent Power</a:t>
            </a:r>
            <a:endParaRPr lang="en-US" b="1" dirty="0"/>
          </a:p>
        </p:txBody>
      </p:sp>
      <p:sp>
        <p:nvSpPr>
          <p:cNvPr id="3" name="Content Placeholder 2"/>
          <p:cNvSpPr>
            <a:spLocks noGrp="1"/>
          </p:cNvSpPr>
          <p:nvPr>
            <p:ph idx="1"/>
          </p:nvPr>
        </p:nvSpPr>
        <p:spPr>
          <a:xfrm>
            <a:off x="1484310" y="1579417"/>
            <a:ext cx="10018713" cy="4544292"/>
          </a:xfrm>
        </p:spPr>
        <p:txBody>
          <a:bodyPr>
            <a:noAutofit/>
          </a:bodyPr>
          <a:lstStyle/>
          <a:p>
            <a:r>
              <a:rPr lang="en-US" sz="2800" dirty="0"/>
              <a:t>In 1997, the company completed its acquisition of the Ahmedabad Electricity Company by purchasing the entire 28.89% stake held by the Gujarat government</a:t>
            </a:r>
            <a:r>
              <a:rPr lang="en-US" sz="2800" dirty="0" smtClean="0"/>
              <a:t>.</a:t>
            </a:r>
            <a:r>
              <a:rPr lang="en-US" sz="2800" dirty="0"/>
              <a:t> </a:t>
            </a:r>
            <a:endParaRPr lang="en-US" sz="2800" dirty="0" smtClean="0"/>
          </a:p>
          <a:p>
            <a:r>
              <a:rPr lang="en-US" sz="2800" dirty="0" smtClean="0"/>
              <a:t>This </a:t>
            </a:r>
            <a:r>
              <a:rPr lang="en-US" sz="2800" dirty="0"/>
              <a:t>acquisition formed what was then known as Torrent Power AEC Limited. Similarly, after acquiring the Surat Electricity Company in the same deal, Torrent Power SEC Limited was formed</a:t>
            </a:r>
            <a:r>
              <a:rPr lang="en-US" sz="2800" dirty="0" smtClean="0"/>
              <a:t>.</a:t>
            </a:r>
          </a:p>
          <a:p>
            <a:r>
              <a:rPr lang="en-US" sz="2800" dirty="0" smtClean="0"/>
              <a:t>In 2004-2005, 3 companies, Torrent Power AEC, Torrent Power SEC, and Torrent Power Generation were merged into Torrent Power.</a:t>
            </a:r>
            <a:endParaRPr lang="en-US" sz="2800" dirty="0"/>
          </a:p>
        </p:txBody>
      </p:sp>
    </p:spTree>
    <p:extLst>
      <p:ext uri="{BB962C8B-B14F-4D97-AF65-F5344CB8AC3E}">
        <p14:creationId xmlns:p14="http://schemas.microsoft.com/office/powerpoint/2010/main" val="50796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611" y="318653"/>
            <a:ext cx="10018713" cy="1427017"/>
          </a:xfrm>
        </p:spPr>
        <p:txBody>
          <a:bodyPr/>
          <a:lstStyle/>
          <a:p>
            <a:r>
              <a:rPr lang="en-US" b="1" dirty="0" smtClean="0"/>
              <a:t>About Torrent Power</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492702"/>
            <a:ext cx="1676620" cy="1078923"/>
          </a:xfrm>
          <a:prstGeom prst="rect">
            <a:avLst/>
          </a:prstGeom>
        </p:spPr>
      </p:pic>
      <p:sp>
        <p:nvSpPr>
          <p:cNvPr id="3" name="Content Placeholder 2"/>
          <p:cNvSpPr>
            <a:spLocks noGrp="1"/>
          </p:cNvSpPr>
          <p:nvPr>
            <p:ph idx="1"/>
          </p:nvPr>
        </p:nvSpPr>
        <p:spPr>
          <a:xfrm>
            <a:off x="1484310" y="2883478"/>
            <a:ext cx="10018713" cy="3124201"/>
          </a:xfrm>
        </p:spPr>
        <p:txBody>
          <a:bodyPr>
            <a:noAutofit/>
          </a:bodyPr>
          <a:lstStyle/>
          <a:p>
            <a:r>
              <a:rPr lang="en-US" dirty="0" smtClean="0"/>
              <a:t>Torrent Power is one of the leading brands in the Indian power sector, promoted by the </a:t>
            </a:r>
            <a:r>
              <a:rPr lang="en-US" b="1" dirty="0" err="1" smtClean="0"/>
              <a:t>Rs</a:t>
            </a:r>
            <a:r>
              <a:rPr lang="en-US" b="1" dirty="0" smtClean="0"/>
              <a:t>. 13116 crore Torrent Group </a:t>
            </a:r>
            <a:r>
              <a:rPr lang="en-US" dirty="0" smtClean="0"/>
              <a:t>– a group committed to its mission of transforming life by serving two of the most critical needs - healthcare and power.</a:t>
            </a:r>
          </a:p>
          <a:p>
            <a:r>
              <a:rPr lang="en-US" dirty="0" smtClean="0"/>
              <a:t>Torrent </a:t>
            </a:r>
            <a:r>
              <a:rPr lang="en-US" dirty="0"/>
              <a:t>Power transmits and distributes more than </a:t>
            </a:r>
            <a:r>
              <a:rPr lang="en-US" b="1" dirty="0" smtClean="0"/>
              <a:t>14.01 </a:t>
            </a:r>
            <a:r>
              <a:rPr lang="en-US" b="1" dirty="0"/>
              <a:t>billion units </a:t>
            </a:r>
            <a:r>
              <a:rPr lang="en-US" dirty="0"/>
              <a:t>of power to almost </a:t>
            </a:r>
            <a:r>
              <a:rPr lang="en-US" b="1" dirty="0"/>
              <a:t>3 million customers </a:t>
            </a:r>
            <a:r>
              <a:rPr lang="en-US" dirty="0"/>
              <a:t>in the cities of </a:t>
            </a:r>
            <a:r>
              <a:rPr lang="en-US" b="1" dirty="0"/>
              <a:t>Ahmedabad, Gandhinagar, Surat and </a:t>
            </a:r>
            <a:r>
              <a:rPr lang="en-US" b="1" dirty="0" err="1"/>
              <a:t>Bhiwandi</a:t>
            </a:r>
            <a:r>
              <a:rPr lang="en-US" b="1" dirty="0" smtClean="0"/>
              <a:t>, Agra </a:t>
            </a:r>
            <a:r>
              <a:rPr lang="en-US" dirty="0"/>
              <a:t>spanning an area of 408 </a:t>
            </a:r>
            <a:r>
              <a:rPr lang="en-US" dirty="0" smtClean="0"/>
              <a:t>km</a:t>
            </a:r>
            <a:r>
              <a:rPr lang="en-US" baseline="30000" dirty="0" smtClean="0"/>
              <a:t>2</a:t>
            </a:r>
            <a:r>
              <a:rPr lang="en-US" dirty="0" smtClean="0"/>
              <a:t> </a:t>
            </a:r>
            <a:r>
              <a:rPr lang="en-US" dirty="0"/>
              <a:t>and franchise area of 721 km</a:t>
            </a:r>
            <a:r>
              <a:rPr lang="en-US" baseline="30000" dirty="0"/>
              <a:t>2</a:t>
            </a:r>
            <a:r>
              <a:rPr lang="en-US" dirty="0"/>
              <a:t>. These cities are major industrial and commercial hubs</a:t>
            </a:r>
            <a:r>
              <a:rPr lang="en-US" dirty="0" smtClean="0"/>
              <a:t>. </a:t>
            </a:r>
          </a:p>
          <a:p>
            <a:r>
              <a:rPr lang="en-US" dirty="0" smtClean="0"/>
              <a:t>Torrent Power Ltd. Is, in its licensed areas in Gujarat has a distinction of having one of the lowest T&amp;D losses in country and better reliability indices.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005" y="158460"/>
            <a:ext cx="2824089" cy="1747405"/>
          </a:xfrm>
          <a:prstGeom prst="rect">
            <a:avLst/>
          </a:prstGeom>
        </p:spPr>
      </p:pic>
    </p:spTree>
    <p:extLst>
      <p:ext uri="{BB962C8B-B14F-4D97-AF65-F5344CB8AC3E}">
        <p14:creationId xmlns:p14="http://schemas.microsoft.com/office/powerpoint/2010/main" val="62636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Torrent Power’s Market</a:t>
            </a:r>
            <a:endParaRPr lang="en-IN" dirty="0"/>
          </a:p>
        </p:txBody>
      </p:sp>
      <p:sp>
        <p:nvSpPr>
          <p:cNvPr id="3" name="Content Placeholder 2"/>
          <p:cNvSpPr>
            <a:spLocks noGrp="1"/>
          </p:cNvSpPr>
          <p:nvPr>
            <p:ph idx="1"/>
          </p:nvPr>
        </p:nvSpPr>
        <p:spPr>
          <a:xfrm>
            <a:off x="1484310" y="2277687"/>
            <a:ext cx="10018713" cy="3513513"/>
          </a:xfrm>
        </p:spPr>
        <p:txBody>
          <a:bodyPr/>
          <a:lstStyle/>
          <a:p>
            <a:r>
              <a:rPr lang="en-IN" dirty="0"/>
              <a:t>I</a:t>
            </a:r>
            <a:r>
              <a:rPr lang="en-IN" dirty="0" smtClean="0"/>
              <a:t>t is  </a:t>
            </a:r>
            <a:r>
              <a:rPr lang="en-IN" dirty="0"/>
              <a:t>clear </a:t>
            </a:r>
            <a:r>
              <a:rPr lang="en-IN" dirty="0" smtClean="0"/>
              <a:t>that Torrent Power </a:t>
            </a:r>
            <a:r>
              <a:rPr lang="en-IN" dirty="0"/>
              <a:t>enjoys a monopolistic market, especially in </a:t>
            </a:r>
            <a:r>
              <a:rPr lang="en-IN" dirty="0" smtClean="0"/>
              <a:t>Ahmedabad.</a:t>
            </a:r>
          </a:p>
          <a:p>
            <a:r>
              <a:rPr lang="en-IN" dirty="0" smtClean="0"/>
              <a:t>The demand of electricity in Ahmedabad is  met by </a:t>
            </a:r>
            <a:r>
              <a:rPr lang="en-IN" dirty="0"/>
              <a:t>T</a:t>
            </a:r>
            <a:r>
              <a:rPr lang="en-IN" dirty="0" smtClean="0"/>
              <a:t>orrent </a:t>
            </a:r>
            <a:r>
              <a:rPr lang="en-IN" dirty="0"/>
              <a:t>P</a:t>
            </a:r>
            <a:r>
              <a:rPr lang="en-IN" dirty="0" smtClean="0"/>
              <a:t>ower.</a:t>
            </a:r>
          </a:p>
          <a:p>
            <a:r>
              <a:rPr lang="en-IN" dirty="0" smtClean="0"/>
              <a:t>In Torrent Power electricity is largely produced  from coal and gas.</a:t>
            </a:r>
          </a:p>
          <a:p>
            <a:r>
              <a:rPr lang="en-IN" dirty="0" smtClean="0"/>
              <a:t>In Ahmedabad as demand is higher than the supply , torrent power has to import power from other power generating companies in Gujarat. </a:t>
            </a:r>
            <a:endParaRPr lang="en-IN" dirty="0"/>
          </a:p>
          <a:p>
            <a:endParaRPr lang="en-IN" dirty="0"/>
          </a:p>
        </p:txBody>
      </p:sp>
    </p:spTree>
    <p:extLst>
      <p:ext uri="{BB962C8B-B14F-4D97-AF65-F5344CB8AC3E}">
        <p14:creationId xmlns:p14="http://schemas.microsoft.com/office/powerpoint/2010/main" val="302701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219405452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981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6311"/>
            <a:ext cx="10018713" cy="791308"/>
          </a:xfrm>
        </p:spPr>
        <p:txBody>
          <a:bodyPr/>
          <a:lstStyle/>
          <a:p>
            <a:r>
              <a:rPr lang="en-US" b="1" dirty="0" smtClean="0"/>
              <a:t>Power Sector of India</a:t>
            </a:r>
            <a:endParaRPr lang="en-US" b="1" dirty="0"/>
          </a:p>
        </p:txBody>
      </p:sp>
      <p:sp>
        <p:nvSpPr>
          <p:cNvPr id="3" name="Content Placeholder 2"/>
          <p:cNvSpPr>
            <a:spLocks noGrp="1"/>
          </p:cNvSpPr>
          <p:nvPr>
            <p:ph idx="1"/>
          </p:nvPr>
        </p:nvSpPr>
        <p:spPr>
          <a:xfrm>
            <a:off x="1484310" y="1457178"/>
            <a:ext cx="10018713" cy="4549727"/>
          </a:xfrm>
        </p:spPr>
        <p:txBody>
          <a:bodyPr>
            <a:noAutofit/>
          </a:bodyPr>
          <a:lstStyle/>
          <a:p>
            <a:r>
              <a:rPr lang="en-IN" sz="2800" dirty="0"/>
              <a:t>Power Sector is the prime mover of economic growth and is the key element for the sustenance of a modern economy. Future economic growth crucially depends on the long term availability of energy from sources that are affordable, accessible, sustainable and environment friendly</a:t>
            </a:r>
            <a:r>
              <a:rPr lang="en-IN" sz="2800" dirty="0" smtClean="0"/>
              <a:t>.</a:t>
            </a:r>
          </a:p>
          <a:p>
            <a:r>
              <a:rPr lang="en-IN" sz="2800" dirty="0" smtClean="0"/>
              <a:t>In 2011, India </a:t>
            </a:r>
            <a:r>
              <a:rPr lang="en-IN" sz="2800" dirty="0"/>
              <a:t>ranked as the world’s </a:t>
            </a:r>
            <a:r>
              <a:rPr lang="en-IN" sz="2800" b="1" dirty="0"/>
              <a:t>7</a:t>
            </a:r>
            <a:r>
              <a:rPr lang="en-IN" sz="2800" b="1" dirty="0" smtClean="0"/>
              <a:t>th </a:t>
            </a:r>
            <a:r>
              <a:rPr lang="en-IN" sz="2800" b="1" dirty="0"/>
              <a:t>largest producer</a:t>
            </a:r>
            <a:r>
              <a:rPr lang="en-IN" sz="2800" dirty="0"/>
              <a:t> and </a:t>
            </a:r>
            <a:r>
              <a:rPr lang="en-IN" sz="2800" b="1" dirty="0"/>
              <a:t>5</a:t>
            </a:r>
            <a:r>
              <a:rPr lang="en-IN" sz="2800" b="1" dirty="0" smtClean="0"/>
              <a:t>th </a:t>
            </a:r>
            <a:r>
              <a:rPr lang="en-IN" sz="2800" b="1" dirty="0"/>
              <a:t>largest consumer of power</a:t>
            </a:r>
            <a:r>
              <a:rPr lang="en-IN" sz="2800" dirty="0"/>
              <a:t>. </a:t>
            </a:r>
          </a:p>
          <a:p>
            <a:r>
              <a:rPr lang="en-US" sz="2800" dirty="0"/>
              <a:t>India became the world's </a:t>
            </a:r>
            <a:r>
              <a:rPr lang="en-US" sz="2800" dirty="0" smtClean="0"/>
              <a:t>3</a:t>
            </a:r>
            <a:r>
              <a:rPr lang="en-US" sz="2800" b="1" dirty="0" smtClean="0"/>
              <a:t>rd </a:t>
            </a:r>
            <a:r>
              <a:rPr lang="en-US" sz="2800" b="1" dirty="0"/>
              <a:t>largest producer </a:t>
            </a:r>
            <a:r>
              <a:rPr lang="en-US" sz="2800" dirty="0"/>
              <a:t>of electricity in the year 2013 with 4.8% global share in electricity generation surpassing Japan and Russia.</a:t>
            </a:r>
          </a:p>
        </p:txBody>
      </p:sp>
    </p:spTree>
    <p:extLst>
      <p:ext uri="{BB962C8B-B14F-4D97-AF65-F5344CB8AC3E}">
        <p14:creationId xmlns:p14="http://schemas.microsoft.com/office/powerpoint/2010/main" val="385053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9" y="602673"/>
            <a:ext cx="10018713" cy="5715000"/>
          </a:xfrm>
        </p:spPr>
        <p:txBody>
          <a:bodyPr>
            <a:normAutofit/>
          </a:bodyPr>
          <a:lstStyle/>
          <a:p>
            <a:r>
              <a:rPr lang="en-US" dirty="0" smtClean="0"/>
              <a:t>In Gujarat, the tariff rates are decided by GERC (Gujarat Electricity Regulatory Commission). Their function is to determine </a:t>
            </a:r>
            <a:r>
              <a:rPr lang="en-US" dirty="0"/>
              <a:t>the tariff for generation, supply, transmission and wheeling of electricity, wholesale, bulk or retail, as the case may be, within the </a:t>
            </a:r>
            <a:r>
              <a:rPr lang="en-US" dirty="0" smtClean="0"/>
              <a:t>State</a:t>
            </a:r>
            <a:r>
              <a:rPr lang="en-US" dirty="0"/>
              <a:t>.</a:t>
            </a:r>
            <a:endParaRPr lang="en-US" dirty="0" smtClean="0"/>
          </a:p>
          <a:p>
            <a:r>
              <a:rPr lang="en-US" dirty="0" smtClean="0"/>
              <a:t>Torrent Power Ltd. imports coal from various countries (For e.g.: Indonesia) and does not use the coal given by the government because it has a low calorific value due to moisture.</a:t>
            </a:r>
          </a:p>
          <a:p>
            <a:r>
              <a:rPr lang="en-US" dirty="0" smtClean="0"/>
              <a:t>Power can not be stored. Electricity is always generated depending on real-time demand and it is directly supplied to the customers.</a:t>
            </a:r>
          </a:p>
          <a:p>
            <a:r>
              <a:rPr lang="en-US" dirty="0" smtClean="0"/>
              <a:t>Torrent Power Ltd. Has lost only 16 customers till date who shifted to Generators.</a:t>
            </a:r>
          </a:p>
          <a:p>
            <a:r>
              <a:rPr lang="en-US" dirty="0" smtClean="0"/>
              <a:t>Only Industries with consumption of more than 1.5 MW are legally permitted to use generators.</a:t>
            </a:r>
            <a:endParaRPr lang="en-US" dirty="0"/>
          </a:p>
        </p:txBody>
      </p:sp>
    </p:spTree>
    <p:extLst>
      <p:ext uri="{BB962C8B-B14F-4D97-AF65-F5344CB8AC3E}">
        <p14:creationId xmlns:p14="http://schemas.microsoft.com/office/powerpoint/2010/main" val="242597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311746660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141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73287" y="3124199"/>
            <a:ext cx="10018713" cy="3124201"/>
          </a:xfrm>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3912503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379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1320814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714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89854340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493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1665078463"/>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042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53753"/>
            <a:ext cx="10018713" cy="910771"/>
          </a:xfrm>
        </p:spPr>
        <p:txBody>
          <a:bodyPr/>
          <a:lstStyle/>
          <a:p>
            <a:r>
              <a:rPr lang="en-US" b="1" dirty="0" smtClean="0"/>
              <a:t>Theory</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84310" y="1988457"/>
                <a:ext cx="10018713" cy="3802743"/>
              </a:xfrm>
            </p:spPr>
            <p:txBody>
              <a:bodyPr/>
              <a:lstStyle/>
              <a:p>
                <a:r>
                  <a:rPr lang="en-US" dirty="0" smtClean="0"/>
                  <a:t>Price Elasticity of Supply: It </a:t>
                </a:r>
                <a:r>
                  <a:rPr lang="en-US" dirty="0"/>
                  <a:t>is a measure used in economics to show the responsiveness, or </a:t>
                </a:r>
                <a:r>
                  <a:rPr lang="en-US" b="1" dirty="0"/>
                  <a:t>elasticity</a:t>
                </a:r>
                <a:r>
                  <a:rPr lang="en-US" dirty="0"/>
                  <a:t>, of the quantity </a:t>
                </a:r>
                <a:r>
                  <a:rPr lang="en-US" b="1" dirty="0"/>
                  <a:t>supplied</a:t>
                </a:r>
                <a:r>
                  <a:rPr lang="en-US" dirty="0"/>
                  <a:t> of a good or service to a change in its </a:t>
                </a:r>
                <a:r>
                  <a:rPr lang="en-US" b="1" dirty="0"/>
                  <a:t>price</a:t>
                </a:r>
                <a:r>
                  <a:rPr lang="en-US" dirty="0" smtClean="0"/>
                  <a:t>.</a:t>
                </a:r>
              </a:p>
              <a:p>
                <a:pPr marL="0" indent="0" algn="ctr">
                  <a:buNone/>
                </a:pPr>
                <a14:m>
                  <m:oMathPara xmlns:m="http://schemas.openxmlformats.org/officeDocument/2006/math">
                    <m:oMathParaPr>
                      <m:jc m:val="centerGroup"/>
                    </m:oMathParaPr>
                    <m:oMath xmlns:m="http://schemas.openxmlformats.org/officeDocument/2006/math">
                      <m:r>
                        <m:rPr>
                          <m:nor/>
                        </m:rPr>
                        <a:rPr lang="en-US" dirty="0"/>
                        <m:t>Price</m:t>
                      </m:r>
                      <m:r>
                        <m:rPr>
                          <m:nor/>
                        </m:rPr>
                        <a:rPr lang="en-US" dirty="0"/>
                        <m:t> </m:t>
                      </m:r>
                      <m:r>
                        <m:rPr>
                          <m:nor/>
                        </m:rPr>
                        <a:rPr lang="en-US" dirty="0"/>
                        <m:t>Elasticity</m:t>
                      </m:r>
                      <m:r>
                        <m:rPr>
                          <m:nor/>
                        </m:rPr>
                        <a:rPr lang="en-US" dirty="0"/>
                        <m:t> </m:t>
                      </m:r>
                      <m:r>
                        <m:rPr>
                          <m:nor/>
                        </m:rPr>
                        <a:rPr lang="en-US" dirty="0"/>
                        <m:t>of</m:t>
                      </m:r>
                      <m:r>
                        <m:rPr>
                          <m:nor/>
                        </m:rPr>
                        <a:rPr lang="en-US" dirty="0"/>
                        <m:t> </m:t>
                      </m:r>
                      <m:r>
                        <m:rPr>
                          <m:nor/>
                        </m:rPr>
                        <a:rPr lang="en-US" dirty="0"/>
                        <m:t>Supply</m:t>
                      </m:r>
                      <m:r>
                        <m:rPr>
                          <m:nor/>
                        </m:rPr>
                        <a:rPr lang="en-US" b="0" i="0" dirty="0" smtClean="0"/>
                        <m:t> =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𝑐h𝑎𝑛𝑔𝑒</m:t>
                          </m:r>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𝑞𝑢𝑎𝑛𝑡𝑖𝑡𝑦</m:t>
                          </m:r>
                          <m:r>
                            <a:rPr lang="en-US" b="0" i="1" dirty="0" smtClean="0">
                              <a:latin typeface="Cambria Math" panose="02040503050406030204" pitchFamily="18" charset="0"/>
                            </a:rPr>
                            <m:t> </m:t>
                          </m:r>
                          <m:r>
                            <a:rPr lang="en-US" b="0" i="1" dirty="0" smtClean="0">
                              <a:latin typeface="Cambria Math" panose="02040503050406030204" pitchFamily="18" charset="0"/>
                            </a:rPr>
                            <m:t>𝑠𝑢𝑝𝑝𝑙𝑖𝑒𝑑</m:t>
                          </m:r>
                        </m:num>
                        <m:den>
                          <m:r>
                            <a:rPr lang="en-US" b="0" i="1" dirty="0" smtClean="0">
                              <a:latin typeface="Cambria Math" panose="02040503050406030204" pitchFamily="18" charset="0"/>
                            </a:rPr>
                            <m:t>% </m:t>
                          </m:r>
                          <m:r>
                            <a:rPr lang="en-US" b="0" i="1" dirty="0" smtClean="0">
                              <a:latin typeface="Cambria Math" panose="02040503050406030204" pitchFamily="18" charset="0"/>
                            </a:rPr>
                            <m:t>𝑐h𝑎𝑛𝑔𝑒</m:t>
                          </m:r>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𝑝𝑟𝑖𝑐𝑒</m:t>
                          </m:r>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84310" y="1988457"/>
                <a:ext cx="10018713" cy="3802743"/>
              </a:xfrm>
              <a:blipFill>
                <a:blip r:embed="rId2"/>
                <a:stretch>
                  <a:fillRect l="-1521"/>
                </a:stretch>
              </a:blipFill>
            </p:spPr>
            <p:txBody>
              <a:bodyPr/>
              <a:lstStyle/>
              <a:p>
                <a:r>
                  <a:rPr lang="en-US">
                    <a:noFill/>
                  </a:rPr>
                  <a:t> </a:t>
                </a:r>
              </a:p>
            </p:txBody>
          </p:sp>
        </mc:Fallback>
      </mc:AlternateContent>
    </p:spTree>
    <p:extLst>
      <p:ext uri="{BB962C8B-B14F-4D97-AF65-F5344CB8AC3E}">
        <p14:creationId xmlns:p14="http://schemas.microsoft.com/office/powerpoint/2010/main" val="44868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357837296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123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374930532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293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Factors affecting Demand of Electricity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Season</a:t>
            </a:r>
            <a:endParaRPr lang="en-US" dirty="0"/>
          </a:p>
          <a:p>
            <a:r>
              <a:rPr lang="en-US" dirty="0" smtClean="0"/>
              <a:t>Prices</a:t>
            </a:r>
            <a:endParaRPr lang="en-US" dirty="0"/>
          </a:p>
          <a:p>
            <a:r>
              <a:rPr lang="en-US" dirty="0" smtClean="0"/>
              <a:t>Population</a:t>
            </a:r>
            <a:endParaRPr lang="en-US" dirty="0"/>
          </a:p>
          <a:p>
            <a:r>
              <a:rPr lang="en-US" dirty="0" smtClean="0"/>
              <a:t>Technological </a:t>
            </a:r>
            <a:r>
              <a:rPr lang="en-US" dirty="0"/>
              <a:t>advancements</a:t>
            </a:r>
          </a:p>
          <a:p>
            <a:r>
              <a:rPr lang="en-US" dirty="0" smtClean="0"/>
              <a:t>Industrialization</a:t>
            </a:r>
            <a:endParaRPr lang="en-US" dirty="0"/>
          </a:p>
          <a:p>
            <a:r>
              <a:rPr lang="en-US" dirty="0" smtClean="0"/>
              <a:t>Income</a:t>
            </a:r>
            <a:r>
              <a:rPr lang="en-US" dirty="0"/>
              <a:t/>
            </a:r>
            <a:br>
              <a:rPr lang="en-US" dirty="0"/>
            </a:br>
            <a:endParaRPr lang="en-US" dirty="0"/>
          </a:p>
        </p:txBody>
      </p:sp>
    </p:spTree>
    <p:extLst>
      <p:ext uri="{BB962C8B-B14F-4D97-AF65-F5344CB8AC3E}">
        <p14:creationId xmlns:p14="http://schemas.microsoft.com/office/powerpoint/2010/main" val="181115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7624"/>
            <a:ext cx="10018713" cy="834682"/>
          </a:xfrm>
        </p:spPr>
        <p:txBody>
          <a:bodyPr>
            <a:normAutofit/>
          </a:bodyPr>
          <a:lstStyle/>
          <a:p>
            <a:r>
              <a:rPr lang="en-US" b="1" dirty="0"/>
              <a:t>Power Sector Scenario </a:t>
            </a:r>
            <a:r>
              <a:rPr lang="en-US" b="1" dirty="0" smtClean="0"/>
              <a:t>of India (2009-10)</a:t>
            </a:r>
            <a:endParaRPr lang="en-US" b="1" dirty="0"/>
          </a:p>
        </p:txBody>
      </p:sp>
      <p:sp>
        <p:nvSpPr>
          <p:cNvPr id="3" name="Content Placeholder 2"/>
          <p:cNvSpPr>
            <a:spLocks noGrp="1"/>
          </p:cNvSpPr>
          <p:nvPr>
            <p:ph idx="1"/>
          </p:nvPr>
        </p:nvSpPr>
        <p:spPr>
          <a:xfrm>
            <a:off x="1484310" y="1172307"/>
            <a:ext cx="10018713" cy="5003410"/>
          </a:xfrm>
        </p:spPr>
        <p:txBody>
          <a:bodyPr>
            <a:noAutofit/>
          </a:bodyPr>
          <a:lstStyle/>
          <a:p>
            <a:r>
              <a:rPr lang="en-US" dirty="0"/>
              <a:t>Though the availability of power has increased in 11th Five Year Plan, the power sector continues to be afflicted by supply shortages. </a:t>
            </a:r>
            <a:endParaRPr lang="en-US" dirty="0" smtClean="0"/>
          </a:p>
          <a:p>
            <a:r>
              <a:rPr lang="en-US" dirty="0" smtClean="0"/>
              <a:t>The </a:t>
            </a:r>
            <a:r>
              <a:rPr lang="en-US" dirty="0"/>
              <a:t>annual per capita consumption, at about </a:t>
            </a:r>
            <a:r>
              <a:rPr lang="en-US" b="1" dirty="0"/>
              <a:t>735 kWh </a:t>
            </a:r>
            <a:r>
              <a:rPr lang="en-US" dirty="0"/>
              <a:t>(</a:t>
            </a:r>
            <a:r>
              <a:rPr lang="en-US" b="1" dirty="0"/>
              <a:t>against world per capita consumption of 2,873 kWh</a:t>
            </a:r>
            <a:r>
              <a:rPr lang="en-US" dirty="0"/>
              <a:t>) is amongst the lowest in the world. </a:t>
            </a:r>
            <a:endParaRPr lang="en-US" dirty="0" smtClean="0"/>
          </a:p>
          <a:p>
            <a:r>
              <a:rPr lang="en-US" dirty="0" smtClean="0"/>
              <a:t>The </a:t>
            </a:r>
            <a:r>
              <a:rPr lang="en-US" dirty="0"/>
              <a:t>FY 2009-10 would also be remembered for many years as the year in which the power sector was re-rated handsomely. </a:t>
            </a:r>
            <a:endParaRPr lang="en-US" dirty="0" smtClean="0"/>
          </a:p>
          <a:p>
            <a:r>
              <a:rPr lang="en-US" dirty="0" smtClean="0"/>
              <a:t>This </a:t>
            </a:r>
            <a:r>
              <a:rPr lang="en-US" dirty="0"/>
              <a:t>was the result of many initiatives starting from the enactment of the Electricity Act, 2003 with forward looking provisions, introduction of open access, setting up of Regulatory Commissions at the Centre and States, modification of the provisions of Mega Power Policy, formulation of guidelines for Competitive Bidding of tariff, facilitation of trading of surplus/ merchant capacity and setting up of power exchanges. </a:t>
            </a:r>
            <a:endParaRPr lang="en-US" dirty="0" smtClean="0"/>
          </a:p>
        </p:txBody>
      </p:sp>
    </p:spTree>
    <p:extLst>
      <p:ext uri="{BB962C8B-B14F-4D97-AF65-F5344CB8AC3E}">
        <p14:creationId xmlns:p14="http://schemas.microsoft.com/office/powerpoint/2010/main" val="2780257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2509"/>
            <a:ext cx="10018713" cy="1149926"/>
          </a:xfrm>
        </p:spPr>
        <p:txBody>
          <a:bodyPr/>
          <a:lstStyle/>
          <a:p>
            <a:r>
              <a:rPr lang="en-US" b="1" dirty="0"/>
              <a:t>Factors affecting </a:t>
            </a:r>
            <a:r>
              <a:rPr lang="en-US" b="1" dirty="0" smtClean="0"/>
              <a:t>Supply </a:t>
            </a:r>
            <a:r>
              <a:rPr lang="en-US" b="1" dirty="0"/>
              <a:t>of Electricity</a:t>
            </a:r>
          </a:p>
        </p:txBody>
      </p:sp>
      <p:sp>
        <p:nvSpPr>
          <p:cNvPr id="3" name="Content Placeholder 2"/>
          <p:cNvSpPr>
            <a:spLocks noGrp="1"/>
          </p:cNvSpPr>
          <p:nvPr>
            <p:ph idx="1"/>
          </p:nvPr>
        </p:nvSpPr>
        <p:spPr>
          <a:xfrm>
            <a:off x="1484310" y="2500744"/>
            <a:ext cx="10018713" cy="3124201"/>
          </a:xfrm>
        </p:spPr>
        <p:txBody>
          <a:bodyPr>
            <a:noAutofit/>
          </a:bodyPr>
          <a:lstStyle/>
          <a:p>
            <a:r>
              <a:rPr lang="en-US" sz="2000" dirty="0" smtClean="0"/>
              <a:t>Fuels— Fuel </a:t>
            </a:r>
            <a:r>
              <a:rPr lang="en-US" sz="2000" dirty="0"/>
              <a:t>costs can vary based on the per unit cost, such as dollars per ton for coal or thousand </a:t>
            </a:r>
            <a:r>
              <a:rPr lang="en-US" sz="2000" dirty="0" smtClean="0"/>
              <a:t>cubic </a:t>
            </a:r>
            <a:r>
              <a:rPr lang="en-US" sz="2000" dirty="0"/>
              <a:t>feet for natural gas, and the relative cost, in dollars per million British thermal unit </a:t>
            </a:r>
            <a:r>
              <a:rPr lang="en-US" sz="2000" dirty="0" smtClean="0"/>
              <a:t>equivalent</a:t>
            </a:r>
            <a:r>
              <a:rPr lang="en-US" sz="2000" dirty="0"/>
              <a:t>. Electricity generators with relatively high fuel costs tend to be used most during periods </a:t>
            </a:r>
            <a:r>
              <a:rPr lang="en-US" sz="2000" dirty="0" smtClean="0"/>
              <a:t>of </a:t>
            </a:r>
            <a:r>
              <a:rPr lang="en-US" sz="2000" dirty="0"/>
              <a:t>high demand.</a:t>
            </a:r>
          </a:p>
          <a:p>
            <a:r>
              <a:rPr lang="en-US" sz="2000" dirty="0" smtClean="0"/>
              <a:t>Power </a:t>
            </a:r>
            <a:r>
              <a:rPr lang="en-US" sz="2000" dirty="0"/>
              <a:t>plants—Each power plant has construction, maintenance, and operating </a:t>
            </a:r>
            <a:r>
              <a:rPr lang="en-US" sz="2000" dirty="0" smtClean="0"/>
              <a:t>costs. Transmission </a:t>
            </a:r>
            <a:r>
              <a:rPr lang="en-US" sz="2000" dirty="0"/>
              <a:t>and distribution system—Maintaining and using the transmission system to deliver </a:t>
            </a:r>
            <a:r>
              <a:rPr lang="en-US" sz="2000" dirty="0" smtClean="0"/>
              <a:t>electricity </a:t>
            </a:r>
            <a:r>
              <a:rPr lang="en-US" sz="2000" dirty="0"/>
              <a:t>contributes to the cost of electricity.</a:t>
            </a:r>
          </a:p>
          <a:p>
            <a:r>
              <a:rPr lang="en-US" sz="2000" dirty="0" smtClean="0"/>
              <a:t>Weather </a:t>
            </a:r>
            <a:r>
              <a:rPr lang="en-US" sz="2000" dirty="0"/>
              <a:t>conditions—Rain can provide water for low-cost hydropower generation. Extreme temperatures </a:t>
            </a:r>
            <a:r>
              <a:rPr lang="en-US" sz="2000" dirty="0" smtClean="0"/>
              <a:t>can </a:t>
            </a:r>
            <a:r>
              <a:rPr lang="en-US" sz="2000" dirty="0"/>
              <a:t>increase the demand for electricity, especially for cooling. Severe weather can also damage power </a:t>
            </a:r>
            <a:r>
              <a:rPr lang="en-US" sz="2000" dirty="0" smtClean="0"/>
              <a:t>lines </a:t>
            </a:r>
            <a:r>
              <a:rPr lang="en-US" sz="2000" dirty="0"/>
              <a:t>and add costs to maintain the electricity grid.</a:t>
            </a:r>
          </a:p>
          <a:p>
            <a:r>
              <a:rPr lang="en-US" sz="2000" dirty="0" smtClean="0"/>
              <a:t>Regulations—In </a:t>
            </a:r>
            <a:r>
              <a:rPr lang="en-US" sz="2000" dirty="0"/>
              <a:t>some states, prices are fully regulated by Public Service Commissions, while in other </a:t>
            </a:r>
            <a:r>
              <a:rPr lang="en-US" sz="2000" dirty="0" smtClean="0"/>
              <a:t>states </a:t>
            </a:r>
            <a:r>
              <a:rPr lang="en-US" sz="2000" dirty="0"/>
              <a:t>there is a combination of unregulated prices (for generators) and regulated prices (for </a:t>
            </a:r>
            <a:r>
              <a:rPr lang="en-US" sz="2000" dirty="0" smtClean="0"/>
              <a:t>transmission </a:t>
            </a:r>
            <a:r>
              <a:rPr lang="en-US" sz="2000" dirty="0"/>
              <a:t>and distribution</a:t>
            </a:r>
            <a:r>
              <a:rPr lang="en-US" sz="2000" dirty="0" smtClean="0"/>
              <a:t>).</a:t>
            </a:r>
            <a:endParaRPr lang="en-US" sz="2000" dirty="0"/>
          </a:p>
          <a:p>
            <a:endParaRPr lang="en-US" sz="2000" dirty="0"/>
          </a:p>
        </p:txBody>
      </p:sp>
    </p:spTree>
    <p:extLst>
      <p:ext uri="{BB962C8B-B14F-4D97-AF65-F5344CB8AC3E}">
        <p14:creationId xmlns:p14="http://schemas.microsoft.com/office/powerpoint/2010/main" val="733802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Acknowledgements</a:t>
            </a:r>
            <a:endParaRPr lang="en-US" b="1" dirty="0"/>
          </a:p>
        </p:txBody>
      </p:sp>
      <p:sp>
        <p:nvSpPr>
          <p:cNvPr id="3" name="Content Placeholder 2"/>
          <p:cNvSpPr>
            <a:spLocks noGrp="1"/>
          </p:cNvSpPr>
          <p:nvPr>
            <p:ph idx="1"/>
          </p:nvPr>
        </p:nvSpPr>
        <p:spPr>
          <a:xfrm>
            <a:off x="1484310" y="2438399"/>
            <a:ext cx="10018713" cy="3124201"/>
          </a:xfrm>
        </p:spPr>
        <p:txBody>
          <a:bodyPr/>
          <a:lstStyle/>
          <a:p>
            <a:pPr marL="0" indent="0">
              <a:buNone/>
            </a:pPr>
            <a:r>
              <a:rPr lang="en-US" dirty="0" smtClean="0"/>
              <a:t>We are thankful to the following people for guiding us:</a:t>
            </a:r>
          </a:p>
          <a:p>
            <a:r>
              <a:rPr lang="en-US" dirty="0" smtClean="0"/>
              <a:t>Mr. Paresh </a:t>
            </a:r>
            <a:r>
              <a:rPr lang="en-US" dirty="0" err="1" smtClean="0"/>
              <a:t>Wani</a:t>
            </a:r>
            <a:r>
              <a:rPr lang="en-US" dirty="0" smtClean="0"/>
              <a:t> – Torrent Power Ltd.</a:t>
            </a:r>
          </a:p>
          <a:p>
            <a:r>
              <a:rPr lang="en-US" dirty="0" smtClean="0"/>
              <a:t>Mr. Parag Shah – Torrent Power Ltd.</a:t>
            </a:r>
          </a:p>
          <a:p>
            <a:r>
              <a:rPr lang="en-US" dirty="0" smtClean="0"/>
              <a:t>Mr. </a:t>
            </a:r>
            <a:r>
              <a:rPr lang="en-US" dirty="0" err="1" smtClean="0"/>
              <a:t>Rohin</a:t>
            </a:r>
            <a:r>
              <a:rPr lang="en-US" dirty="0" smtClean="0"/>
              <a:t> </a:t>
            </a:r>
            <a:r>
              <a:rPr lang="en-US" dirty="0" err="1" smtClean="0"/>
              <a:t>Kaul</a:t>
            </a:r>
            <a:r>
              <a:rPr lang="en-US" dirty="0" smtClean="0"/>
              <a:t> – Torrent Power Ltd.</a:t>
            </a:r>
          </a:p>
          <a:p>
            <a:r>
              <a:rPr lang="en-US" dirty="0" smtClean="0"/>
              <a:t>Mr. </a:t>
            </a:r>
            <a:r>
              <a:rPr lang="en-US" dirty="0" err="1" smtClean="0"/>
              <a:t>Sandip</a:t>
            </a:r>
            <a:r>
              <a:rPr lang="en-US" dirty="0" smtClean="0"/>
              <a:t> Shah – Ex-employee of AEC</a:t>
            </a:r>
          </a:p>
        </p:txBody>
      </p:sp>
    </p:spTree>
    <p:extLst>
      <p:ext uri="{BB962C8B-B14F-4D97-AF65-F5344CB8AC3E}">
        <p14:creationId xmlns:p14="http://schemas.microsoft.com/office/powerpoint/2010/main" val="2680456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6418"/>
            <a:ext cx="10018713" cy="907473"/>
          </a:xfrm>
        </p:spPr>
        <p:txBody>
          <a:bodyPr/>
          <a:lstStyle/>
          <a:p>
            <a:r>
              <a:rPr lang="en-US" dirty="0" smtClean="0"/>
              <a:t>References</a:t>
            </a:r>
            <a:endParaRPr lang="en-US" dirty="0"/>
          </a:p>
        </p:txBody>
      </p:sp>
      <p:sp>
        <p:nvSpPr>
          <p:cNvPr id="5" name="TextBox 4"/>
          <p:cNvSpPr txBox="1"/>
          <p:nvPr/>
        </p:nvSpPr>
        <p:spPr>
          <a:xfrm>
            <a:off x="1484310" y="1690255"/>
            <a:ext cx="1023663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http://</a:t>
            </a:r>
            <a:r>
              <a:rPr lang="en-US" sz="2000" dirty="0" smtClean="0"/>
              <a:t>www.torrentpower.com/investors/pdfs/audited_finan_stat.pdf</a:t>
            </a:r>
            <a:endParaRPr lang="en-US" sz="2000" dirty="0"/>
          </a:p>
          <a:p>
            <a:pPr marL="285750" indent="-285750">
              <a:buFont typeface="Arial" panose="020B0604020202020204" pitchFamily="34" charset="0"/>
              <a:buChar char="•"/>
            </a:pPr>
            <a:r>
              <a:rPr lang="en-US" sz="2000" dirty="0"/>
              <a:t>http://www.livemint.com/r/LiveMint/Period1/2013/04/17/Photos/g-Energy-(web).</a:t>
            </a:r>
            <a:r>
              <a:rPr lang="en-US" sz="2000" dirty="0" smtClean="0"/>
              <a:t>jpg</a:t>
            </a:r>
            <a:endParaRPr lang="en-US" sz="2000" dirty="0"/>
          </a:p>
          <a:p>
            <a:pPr marL="285750" indent="-285750">
              <a:buFont typeface="Arial" panose="020B0604020202020204" pitchFamily="34" charset="0"/>
              <a:buChar char="•"/>
            </a:pPr>
            <a:r>
              <a:rPr lang="en-US" sz="2000" dirty="0"/>
              <a:t>http://</a:t>
            </a:r>
            <a:r>
              <a:rPr lang="en-US" sz="2000" dirty="0" smtClean="0"/>
              <a:t>www.torrentpower.com/investors/pdfs/management_discussion_ana.pdf</a:t>
            </a:r>
            <a:endParaRPr lang="en-US" sz="2000" dirty="0"/>
          </a:p>
          <a:p>
            <a:pPr marL="285750" indent="-285750">
              <a:buFont typeface="Arial" panose="020B0604020202020204" pitchFamily="34" charset="0"/>
              <a:buChar char="•"/>
            </a:pPr>
            <a:r>
              <a:rPr lang="en-US" sz="2000" dirty="0"/>
              <a:t>http://</a:t>
            </a:r>
            <a:r>
              <a:rPr lang="en-US" sz="2000" dirty="0" smtClean="0"/>
              <a:t>www.torrentpower.com/investors/pdfs/2014/tp_annual_report_13-14.pdf</a:t>
            </a:r>
            <a:endParaRPr lang="en-US" sz="2000" dirty="0"/>
          </a:p>
          <a:p>
            <a:pPr marL="285750" indent="-285750">
              <a:buFont typeface="Arial" panose="020B0604020202020204" pitchFamily="34" charset="0"/>
              <a:buChar char="•"/>
            </a:pPr>
            <a:r>
              <a:rPr lang="en-US" sz="2000" dirty="0"/>
              <a:t>http://</a:t>
            </a:r>
            <a:r>
              <a:rPr lang="en-US" sz="2000" dirty="0" smtClean="0"/>
              <a:t>www.torrentpower.com/investors/sec_annu_report.php</a:t>
            </a:r>
            <a:endParaRPr lang="en-US" sz="2000" dirty="0"/>
          </a:p>
          <a:p>
            <a:pPr marL="285750" indent="-285750">
              <a:buFont typeface="Arial" panose="020B0604020202020204" pitchFamily="34" charset="0"/>
              <a:buChar char="•"/>
            </a:pPr>
            <a:r>
              <a:rPr lang="en-US" sz="2000" dirty="0"/>
              <a:t>http://</a:t>
            </a:r>
            <a:r>
              <a:rPr lang="en-US" sz="2000" dirty="0" smtClean="0"/>
              <a:t>www.torrentpower.com/pdfs/manag_disc_analy.pdf</a:t>
            </a:r>
            <a:endParaRPr lang="en-US" sz="2000" dirty="0"/>
          </a:p>
          <a:p>
            <a:pPr marL="285750" indent="-285750">
              <a:buFont typeface="Arial" panose="020B0604020202020204" pitchFamily="34" charset="0"/>
              <a:buChar char="•"/>
            </a:pPr>
            <a:r>
              <a:rPr lang="en-US" sz="2000" dirty="0"/>
              <a:t>http://</a:t>
            </a:r>
            <a:r>
              <a:rPr lang="en-US" sz="2000" dirty="0" smtClean="0"/>
              <a:t>www.torrentpower.com/pdfs/ten_years_glance.pdf</a:t>
            </a:r>
            <a:endParaRPr lang="en-US" sz="2000" dirty="0"/>
          </a:p>
          <a:p>
            <a:pPr marL="285750" indent="-285750">
              <a:buFont typeface="Arial" panose="020B0604020202020204" pitchFamily="34" charset="0"/>
              <a:buChar char="•"/>
            </a:pPr>
            <a:r>
              <a:rPr lang="en-US" sz="2000" dirty="0"/>
              <a:t>http://</a:t>
            </a:r>
            <a:r>
              <a:rPr lang="en-US" sz="2000" dirty="0" smtClean="0"/>
              <a:t>www.torrentpower.com/pdfs/audited_finan_stat.pdf</a:t>
            </a:r>
            <a:endParaRPr lang="en-US" sz="2000" dirty="0"/>
          </a:p>
          <a:p>
            <a:pPr marL="285750" indent="-285750">
              <a:buFont typeface="Arial" panose="020B0604020202020204" pitchFamily="34" charset="0"/>
              <a:buChar char="•"/>
            </a:pPr>
            <a:r>
              <a:rPr lang="en-US" sz="2000" dirty="0"/>
              <a:t>http://</a:t>
            </a:r>
            <a:r>
              <a:rPr lang="en-US" sz="2000" dirty="0" smtClean="0"/>
              <a:t>www.torrentpower.com/investors/pdfs/2015/tp_anuual_report_1415.pdf</a:t>
            </a:r>
            <a:endParaRPr lang="en-US" sz="2000" dirty="0"/>
          </a:p>
          <a:p>
            <a:pPr marL="285750" indent="-285750">
              <a:buFont typeface="Arial" panose="020B0604020202020204" pitchFamily="34" charset="0"/>
              <a:buChar char="•"/>
            </a:pPr>
            <a:r>
              <a:rPr lang="en-US" sz="2000" dirty="0"/>
              <a:t>http://</a:t>
            </a:r>
            <a:r>
              <a:rPr lang="en-US" sz="2000" dirty="0" smtClean="0"/>
              <a:t>www.torrentpower.com/customers/mobile_van_schedule/tariff_order_1-5-14.pdf</a:t>
            </a:r>
            <a:endParaRPr lang="en-US" sz="2000" dirty="0"/>
          </a:p>
          <a:p>
            <a:pPr marL="285750" indent="-285750">
              <a:buFont typeface="Arial" panose="020B0604020202020204" pitchFamily="34" charset="0"/>
              <a:buChar char="•"/>
            </a:pPr>
            <a:r>
              <a:rPr lang="en-US" sz="2000" dirty="0"/>
              <a:t>http://</a:t>
            </a:r>
            <a:r>
              <a:rPr lang="en-US" sz="2000" dirty="0" smtClean="0"/>
              <a:t>www.torrentpower.com/investors/pdfs/2013/tp_annual_report_fy2-13.pdf</a:t>
            </a:r>
            <a:endParaRPr lang="en-US" sz="2000" dirty="0"/>
          </a:p>
          <a:p>
            <a:pPr marL="285750" indent="-285750">
              <a:buFont typeface="Arial" panose="020B0604020202020204" pitchFamily="34" charset="0"/>
              <a:buChar char="•"/>
            </a:pPr>
            <a:r>
              <a:rPr lang="en-US" sz="2000" dirty="0"/>
              <a:t>http://</a:t>
            </a:r>
            <a:r>
              <a:rPr lang="en-US" sz="2000" dirty="0" smtClean="0"/>
              <a:t>www.torrentpower.com/investors/pdfs/2012/tpl-annual-report-11-12.pdf</a:t>
            </a:r>
            <a:endParaRPr lang="en-US" sz="2000" dirty="0"/>
          </a:p>
          <a:p>
            <a:pPr marL="285750" indent="-285750">
              <a:buFont typeface="Arial" panose="020B0604020202020204" pitchFamily="34" charset="0"/>
              <a:buChar char="•"/>
            </a:pPr>
            <a:r>
              <a:rPr lang="en-US" sz="2000" dirty="0"/>
              <a:t>http://www.torrentpower.com/investors/pdfs/10-11/tpl_annual-report-10-11.pdf</a:t>
            </a:r>
          </a:p>
        </p:txBody>
      </p:sp>
    </p:spTree>
    <p:extLst>
      <p:ext uri="{BB962C8B-B14F-4D97-AF65-F5344CB8AC3E}">
        <p14:creationId xmlns:p14="http://schemas.microsoft.com/office/powerpoint/2010/main" val="197331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602" y="1461655"/>
            <a:ext cx="10018713" cy="4551218"/>
          </a:xfrm>
        </p:spPr>
        <p:txBody>
          <a:bodyPr>
            <a:normAutofit fontScale="90000"/>
          </a:bodyPr>
          <a:lstStyle/>
          <a:p>
            <a:r>
              <a:rPr lang="en-US" dirty="0" smtClean="0"/>
              <a:t>Group Members:</a:t>
            </a:r>
            <a:br>
              <a:rPr lang="en-US" dirty="0" smtClean="0"/>
            </a:br>
            <a:r>
              <a:rPr lang="en-US" dirty="0" smtClean="0"/>
              <a:t/>
            </a:r>
            <a:br>
              <a:rPr lang="en-US" dirty="0" smtClean="0"/>
            </a:br>
            <a:r>
              <a:rPr lang="en-US" dirty="0" err="1" smtClean="0"/>
              <a:t>Ratnesh</a:t>
            </a:r>
            <a:r>
              <a:rPr lang="en-US" dirty="0" smtClean="0"/>
              <a:t> Shah 1401110</a:t>
            </a:r>
            <a:br>
              <a:rPr lang="en-US" dirty="0" smtClean="0"/>
            </a:br>
            <a:r>
              <a:rPr lang="en-US" dirty="0" err="1" smtClean="0"/>
              <a:t>Maitrey</a:t>
            </a:r>
            <a:r>
              <a:rPr lang="en-US" dirty="0" smtClean="0"/>
              <a:t> Mehta 1401040</a:t>
            </a:r>
            <a:br>
              <a:rPr lang="en-US" dirty="0" smtClean="0"/>
            </a:br>
            <a:r>
              <a:rPr lang="en-US" dirty="0" smtClean="0"/>
              <a:t>Kaivalya Shah 1401108</a:t>
            </a:r>
            <a:br>
              <a:rPr lang="en-US" dirty="0" smtClean="0"/>
            </a:br>
            <a:r>
              <a:rPr lang="en-US" dirty="0" err="1" smtClean="0"/>
              <a:t>Maharsh</a:t>
            </a:r>
            <a:r>
              <a:rPr lang="en-US" dirty="0" smtClean="0"/>
              <a:t> Patel 1401109</a:t>
            </a:r>
            <a:br>
              <a:rPr lang="en-US" dirty="0" smtClean="0"/>
            </a:br>
            <a:r>
              <a:rPr lang="en-US" dirty="0" err="1" smtClean="0"/>
              <a:t>Mohit</a:t>
            </a:r>
            <a:r>
              <a:rPr lang="en-US" dirty="0"/>
              <a:t> </a:t>
            </a:r>
            <a:r>
              <a:rPr lang="en-US" dirty="0" err="1" smtClean="0"/>
              <a:t>Vachhani</a:t>
            </a:r>
            <a:r>
              <a:rPr lang="en-US" dirty="0" smtClean="0"/>
              <a:t> 1401073</a:t>
            </a:r>
            <a:br>
              <a:rPr lang="en-US" dirty="0" smtClean="0"/>
            </a:br>
            <a:r>
              <a:rPr lang="en-US" dirty="0" smtClean="0"/>
              <a:t>Jay Shah 1401053</a:t>
            </a:r>
            <a:br>
              <a:rPr lang="en-US" dirty="0" smtClean="0"/>
            </a:br>
            <a:r>
              <a:rPr lang="en-US" dirty="0" err="1" smtClean="0"/>
              <a:t>Ayam</a:t>
            </a:r>
            <a:r>
              <a:rPr lang="en-US" dirty="0" smtClean="0"/>
              <a:t> </a:t>
            </a:r>
            <a:r>
              <a:rPr lang="en-US" dirty="0" err="1" smtClean="0"/>
              <a:t>Ajmera</a:t>
            </a:r>
            <a:r>
              <a:rPr lang="en-US" dirty="0" smtClean="0"/>
              <a:t> 1401096</a:t>
            </a:r>
            <a:br>
              <a:rPr lang="en-US" dirty="0" smtClean="0"/>
            </a:br>
            <a:r>
              <a:rPr lang="en-US" dirty="0" err="1" smtClean="0"/>
              <a:t>Aaditya</a:t>
            </a:r>
            <a:r>
              <a:rPr lang="en-US" dirty="0" smtClean="0"/>
              <a:t> Shah 1401107</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855942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7140390" y="1806392"/>
            <a:ext cx="6857998" cy="3245222"/>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8466" y="0"/>
            <a:ext cx="5548317" cy="2743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6412" y="566412"/>
            <a:ext cx="4531297" cy="339847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05962" y="3565495"/>
            <a:ext cx="3186542" cy="339846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3398471" y="2743200"/>
            <a:ext cx="5548306" cy="2476310"/>
          </a:xfrm>
          <a:prstGeom prst="rect">
            <a:avLst/>
          </a:prstGeom>
        </p:spPr>
      </p:pic>
      <p:sp>
        <p:nvSpPr>
          <p:cNvPr id="10" name="TextBox 9"/>
          <p:cNvSpPr txBox="1"/>
          <p:nvPr/>
        </p:nvSpPr>
        <p:spPr>
          <a:xfrm>
            <a:off x="3398466" y="5703192"/>
            <a:ext cx="5548311" cy="646331"/>
          </a:xfrm>
          <a:prstGeom prst="rect">
            <a:avLst/>
          </a:prstGeom>
          <a:noFill/>
        </p:spPr>
        <p:txBody>
          <a:bodyPr wrap="square" rtlCol="0">
            <a:spAutoFit/>
          </a:bodyPr>
          <a:lstStyle/>
          <a:p>
            <a:r>
              <a:rPr lang="en-US" sz="3600" dirty="0" smtClean="0">
                <a:latin typeface="Impact" panose="020B0806030902050204" pitchFamily="34" charset="0"/>
              </a:rPr>
              <a:t>                    THANK YOU</a:t>
            </a:r>
            <a:endParaRPr lang="en-US" sz="3600" dirty="0">
              <a:latin typeface="Impact" panose="020B0806030902050204" pitchFamily="34" charset="0"/>
            </a:endParaRPr>
          </a:p>
        </p:txBody>
      </p:sp>
    </p:spTree>
    <p:extLst>
      <p:ext uri="{BB962C8B-B14F-4D97-AF65-F5344CB8AC3E}">
        <p14:creationId xmlns:p14="http://schemas.microsoft.com/office/powerpoint/2010/main" val="183317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88818"/>
            <a:ext cx="10018713" cy="713509"/>
          </a:xfrm>
        </p:spPr>
        <p:txBody>
          <a:bodyPr/>
          <a:lstStyle/>
          <a:p>
            <a:r>
              <a:rPr lang="en-US" b="1" dirty="0" smtClean="0"/>
              <a:t>Power Sector Scenario of India (2010-11)</a:t>
            </a:r>
            <a:endParaRPr lang="en-US" b="1" dirty="0"/>
          </a:p>
        </p:txBody>
      </p:sp>
      <p:sp>
        <p:nvSpPr>
          <p:cNvPr id="3" name="Content Placeholder 2"/>
          <p:cNvSpPr>
            <a:spLocks noGrp="1"/>
          </p:cNvSpPr>
          <p:nvPr>
            <p:ph idx="1"/>
          </p:nvPr>
        </p:nvSpPr>
        <p:spPr>
          <a:xfrm>
            <a:off x="1484310" y="1607127"/>
            <a:ext cx="10018713" cy="4336473"/>
          </a:xfrm>
        </p:spPr>
        <p:txBody>
          <a:bodyPr>
            <a:normAutofit lnSpcReduction="10000"/>
          </a:bodyPr>
          <a:lstStyle/>
          <a:p>
            <a:r>
              <a:rPr lang="en-IN" dirty="0" smtClean="0"/>
              <a:t>Future </a:t>
            </a:r>
            <a:r>
              <a:rPr lang="en-IN" dirty="0"/>
              <a:t>economic growth crucially depends on the long term availability of energy from sources that are affordable, accessible, sustainable and environment friendly. </a:t>
            </a:r>
            <a:endParaRPr lang="en-IN" dirty="0" smtClean="0"/>
          </a:p>
          <a:p>
            <a:r>
              <a:rPr lang="en-IN" dirty="0" smtClean="0"/>
              <a:t>India’s </a:t>
            </a:r>
            <a:r>
              <a:rPr lang="en-IN" dirty="0"/>
              <a:t>energy demand is increasing with the robust economy and a steady forecasted growth in various key sectors of the economy. </a:t>
            </a:r>
            <a:endParaRPr lang="en-US" dirty="0"/>
          </a:p>
          <a:p>
            <a:r>
              <a:rPr lang="en-IN" dirty="0"/>
              <a:t>The Indian Power Sector has come a long way over the past six decades since independence. </a:t>
            </a:r>
            <a:r>
              <a:rPr lang="en-IN" dirty="0" smtClean="0"/>
              <a:t>From </a:t>
            </a:r>
            <a:r>
              <a:rPr lang="en-IN" dirty="0"/>
              <a:t>an installed generation capacity of a meagre </a:t>
            </a:r>
            <a:r>
              <a:rPr lang="en-IN" b="1" dirty="0"/>
              <a:t>1,362 MW in 1947</a:t>
            </a:r>
            <a:r>
              <a:rPr lang="en-IN" dirty="0"/>
              <a:t>, India today has a generation capacity of nearly </a:t>
            </a:r>
            <a:r>
              <a:rPr lang="en-IN" b="1" dirty="0"/>
              <a:t>173,626 MW</a:t>
            </a:r>
            <a:r>
              <a:rPr lang="en-IN" dirty="0"/>
              <a:t>. </a:t>
            </a:r>
            <a:r>
              <a:rPr lang="en-IN" dirty="0" smtClean="0"/>
              <a:t>However</a:t>
            </a:r>
            <a:r>
              <a:rPr lang="en-IN" dirty="0"/>
              <a:t>, for a nation that has a population of over a billion and aims to sustain a </a:t>
            </a:r>
            <a:r>
              <a:rPr lang="en-IN" b="1" dirty="0"/>
              <a:t>growth rate of 9% every year</a:t>
            </a:r>
            <a:r>
              <a:rPr lang="en-IN" dirty="0"/>
              <a:t>, these figures are far from adequate. </a:t>
            </a:r>
            <a:endParaRPr lang="en-US" dirty="0"/>
          </a:p>
          <a:p>
            <a:endParaRPr lang="en-US" dirty="0"/>
          </a:p>
        </p:txBody>
      </p:sp>
    </p:spTree>
    <p:extLst>
      <p:ext uri="{BB962C8B-B14F-4D97-AF65-F5344CB8AC3E}">
        <p14:creationId xmlns:p14="http://schemas.microsoft.com/office/powerpoint/2010/main" val="345717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1728"/>
            <a:ext cx="10018713" cy="879764"/>
          </a:xfrm>
        </p:spPr>
        <p:txBody>
          <a:bodyPr/>
          <a:lstStyle/>
          <a:p>
            <a:r>
              <a:rPr lang="en-US" b="1" dirty="0"/>
              <a:t>Power Sector Scenario </a:t>
            </a:r>
            <a:r>
              <a:rPr lang="en-US" b="1" dirty="0" smtClean="0"/>
              <a:t>of India (2011-12)</a:t>
            </a:r>
            <a:endParaRPr lang="en-US" b="1" dirty="0"/>
          </a:p>
        </p:txBody>
      </p:sp>
      <p:sp>
        <p:nvSpPr>
          <p:cNvPr id="3" name="Content Placeholder 2"/>
          <p:cNvSpPr>
            <a:spLocks noGrp="1"/>
          </p:cNvSpPr>
          <p:nvPr>
            <p:ph idx="1"/>
          </p:nvPr>
        </p:nvSpPr>
        <p:spPr>
          <a:xfrm>
            <a:off x="1484310" y="1620983"/>
            <a:ext cx="10018713" cy="4170218"/>
          </a:xfrm>
        </p:spPr>
        <p:txBody>
          <a:bodyPr>
            <a:noAutofit/>
          </a:bodyPr>
          <a:lstStyle/>
          <a:p>
            <a:r>
              <a:rPr lang="en-IN" sz="2800" dirty="0"/>
              <a:t> The installed capacity at </a:t>
            </a:r>
            <a:r>
              <a:rPr lang="en-IN" sz="2800" b="1" dirty="0"/>
              <a:t>1,713 MW in 1950</a:t>
            </a:r>
            <a:r>
              <a:rPr lang="en-IN" sz="2800" dirty="0"/>
              <a:t> has grown to </a:t>
            </a:r>
            <a:r>
              <a:rPr lang="en-IN" sz="2800" b="1" dirty="0"/>
              <a:t>1,99,877 MW</a:t>
            </a:r>
            <a:r>
              <a:rPr lang="en-IN" sz="2800" dirty="0"/>
              <a:t> </a:t>
            </a:r>
            <a:r>
              <a:rPr lang="en-IN" sz="2800" b="1" dirty="0"/>
              <a:t>in March 2012</a:t>
            </a:r>
            <a:r>
              <a:rPr lang="en-IN" sz="2800" dirty="0"/>
              <a:t> symbolizing the dynamic growth of the sector. </a:t>
            </a:r>
            <a:endParaRPr lang="en-IN" sz="2800" dirty="0" smtClean="0"/>
          </a:p>
          <a:p>
            <a:r>
              <a:rPr lang="en-IN" sz="2800" dirty="0" smtClean="0"/>
              <a:t>The </a:t>
            </a:r>
            <a:r>
              <a:rPr lang="en-IN" sz="2800" dirty="0"/>
              <a:t>Eleventh Plan which began with an installed capacity of </a:t>
            </a:r>
            <a:r>
              <a:rPr lang="en-IN" sz="2800" dirty="0" smtClean="0"/>
              <a:t>        </a:t>
            </a:r>
            <a:r>
              <a:rPr lang="en-IN" sz="2800" b="1" dirty="0" smtClean="0"/>
              <a:t>1,32,329 MW</a:t>
            </a:r>
            <a:r>
              <a:rPr lang="en-IN" sz="2800" dirty="0" smtClean="0"/>
              <a:t> </a:t>
            </a:r>
            <a:r>
              <a:rPr lang="en-IN" sz="2800" dirty="0"/>
              <a:t>has grown by </a:t>
            </a:r>
            <a:r>
              <a:rPr lang="en-IN" sz="2800" b="1" dirty="0"/>
              <a:t>51.05% as of 31st March, 2012</a:t>
            </a:r>
            <a:r>
              <a:rPr lang="en-IN" sz="2800" dirty="0"/>
              <a:t>. </a:t>
            </a:r>
            <a:endParaRPr lang="en-IN" sz="2800" dirty="0" smtClean="0"/>
          </a:p>
          <a:p>
            <a:r>
              <a:rPr lang="en-IN" sz="2800" dirty="0" smtClean="0"/>
              <a:t>The </a:t>
            </a:r>
            <a:r>
              <a:rPr lang="en-IN" sz="2800" b="1" dirty="0"/>
              <a:t>Per capita</a:t>
            </a:r>
            <a:r>
              <a:rPr lang="en-IN" sz="2800" dirty="0"/>
              <a:t> consumption of electricity in the country has increased from </a:t>
            </a:r>
            <a:r>
              <a:rPr lang="en-IN" sz="2800" b="1" dirty="0"/>
              <a:t>592 kWh in FY 2003-04 to 814 kWh in FY 2010-11.</a:t>
            </a:r>
            <a:r>
              <a:rPr lang="en-IN" sz="2800" dirty="0"/>
              <a:t> </a:t>
            </a:r>
            <a:endParaRPr lang="en-US" sz="2800" dirty="0"/>
          </a:p>
        </p:txBody>
      </p:sp>
    </p:spTree>
    <p:extLst>
      <p:ext uri="{BB962C8B-B14F-4D97-AF65-F5344CB8AC3E}">
        <p14:creationId xmlns:p14="http://schemas.microsoft.com/office/powerpoint/2010/main" val="97899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43346"/>
            <a:ext cx="10018713" cy="1136072"/>
          </a:xfrm>
        </p:spPr>
        <p:txBody>
          <a:bodyPr/>
          <a:lstStyle/>
          <a:p>
            <a:r>
              <a:rPr lang="en-US" b="1" dirty="0"/>
              <a:t>Power Sector Scenario of India (</a:t>
            </a:r>
            <a:r>
              <a:rPr lang="en-US" b="1" dirty="0" smtClean="0"/>
              <a:t>2012-13)</a:t>
            </a:r>
            <a:endParaRPr lang="en-US" b="1" dirty="0"/>
          </a:p>
        </p:txBody>
      </p:sp>
      <p:sp>
        <p:nvSpPr>
          <p:cNvPr id="3" name="Content Placeholder 2"/>
          <p:cNvSpPr>
            <a:spLocks noGrp="1"/>
          </p:cNvSpPr>
          <p:nvPr>
            <p:ph idx="1"/>
          </p:nvPr>
        </p:nvSpPr>
        <p:spPr>
          <a:xfrm>
            <a:off x="1484310" y="1717965"/>
            <a:ext cx="10018713" cy="4073236"/>
          </a:xfrm>
        </p:spPr>
        <p:txBody>
          <a:bodyPr>
            <a:normAutofit/>
          </a:bodyPr>
          <a:lstStyle/>
          <a:p>
            <a:r>
              <a:rPr lang="en-US" dirty="0"/>
              <a:t>Apart from being impacted by lower GDP growth in FY 2012-13, Indian Power Sector was also </a:t>
            </a:r>
            <a:r>
              <a:rPr lang="en-US" dirty="0" smtClean="0"/>
              <a:t>impacted </a:t>
            </a:r>
            <a:r>
              <a:rPr lang="en-US" dirty="0"/>
              <a:t>by fuel non-availability and dismal financial health of </a:t>
            </a:r>
            <a:r>
              <a:rPr lang="en-US" dirty="0" err="1" smtClean="0"/>
              <a:t>Discoms</a:t>
            </a:r>
            <a:r>
              <a:rPr lang="en-US" dirty="0" smtClean="0"/>
              <a:t> (Distribution Companies). </a:t>
            </a:r>
          </a:p>
          <a:p>
            <a:r>
              <a:rPr lang="en-US" dirty="0" smtClean="0"/>
              <a:t>Per </a:t>
            </a:r>
            <a:r>
              <a:rPr lang="en-US" dirty="0"/>
              <a:t>capita annual </a:t>
            </a:r>
            <a:r>
              <a:rPr lang="en-US" dirty="0" smtClean="0"/>
              <a:t>consumption </a:t>
            </a:r>
            <a:r>
              <a:rPr lang="en-US" dirty="0"/>
              <a:t>of electricity in India remains significantly low at ~ </a:t>
            </a:r>
            <a:r>
              <a:rPr lang="en-US" b="1" dirty="0"/>
              <a:t>880 kWh for FY 2011-12 </a:t>
            </a:r>
            <a:r>
              <a:rPr lang="en-US" dirty="0"/>
              <a:t>and more </a:t>
            </a:r>
            <a:r>
              <a:rPr lang="en-US" dirty="0" smtClean="0"/>
              <a:t>than </a:t>
            </a:r>
            <a:r>
              <a:rPr lang="en-US" dirty="0"/>
              <a:t>one third of the country’s population does not have access to electricity. </a:t>
            </a:r>
            <a:endParaRPr lang="en-US" dirty="0" smtClean="0"/>
          </a:p>
          <a:p>
            <a:r>
              <a:rPr lang="en-US" dirty="0" smtClean="0"/>
              <a:t>This </a:t>
            </a:r>
            <a:r>
              <a:rPr lang="en-US" dirty="0"/>
              <a:t>provides great </a:t>
            </a:r>
            <a:r>
              <a:rPr lang="en-US" dirty="0" smtClean="0"/>
              <a:t>opportunity </a:t>
            </a:r>
            <a:r>
              <a:rPr lang="en-US" dirty="0"/>
              <a:t>for massive investment in the power sector to overcome such energy poverty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81847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616528"/>
            <a:ext cx="10018713" cy="990600"/>
          </a:xfrm>
        </p:spPr>
        <p:txBody>
          <a:bodyPr/>
          <a:lstStyle/>
          <a:p>
            <a:r>
              <a:rPr lang="en-US" b="1" dirty="0"/>
              <a:t>Power Sector Scenario of India (</a:t>
            </a:r>
            <a:r>
              <a:rPr lang="en-US" b="1" dirty="0" smtClean="0"/>
              <a:t>2013-14)</a:t>
            </a:r>
            <a:endParaRPr lang="en-US" dirty="0"/>
          </a:p>
        </p:txBody>
      </p:sp>
      <p:sp>
        <p:nvSpPr>
          <p:cNvPr id="3" name="Content Placeholder 2"/>
          <p:cNvSpPr>
            <a:spLocks noGrp="1"/>
          </p:cNvSpPr>
          <p:nvPr>
            <p:ph idx="1"/>
          </p:nvPr>
        </p:nvSpPr>
        <p:spPr>
          <a:xfrm>
            <a:off x="1484310" y="2078183"/>
            <a:ext cx="10018713" cy="3713018"/>
          </a:xfrm>
        </p:spPr>
        <p:txBody>
          <a:bodyPr>
            <a:normAutofit/>
          </a:bodyPr>
          <a:lstStyle/>
          <a:p>
            <a:r>
              <a:rPr lang="en-US" dirty="0"/>
              <a:t>The overall slow-down in economy and particularly in infrastructure have led to stagnant electricity </a:t>
            </a:r>
            <a:r>
              <a:rPr lang="en-US" dirty="0" smtClean="0"/>
              <a:t>demand </a:t>
            </a:r>
            <a:r>
              <a:rPr lang="en-US" dirty="0"/>
              <a:t>and decrease in the purchasing power of people, which signifies in a nutshell the critical </a:t>
            </a:r>
            <a:r>
              <a:rPr lang="en-US" dirty="0" smtClean="0"/>
              <a:t>situation </a:t>
            </a:r>
            <a:r>
              <a:rPr lang="en-US" dirty="0"/>
              <a:t>faced by the Indian power sector. </a:t>
            </a:r>
            <a:endParaRPr lang="en-US" dirty="0" smtClean="0"/>
          </a:p>
          <a:p>
            <a:r>
              <a:rPr lang="en-US" dirty="0" smtClean="0"/>
              <a:t>Moreover</a:t>
            </a:r>
            <a:r>
              <a:rPr lang="en-US" dirty="0"/>
              <a:t>, per capita annual electricity consumption </a:t>
            </a:r>
            <a:r>
              <a:rPr lang="en-US" dirty="0" smtClean="0"/>
              <a:t>remains </a:t>
            </a:r>
            <a:r>
              <a:rPr lang="en-US" dirty="0"/>
              <a:t>significantly low at </a:t>
            </a:r>
            <a:r>
              <a:rPr lang="en-US" b="1" dirty="0"/>
              <a:t>~917 kWh for FY 2012-13 </a:t>
            </a:r>
            <a:r>
              <a:rPr lang="en-US" dirty="0"/>
              <a:t>and one third of the Indian population remains </a:t>
            </a:r>
            <a:r>
              <a:rPr lang="en-US" dirty="0" smtClean="0"/>
              <a:t>without </a:t>
            </a:r>
            <a:r>
              <a:rPr lang="en-US" dirty="0"/>
              <a:t>access to electricity.</a:t>
            </a:r>
          </a:p>
        </p:txBody>
      </p:sp>
    </p:spTree>
    <p:extLst>
      <p:ext uri="{BB962C8B-B14F-4D97-AF65-F5344CB8AC3E}">
        <p14:creationId xmlns:p14="http://schemas.microsoft.com/office/powerpoint/2010/main" val="96109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671946"/>
            <a:ext cx="10018713" cy="907473"/>
          </a:xfrm>
        </p:spPr>
        <p:txBody>
          <a:bodyPr/>
          <a:lstStyle/>
          <a:p>
            <a:r>
              <a:rPr lang="en-US" b="1" dirty="0"/>
              <a:t>Power Sector Scenario of India (</a:t>
            </a:r>
            <a:r>
              <a:rPr lang="en-US" b="1" dirty="0" smtClean="0"/>
              <a:t>2014-15)</a:t>
            </a:r>
            <a:endParaRPr lang="en-US" dirty="0"/>
          </a:p>
        </p:txBody>
      </p:sp>
      <p:sp>
        <p:nvSpPr>
          <p:cNvPr id="3" name="Content Placeholder 2"/>
          <p:cNvSpPr>
            <a:spLocks noGrp="1"/>
          </p:cNvSpPr>
          <p:nvPr>
            <p:ph idx="1"/>
          </p:nvPr>
        </p:nvSpPr>
        <p:spPr>
          <a:xfrm>
            <a:off x="1484310" y="2036619"/>
            <a:ext cx="10018713" cy="3754582"/>
          </a:xfrm>
        </p:spPr>
        <p:txBody>
          <a:bodyPr>
            <a:normAutofit/>
          </a:bodyPr>
          <a:lstStyle/>
          <a:p>
            <a:r>
              <a:rPr lang="en-US" dirty="0"/>
              <a:t>As evident from the existing power sector situation which has been adversely affected </a:t>
            </a:r>
            <a:r>
              <a:rPr lang="en-US" dirty="0" smtClean="0"/>
              <a:t>by </a:t>
            </a:r>
            <a:r>
              <a:rPr lang="en-US" b="1" dirty="0" smtClean="0"/>
              <a:t>domestic </a:t>
            </a:r>
            <a:r>
              <a:rPr lang="en-US" b="1" dirty="0"/>
              <a:t>fuel shortages</a:t>
            </a:r>
            <a:r>
              <a:rPr lang="en-US" dirty="0"/>
              <a:t>, the moot point is that supply side (coal / gas) needs to remain affordable </a:t>
            </a:r>
            <a:r>
              <a:rPr lang="en-US" dirty="0" smtClean="0"/>
              <a:t>i.e</a:t>
            </a:r>
            <a:r>
              <a:rPr lang="en-US" dirty="0"/>
              <a:t>. what the market (consumer) can absorb as a cost. </a:t>
            </a:r>
            <a:endParaRPr lang="en-US" dirty="0" smtClean="0"/>
          </a:p>
          <a:p>
            <a:r>
              <a:rPr lang="en-US" dirty="0" smtClean="0"/>
              <a:t>The </a:t>
            </a:r>
            <a:r>
              <a:rPr lang="en-US" dirty="0"/>
              <a:t>power sector’s identification as a key </a:t>
            </a:r>
            <a:r>
              <a:rPr lang="en-US" dirty="0" smtClean="0"/>
              <a:t>sector </a:t>
            </a:r>
            <a:r>
              <a:rPr lang="en-US" dirty="0"/>
              <a:t>of focus to promote sustained industrial growth with emphasis on ‘</a:t>
            </a:r>
            <a:r>
              <a:rPr lang="en-US" b="1" dirty="0"/>
              <a:t>Make in India</a:t>
            </a:r>
            <a:r>
              <a:rPr lang="en-US" dirty="0"/>
              <a:t>’ coupled </a:t>
            </a:r>
            <a:r>
              <a:rPr lang="en-US" dirty="0" smtClean="0"/>
              <a:t>with </a:t>
            </a:r>
            <a:r>
              <a:rPr lang="en-US" dirty="0"/>
              <a:t>the Government’s focus to attain ‘</a:t>
            </a:r>
            <a:r>
              <a:rPr lang="en-US" b="1" dirty="0"/>
              <a:t>Power For All</a:t>
            </a:r>
            <a:r>
              <a:rPr lang="en-US" dirty="0"/>
              <a:t>’ is expected to accelerate the power demand in </a:t>
            </a:r>
            <a:r>
              <a:rPr lang="en-US" dirty="0" smtClean="0"/>
              <a:t>the </a:t>
            </a:r>
            <a:r>
              <a:rPr lang="en-US" dirty="0"/>
              <a:t>country which is currently subdued.</a:t>
            </a:r>
          </a:p>
        </p:txBody>
      </p:sp>
    </p:spTree>
    <p:extLst>
      <p:ext uri="{BB962C8B-B14F-4D97-AF65-F5344CB8AC3E}">
        <p14:creationId xmlns:p14="http://schemas.microsoft.com/office/powerpoint/2010/main" val="291023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610" y="394855"/>
            <a:ext cx="10018713" cy="1752599"/>
          </a:xfrm>
        </p:spPr>
        <p:txBody>
          <a:bodyPr/>
          <a:lstStyle/>
          <a:p>
            <a:r>
              <a:rPr lang="en-IN" b="1" dirty="0" smtClean="0"/>
              <a:t> Electricity – A Necessity</a:t>
            </a:r>
            <a:endParaRPr lang="en-IN" b="1" dirty="0"/>
          </a:p>
        </p:txBody>
      </p:sp>
      <p:sp>
        <p:nvSpPr>
          <p:cNvPr id="3" name="Content Placeholder 2"/>
          <p:cNvSpPr>
            <a:spLocks noGrp="1"/>
          </p:cNvSpPr>
          <p:nvPr>
            <p:ph idx="1"/>
          </p:nvPr>
        </p:nvSpPr>
        <p:spPr>
          <a:xfrm>
            <a:off x="1426121" y="2251362"/>
            <a:ext cx="10018713" cy="3949933"/>
          </a:xfrm>
        </p:spPr>
        <p:txBody>
          <a:bodyPr/>
          <a:lstStyle/>
          <a:p>
            <a:r>
              <a:rPr lang="en-IN" dirty="0"/>
              <a:t>Electricity is not just a convenience; it’s a necessity. </a:t>
            </a:r>
            <a:endParaRPr lang="en-IN" dirty="0" smtClean="0"/>
          </a:p>
          <a:p>
            <a:r>
              <a:rPr lang="en-IN" dirty="0" smtClean="0"/>
              <a:t>It </a:t>
            </a:r>
            <a:r>
              <a:rPr lang="en-IN" dirty="0"/>
              <a:t>helps us live comfortably in our homes year-round, regardless of the weather</a:t>
            </a:r>
            <a:r>
              <a:rPr lang="en-IN" dirty="0" smtClean="0"/>
              <a:t>.</a:t>
            </a:r>
          </a:p>
          <a:p>
            <a:r>
              <a:rPr lang="en-IN" dirty="0" smtClean="0"/>
              <a:t> </a:t>
            </a:r>
            <a:r>
              <a:rPr lang="en-IN" dirty="0"/>
              <a:t>S</a:t>
            </a:r>
            <a:r>
              <a:rPr lang="en-IN" dirty="0" smtClean="0"/>
              <a:t>upply </a:t>
            </a:r>
            <a:r>
              <a:rPr lang="en-IN" dirty="0"/>
              <a:t>of electricity is essential for businesses, farms, factories, </a:t>
            </a:r>
            <a:r>
              <a:rPr lang="en-IN" dirty="0" smtClean="0"/>
              <a:t>hospitals , institutions </a:t>
            </a:r>
            <a:r>
              <a:rPr lang="en-IN" dirty="0"/>
              <a:t>and homes</a:t>
            </a:r>
            <a:r>
              <a:rPr lang="en-IN" dirty="0" smtClean="0"/>
              <a:t>.</a:t>
            </a:r>
          </a:p>
          <a:p>
            <a:r>
              <a:rPr lang="en-IN" dirty="0"/>
              <a:t>The more necessary a </a:t>
            </a:r>
            <a:r>
              <a:rPr lang="en-IN" b="1" dirty="0"/>
              <a:t>good</a:t>
            </a:r>
            <a:r>
              <a:rPr lang="en-IN" dirty="0"/>
              <a:t> is, the lower the price elasticity of demand, as people will attempt to buy it no matter the price.</a:t>
            </a:r>
            <a:endParaRPr lang="en-IN" dirty="0"/>
          </a:p>
        </p:txBody>
      </p:sp>
    </p:spTree>
    <p:extLst>
      <p:ext uri="{BB962C8B-B14F-4D97-AF65-F5344CB8AC3E}">
        <p14:creationId xmlns:p14="http://schemas.microsoft.com/office/powerpoint/2010/main" val="181752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Torrent">
      <a:dk1>
        <a:sysClr val="windowText" lastClr="000000"/>
      </a:dk1>
      <a:lt1>
        <a:sysClr val="window" lastClr="FFFFFF"/>
      </a:lt1>
      <a:dk2>
        <a:srgbClr val="4E3B30"/>
      </a:dk2>
      <a:lt2>
        <a:srgbClr val="59595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631</TotalTime>
  <Words>1534</Words>
  <Application>Microsoft Office PowerPoint</Application>
  <PresentationFormat>Widescreen</PresentationFormat>
  <Paragraphs>133</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Corbel</vt:lpstr>
      <vt:lpstr>Impact</vt:lpstr>
      <vt:lpstr>Parallax</vt:lpstr>
      <vt:lpstr>Economics Project Analysis of Power Sector</vt:lpstr>
      <vt:lpstr>Power Sector of India</vt:lpstr>
      <vt:lpstr>Power Sector Scenario of India (2009-10)</vt:lpstr>
      <vt:lpstr>Power Sector Scenario of India (2010-11)</vt:lpstr>
      <vt:lpstr>Power Sector Scenario of India (2011-12)</vt:lpstr>
      <vt:lpstr>Power Sector Scenario of India (2012-13)</vt:lpstr>
      <vt:lpstr>Power Sector Scenario of India (2013-14)</vt:lpstr>
      <vt:lpstr>Power Sector Scenario of India (2014-15)</vt:lpstr>
      <vt:lpstr> Electricity – A Necessity</vt:lpstr>
      <vt:lpstr>PowerPoint Presentation</vt:lpstr>
      <vt:lpstr>PowerPoint Presentation</vt:lpstr>
      <vt:lpstr>PowerPoint Presentation</vt:lpstr>
      <vt:lpstr>Demand – Supply Gap: Reasons</vt:lpstr>
      <vt:lpstr>PowerPoint Presentation</vt:lpstr>
      <vt:lpstr>Power Supplying Companies in Gujarat</vt:lpstr>
      <vt:lpstr>History of Torrent Power</vt:lpstr>
      <vt:lpstr>About Torrent Power</vt:lpstr>
      <vt:lpstr>Torrent Power’s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Theory</vt:lpstr>
      <vt:lpstr>PowerPoint Presentation</vt:lpstr>
      <vt:lpstr>PowerPoint Presentation</vt:lpstr>
      <vt:lpstr>Some Factors affecting Demand of Electricity</vt:lpstr>
      <vt:lpstr>Factors affecting Supply of Electricity</vt:lpstr>
      <vt:lpstr>Acknowledgements</vt:lpstr>
      <vt:lpstr>References</vt:lpstr>
      <vt:lpstr>Group Members:  Ratnesh Shah 1401110 Maitrey Mehta 1401040 Kaivalya Shah 1401108 Maharsh Patel 1401109 Mohit Vachhani 1401073 Jay Shah 1401053 Ayam Ajmera 1401096 Aaditya Shah 1401107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 Torrent Power</dc:title>
  <dc:creator>kaivalya</dc:creator>
  <cp:lastModifiedBy>Ratnesh Shah</cp:lastModifiedBy>
  <cp:revision>63</cp:revision>
  <dcterms:created xsi:type="dcterms:W3CDTF">2016-02-15T12:53:35Z</dcterms:created>
  <dcterms:modified xsi:type="dcterms:W3CDTF">2016-02-19T18:27:56Z</dcterms:modified>
</cp:coreProperties>
</file>