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8"/>
  </p:notesMasterIdLst>
  <p:sldIdLst>
    <p:sldId id="256" r:id="rId2"/>
    <p:sldId id="266" r:id="rId3"/>
    <p:sldId id="267" r:id="rId4"/>
    <p:sldId id="257" r:id="rId5"/>
    <p:sldId id="265" r:id="rId6"/>
    <p:sldId id="260" r:id="rId7"/>
    <p:sldId id="261" r:id="rId8"/>
    <p:sldId id="262" r:id="rId9"/>
    <p:sldId id="263" r:id="rId10"/>
    <p:sldId id="264" r:id="rId11"/>
    <p:sldId id="272" r:id="rId12"/>
    <p:sldId id="273" r:id="rId13"/>
    <p:sldId id="270" r:id="rId14"/>
    <p:sldId id="271" r:id="rId15"/>
    <p:sldId id="269"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2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DA1507-5B48-459A-9601-5B36FF74DD8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F0F6D79-A2C4-4ED8-9F50-3A2EEB595A26}">
      <dgm:prSet phldrT="[Text]" custT="1"/>
      <dgm:spPr/>
      <dgm:t>
        <a:bodyPr/>
        <a:lstStyle/>
        <a:p>
          <a:r>
            <a:rPr lang="en-US" sz="4000" b="0" dirty="0">
              <a:solidFill>
                <a:schemeClr val="tx1"/>
              </a:solidFill>
              <a:latin typeface="Century Gothic" panose="020B0502020202020204" pitchFamily="34" charset="0"/>
            </a:rPr>
            <a:t>Factors determining market structure </a:t>
          </a:r>
        </a:p>
      </dgm:t>
    </dgm:pt>
    <dgm:pt modelId="{7540D0BA-1F07-4617-88A9-E4EAB5C9055F}" type="parTrans" cxnId="{BAE91938-5150-45A6-A39B-E87CBB9152A4}">
      <dgm:prSet/>
      <dgm:spPr/>
      <dgm:t>
        <a:bodyPr/>
        <a:lstStyle/>
        <a:p>
          <a:endParaRPr lang="en-US">
            <a:latin typeface="Century Gothic" panose="020B0502020202020204" pitchFamily="34" charset="0"/>
          </a:endParaRPr>
        </a:p>
      </dgm:t>
    </dgm:pt>
    <dgm:pt modelId="{A4B02941-65E9-4422-ACA3-5A84142D5E70}" type="sibTrans" cxnId="{BAE91938-5150-45A6-A39B-E87CBB9152A4}">
      <dgm:prSet/>
      <dgm:spPr/>
      <dgm:t>
        <a:bodyPr/>
        <a:lstStyle/>
        <a:p>
          <a:endParaRPr lang="en-US">
            <a:latin typeface="Century Gothic" panose="020B0502020202020204" pitchFamily="34" charset="0"/>
          </a:endParaRPr>
        </a:p>
      </dgm:t>
    </dgm:pt>
    <dgm:pt modelId="{0CCB98AB-7BE4-4940-B048-E01C5FA811ED}">
      <dgm:prSet phldrT="[Text]" custT="1"/>
      <dgm:spPr/>
      <dgm:t>
        <a:bodyPr/>
        <a:lstStyle/>
        <a:p>
          <a:r>
            <a:rPr lang="en-US" sz="2400" dirty="0">
              <a:solidFill>
                <a:schemeClr val="tx1"/>
              </a:solidFill>
              <a:latin typeface="Century Gothic" panose="020B0502020202020204" pitchFamily="34" charset="0"/>
            </a:rPr>
            <a:t>No. of Buyers &amp; Sellers</a:t>
          </a:r>
        </a:p>
      </dgm:t>
    </dgm:pt>
    <dgm:pt modelId="{B1BA888C-0D16-4E27-B3D1-10E139C77F68}" type="parTrans" cxnId="{6A49DC85-D66D-4FBD-A42D-E77C2BED2E1D}">
      <dgm:prSet/>
      <dgm:spPr/>
      <dgm:t>
        <a:bodyPr/>
        <a:lstStyle/>
        <a:p>
          <a:endParaRPr lang="en-US" sz="3200">
            <a:latin typeface="Century Gothic" panose="020B0502020202020204" pitchFamily="34" charset="0"/>
          </a:endParaRPr>
        </a:p>
      </dgm:t>
    </dgm:pt>
    <dgm:pt modelId="{8CACA361-9EFF-4110-AE92-0685DC1570F6}" type="sibTrans" cxnId="{6A49DC85-D66D-4FBD-A42D-E77C2BED2E1D}">
      <dgm:prSet/>
      <dgm:spPr/>
      <dgm:t>
        <a:bodyPr/>
        <a:lstStyle/>
        <a:p>
          <a:endParaRPr lang="en-US">
            <a:latin typeface="Century Gothic" panose="020B0502020202020204" pitchFamily="34" charset="0"/>
          </a:endParaRPr>
        </a:p>
      </dgm:t>
    </dgm:pt>
    <dgm:pt modelId="{0837BC5F-5C0E-4263-A13B-20BE886C2419}">
      <dgm:prSet phldrT="[Text]" custT="1"/>
      <dgm:spPr/>
      <dgm:t>
        <a:bodyPr/>
        <a:lstStyle/>
        <a:p>
          <a:r>
            <a:rPr lang="en-US" sz="2400" dirty="0">
              <a:solidFill>
                <a:schemeClr val="tx1"/>
              </a:solidFill>
              <a:latin typeface="Century Gothic" panose="020B0502020202020204" pitchFamily="34" charset="0"/>
            </a:rPr>
            <a:t>Nature of Commodity </a:t>
          </a:r>
        </a:p>
      </dgm:t>
    </dgm:pt>
    <dgm:pt modelId="{DF8D79B2-AEBC-4CA0-8C1E-134B017C7B08}" type="parTrans" cxnId="{E5EFC177-646F-4E02-BC80-2819EA7A8D42}">
      <dgm:prSet/>
      <dgm:spPr/>
      <dgm:t>
        <a:bodyPr/>
        <a:lstStyle/>
        <a:p>
          <a:endParaRPr lang="en-US" sz="3200">
            <a:latin typeface="Century Gothic" panose="020B0502020202020204" pitchFamily="34" charset="0"/>
          </a:endParaRPr>
        </a:p>
      </dgm:t>
    </dgm:pt>
    <dgm:pt modelId="{44A38358-19A5-4C73-B599-3A14959E31A6}" type="sibTrans" cxnId="{E5EFC177-646F-4E02-BC80-2819EA7A8D42}">
      <dgm:prSet/>
      <dgm:spPr/>
      <dgm:t>
        <a:bodyPr/>
        <a:lstStyle/>
        <a:p>
          <a:endParaRPr lang="en-US">
            <a:latin typeface="Century Gothic" panose="020B0502020202020204" pitchFamily="34" charset="0"/>
          </a:endParaRPr>
        </a:p>
      </dgm:t>
    </dgm:pt>
    <dgm:pt modelId="{873549A2-69CA-4B54-9760-A2A5B2BB1697}">
      <dgm:prSet phldrT="[Text]" custT="1"/>
      <dgm:spPr/>
      <dgm:t>
        <a:bodyPr/>
        <a:lstStyle/>
        <a:p>
          <a:r>
            <a:rPr lang="en-US" sz="2400" dirty="0">
              <a:solidFill>
                <a:schemeClr val="tx1"/>
              </a:solidFill>
              <a:latin typeface="Century Gothic" panose="020B0502020202020204" pitchFamily="34" charset="0"/>
            </a:rPr>
            <a:t>Freedom of movement of firms </a:t>
          </a:r>
        </a:p>
      </dgm:t>
    </dgm:pt>
    <dgm:pt modelId="{541FDE7C-016A-4D7F-AD6A-53D6FB0DF330}" type="parTrans" cxnId="{05861923-80A9-4FF2-A7A6-28E426C6C417}">
      <dgm:prSet/>
      <dgm:spPr/>
      <dgm:t>
        <a:bodyPr/>
        <a:lstStyle/>
        <a:p>
          <a:endParaRPr lang="en-US" sz="3200">
            <a:latin typeface="Century Gothic" panose="020B0502020202020204" pitchFamily="34" charset="0"/>
          </a:endParaRPr>
        </a:p>
      </dgm:t>
    </dgm:pt>
    <dgm:pt modelId="{71003641-3366-49A1-806B-863255158292}" type="sibTrans" cxnId="{05861923-80A9-4FF2-A7A6-28E426C6C417}">
      <dgm:prSet/>
      <dgm:spPr/>
      <dgm:t>
        <a:bodyPr/>
        <a:lstStyle/>
        <a:p>
          <a:endParaRPr lang="en-US">
            <a:latin typeface="Century Gothic" panose="020B0502020202020204" pitchFamily="34" charset="0"/>
          </a:endParaRPr>
        </a:p>
      </dgm:t>
    </dgm:pt>
    <dgm:pt modelId="{29F86D04-68E6-4016-B889-F073F07F52A9}">
      <dgm:prSet phldrT="[Text]" custT="1"/>
      <dgm:spPr/>
      <dgm:t>
        <a:bodyPr/>
        <a:lstStyle/>
        <a:p>
          <a:r>
            <a:rPr lang="en-US" sz="2400" dirty="0">
              <a:solidFill>
                <a:schemeClr val="tx1"/>
              </a:solidFill>
              <a:latin typeface="Century Gothic" panose="020B0502020202020204" pitchFamily="34" charset="0"/>
            </a:rPr>
            <a:t>Mobility of Goods &amp; Factors of Production</a:t>
          </a:r>
        </a:p>
      </dgm:t>
    </dgm:pt>
    <dgm:pt modelId="{2A8F1EE4-CB76-41B6-8FF3-8E79C62376CA}" type="parTrans" cxnId="{62807015-AF2B-4B73-A8AB-825E8A3D6587}">
      <dgm:prSet/>
      <dgm:spPr/>
      <dgm:t>
        <a:bodyPr/>
        <a:lstStyle/>
        <a:p>
          <a:endParaRPr lang="en-US" sz="3200">
            <a:latin typeface="Century Gothic" panose="020B0502020202020204" pitchFamily="34" charset="0"/>
          </a:endParaRPr>
        </a:p>
      </dgm:t>
    </dgm:pt>
    <dgm:pt modelId="{EFFF6447-73C6-4F9D-BF43-3CA1E7F806AF}" type="sibTrans" cxnId="{62807015-AF2B-4B73-A8AB-825E8A3D6587}">
      <dgm:prSet/>
      <dgm:spPr/>
      <dgm:t>
        <a:bodyPr/>
        <a:lstStyle/>
        <a:p>
          <a:endParaRPr lang="en-US">
            <a:latin typeface="Century Gothic" panose="020B0502020202020204" pitchFamily="34" charset="0"/>
          </a:endParaRPr>
        </a:p>
      </dgm:t>
    </dgm:pt>
    <dgm:pt modelId="{0C8881AA-D4A4-480E-8992-446E556AFFA3}">
      <dgm:prSet phldrT="[Text]" custT="1"/>
      <dgm:spPr/>
      <dgm:t>
        <a:bodyPr/>
        <a:lstStyle/>
        <a:p>
          <a:r>
            <a:rPr lang="en-US" sz="2400" dirty="0">
              <a:solidFill>
                <a:schemeClr val="tx1"/>
              </a:solidFill>
              <a:latin typeface="Century Gothic" panose="020B0502020202020204" pitchFamily="34" charset="0"/>
            </a:rPr>
            <a:t>Knowledge of market conditions </a:t>
          </a:r>
        </a:p>
      </dgm:t>
    </dgm:pt>
    <dgm:pt modelId="{FDE69D49-5BB3-4FE5-A719-288C794728D8}" type="parTrans" cxnId="{27ABF5AB-D319-4916-9B02-5AF96A9659C1}">
      <dgm:prSet/>
      <dgm:spPr/>
      <dgm:t>
        <a:bodyPr/>
        <a:lstStyle/>
        <a:p>
          <a:endParaRPr lang="en-US" sz="3200">
            <a:latin typeface="Century Gothic" panose="020B0502020202020204" pitchFamily="34" charset="0"/>
          </a:endParaRPr>
        </a:p>
      </dgm:t>
    </dgm:pt>
    <dgm:pt modelId="{891951FF-149B-4CC3-B19B-30EE0B3F2F44}" type="sibTrans" cxnId="{27ABF5AB-D319-4916-9B02-5AF96A9659C1}">
      <dgm:prSet/>
      <dgm:spPr/>
      <dgm:t>
        <a:bodyPr/>
        <a:lstStyle/>
        <a:p>
          <a:endParaRPr lang="en-US">
            <a:latin typeface="Century Gothic" panose="020B0502020202020204" pitchFamily="34" charset="0"/>
          </a:endParaRPr>
        </a:p>
      </dgm:t>
    </dgm:pt>
    <dgm:pt modelId="{DCE48B60-1C56-47EA-9A52-E4273DAF6179}">
      <dgm:prSet phldrT="[Text]" custT="1"/>
      <dgm:spPr/>
      <dgm:t>
        <a:bodyPr/>
        <a:lstStyle/>
        <a:p>
          <a:r>
            <a:rPr lang="en-US" sz="2400" dirty="0">
              <a:solidFill>
                <a:schemeClr val="tx1"/>
              </a:solidFill>
              <a:latin typeface="Century Gothic" panose="020B0502020202020204" pitchFamily="34" charset="0"/>
            </a:rPr>
            <a:t>Based on Region</a:t>
          </a:r>
        </a:p>
      </dgm:t>
    </dgm:pt>
    <dgm:pt modelId="{6A9A8920-1BBB-407D-B1D4-70B81547269E}" type="parTrans" cxnId="{F5029F3E-E7C8-467B-8D50-8D459ACBAE2F}">
      <dgm:prSet/>
      <dgm:spPr/>
      <dgm:t>
        <a:bodyPr/>
        <a:lstStyle/>
        <a:p>
          <a:endParaRPr lang="en-IN" sz="3200">
            <a:latin typeface="Century Gothic" panose="020B0502020202020204" pitchFamily="34" charset="0"/>
          </a:endParaRPr>
        </a:p>
      </dgm:t>
    </dgm:pt>
    <dgm:pt modelId="{176F867E-0F6A-432A-81EE-CC5F22EC524E}" type="sibTrans" cxnId="{F5029F3E-E7C8-467B-8D50-8D459ACBAE2F}">
      <dgm:prSet/>
      <dgm:spPr/>
      <dgm:t>
        <a:bodyPr/>
        <a:lstStyle/>
        <a:p>
          <a:endParaRPr lang="en-IN">
            <a:latin typeface="Century Gothic" panose="020B0502020202020204" pitchFamily="34" charset="0"/>
          </a:endParaRPr>
        </a:p>
      </dgm:t>
    </dgm:pt>
    <dgm:pt modelId="{2FFD2999-C437-4DF8-9ED6-C6197BDCAB8C}" type="pres">
      <dgm:prSet presAssocID="{57DA1507-5B48-459A-9601-5B36FF74DD89}" presName="hierChild1" presStyleCnt="0">
        <dgm:presLayoutVars>
          <dgm:orgChart val="1"/>
          <dgm:chPref val="1"/>
          <dgm:dir/>
          <dgm:animOne val="branch"/>
          <dgm:animLvl val="lvl"/>
          <dgm:resizeHandles/>
        </dgm:presLayoutVars>
      </dgm:prSet>
      <dgm:spPr/>
      <dgm:t>
        <a:bodyPr/>
        <a:lstStyle/>
        <a:p>
          <a:endParaRPr lang="en-IN"/>
        </a:p>
      </dgm:t>
    </dgm:pt>
    <dgm:pt modelId="{5F56AADB-A8E9-4A0D-996F-F6B44B9F0992}" type="pres">
      <dgm:prSet presAssocID="{0F0F6D79-A2C4-4ED8-9F50-3A2EEB595A26}" presName="hierRoot1" presStyleCnt="0">
        <dgm:presLayoutVars>
          <dgm:hierBranch val="init"/>
        </dgm:presLayoutVars>
      </dgm:prSet>
      <dgm:spPr/>
    </dgm:pt>
    <dgm:pt modelId="{B7927FE6-CA2A-4151-8C2F-07ECB5E369EA}" type="pres">
      <dgm:prSet presAssocID="{0F0F6D79-A2C4-4ED8-9F50-3A2EEB595A26}" presName="rootComposite1" presStyleCnt="0"/>
      <dgm:spPr/>
    </dgm:pt>
    <dgm:pt modelId="{6D0F2287-44D9-4506-85FF-D77CF0635483}" type="pres">
      <dgm:prSet presAssocID="{0F0F6D79-A2C4-4ED8-9F50-3A2EEB595A26}" presName="rootText1" presStyleLbl="node0" presStyleIdx="0" presStyleCnt="1" custScaleX="753522" custScaleY="328500" custLinFactY="-100000" custLinFactNeighborX="-103" custLinFactNeighborY="-137515">
        <dgm:presLayoutVars>
          <dgm:chPref val="3"/>
        </dgm:presLayoutVars>
      </dgm:prSet>
      <dgm:spPr/>
      <dgm:t>
        <a:bodyPr/>
        <a:lstStyle/>
        <a:p>
          <a:endParaRPr lang="en-IN"/>
        </a:p>
      </dgm:t>
    </dgm:pt>
    <dgm:pt modelId="{7220C649-C409-441D-BB60-07E6D2B0B07F}" type="pres">
      <dgm:prSet presAssocID="{0F0F6D79-A2C4-4ED8-9F50-3A2EEB595A26}" presName="rootConnector1" presStyleLbl="node1" presStyleIdx="0" presStyleCnt="0"/>
      <dgm:spPr/>
      <dgm:t>
        <a:bodyPr/>
        <a:lstStyle/>
        <a:p>
          <a:endParaRPr lang="en-IN"/>
        </a:p>
      </dgm:t>
    </dgm:pt>
    <dgm:pt modelId="{0F62D3C5-2466-4E0A-B9AC-1F081B86C45F}" type="pres">
      <dgm:prSet presAssocID="{0F0F6D79-A2C4-4ED8-9F50-3A2EEB595A26}" presName="hierChild2" presStyleCnt="0"/>
      <dgm:spPr/>
    </dgm:pt>
    <dgm:pt modelId="{95E77BC4-C209-4511-8EE1-62E6874C4654}" type="pres">
      <dgm:prSet presAssocID="{B1BA888C-0D16-4E27-B3D1-10E139C77F68}" presName="Name37" presStyleLbl="parChTrans1D2" presStyleIdx="0" presStyleCnt="6"/>
      <dgm:spPr/>
      <dgm:t>
        <a:bodyPr/>
        <a:lstStyle/>
        <a:p>
          <a:endParaRPr lang="en-IN"/>
        </a:p>
      </dgm:t>
    </dgm:pt>
    <dgm:pt modelId="{3549DD3E-3EB1-4F60-8AEE-8E7BCE96D7E1}" type="pres">
      <dgm:prSet presAssocID="{0CCB98AB-7BE4-4940-B048-E01C5FA811ED}" presName="hierRoot2" presStyleCnt="0">
        <dgm:presLayoutVars>
          <dgm:hierBranch val="init"/>
        </dgm:presLayoutVars>
      </dgm:prSet>
      <dgm:spPr/>
    </dgm:pt>
    <dgm:pt modelId="{052233B5-9062-4C6C-8248-B2AA93681C52}" type="pres">
      <dgm:prSet presAssocID="{0CCB98AB-7BE4-4940-B048-E01C5FA811ED}" presName="rootComposite" presStyleCnt="0"/>
      <dgm:spPr/>
    </dgm:pt>
    <dgm:pt modelId="{9B42CFF6-D009-4985-A67B-E489227C297E}" type="pres">
      <dgm:prSet presAssocID="{0CCB98AB-7BE4-4940-B048-E01C5FA811ED}" presName="rootText" presStyleLbl="node2" presStyleIdx="0" presStyleCnt="6" custScaleX="253935" custScaleY="295613" custLinFactX="65768" custLinFactY="-38593" custLinFactNeighborX="100000" custLinFactNeighborY="-100000">
        <dgm:presLayoutVars>
          <dgm:chPref val="3"/>
        </dgm:presLayoutVars>
      </dgm:prSet>
      <dgm:spPr/>
      <dgm:t>
        <a:bodyPr/>
        <a:lstStyle/>
        <a:p>
          <a:endParaRPr lang="en-IN"/>
        </a:p>
      </dgm:t>
    </dgm:pt>
    <dgm:pt modelId="{1FD43DB5-04FA-4837-8C78-80D1A2E30406}" type="pres">
      <dgm:prSet presAssocID="{0CCB98AB-7BE4-4940-B048-E01C5FA811ED}" presName="rootConnector" presStyleLbl="node2" presStyleIdx="0" presStyleCnt="6"/>
      <dgm:spPr/>
      <dgm:t>
        <a:bodyPr/>
        <a:lstStyle/>
        <a:p>
          <a:endParaRPr lang="en-IN"/>
        </a:p>
      </dgm:t>
    </dgm:pt>
    <dgm:pt modelId="{17FB5AB7-EB4A-4293-9DCE-3F8E21916669}" type="pres">
      <dgm:prSet presAssocID="{0CCB98AB-7BE4-4940-B048-E01C5FA811ED}" presName="hierChild4" presStyleCnt="0"/>
      <dgm:spPr/>
    </dgm:pt>
    <dgm:pt modelId="{D78F1642-1ED9-44C9-8907-CC6182982C00}" type="pres">
      <dgm:prSet presAssocID="{0CCB98AB-7BE4-4940-B048-E01C5FA811ED}" presName="hierChild5" presStyleCnt="0"/>
      <dgm:spPr/>
    </dgm:pt>
    <dgm:pt modelId="{B9A216BB-4A05-400E-9DB1-0D17D1E004D9}" type="pres">
      <dgm:prSet presAssocID="{DF8D79B2-AEBC-4CA0-8C1E-134B017C7B08}" presName="Name37" presStyleLbl="parChTrans1D2" presStyleIdx="1" presStyleCnt="6"/>
      <dgm:spPr/>
      <dgm:t>
        <a:bodyPr/>
        <a:lstStyle/>
        <a:p>
          <a:endParaRPr lang="en-IN"/>
        </a:p>
      </dgm:t>
    </dgm:pt>
    <dgm:pt modelId="{70652439-2F88-4CD4-85DA-5B244DD950F1}" type="pres">
      <dgm:prSet presAssocID="{0837BC5F-5C0E-4263-A13B-20BE886C2419}" presName="hierRoot2" presStyleCnt="0">
        <dgm:presLayoutVars>
          <dgm:hierBranch val="init"/>
        </dgm:presLayoutVars>
      </dgm:prSet>
      <dgm:spPr/>
    </dgm:pt>
    <dgm:pt modelId="{75E4515C-CBD2-4833-9EA2-860D681C7C8E}" type="pres">
      <dgm:prSet presAssocID="{0837BC5F-5C0E-4263-A13B-20BE886C2419}" presName="rootComposite" presStyleCnt="0"/>
      <dgm:spPr/>
    </dgm:pt>
    <dgm:pt modelId="{C46316A0-9AE7-422A-B216-FD94497AFF6D}" type="pres">
      <dgm:prSet presAssocID="{0837BC5F-5C0E-4263-A13B-20BE886C2419}" presName="rootText" presStyleLbl="node2" presStyleIdx="1" presStyleCnt="6" custScaleX="257359" custScaleY="223265" custLinFactY="150558" custLinFactNeighborX="-49124" custLinFactNeighborY="200000">
        <dgm:presLayoutVars>
          <dgm:chPref val="3"/>
        </dgm:presLayoutVars>
      </dgm:prSet>
      <dgm:spPr/>
      <dgm:t>
        <a:bodyPr/>
        <a:lstStyle/>
        <a:p>
          <a:endParaRPr lang="en-IN"/>
        </a:p>
      </dgm:t>
    </dgm:pt>
    <dgm:pt modelId="{7E033657-19E1-4132-95FA-C12E3BBAC538}" type="pres">
      <dgm:prSet presAssocID="{0837BC5F-5C0E-4263-A13B-20BE886C2419}" presName="rootConnector" presStyleLbl="node2" presStyleIdx="1" presStyleCnt="6"/>
      <dgm:spPr/>
      <dgm:t>
        <a:bodyPr/>
        <a:lstStyle/>
        <a:p>
          <a:endParaRPr lang="en-IN"/>
        </a:p>
      </dgm:t>
    </dgm:pt>
    <dgm:pt modelId="{7B4F79D3-6267-409A-BDF9-EA4531A13E9D}" type="pres">
      <dgm:prSet presAssocID="{0837BC5F-5C0E-4263-A13B-20BE886C2419}" presName="hierChild4" presStyleCnt="0"/>
      <dgm:spPr/>
    </dgm:pt>
    <dgm:pt modelId="{88A35A8D-F469-4DD8-B308-4CCA35C79158}" type="pres">
      <dgm:prSet presAssocID="{0837BC5F-5C0E-4263-A13B-20BE886C2419}" presName="hierChild5" presStyleCnt="0"/>
      <dgm:spPr/>
    </dgm:pt>
    <dgm:pt modelId="{A29F8689-8D18-4434-8DFB-A4C058C95CFB}" type="pres">
      <dgm:prSet presAssocID="{541FDE7C-016A-4D7F-AD6A-53D6FB0DF330}" presName="Name37" presStyleLbl="parChTrans1D2" presStyleIdx="2" presStyleCnt="6"/>
      <dgm:spPr/>
      <dgm:t>
        <a:bodyPr/>
        <a:lstStyle/>
        <a:p>
          <a:endParaRPr lang="en-IN"/>
        </a:p>
      </dgm:t>
    </dgm:pt>
    <dgm:pt modelId="{AD5DD688-C255-42DD-8FC1-AE047251B06E}" type="pres">
      <dgm:prSet presAssocID="{873549A2-69CA-4B54-9760-A2A5B2BB1697}" presName="hierRoot2" presStyleCnt="0">
        <dgm:presLayoutVars>
          <dgm:hierBranch val="init"/>
        </dgm:presLayoutVars>
      </dgm:prSet>
      <dgm:spPr/>
    </dgm:pt>
    <dgm:pt modelId="{640A83B1-7985-4D06-AE5F-E42A413C07E7}" type="pres">
      <dgm:prSet presAssocID="{873549A2-69CA-4B54-9760-A2A5B2BB1697}" presName="rootComposite" presStyleCnt="0"/>
      <dgm:spPr/>
    </dgm:pt>
    <dgm:pt modelId="{00FA7142-F722-4F54-8C37-CD8F8AF5A1F7}" type="pres">
      <dgm:prSet presAssocID="{873549A2-69CA-4B54-9760-A2A5B2BB1697}" presName="rootText" presStyleLbl="node2" presStyleIdx="2" presStyleCnt="6" custScaleX="218683" custScaleY="345169" custLinFactY="149005" custLinFactNeighborX="55904" custLinFactNeighborY="200000">
        <dgm:presLayoutVars>
          <dgm:chPref val="3"/>
        </dgm:presLayoutVars>
      </dgm:prSet>
      <dgm:spPr/>
      <dgm:t>
        <a:bodyPr/>
        <a:lstStyle/>
        <a:p>
          <a:endParaRPr lang="en-IN"/>
        </a:p>
      </dgm:t>
    </dgm:pt>
    <dgm:pt modelId="{5FE95FC8-32C3-4FFD-9D2B-C229CB237A3F}" type="pres">
      <dgm:prSet presAssocID="{873549A2-69CA-4B54-9760-A2A5B2BB1697}" presName="rootConnector" presStyleLbl="node2" presStyleIdx="2" presStyleCnt="6"/>
      <dgm:spPr/>
      <dgm:t>
        <a:bodyPr/>
        <a:lstStyle/>
        <a:p>
          <a:endParaRPr lang="en-IN"/>
        </a:p>
      </dgm:t>
    </dgm:pt>
    <dgm:pt modelId="{08163CF2-A455-4A1D-B6C8-25A759974D99}" type="pres">
      <dgm:prSet presAssocID="{873549A2-69CA-4B54-9760-A2A5B2BB1697}" presName="hierChild4" presStyleCnt="0"/>
      <dgm:spPr/>
    </dgm:pt>
    <dgm:pt modelId="{038D8EA6-6464-48B1-A0F2-72B0EE886F0C}" type="pres">
      <dgm:prSet presAssocID="{873549A2-69CA-4B54-9760-A2A5B2BB1697}" presName="hierChild5" presStyleCnt="0"/>
      <dgm:spPr/>
    </dgm:pt>
    <dgm:pt modelId="{3C7A15FD-E278-4D5D-B6C6-D3DD29BA45D3}" type="pres">
      <dgm:prSet presAssocID="{FDE69D49-5BB3-4FE5-A719-288C794728D8}" presName="Name37" presStyleLbl="parChTrans1D2" presStyleIdx="3" presStyleCnt="6"/>
      <dgm:spPr/>
      <dgm:t>
        <a:bodyPr/>
        <a:lstStyle/>
        <a:p>
          <a:endParaRPr lang="en-IN"/>
        </a:p>
      </dgm:t>
    </dgm:pt>
    <dgm:pt modelId="{3717AFB5-3D32-4AF0-8497-50C70B38254C}" type="pres">
      <dgm:prSet presAssocID="{0C8881AA-D4A4-480E-8992-446E556AFFA3}" presName="hierRoot2" presStyleCnt="0">
        <dgm:presLayoutVars>
          <dgm:hierBranch val="init"/>
        </dgm:presLayoutVars>
      </dgm:prSet>
      <dgm:spPr/>
    </dgm:pt>
    <dgm:pt modelId="{91D278D7-F1C4-40FD-ACD5-0D71529230EF}" type="pres">
      <dgm:prSet presAssocID="{0C8881AA-D4A4-480E-8992-446E556AFFA3}" presName="rootComposite" presStyleCnt="0"/>
      <dgm:spPr/>
    </dgm:pt>
    <dgm:pt modelId="{5D8EF3D6-ABAE-40C9-BB41-8BB36EC33D8A}" type="pres">
      <dgm:prSet presAssocID="{0C8881AA-D4A4-480E-8992-446E556AFFA3}" presName="rootText" presStyleLbl="node2" presStyleIdx="3" presStyleCnt="6" custScaleX="261652" custScaleY="309030" custLinFactX="128817" custLinFactY="100000" custLinFactNeighborX="200000" custLinFactNeighborY="190780">
        <dgm:presLayoutVars>
          <dgm:chPref val="3"/>
        </dgm:presLayoutVars>
      </dgm:prSet>
      <dgm:spPr/>
      <dgm:t>
        <a:bodyPr/>
        <a:lstStyle/>
        <a:p>
          <a:endParaRPr lang="en-IN"/>
        </a:p>
      </dgm:t>
    </dgm:pt>
    <dgm:pt modelId="{84BEF8F4-8C76-4D62-9C7A-D7208AEFB6E7}" type="pres">
      <dgm:prSet presAssocID="{0C8881AA-D4A4-480E-8992-446E556AFFA3}" presName="rootConnector" presStyleLbl="node2" presStyleIdx="3" presStyleCnt="6"/>
      <dgm:spPr/>
      <dgm:t>
        <a:bodyPr/>
        <a:lstStyle/>
        <a:p>
          <a:endParaRPr lang="en-IN"/>
        </a:p>
      </dgm:t>
    </dgm:pt>
    <dgm:pt modelId="{D471CF18-2086-4169-B072-0CCAA4AC4C7C}" type="pres">
      <dgm:prSet presAssocID="{0C8881AA-D4A4-480E-8992-446E556AFFA3}" presName="hierChild4" presStyleCnt="0"/>
      <dgm:spPr/>
    </dgm:pt>
    <dgm:pt modelId="{28A93814-F4F2-49FC-9503-81B86217520A}" type="pres">
      <dgm:prSet presAssocID="{0C8881AA-D4A4-480E-8992-446E556AFFA3}" presName="hierChild5" presStyleCnt="0"/>
      <dgm:spPr/>
    </dgm:pt>
    <dgm:pt modelId="{413812D7-D932-425A-AEC2-F1703452783B}" type="pres">
      <dgm:prSet presAssocID="{2A8F1EE4-CB76-41B6-8FF3-8E79C62376CA}" presName="Name37" presStyleLbl="parChTrans1D2" presStyleIdx="4" presStyleCnt="6"/>
      <dgm:spPr/>
      <dgm:t>
        <a:bodyPr/>
        <a:lstStyle/>
        <a:p>
          <a:endParaRPr lang="en-IN"/>
        </a:p>
      </dgm:t>
    </dgm:pt>
    <dgm:pt modelId="{1A587141-F250-4EA7-B87F-1BED566262AA}" type="pres">
      <dgm:prSet presAssocID="{29F86D04-68E6-4016-B889-F073F07F52A9}" presName="hierRoot2" presStyleCnt="0">
        <dgm:presLayoutVars>
          <dgm:hierBranch val="init"/>
        </dgm:presLayoutVars>
      </dgm:prSet>
      <dgm:spPr/>
    </dgm:pt>
    <dgm:pt modelId="{85658802-3911-4117-AEB7-F340BA321B14}" type="pres">
      <dgm:prSet presAssocID="{29F86D04-68E6-4016-B889-F073F07F52A9}" presName="rootComposite" presStyleCnt="0"/>
      <dgm:spPr/>
    </dgm:pt>
    <dgm:pt modelId="{F653A15C-4816-435C-B057-0D3D2A52BC37}" type="pres">
      <dgm:prSet presAssocID="{29F86D04-68E6-4016-B889-F073F07F52A9}" presName="rootText" presStyleLbl="node2" presStyleIdx="4" presStyleCnt="6" custScaleX="237123" custScaleY="340824" custLinFactY="-58394" custLinFactNeighborX="99245" custLinFactNeighborY="-100000">
        <dgm:presLayoutVars>
          <dgm:chPref val="3"/>
        </dgm:presLayoutVars>
      </dgm:prSet>
      <dgm:spPr/>
      <dgm:t>
        <a:bodyPr/>
        <a:lstStyle/>
        <a:p>
          <a:endParaRPr lang="en-IN"/>
        </a:p>
      </dgm:t>
    </dgm:pt>
    <dgm:pt modelId="{42EF4A14-782E-477A-A081-02AEEF9CE1AC}" type="pres">
      <dgm:prSet presAssocID="{29F86D04-68E6-4016-B889-F073F07F52A9}" presName="rootConnector" presStyleLbl="node2" presStyleIdx="4" presStyleCnt="6"/>
      <dgm:spPr/>
      <dgm:t>
        <a:bodyPr/>
        <a:lstStyle/>
        <a:p>
          <a:endParaRPr lang="en-IN"/>
        </a:p>
      </dgm:t>
    </dgm:pt>
    <dgm:pt modelId="{A568AB8D-A1D3-4FEC-B11C-F85B1B6A2D5D}" type="pres">
      <dgm:prSet presAssocID="{29F86D04-68E6-4016-B889-F073F07F52A9}" presName="hierChild4" presStyleCnt="0"/>
      <dgm:spPr/>
    </dgm:pt>
    <dgm:pt modelId="{0E622467-2036-4737-B05E-DFBCEAF11E68}" type="pres">
      <dgm:prSet presAssocID="{29F86D04-68E6-4016-B889-F073F07F52A9}" presName="hierChild5" presStyleCnt="0"/>
      <dgm:spPr/>
    </dgm:pt>
    <dgm:pt modelId="{D143735F-51FE-4009-B444-1936F55E2FEB}" type="pres">
      <dgm:prSet presAssocID="{6A9A8920-1BBB-407D-B1D4-70B81547269E}" presName="Name37" presStyleLbl="parChTrans1D2" presStyleIdx="5" presStyleCnt="6"/>
      <dgm:spPr/>
      <dgm:t>
        <a:bodyPr/>
        <a:lstStyle/>
        <a:p>
          <a:endParaRPr lang="en-IN"/>
        </a:p>
      </dgm:t>
    </dgm:pt>
    <dgm:pt modelId="{831AF670-7253-4DFE-AB45-9A5AB035C952}" type="pres">
      <dgm:prSet presAssocID="{DCE48B60-1C56-47EA-9A52-E4273DAF6179}" presName="hierRoot2" presStyleCnt="0">
        <dgm:presLayoutVars>
          <dgm:hierBranch val="init"/>
        </dgm:presLayoutVars>
      </dgm:prSet>
      <dgm:spPr/>
    </dgm:pt>
    <dgm:pt modelId="{89865B2A-F05D-47A1-89C7-1CC0881D8583}" type="pres">
      <dgm:prSet presAssocID="{DCE48B60-1C56-47EA-9A52-E4273DAF6179}" presName="rootComposite" presStyleCnt="0"/>
      <dgm:spPr/>
    </dgm:pt>
    <dgm:pt modelId="{6736E2A4-AACD-4333-9C20-11FAC8ACBF1A}" type="pres">
      <dgm:prSet presAssocID="{DCE48B60-1C56-47EA-9A52-E4273DAF6179}" presName="rootText" presStyleLbl="node2" presStyleIdx="5" presStyleCnt="6" custScaleX="198278" custScaleY="229143" custLinFactX="-200000" custLinFactNeighborX="-228778" custLinFactNeighborY="-60174">
        <dgm:presLayoutVars>
          <dgm:chPref val="3"/>
        </dgm:presLayoutVars>
      </dgm:prSet>
      <dgm:spPr/>
      <dgm:t>
        <a:bodyPr/>
        <a:lstStyle/>
        <a:p>
          <a:endParaRPr lang="en-IN"/>
        </a:p>
      </dgm:t>
    </dgm:pt>
    <dgm:pt modelId="{9A25B60F-71C5-4C00-87C6-08477D48E82A}" type="pres">
      <dgm:prSet presAssocID="{DCE48B60-1C56-47EA-9A52-E4273DAF6179}" presName="rootConnector" presStyleLbl="node2" presStyleIdx="5" presStyleCnt="6"/>
      <dgm:spPr/>
      <dgm:t>
        <a:bodyPr/>
        <a:lstStyle/>
        <a:p>
          <a:endParaRPr lang="en-IN"/>
        </a:p>
      </dgm:t>
    </dgm:pt>
    <dgm:pt modelId="{2052E683-F851-4DD5-8A47-92F499023234}" type="pres">
      <dgm:prSet presAssocID="{DCE48B60-1C56-47EA-9A52-E4273DAF6179}" presName="hierChild4" presStyleCnt="0"/>
      <dgm:spPr/>
    </dgm:pt>
    <dgm:pt modelId="{DA65A6B1-EF77-4D95-A2F2-C0B6F303267B}" type="pres">
      <dgm:prSet presAssocID="{DCE48B60-1C56-47EA-9A52-E4273DAF6179}" presName="hierChild5" presStyleCnt="0"/>
      <dgm:spPr/>
    </dgm:pt>
    <dgm:pt modelId="{0701D983-FD73-4641-837F-7601EC4F9956}" type="pres">
      <dgm:prSet presAssocID="{0F0F6D79-A2C4-4ED8-9F50-3A2EEB595A26}" presName="hierChild3" presStyleCnt="0"/>
      <dgm:spPr/>
    </dgm:pt>
  </dgm:ptLst>
  <dgm:cxnLst>
    <dgm:cxn modelId="{D0BF88F2-C6D4-49B0-BA22-B81AF814DA63}" type="presOf" srcId="{0F0F6D79-A2C4-4ED8-9F50-3A2EEB595A26}" destId="{6D0F2287-44D9-4506-85FF-D77CF0635483}" srcOrd="0" destOrd="0" presId="urn:microsoft.com/office/officeart/2005/8/layout/orgChart1"/>
    <dgm:cxn modelId="{A03CA15C-F567-461A-B164-0BC29C8BCEB9}" type="presOf" srcId="{0C8881AA-D4A4-480E-8992-446E556AFFA3}" destId="{84BEF8F4-8C76-4D62-9C7A-D7208AEFB6E7}" srcOrd="1" destOrd="0" presId="urn:microsoft.com/office/officeart/2005/8/layout/orgChart1"/>
    <dgm:cxn modelId="{CE29CF0F-BB4B-4ACB-90AC-91B8218E8CF0}" type="presOf" srcId="{6A9A8920-1BBB-407D-B1D4-70B81547269E}" destId="{D143735F-51FE-4009-B444-1936F55E2FEB}" srcOrd="0" destOrd="0" presId="urn:microsoft.com/office/officeart/2005/8/layout/orgChart1"/>
    <dgm:cxn modelId="{BAE91938-5150-45A6-A39B-E87CBB9152A4}" srcId="{57DA1507-5B48-459A-9601-5B36FF74DD89}" destId="{0F0F6D79-A2C4-4ED8-9F50-3A2EEB595A26}" srcOrd="0" destOrd="0" parTransId="{7540D0BA-1F07-4617-88A9-E4EAB5C9055F}" sibTransId="{A4B02941-65E9-4422-ACA3-5A84142D5E70}"/>
    <dgm:cxn modelId="{8825E737-A8AE-40DF-8025-0669E7320B4D}" type="presOf" srcId="{FDE69D49-5BB3-4FE5-A719-288C794728D8}" destId="{3C7A15FD-E278-4D5D-B6C6-D3DD29BA45D3}" srcOrd="0" destOrd="0" presId="urn:microsoft.com/office/officeart/2005/8/layout/orgChart1"/>
    <dgm:cxn modelId="{F5A7FF76-0C5D-485D-BD93-8DE41AED7219}" type="presOf" srcId="{2A8F1EE4-CB76-41B6-8FF3-8E79C62376CA}" destId="{413812D7-D932-425A-AEC2-F1703452783B}" srcOrd="0" destOrd="0" presId="urn:microsoft.com/office/officeart/2005/8/layout/orgChart1"/>
    <dgm:cxn modelId="{74B1C5E1-7DCA-4CE2-B1A3-648D4C603D8B}" type="presOf" srcId="{29F86D04-68E6-4016-B889-F073F07F52A9}" destId="{42EF4A14-782E-477A-A081-02AEEF9CE1AC}" srcOrd="1" destOrd="0" presId="urn:microsoft.com/office/officeart/2005/8/layout/orgChart1"/>
    <dgm:cxn modelId="{92589E25-7090-4DDC-84CD-637C26D95FEB}" type="presOf" srcId="{541FDE7C-016A-4D7F-AD6A-53D6FB0DF330}" destId="{A29F8689-8D18-4434-8DFB-A4C058C95CFB}" srcOrd="0" destOrd="0" presId="urn:microsoft.com/office/officeart/2005/8/layout/orgChart1"/>
    <dgm:cxn modelId="{E5EFC177-646F-4E02-BC80-2819EA7A8D42}" srcId="{0F0F6D79-A2C4-4ED8-9F50-3A2EEB595A26}" destId="{0837BC5F-5C0E-4263-A13B-20BE886C2419}" srcOrd="1" destOrd="0" parTransId="{DF8D79B2-AEBC-4CA0-8C1E-134B017C7B08}" sibTransId="{44A38358-19A5-4C73-B599-3A14959E31A6}"/>
    <dgm:cxn modelId="{9D45BC24-938F-44FA-B99B-0058374A9379}" type="presOf" srcId="{0837BC5F-5C0E-4263-A13B-20BE886C2419}" destId="{C46316A0-9AE7-422A-B216-FD94497AFF6D}" srcOrd="0" destOrd="0" presId="urn:microsoft.com/office/officeart/2005/8/layout/orgChart1"/>
    <dgm:cxn modelId="{B694E759-828A-4F32-9410-6817BFAA1509}" type="presOf" srcId="{0CCB98AB-7BE4-4940-B048-E01C5FA811ED}" destId="{1FD43DB5-04FA-4837-8C78-80D1A2E30406}" srcOrd="1" destOrd="0" presId="urn:microsoft.com/office/officeart/2005/8/layout/orgChart1"/>
    <dgm:cxn modelId="{ED349572-7955-409B-B56E-93A3F526DEC8}" type="presOf" srcId="{B1BA888C-0D16-4E27-B3D1-10E139C77F68}" destId="{95E77BC4-C209-4511-8EE1-62E6874C4654}" srcOrd="0" destOrd="0" presId="urn:microsoft.com/office/officeart/2005/8/layout/orgChart1"/>
    <dgm:cxn modelId="{5864F952-0132-482E-8C49-B225C98733AA}" type="presOf" srcId="{873549A2-69CA-4B54-9760-A2A5B2BB1697}" destId="{5FE95FC8-32C3-4FFD-9D2B-C229CB237A3F}" srcOrd="1" destOrd="0" presId="urn:microsoft.com/office/officeart/2005/8/layout/orgChart1"/>
    <dgm:cxn modelId="{38B58CFC-92B5-4339-822F-DA291C0D0880}" type="presOf" srcId="{DF8D79B2-AEBC-4CA0-8C1E-134B017C7B08}" destId="{B9A216BB-4A05-400E-9DB1-0D17D1E004D9}" srcOrd="0" destOrd="0" presId="urn:microsoft.com/office/officeart/2005/8/layout/orgChart1"/>
    <dgm:cxn modelId="{05861923-80A9-4FF2-A7A6-28E426C6C417}" srcId="{0F0F6D79-A2C4-4ED8-9F50-3A2EEB595A26}" destId="{873549A2-69CA-4B54-9760-A2A5B2BB1697}" srcOrd="2" destOrd="0" parTransId="{541FDE7C-016A-4D7F-AD6A-53D6FB0DF330}" sibTransId="{71003641-3366-49A1-806B-863255158292}"/>
    <dgm:cxn modelId="{D08B3B76-9822-48CC-8AE2-D44FA05C602E}" type="presOf" srcId="{0837BC5F-5C0E-4263-A13B-20BE886C2419}" destId="{7E033657-19E1-4132-95FA-C12E3BBAC538}" srcOrd="1" destOrd="0" presId="urn:microsoft.com/office/officeart/2005/8/layout/orgChart1"/>
    <dgm:cxn modelId="{8B6A4682-A4B1-497A-916A-4E295FF82BE8}" type="presOf" srcId="{0CCB98AB-7BE4-4940-B048-E01C5FA811ED}" destId="{9B42CFF6-D009-4985-A67B-E489227C297E}" srcOrd="0" destOrd="0" presId="urn:microsoft.com/office/officeart/2005/8/layout/orgChart1"/>
    <dgm:cxn modelId="{1D264923-F3A3-4A55-8C7D-6ED39645ACA6}" type="presOf" srcId="{0F0F6D79-A2C4-4ED8-9F50-3A2EEB595A26}" destId="{7220C649-C409-441D-BB60-07E6D2B0B07F}" srcOrd="1" destOrd="0" presId="urn:microsoft.com/office/officeart/2005/8/layout/orgChart1"/>
    <dgm:cxn modelId="{1FB0BC99-D6FF-4FA2-B664-C2A3354DE18D}" type="presOf" srcId="{DCE48B60-1C56-47EA-9A52-E4273DAF6179}" destId="{9A25B60F-71C5-4C00-87C6-08477D48E82A}" srcOrd="1" destOrd="0" presId="urn:microsoft.com/office/officeart/2005/8/layout/orgChart1"/>
    <dgm:cxn modelId="{0EDA0C7C-D138-42E2-B6FE-42289DB1B09A}" type="presOf" srcId="{57DA1507-5B48-459A-9601-5B36FF74DD89}" destId="{2FFD2999-C437-4DF8-9ED6-C6197BDCAB8C}" srcOrd="0" destOrd="0" presId="urn:microsoft.com/office/officeart/2005/8/layout/orgChart1"/>
    <dgm:cxn modelId="{62807015-AF2B-4B73-A8AB-825E8A3D6587}" srcId="{0F0F6D79-A2C4-4ED8-9F50-3A2EEB595A26}" destId="{29F86D04-68E6-4016-B889-F073F07F52A9}" srcOrd="4" destOrd="0" parTransId="{2A8F1EE4-CB76-41B6-8FF3-8E79C62376CA}" sibTransId="{EFFF6447-73C6-4F9D-BF43-3CA1E7F806AF}"/>
    <dgm:cxn modelId="{6A49DC85-D66D-4FBD-A42D-E77C2BED2E1D}" srcId="{0F0F6D79-A2C4-4ED8-9F50-3A2EEB595A26}" destId="{0CCB98AB-7BE4-4940-B048-E01C5FA811ED}" srcOrd="0" destOrd="0" parTransId="{B1BA888C-0D16-4E27-B3D1-10E139C77F68}" sibTransId="{8CACA361-9EFF-4110-AE92-0685DC1570F6}"/>
    <dgm:cxn modelId="{F5029F3E-E7C8-467B-8D50-8D459ACBAE2F}" srcId="{0F0F6D79-A2C4-4ED8-9F50-3A2EEB595A26}" destId="{DCE48B60-1C56-47EA-9A52-E4273DAF6179}" srcOrd="5" destOrd="0" parTransId="{6A9A8920-1BBB-407D-B1D4-70B81547269E}" sibTransId="{176F867E-0F6A-432A-81EE-CC5F22EC524E}"/>
    <dgm:cxn modelId="{2BBB04AA-E69C-4815-96F6-309A56BC3DC1}" type="presOf" srcId="{DCE48B60-1C56-47EA-9A52-E4273DAF6179}" destId="{6736E2A4-AACD-4333-9C20-11FAC8ACBF1A}" srcOrd="0" destOrd="0" presId="urn:microsoft.com/office/officeart/2005/8/layout/orgChart1"/>
    <dgm:cxn modelId="{FC4566A6-805B-472B-82CC-C3D29491D0EA}" type="presOf" srcId="{873549A2-69CA-4B54-9760-A2A5B2BB1697}" destId="{00FA7142-F722-4F54-8C37-CD8F8AF5A1F7}" srcOrd="0" destOrd="0" presId="urn:microsoft.com/office/officeart/2005/8/layout/orgChart1"/>
    <dgm:cxn modelId="{3E231786-E3B1-4599-A9D7-8674881AF94B}" type="presOf" srcId="{29F86D04-68E6-4016-B889-F073F07F52A9}" destId="{F653A15C-4816-435C-B057-0D3D2A52BC37}" srcOrd="0" destOrd="0" presId="urn:microsoft.com/office/officeart/2005/8/layout/orgChart1"/>
    <dgm:cxn modelId="{B49D0C5E-B991-456B-BFCC-23E3226B79D4}" type="presOf" srcId="{0C8881AA-D4A4-480E-8992-446E556AFFA3}" destId="{5D8EF3D6-ABAE-40C9-BB41-8BB36EC33D8A}" srcOrd="0" destOrd="0" presId="urn:microsoft.com/office/officeart/2005/8/layout/orgChart1"/>
    <dgm:cxn modelId="{27ABF5AB-D319-4916-9B02-5AF96A9659C1}" srcId="{0F0F6D79-A2C4-4ED8-9F50-3A2EEB595A26}" destId="{0C8881AA-D4A4-480E-8992-446E556AFFA3}" srcOrd="3" destOrd="0" parTransId="{FDE69D49-5BB3-4FE5-A719-288C794728D8}" sibTransId="{891951FF-149B-4CC3-B19B-30EE0B3F2F44}"/>
    <dgm:cxn modelId="{847C720B-AD6E-40DB-982F-18A0DF5F0E78}" type="presParOf" srcId="{2FFD2999-C437-4DF8-9ED6-C6197BDCAB8C}" destId="{5F56AADB-A8E9-4A0D-996F-F6B44B9F0992}" srcOrd="0" destOrd="0" presId="urn:microsoft.com/office/officeart/2005/8/layout/orgChart1"/>
    <dgm:cxn modelId="{7BCB41E8-31DE-4484-AC2A-409089888634}" type="presParOf" srcId="{5F56AADB-A8E9-4A0D-996F-F6B44B9F0992}" destId="{B7927FE6-CA2A-4151-8C2F-07ECB5E369EA}" srcOrd="0" destOrd="0" presId="urn:microsoft.com/office/officeart/2005/8/layout/orgChart1"/>
    <dgm:cxn modelId="{76D6BCEA-52EF-40A3-BA29-AE4957C8A100}" type="presParOf" srcId="{B7927FE6-CA2A-4151-8C2F-07ECB5E369EA}" destId="{6D0F2287-44D9-4506-85FF-D77CF0635483}" srcOrd="0" destOrd="0" presId="urn:microsoft.com/office/officeart/2005/8/layout/orgChart1"/>
    <dgm:cxn modelId="{9C6946E2-65B6-4224-AF6E-DF776E233111}" type="presParOf" srcId="{B7927FE6-CA2A-4151-8C2F-07ECB5E369EA}" destId="{7220C649-C409-441D-BB60-07E6D2B0B07F}" srcOrd="1" destOrd="0" presId="urn:microsoft.com/office/officeart/2005/8/layout/orgChart1"/>
    <dgm:cxn modelId="{42E6FA40-A666-4343-920A-898E365AFAF1}" type="presParOf" srcId="{5F56AADB-A8E9-4A0D-996F-F6B44B9F0992}" destId="{0F62D3C5-2466-4E0A-B9AC-1F081B86C45F}" srcOrd="1" destOrd="0" presId="urn:microsoft.com/office/officeart/2005/8/layout/orgChart1"/>
    <dgm:cxn modelId="{9AD61B3C-5EC4-40A2-9B22-4E2DD0090FF7}" type="presParOf" srcId="{0F62D3C5-2466-4E0A-B9AC-1F081B86C45F}" destId="{95E77BC4-C209-4511-8EE1-62E6874C4654}" srcOrd="0" destOrd="0" presId="urn:microsoft.com/office/officeart/2005/8/layout/orgChart1"/>
    <dgm:cxn modelId="{CAB7AC3F-52B3-4448-BAEE-47516AF178CC}" type="presParOf" srcId="{0F62D3C5-2466-4E0A-B9AC-1F081B86C45F}" destId="{3549DD3E-3EB1-4F60-8AEE-8E7BCE96D7E1}" srcOrd="1" destOrd="0" presId="urn:microsoft.com/office/officeart/2005/8/layout/orgChart1"/>
    <dgm:cxn modelId="{3AC44613-8B11-48F1-908A-A48E9D1852B3}" type="presParOf" srcId="{3549DD3E-3EB1-4F60-8AEE-8E7BCE96D7E1}" destId="{052233B5-9062-4C6C-8248-B2AA93681C52}" srcOrd="0" destOrd="0" presId="urn:microsoft.com/office/officeart/2005/8/layout/orgChart1"/>
    <dgm:cxn modelId="{CEC7E9C8-B892-404A-8FC0-3215626D42EC}" type="presParOf" srcId="{052233B5-9062-4C6C-8248-B2AA93681C52}" destId="{9B42CFF6-D009-4985-A67B-E489227C297E}" srcOrd="0" destOrd="0" presId="urn:microsoft.com/office/officeart/2005/8/layout/orgChart1"/>
    <dgm:cxn modelId="{649F5001-C63B-44C6-92F2-E38DA7CAB97E}" type="presParOf" srcId="{052233B5-9062-4C6C-8248-B2AA93681C52}" destId="{1FD43DB5-04FA-4837-8C78-80D1A2E30406}" srcOrd="1" destOrd="0" presId="urn:microsoft.com/office/officeart/2005/8/layout/orgChart1"/>
    <dgm:cxn modelId="{76A75E69-EA87-49DE-8922-D608ECA0D92A}" type="presParOf" srcId="{3549DD3E-3EB1-4F60-8AEE-8E7BCE96D7E1}" destId="{17FB5AB7-EB4A-4293-9DCE-3F8E21916669}" srcOrd="1" destOrd="0" presId="urn:microsoft.com/office/officeart/2005/8/layout/orgChart1"/>
    <dgm:cxn modelId="{FB5820F5-0C08-4033-9703-647139254DCB}" type="presParOf" srcId="{3549DD3E-3EB1-4F60-8AEE-8E7BCE96D7E1}" destId="{D78F1642-1ED9-44C9-8907-CC6182982C00}" srcOrd="2" destOrd="0" presId="urn:microsoft.com/office/officeart/2005/8/layout/orgChart1"/>
    <dgm:cxn modelId="{97D68AC9-0896-415F-BA64-19DCED34FE61}" type="presParOf" srcId="{0F62D3C5-2466-4E0A-B9AC-1F081B86C45F}" destId="{B9A216BB-4A05-400E-9DB1-0D17D1E004D9}" srcOrd="2" destOrd="0" presId="urn:microsoft.com/office/officeart/2005/8/layout/orgChart1"/>
    <dgm:cxn modelId="{ECE1F72C-EE1A-46F1-A477-00278DA69C0D}" type="presParOf" srcId="{0F62D3C5-2466-4E0A-B9AC-1F081B86C45F}" destId="{70652439-2F88-4CD4-85DA-5B244DD950F1}" srcOrd="3" destOrd="0" presId="urn:microsoft.com/office/officeart/2005/8/layout/orgChart1"/>
    <dgm:cxn modelId="{08CF8BAD-579C-4760-8836-AE512B799798}" type="presParOf" srcId="{70652439-2F88-4CD4-85DA-5B244DD950F1}" destId="{75E4515C-CBD2-4833-9EA2-860D681C7C8E}" srcOrd="0" destOrd="0" presId="urn:microsoft.com/office/officeart/2005/8/layout/orgChart1"/>
    <dgm:cxn modelId="{E1EFE014-9FF4-436C-A134-65265E957890}" type="presParOf" srcId="{75E4515C-CBD2-4833-9EA2-860D681C7C8E}" destId="{C46316A0-9AE7-422A-B216-FD94497AFF6D}" srcOrd="0" destOrd="0" presId="urn:microsoft.com/office/officeart/2005/8/layout/orgChart1"/>
    <dgm:cxn modelId="{B9FC5099-9F4E-42F0-AFD4-ECD299FEC6E4}" type="presParOf" srcId="{75E4515C-CBD2-4833-9EA2-860D681C7C8E}" destId="{7E033657-19E1-4132-95FA-C12E3BBAC538}" srcOrd="1" destOrd="0" presId="urn:microsoft.com/office/officeart/2005/8/layout/orgChart1"/>
    <dgm:cxn modelId="{65ED53A5-BBFF-42E7-BDC4-A85F604DC9C6}" type="presParOf" srcId="{70652439-2F88-4CD4-85DA-5B244DD950F1}" destId="{7B4F79D3-6267-409A-BDF9-EA4531A13E9D}" srcOrd="1" destOrd="0" presId="urn:microsoft.com/office/officeart/2005/8/layout/orgChart1"/>
    <dgm:cxn modelId="{F18959B6-CE87-4FBF-B221-BC191589C7FE}" type="presParOf" srcId="{70652439-2F88-4CD4-85DA-5B244DD950F1}" destId="{88A35A8D-F469-4DD8-B308-4CCA35C79158}" srcOrd="2" destOrd="0" presId="urn:microsoft.com/office/officeart/2005/8/layout/orgChart1"/>
    <dgm:cxn modelId="{C906174E-E25C-4513-ACDD-C732C2163779}" type="presParOf" srcId="{0F62D3C5-2466-4E0A-B9AC-1F081B86C45F}" destId="{A29F8689-8D18-4434-8DFB-A4C058C95CFB}" srcOrd="4" destOrd="0" presId="urn:microsoft.com/office/officeart/2005/8/layout/orgChart1"/>
    <dgm:cxn modelId="{F307A50E-DCFE-4003-A16C-7572F481092E}" type="presParOf" srcId="{0F62D3C5-2466-4E0A-B9AC-1F081B86C45F}" destId="{AD5DD688-C255-42DD-8FC1-AE047251B06E}" srcOrd="5" destOrd="0" presId="urn:microsoft.com/office/officeart/2005/8/layout/orgChart1"/>
    <dgm:cxn modelId="{4D629DC2-D5B7-4C70-9228-2BA37F5EF9A7}" type="presParOf" srcId="{AD5DD688-C255-42DD-8FC1-AE047251B06E}" destId="{640A83B1-7985-4D06-AE5F-E42A413C07E7}" srcOrd="0" destOrd="0" presId="urn:microsoft.com/office/officeart/2005/8/layout/orgChart1"/>
    <dgm:cxn modelId="{53EC2DAA-97E9-4EF2-BFB6-98A2B1E9ED5E}" type="presParOf" srcId="{640A83B1-7985-4D06-AE5F-E42A413C07E7}" destId="{00FA7142-F722-4F54-8C37-CD8F8AF5A1F7}" srcOrd="0" destOrd="0" presId="urn:microsoft.com/office/officeart/2005/8/layout/orgChart1"/>
    <dgm:cxn modelId="{1FD2970C-C4D3-4C32-A2C7-8CA0DC57D4FD}" type="presParOf" srcId="{640A83B1-7985-4D06-AE5F-E42A413C07E7}" destId="{5FE95FC8-32C3-4FFD-9D2B-C229CB237A3F}" srcOrd="1" destOrd="0" presId="urn:microsoft.com/office/officeart/2005/8/layout/orgChart1"/>
    <dgm:cxn modelId="{8FE25EAE-C66F-46F1-9E30-EF327159897C}" type="presParOf" srcId="{AD5DD688-C255-42DD-8FC1-AE047251B06E}" destId="{08163CF2-A455-4A1D-B6C8-25A759974D99}" srcOrd="1" destOrd="0" presId="urn:microsoft.com/office/officeart/2005/8/layout/orgChart1"/>
    <dgm:cxn modelId="{F5166EF1-D573-4429-9AF3-D6589BC4F317}" type="presParOf" srcId="{AD5DD688-C255-42DD-8FC1-AE047251B06E}" destId="{038D8EA6-6464-48B1-A0F2-72B0EE886F0C}" srcOrd="2" destOrd="0" presId="urn:microsoft.com/office/officeart/2005/8/layout/orgChart1"/>
    <dgm:cxn modelId="{9F89E57B-8F8A-4DE0-A002-CEBC55847C3B}" type="presParOf" srcId="{0F62D3C5-2466-4E0A-B9AC-1F081B86C45F}" destId="{3C7A15FD-E278-4D5D-B6C6-D3DD29BA45D3}" srcOrd="6" destOrd="0" presId="urn:microsoft.com/office/officeart/2005/8/layout/orgChart1"/>
    <dgm:cxn modelId="{D0D003E1-DDF9-4976-8AAC-95E5BEE7B5D7}" type="presParOf" srcId="{0F62D3C5-2466-4E0A-B9AC-1F081B86C45F}" destId="{3717AFB5-3D32-4AF0-8497-50C70B38254C}" srcOrd="7" destOrd="0" presId="urn:microsoft.com/office/officeart/2005/8/layout/orgChart1"/>
    <dgm:cxn modelId="{32E9A7DB-2789-4EE4-A750-59ECC6C4DC48}" type="presParOf" srcId="{3717AFB5-3D32-4AF0-8497-50C70B38254C}" destId="{91D278D7-F1C4-40FD-ACD5-0D71529230EF}" srcOrd="0" destOrd="0" presId="urn:microsoft.com/office/officeart/2005/8/layout/orgChart1"/>
    <dgm:cxn modelId="{F95179C4-D29B-4E7B-B385-FB97156E3266}" type="presParOf" srcId="{91D278D7-F1C4-40FD-ACD5-0D71529230EF}" destId="{5D8EF3D6-ABAE-40C9-BB41-8BB36EC33D8A}" srcOrd="0" destOrd="0" presId="urn:microsoft.com/office/officeart/2005/8/layout/orgChart1"/>
    <dgm:cxn modelId="{99707676-19CE-4817-9F94-47FDB6CD45F6}" type="presParOf" srcId="{91D278D7-F1C4-40FD-ACD5-0D71529230EF}" destId="{84BEF8F4-8C76-4D62-9C7A-D7208AEFB6E7}" srcOrd="1" destOrd="0" presId="urn:microsoft.com/office/officeart/2005/8/layout/orgChart1"/>
    <dgm:cxn modelId="{9EF2C695-1F8D-4349-946D-6B6B01F2CF93}" type="presParOf" srcId="{3717AFB5-3D32-4AF0-8497-50C70B38254C}" destId="{D471CF18-2086-4169-B072-0CCAA4AC4C7C}" srcOrd="1" destOrd="0" presId="urn:microsoft.com/office/officeart/2005/8/layout/orgChart1"/>
    <dgm:cxn modelId="{205DD2E4-2F63-4C65-AFA7-ABF46CA5F022}" type="presParOf" srcId="{3717AFB5-3D32-4AF0-8497-50C70B38254C}" destId="{28A93814-F4F2-49FC-9503-81B86217520A}" srcOrd="2" destOrd="0" presId="urn:microsoft.com/office/officeart/2005/8/layout/orgChart1"/>
    <dgm:cxn modelId="{505E9A2F-8A91-4AC0-A392-B1B99E88B167}" type="presParOf" srcId="{0F62D3C5-2466-4E0A-B9AC-1F081B86C45F}" destId="{413812D7-D932-425A-AEC2-F1703452783B}" srcOrd="8" destOrd="0" presId="urn:microsoft.com/office/officeart/2005/8/layout/orgChart1"/>
    <dgm:cxn modelId="{9B9FDB45-BC71-45C0-BFFF-749370439150}" type="presParOf" srcId="{0F62D3C5-2466-4E0A-B9AC-1F081B86C45F}" destId="{1A587141-F250-4EA7-B87F-1BED566262AA}" srcOrd="9" destOrd="0" presId="urn:microsoft.com/office/officeart/2005/8/layout/orgChart1"/>
    <dgm:cxn modelId="{7F4DEBC6-4F54-4601-87AD-C923020BE2C9}" type="presParOf" srcId="{1A587141-F250-4EA7-B87F-1BED566262AA}" destId="{85658802-3911-4117-AEB7-F340BA321B14}" srcOrd="0" destOrd="0" presId="urn:microsoft.com/office/officeart/2005/8/layout/orgChart1"/>
    <dgm:cxn modelId="{133273A1-8B18-4E0A-8019-127AB5ED3340}" type="presParOf" srcId="{85658802-3911-4117-AEB7-F340BA321B14}" destId="{F653A15C-4816-435C-B057-0D3D2A52BC37}" srcOrd="0" destOrd="0" presId="urn:microsoft.com/office/officeart/2005/8/layout/orgChart1"/>
    <dgm:cxn modelId="{40999D71-A6AF-44FC-BFB3-FE703E52B77B}" type="presParOf" srcId="{85658802-3911-4117-AEB7-F340BA321B14}" destId="{42EF4A14-782E-477A-A081-02AEEF9CE1AC}" srcOrd="1" destOrd="0" presId="urn:microsoft.com/office/officeart/2005/8/layout/orgChart1"/>
    <dgm:cxn modelId="{266DB07A-EEC3-43F5-B7BA-AF2F4609C323}" type="presParOf" srcId="{1A587141-F250-4EA7-B87F-1BED566262AA}" destId="{A568AB8D-A1D3-4FEC-B11C-F85B1B6A2D5D}" srcOrd="1" destOrd="0" presId="urn:microsoft.com/office/officeart/2005/8/layout/orgChart1"/>
    <dgm:cxn modelId="{9BF1F3FD-86D7-4D0F-8474-DC8273EEC9F7}" type="presParOf" srcId="{1A587141-F250-4EA7-B87F-1BED566262AA}" destId="{0E622467-2036-4737-B05E-DFBCEAF11E68}" srcOrd="2" destOrd="0" presId="urn:microsoft.com/office/officeart/2005/8/layout/orgChart1"/>
    <dgm:cxn modelId="{BAC0BA14-B078-4640-B691-E1E1731D3BBC}" type="presParOf" srcId="{0F62D3C5-2466-4E0A-B9AC-1F081B86C45F}" destId="{D143735F-51FE-4009-B444-1936F55E2FEB}" srcOrd="10" destOrd="0" presId="urn:microsoft.com/office/officeart/2005/8/layout/orgChart1"/>
    <dgm:cxn modelId="{8F4C43EC-F4DB-46B1-A045-6E3691EA8D65}" type="presParOf" srcId="{0F62D3C5-2466-4E0A-B9AC-1F081B86C45F}" destId="{831AF670-7253-4DFE-AB45-9A5AB035C952}" srcOrd="11" destOrd="0" presId="urn:microsoft.com/office/officeart/2005/8/layout/orgChart1"/>
    <dgm:cxn modelId="{8BB05F00-A565-4A16-817D-9C642C3F758E}" type="presParOf" srcId="{831AF670-7253-4DFE-AB45-9A5AB035C952}" destId="{89865B2A-F05D-47A1-89C7-1CC0881D8583}" srcOrd="0" destOrd="0" presId="urn:microsoft.com/office/officeart/2005/8/layout/orgChart1"/>
    <dgm:cxn modelId="{F8623948-BC47-417D-9046-3DB2B2F368F5}" type="presParOf" srcId="{89865B2A-F05D-47A1-89C7-1CC0881D8583}" destId="{6736E2A4-AACD-4333-9C20-11FAC8ACBF1A}" srcOrd="0" destOrd="0" presId="urn:microsoft.com/office/officeart/2005/8/layout/orgChart1"/>
    <dgm:cxn modelId="{83E6747C-7CE8-492E-ABE9-6986859DCD17}" type="presParOf" srcId="{89865B2A-F05D-47A1-89C7-1CC0881D8583}" destId="{9A25B60F-71C5-4C00-87C6-08477D48E82A}" srcOrd="1" destOrd="0" presId="urn:microsoft.com/office/officeart/2005/8/layout/orgChart1"/>
    <dgm:cxn modelId="{257EC118-2894-4E34-AFAA-44491EC3FA1C}" type="presParOf" srcId="{831AF670-7253-4DFE-AB45-9A5AB035C952}" destId="{2052E683-F851-4DD5-8A47-92F499023234}" srcOrd="1" destOrd="0" presId="urn:microsoft.com/office/officeart/2005/8/layout/orgChart1"/>
    <dgm:cxn modelId="{A161054D-19A6-427E-AB1F-478826C40FCC}" type="presParOf" srcId="{831AF670-7253-4DFE-AB45-9A5AB035C952}" destId="{DA65A6B1-EF77-4D95-A2F2-C0B6F303267B}" srcOrd="2" destOrd="0" presId="urn:microsoft.com/office/officeart/2005/8/layout/orgChart1"/>
    <dgm:cxn modelId="{47FC46F5-2853-4B7A-8334-408BF34227BF}" type="presParOf" srcId="{5F56AADB-A8E9-4A0D-996F-F6B44B9F0992}" destId="{0701D983-FD73-4641-837F-7601EC4F995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8A2780-E9D2-4BEB-9658-29C6536E1995}" type="doc">
      <dgm:prSet loTypeId="urn:microsoft.com/office/officeart/2005/8/layout/chart3" loCatId="cycle" qsTypeId="urn:microsoft.com/office/officeart/2005/8/quickstyle/simple1" qsCatId="simple" csTypeId="urn:microsoft.com/office/officeart/2005/8/colors/accent1_2" csCatId="accent1" phldr="1"/>
      <dgm:spPr/>
    </dgm:pt>
    <dgm:pt modelId="{8F808AEC-90E1-4F7B-9964-65DE6E7749D1}">
      <dgm:prSet phldrT="[Text]" custT="1"/>
      <dgm:spPr/>
      <dgm:t>
        <a:bodyPr/>
        <a:lstStyle/>
        <a:p>
          <a:r>
            <a:rPr lang="en-IN" sz="2000" dirty="0" smtClean="0"/>
            <a:t>Capital Requirement</a:t>
          </a:r>
          <a:endParaRPr lang="en-IN" sz="2000" dirty="0"/>
        </a:p>
      </dgm:t>
    </dgm:pt>
    <dgm:pt modelId="{8347C08A-3567-46E3-A083-CFA35443BC4C}" type="parTrans" cxnId="{1756B524-57E5-4C6F-A387-047C60D4D782}">
      <dgm:prSet/>
      <dgm:spPr/>
      <dgm:t>
        <a:bodyPr/>
        <a:lstStyle/>
        <a:p>
          <a:endParaRPr lang="en-IN"/>
        </a:p>
      </dgm:t>
    </dgm:pt>
    <dgm:pt modelId="{7A3859F1-3353-4E38-90B4-54FB9017F660}" type="sibTrans" cxnId="{1756B524-57E5-4C6F-A387-047C60D4D782}">
      <dgm:prSet/>
      <dgm:spPr/>
      <dgm:t>
        <a:bodyPr/>
        <a:lstStyle/>
        <a:p>
          <a:endParaRPr lang="en-IN"/>
        </a:p>
      </dgm:t>
    </dgm:pt>
    <dgm:pt modelId="{75FBFCDC-B35A-4627-8DBC-7FB074E769CE}">
      <dgm:prSet phldrT="[Text]" custT="1"/>
      <dgm:spPr/>
      <dgm:t>
        <a:bodyPr/>
        <a:lstStyle/>
        <a:p>
          <a:r>
            <a:rPr lang="en-IN" sz="2000" dirty="0" smtClean="0"/>
            <a:t>Technological Superiority</a:t>
          </a:r>
          <a:endParaRPr lang="en-IN" sz="2000" dirty="0"/>
        </a:p>
      </dgm:t>
    </dgm:pt>
    <dgm:pt modelId="{68ABA1B5-CB3D-4F6A-B0E0-B530F8858084}" type="parTrans" cxnId="{9D57990A-9076-450F-9CC6-B469F3A87A90}">
      <dgm:prSet/>
      <dgm:spPr/>
      <dgm:t>
        <a:bodyPr/>
        <a:lstStyle/>
        <a:p>
          <a:endParaRPr lang="en-IN"/>
        </a:p>
      </dgm:t>
    </dgm:pt>
    <dgm:pt modelId="{D54F499D-4DD8-4AE9-90BD-882191B3F37A}" type="sibTrans" cxnId="{9D57990A-9076-450F-9CC6-B469F3A87A90}">
      <dgm:prSet/>
      <dgm:spPr/>
      <dgm:t>
        <a:bodyPr/>
        <a:lstStyle/>
        <a:p>
          <a:endParaRPr lang="en-IN"/>
        </a:p>
      </dgm:t>
    </dgm:pt>
    <dgm:pt modelId="{DBECAE23-0EA3-4A37-A423-7ADC61BED74D}">
      <dgm:prSet phldrT="[Text]"/>
      <dgm:spPr/>
      <dgm:t>
        <a:bodyPr/>
        <a:lstStyle/>
        <a:p>
          <a:r>
            <a:rPr lang="en-IN" dirty="0" smtClean="0"/>
            <a:t>Economics of Scale</a:t>
          </a:r>
          <a:endParaRPr lang="en-IN" dirty="0"/>
        </a:p>
      </dgm:t>
    </dgm:pt>
    <dgm:pt modelId="{92EB3AA5-261F-4A0C-8BB8-B794B737480A}" type="parTrans" cxnId="{F82573BD-492A-4686-A5DF-DFCC85A24E58}">
      <dgm:prSet/>
      <dgm:spPr/>
      <dgm:t>
        <a:bodyPr/>
        <a:lstStyle/>
        <a:p>
          <a:endParaRPr lang="en-IN"/>
        </a:p>
      </dgm:t>
    </dgm:pt>
    <dgm:pt modelId="{F28141BF-C7D5-4274-AC48-AD59990909DF}" type="sibTrans" cxnId="{F82573BD-492A-4686-A5DF-DFCC85A24E58}">
      <dgm:prSet/>
      <dgm:spPr/>
      <dgm:t>
        <a:bodyPr/>
        <a:lstStyle/>
        <a:p>
          <a:endParaRPr lang="en-IN"/>
        </a:p>
      </dgm:t>
    </dgm:pt>
    <dgm:pt modelId="{5DB5825B-3B5D-48AB-BFD2-961798FE2621}">
      <dgm:prSet phldrT="[Text]" custT="1"/>
      <dgm:spPr/>
      <dgm:t>
        <a:bodyPr/>
        <a:lstStyle/>
        <a:p>
          <a:r>
            <a:rPr lang="en-IN" sz="2000" dirty="0" smtClean="0"/>
            <a:t>Economic Barriers</a:t>
          </a:r>
          <a:endParaRPr lang="en-IN" sz="2000" dirty="0"/>
        </a:p>
      </dgm:t>
    </dgm:pt>
    <dgm:pt modelId="{A7A65537-43C9-416E-96FF-43FE949C6BF9}" type="parTrans" cxnId="{52B7EFEE-2232-40A7-9657-77E7F87C2441}">
      <dgm:prSet/>
      <dgm:spPr/>
      <dgm:t>
        <a:bodyPr/>
        <a:lstStyle/>
        <a:p>
          <a:endParaRPr lang="en-IN"/>
        </a:p>
      </dgm:t>
    </dgm:pt>
    <dgm:pt modelId="{DA3118CC-9099-4730-BD41-ABE441AFD9AB}" type="sibTrans" cxnId="{52B7EFEE-2232-40A7-9657-77E7F87C2441}">
      <dgm:prSet/>
      <dgm:spPr/>
      <dgm:t>
        <a:bodyPr/>
        <a:lstStyle/>
        <a:p>
          <a:endParaRPr lang="en-IN"/>
        </a:p>
      </dgm:t>
    </dgm:pt>
    <dgm:pt modelId="{8027B75F-1575-4295-AC11-08DAB5B09E34}">
      <dgm:prSet phldrT="[Text]" custT="1"/>
      <dgm:spPr/>
      <dgm:t>
        <a:bodyPr/>
        <a:lstStyle/>
        <a:p>
          <a:r>
            <a:rPr lang="en-IN" sz="2000" dirty="0" smtClean="0"/>
            <a:t>No Substitute Goods</a:t>
          </a:r>
          <a:endParaRPr lang="en-IN" sz="2000" dirty="0"/>
        </a:p>
      </dgm:t>
    </dgm:pt>
    <dgm:pt modelId="{8E890982-AAE7-4A9F-BD48-2FCE7793012A}" type="parTrans" cxnId="{5473E1F2-1F8E-46F7-AFDD-C84335AFFC02}">
      <dgm:prSet/>
      <dgm:spPr/>
      <dgm:t>
        <a:bodyPr/>
        <a:lstStyle/>
        <a:p>
          <a:endParaRPr lang="en-IN"/>
        </a:p>
      </dgm:t>
    </dgm:pt>
    <dgm:pt modelId="{1C374C38-D1EB-4E40-A0FA-38409A6A9BF5}" type="sibTrans" cxnId="{5473E1F2-1F8E-46F7-AFDD-C84335AFFC02}">
      <dgm:prSet/>
      <dgm:spPr/>
      <dgm:t>
        <a:bodyPr/>
        <a:lstStyle/>
        <a:p>
          <a:endParaRPr lang="en-IN"/>
        </a:p>
      </dgm:t>
    </dgm:pt>
    <dgm:pt modelId="{A72866CD-A827-4F56-81B7-4B1A384604AB}">
      <dgm:prSet phldrT="[Text]" custT="1"/>
      <dgm:spPr/>
      <dgm:t>
        <a:bodyPr/>
        <a:lstStyle/>
        <a:p>
          <a:r>
            <a:rPr lang="en-IN" sz="2000" dirty="0" smtClean="0"/>
            <a:t>Control of Natural Resources</a:t>
          </a:r>
          <a:endParaRPr lang="en-IN" sz="2000" dirty="0"/>
        </a:p>
      </dgm:t>
    </dgm:pt>
    <dgm:pt modelId="{FDDDE3A7-6C73-4D36-952B-2165621E3735}" type="parTrans" cxnId="{8981EC2D-2643-409C-B35F-61F2FF76E82D}">
      <dgm:prSet/>
      <dgm:spPr/>
      <dgm:t>
        <a:bodyPr/>
        <a:lstStyle/>
        <a:p>
          <a:endParaRPr lang="en-IN"/>
        </a:p>
      </dgm:t>
    </dgm:pt>
    <dgm:pt modelId="{AAFF1246-CFC3-41F7-84E5-D9E7A4914640}" type="sibTrans" cxnId="{8981EC2D-2643-409C-B35F-61F2FF76E82D}">
      <dgm:prSet/>
      <dgm:spPr/>
      <dgm:t>
        <a:bodyPr/>
        <a:lstStyle/>
        <a:p>
          <a:endParaRPr lang="en-IN"/>
        </a:p>
      </dgm:t>
    </dgm:pt>
    <dgm:pt modelId="{A8A47FCC-DB8C-4570-BAC3-2E1E48323FE8}">
      <dgm:prSet phldrT="[Text]" custT="1"/>
      <dgm:spPr/>
      <dgm:t>
        <a:bodyPr/>
        <a:lstStyle/>
        <a:p>
          <a:r>
            <a:rPr lang="en-IN" sz="2000" dirty="0" smtClean="0"/>
            <a:t>Legal Barriers</a:t>
          </a:r>
          <a:endParaRPr lang="en-IN" sz="2000" dirty="0"/>
        </a:p>
      </dgm:t>
    </dgm:pt>
    <dgm:pt modelId="{918C2A51-1041-4DBB-9273-EEAFAE698DFE}" type="parTrans" cxnId="{2329D93F-C2F4-4080-9220-65680445979E}">
      <dgm:prSet/>
      <dgm:spPr/>
      <dgm:t>
        <a:bodyPr/>
        <a:lstStyle/>
        <a:p>
          <a:endParaRPr lang="en-IN"/>
        </a:p>
      </dgm:t>
    </dgm:pt>
    <dgm:pt modelId="{3C9E7E85-440B-4F33-B567-6C98FE54CB5A}" type="sibTrans" cxnId="{2329D93F-C2F4-4080-9220-65680445979E}">
      <dgm:prSet/>
      <dgm:spPr/>
      <dgm:t>
        <a:bodyPr/>
        <a:lstStyle/>
        <a:p>
          <a:endParaRPr lang="en-IN"/>
        </a:p>
      </dgm:t>
    </dgm:pt>
    <dgm:pt modelId="{3A8EF1D9-8CF9-47C6-852A-FB78EC598A60}" type="pres">
      <dgm:prSet presAssocID="{C98A2780-E9D2-4BEB-9658-29C6536E1995}" presName="compositeShape" presStyleCnt="0">
        <dgm:presLayoutVars>
          <dgm:chMax val="7"/>
          <dgm:dir/>
          <dgm:resizeHandles val="exact"/>
        </dgm:presLayoutVars>
      </dgm:prSet>
      <dgm:spPr/>
    </dgm:pt>
    <dgm:pt modelId="{3DD68082-065F-46A4-83F0-D97563CE317A}" type="pres">
      <dgm:prSet presAssocID="{C98A2780-E9D2-4BEB-9658-29C6536E1995}" presName="wedge1" presStyleLbl="node1" presStyleIdx="0" presStyleCnt="7" custScaleX="107585" custScaleY="106388" custLinFactNeighborX="-2374" custLinFactNeighborY="5114"/>
      <dgm:spPr/>
      <dgm:t>
        <a:bodyPr/>
        <a:lstStyle/>
        <a:p>
          <a:endParaRPr lang="en-IN"/>
        </a:p>
      </dgm:t>
    </dgm:pt>
    <dgm:pt modelId="{921FCD13-83E5-4C65-9EC4-E0DD42A3B56C}" type="pres">
      <dgm:prSet presAssocID="{C98A2780-E9D2-4BEB-9658-29C6536E1995}" presName="wedge1Tx" presStyleLbl="node1" presStyleIdx="0" presStyleCnt="7">
        <dgm:presLayoutVars>
          <dgm:chMax val="0"/>
          <dgm:chPref val="0"/>
          <dgm:bulletEnabled val="1"/>
        </dgm:presLayoutVars>
      </dgm:prSet>
      <dgm:spPr/>
      <dgm:t>
        <a:bodyPr/>
        <a:lstStyle/>
        <a:p>
          <a:endParaRPr lang="en-IN"/>
        </a:p>
      </dgm:t>
    </dgm:pt>
    <dgm:pt modelId="{9118DB88-DFF4-4CC2-8472-6005B0563A5D}" type="pres">
      <dgm:prSet presAssocID="{C98A2780-E9D2-4BEB-9658-29C6536E1995}" presName="wedge2" presStyleLbl="node1" presStyleIdx="1" presStyleCnt="7" custScaleX="107585" custScaleY="106388"/>
      <dgm:spPr/>
      <dgm:t>
        <a:bodyPr/>
        <a:lstStyle/>
        <a:p>
          <a:endParaRPr lang="en-IN"/>
        </a:p>
      </dgm:t>
    </dgm:pt>
    <dgm:pt modelId="{C13D7898-C181-4420-9293-FDB2CCDB2E4A}" type="pres">
      <dgm:prSet presAssocID="{C98A2780-E9D2-4BEB-9658-29C6536E1995}" presName="wedge2Tx" presStyleLbl="node1" presStyleIdx="1" presStyleCnt="7">
        <dgm:presLayoutVars>
          <dgm:chMax val="0"/>
          <dgm:chPref val="0"/>
          <dgm:bulletEnabled val="1"/>
        </dgm:presLayoutVars>
      </dgm:prSet>
      <dgm:spPr/>
      <dgm:t>
        <a:bodyPr/>
        <a:lstStyle/>
        <a:p>
          <a:endParaRPr lang="en-IN"/>
        </a:p>
      </dgm:t>
    </dgm:pt>
    <dgm:pt modelId="{95DB80F2-8E9C-4C60-AC74-360625915EC7}" type="pres">
      <dgm:prSet presAssocID="{C98A2780-E9D2-4BEB-9658-29C6536E1995}" presName="wedge3" presStyleLbl="node1" presStyleIdx="2" presStyleCnt="7" custScaleX="107585" custScaleY="106388"/>
      <dgm:spPr/>
      <dgm:t>
        <a:bodyPr/>
        <a:lstStyle/>
        <a:p>
          <a:endParaRPr lang="en-IN"/>
        </a:p>
      </dgm:t>
    </dgm:pt>
    <dgm:pt modelId="{D03CA33E-5013-418B-BFD2-E8245CBA6F16}" type="pres">
      <dgm:prSet presAssocID="{C98A2780-E9D2-4BEB-9658-29C6536E1995}" presName="wedge3Tx" presStyleLbl="node1" presStyleIdx="2" presStyleCnt="7">
        <dgm:presLayoutVars>
          <dgm:chMax val="0"/>
          <dgm:chPref val="0"/>
          <dgm:bulletEnabled val="1"/>
        </dgm:presLayoutVars>
      </dgm:prSet>
      <dgm:spPr/>
      <dgm:t>
        <a:bodyPr/>
        <a:lstStyle/>
        <a:p>
          <a:endParaRPr lang="en-IN"/>
        </a:p>
      </dgm:t>
    </dgm:pt>
    <dgm:pt modelId="{F8485CE7-C396-4111-9BB7-22A53BC4780F}" type="pres">
      <dgm:prSet presAssocID="{C98A2780-E9D2-4BEB-9658-29C6536E1995}" presName="wedge4" presStyleLbl="node1" presStyleIdx="3" presStyleCnt="7" custScaleX="107585" custScaleY="106388"/>
      <dgm:spPr/>
      <dgm:t>
        <a:bodyPr/>
        <a:lstStyle/>
        <a:p>
          <a:endParaRPr lang="en-IN"/>
        </a:p>
      </dgm:t>
    </dgm:pt>
    <dgm:pt modelId="{A7573478-D7FF-4B4F-81E0-9EFE174F6AC4}" type="pres">
      <dgm:prSet presAssocID="{C98A2780-E9D2-4BEB-9658-29C6536E1995}" presName="wedge4Tx" presStyleLbl="node1" presStyleIdx="3" presStyleCnt="7">
        <dgm:presLayoutVars>
          <dgm:chMax val="0"/>
          <dgm:chPref val="0"/>
          <dgm:bulletEnabled val="1"/>
        </dgm:presLayoutVars>
      </dgm:prSet>
      <dgm:spPr/>
      <dgm:t>
        <a:bodyPr/>
        <a:lstStyle/>
        <a:p>
          <a:endParaRPr lang="en-IN"/>
        </a:p>
      </dgm:t>
    </dgm:pt>
    <dgm:pt modelId="{A205988F-EAF9-4366-90D9-426E9C65812C}" type="pres">
      <dgm:prSet presAssocID="{C98A2780-E9D2-4BEB-9658-29C6536E1995}" presName="wedge5" presStyleLbl="node1" presStyleIdx="4" presStyleCnt="7" custScaleX="107585" custScaleY="106388"/>
      <dgm:spPr/>
      <dgm:t>
        <a:bodyPr/>
        <a:lstStyle/>
        <a:p>
          <a:endParaRPr lang="en-IN"/>
        </a:p>
      </dgm:t>
    </dgm:pt>
    <dgm:pt modelId="{71AF10CA-51C0-4C68-9E61-9B73FB6872B8}" type="pres">
      <dgm:prSet presAssocID="{C98A2780-E9D2-4BEB-9658-29C6536E1995}" presName="wedge5Tx" presStyleLbl="node1" presStyleIdx="4" presStyleCnt="7">
        <dgm:presLayoutVars>
          <dgm:chMax val="0"/>
          <dgm:chPref val="0"/>
          <dgm:bulletEnabled val="1"/>
        </dgm:presLayoutVars>
      </dgm:prSet>
      <dgm:spPr/>
      <dgm:t>
        <a:bodyPr/>
        <a:lstStyle/>
        <a:p>
          <a:endParaRPr lang="en-IN"/>
        </a:p>
      </dgm:t>
    </dgm:pt>
    <dgm:pt modelId="{B56D1466-7EB8-4305-93A6-04EF44A35339}" type="pres">
      <dgm:prSet presAssocID="{C98A2780-E9D2-4BEB-9658-29C6536E1995}" presName="wedge6" presStyleLbl="node1" presStyleIdx="5" presStyleCnt="7" custScaleX="107585" custScaleY="106388"/>
      <dgm:spPr/>
      <dgm:t>
        <a:bodyPr/>
        <a:lstStyle/>
        <a:p>
          <a:endParaRPr lang="en-IN"/>
        </a:p>
      </dgm:t>
    </dgm:pt>
    <dgm:pt modelId="{98131AC6-79A6-4D2C-A3A6-7D98FEFC5303}" type="pres">
      <dgm:prSet presAssocID="{C98A2780-E9D2-4BEB-9658-29C6536E1995}" presName="wedge6Tx" presStyleLbl="node1" presStyleIdx="5" presStyleCnt="7">
        <dgm:presLayoutVars>
          <dgm:chMax val="0"/>
          <dgm:chPref val="0"/>
          <dgm:bulletEnabled val="1"/>
        </dgm:presLayoutVars>
      </dgm:prSet>
      <dgm:spPr/>
      <dgm:t>
        <a:bodyPr/>
        <a:lstStyle/>
        <a:p>
          <a:endParaRPr lang="en-IN"/>
        </a:p>
      </dgm:t>
    </dgm:pt>
    <dgm:pt modelId="{6E5F8D12-E533-47DB-B4A9-5E2B943B13DF}" type="pres">
      <dgm:prSet presAssocID="{C98A2780-E9D2-4BEB-9658-29C6536E1995}" presName="wedge7" presStyleLbl="node1" presStyleIdx="6" presStyleCnt="7" custScaleX="107585" custScaleY="106388"/>
      <dgm:spPr/>
      <dgm:t>
        <a:bodyPr/>
        <a:lstStyle/>
        <a:p>
          <a:endParaRPr lang="en-IN"/>
        </a:p>
      </dgm:t>
    </dgm:pt>
    <dgm:pt modelId="{16FB5E6B-CD11-4576-ADBE-0B6271CFD4D1}" type="pres">
      <dgm:prSet presAssocID="{C98A2780-E9D2-4BEB-9658-29C6536E1995}" presName="wedge7Tx" presStyleLbl="node1" presStyleIdx="6" presStyleCnt="7">
        <dgm:presLayoutVars>
          <dgm:chMax val="0"/>
          <dgm:chPref val="0"/>
          <dgm:bulletEnabled val="1"/>
        </dgm:presLayoutVars>
      </dgm:prSet>
      <dgm:spPr/>
      <dgm:t>
        <a:bodyPr/>
        <a:lstStyle/>
        <a:p>
          <a:endParaRPr lang="en-IN"/>
        </a:p>
      </dgm:t>
    </dgm:pt>
  </dgm:ptLst>
  <dgm:cxnLst>
    <dgm:cxn modelId="{9D57990A-9076-450F-9CC6-B469F3A87A90}" srcId="{C98A2780-E9D2-4BEB-9658-29C6536E1995}" destId="{75FBFCDC-B35A-4627-8DBC-7FB074E769CE}" srcOrd="1" destOrd="0" parTransId="{68ABA1B5-CB3D-4F6A-B0E0-B530F8858084}" sibTransId="{D54F499D-4DD8-4AE9-90BD-882191B3F37A}"/>
    <dgm:cxn modelId="{D784E944-01CC-4F45-B79F-85FA2845C092}" type="presOf" srcId="{A8A47FCC-DB8C-4570-BAC3-2E1E48323FE8}" destId="{6E5F8D12-E533-47DB-B4A9-5E2B943B13DF}" srcOrd="0" destOrd="0" presId="urn:microsoft.com/office/officeart/2005/8/layout/chart3"/>
    <dgm:cxn modelId="{3E9E69F9-4199-46BC-AC0F-A890DC78D121}" type="presOf" srcId="{5DB5825B-3B5D-48AB-BFD2-961798FE2621}" destId="{A7573478-D7FF-4B4F-81E0-9EFE174F6AC4}" srcOrd="1" destOrd="0" presId="urn:microsoft.com/office/officeart/2005/8/layout/chart3"/>
    <dgm:cxn modelId="{4A00A039-CAD7-4F48-B881-0DCED1C6327F}" type="presOf" srcId="{8027B75F-1575-4295-AC11-08DAB5B09E34}" destId="{A205988F-EAF9-4366-90D9-426E9C65812C}" srcOrd="0" destOrd="0" presId="urn:microsoft.com/office/officeart/2005/8/layout/chart3"/>
    <dgm:cxn modelId="{1756B524-57E5-4C6F-A387-047C60D4D782}" srcId="{C98A2780-E9D2-4BEB-9658-29C6536E1995}" destId="{8F808AEC-90E1-4F7B-9964-65DE6E7749D1}" srcOrd="0" destOrd="0" parTransId="{8347C08A-3567-46E3-A083-CFA35443BC4C}" sibTransId="{7A3859F1-3353-4E38-90B4-54FB9017F660}"/>
    <dgm:cxn modelId="{82B659EF-975B-46DE-9EDD-8B2530FA85E1}" type="presOf" srcId="{5DB5825B-3B5D-48AB-BFD2-961798FE2621}" destId="{F8485CE7-C396-4111-9BB7-22A53BC4780F}" srcOrd="0" destOrd="0" presId="urn:microsoft.com/office/officeart/2005/8/layout/chart3"/>
    <dgm:cxn modelId="{52B7EFEE-2232-40A7-9657-77E7F87C2441}" srcId="{C98A2780-E9D2-4BEB-9658-29C6536E1995}" destId="{5DB5825B-3B5D-48AB-BFD2-961798FE2621}" srcOrd="3" destOrd="0" parTransId="{A7A65537-43C9-416E-96FF-43FE949C6BF9}" sibTransId="{DA3118CC-9099-4730-BD41-ABE441AFD9AB}"/>
    <dgm:cxn modelId="{5473E1F2-1F8E-46F7-AFDD-C84335AFFC02}" srcId="{C98A2780-E9D2-4BEB-9658-29C6536E1995}" destId="{8027B75F-1575-4295-AC11-08DAB5B09E34}" srcOrd="4" destOrd="0" parTransId="{8E890982-AAE7-4A9F-BD48-2FCE7793012A}" sibTransId="{1C374C38-D1EB-4E40-A0FA-38409A6A9BF5}"/>
    <dgm:cxn modelId="{F088B319-9B45-4665-8EE0-B8FD40E3E84C}" type="presOf" srcId="{C98A2780-E9D2-4BEB-9658-29C6536E1995}" destId="{3A8EF1D9-8CF9-47C6-852A-FB78EC598A60}" srcOrd="0" destOrd="0" presId="urn:microsoft.com/office/officeart/2005/8/layout/chart3"/>
    <dgm:cxn modelId="{3E5239FD-99A8-4F3D-BF96-A9A6A7B98BCD}" type="presOf" srcId="{A72866CD-A827-4F56-81B7-4B1A384604AB}" destId="{98131AC6-79A6-4D2C-A3A6-7D98FEFC5303}" srcOrd="1" destOrd="0" presId="urn:microsoft.com/office/officeart/2005/8/layout/chart3"/>
    <dgm:cxn modelId="{A7DAF190-647F-4C5D-A116-2EE839C8CB65}" type="presOf" srcId="{A72866CD-A827-4F56-81B7-4B1A384604AB}" destId="{B56D1466-7EB8-4305-93A6-04EF44A35339}" srcOrd="0" destOrd="0" presId="urn:microsoft.com/office/officeart/2005/8/layout/chart3"/>
    <dgm:cxn modelId="{8BF61C71-4AB5-4D13-9EC3-AC399B697603}" type="presOf" srcId="{8F808AEC-90E1-4F7B-9964-65DE6E7749D1}" destId="{3DD68082-065F-46A4-83F0-D97563CE317A}" srcOrd="0" destOrd="0" presId="urn:microsoft.com/office/officeart/2005/8/layout/chart3"/>
    <dgm:cxn modelId="{F82573BD-492A-4686-A5DF-DFCC85A24E58}" srcId="{C98A2780-E9D2-4BEB-9658-29C6536E1995}" destId="{DBECAE23-0EA3-4A37-A423-7ADC61BED74D}" srcOrd="2" destOrd="0" parTransId="{92EB3AA5-261F-4A0C-8BB8-B794B737480A}" sibTransId="{F28141BF-C7D5-4274-AC48-AD59990909DF}"/>
    <dgm:cxn modelId="{FD770B52-30D6-41AA-BE43-7D7301BC0588}" type="presOf" srcId="{DBECAE23-0EA3-4A37-A423-7ADC61BED74D}" destId="{D03CA33E-5013-418B-BFD2-E8245CBA6F16}" srcOrd="1" destOrd="0" presId="urn:microsoft.com/office/officeart/2005/8/layout/chart3"/>
    <dgm:cxn modelId="{FB1B99F5-38C0-40D5-9DA7-302607CC9EC2}" type="presOf" srcId="{8F808AEC-90E1-4F7B-9964-65DE6E7749D1}" destId="{921FCD13-83E5-4C65-9EC4-E0DD42A3B56C}" srcOrd="1" destOrd="0" presId="urn:microsoft.com/office/officeart/2005/8/layout/chart3"/>
    <dgm:cxn modelId="{311B45B7-F688-41FC-945D-B6397E509E8F}" type="presOf" srcId="{8027B75F-1575-4295-AC11-08DAB5B09E34}" destId="{71AF10CA-51C0-4C68-9E61-9B73FB6872B8}" srcOrd="1" destOrd="0" presId="urn:microsoft.com/office/officeart/2005/8/layout/chart3"/>
    <dgm:cxn modelId="{C40954AB-05A6-4AB7-9CEB-8F02A85933ED}" type="presOf" srcId="{A8A47FCC-DB8C-4570-BAC3-2E1E48323FE8}" destId="{16FB5E6B-CD11-4576-ADBE-0B6271CFD4D1}" srcOrd="1" destOrd="0" presId="urn:microsoft.com/office/officeart/2005/8/layout/chart3"/>
    <dgm:cxn modelId="{8981EC2D-2643-409C-B35F-61F2FF76E82D}" srcId="{C98A2780-E9D2-4BEB-9658-29C6536E1995}" destId="{A72866CD-A827-4F56-81B7-4B1A384604AB}" srcOrd="5" destOrd="0" parTransId="{FDDDE3A7-6C73-4D36-952B-2165621E3735}" sibTransId="{AAFF1246-CFC3-41F7-84E5-D9E7A4914640}"/>
    <dgm:cxn modelId="{C82830BA-1123-4721-9C13-F7C272944E2A}" type="presOf" srcId="{75FBFCDC-B35A-4627-8DBC-7FB074E769CE}" destId="{C13D7898-C181-4420-9293-FDB2CCDB2E4A}" srcOrd="1" destOrd="0" presId="urn:microsoft.com/office/officeart/2005/8/layout/chart3"/>
    <dgm:cxn modelId="{2329D93F-C2F4-4080-9220-65680445979E}" srcId="{C98A2780-E9D2-4BEB-9658-29C6536E1995}" destId="{A8A47FCC-DB8C-4570-BAC3-2E1E48323FE8}" srcOrd="6" destOrd="0" parTransId="{918C2A51-1041-4DBB-9273-EEAFAE698DFE}" sibTransId="{3C9E7E85-440B-4F33-B567-6C98FE54CB5A}"/>
    <dgm:cxn modelId="{1076B387-F0F2-406D-9F8C-C986B028FCA7}" type="presOf" srcId="{75FBFCDC-B35A-4627-8DBC-7FB074E769CE}" destId="{9118DB88-DFF4-4CC2-8472-6005B0563A5D}" srcOrd="0" destOrd="0" presId="urn:microsoft.com/office/officeart/2005/8/layout/chart3"/>
    <dgm:cxn modelId="{66472DBF-CA66-4CD5-BB6F-77FDB2FE0BDC}" type="presOf" srcId="{DBECAE23-0EA3-4A37-A423-7ADC61BED74D}" destId="{95DB80F2-8E9C-4C60-AC74-360625915EC7}" srcOrd="0" destOrd="0" presId="urn:microsoft.com/office/officeart/2005/8/layout/chart3"/>
    <dgm:cxn modelId="{978C4AEE-FB9E-4990-AEC3-A55C38483D4E}" type="presParOf" srcId="{3A8EF1D9-8CF9-47C6-852A-FB78EC598A60}" destId="{3DD68082-065F-46A4-83F0-D97563CE317A}" srcOrd="0" destOrd="0" presId="urn:microsoft.com/office/officeart/2005/8/layout/chart3"/>
    <dgm:cxn modelId="{77E7C0C1-FA29-4848-ACC2-CCCBB882CD09}" type="presParOf" srcId="{3A8EF1D9-8CF9-47C6-852A-FB78EC598A60}" destId="{921FCD13-83E5-4C65-9EC4-E0DD42A3B56C}" srcOrd="1" destOrd="0" presId="urn:microsoft.com/office/officeart/2005/8/layout/chart3"/>
    <dgm:cxn modelId="{A680E5FC-4338-42DF-B7BF-E2DB4AB85B61}" type="presParOf" srcId="{3A8EF1D9-8CF9-47C6-852A-FB78EC598A60}" destId="{9118DB88-DFF4-4CC2-8472-6005B0563A5D}" srcOrd="2" destOrd="0" presId="urn:microsoft.com/office/officeart/2005/8/layout/chart3"/>
    <dgm:cxn modelId="{A3D3C49A-E9A9-4B5B-A447-4EEBB8536E74}" type="presParOf" srcId="{3A8EF1D9-8CF9-47C6-852A-FB78EC598A60}" destId="{C13D7898-C181-4420-9293-FDB2CCDB2E4A}" srcOrd="3" destOrd="0" presId="urn:microsoft.com/office/officeart/2005/8/layout/chart3"/>
    <dgm:cxn modelId="{A968C3EF-72F6-4451-B5B7-009346E06C05}" type="presParOf" srcId="{3A8EF1D9-8CF9-47C6-852A-FB78EC598A60}" destId="{95DB80F2-8E9C-4C60-AC74-360625915EC7}" srcOrd="4" destOrd="0" presId="urn:microsoft.com/office/officeart/2005/8/layout/chart3"/>
    <dgm:cxn modelId="{311390F1-C3E6-4EED-8145-4A9294330D1F}" type="presParOf" srcId="{3A8EF1D9-8CF9-47C6-852A-FB78EC598A60}" destId="{D03CA33E-5013-418B-BFD2-E8245CBA6F16}" srcOrd="5" destOrd="0" presId="urn:microsoft.com/office/officeart/2005/8/layout/chart3"/>
    <dgm:cxn modelId="{CAFE4387-BBAA-4D92-853E-FEB85E64A164}" type="presParOf" srcId="{3A8EF1D9-8CF9-47C6-852A-FB78EC598A60}" destId="{F8485CE7-C396-4111-9BB7-22A53BC4780F}" srcOrd="6" destOrd="0" presId="urn:microsoft.com/office/officeart/2005/8/layout/chart3"/>
    <dgm:cxn modelId="{7D8D6FEA-B593-4B81-96AB-91E1732FBAA5}" type="presParOf" srcId="{3A8EF1D9-8CF9-47C6-852A-FB78EC598A60}" destId="{A7573478-D7FF-4B4F-81E0-9EFE174F6AC4}" srcOrd="7" destOrd="0" presId="urn:microsoft.com/office/officeart/2005/8/layout/chart3"/>
    <dgm:cxn modelId="{C12C5211-1B60-4557-BB95-36C6A29A410F}" type="presParOf" srcId="{3A8EF1D9-8CF9-47C6-852A-FB78EC598A60}" destId="{A205988F-EAF9-4366-90D9-426E9C65812C}" srcOrd="8" destOrd="0" presId="urn:microsoft.com/office/officeart/2005/8/layout/chart3"/>
    <dgm:cxn modelId="{BBF9AC69-89E1-4AB1-BC66-732F8D76F628}" type="presParOf" srcId="{3A8EF1D9-8CF9-47C6-852A-FB78EC598A60}" destId="{71AF10CA-51C0-4C68-9E61-9B73FB6872B8}" srcOrd="9" destOrd="0" presId="urn:microsoft.com/office/officeart/2005/8/layout/chart3"/>
    <dgm:cxn modelId="{FC1F3C17-9DA6-45BD-B62A-66F71F23B7A0}" type="presParOf" srcId="{3A8EF1D9-8CF9-47C6-852A-FB78EC598A60}" destId="{B56D1466-7EB8-4305-93A6-04EF44A35339}" srcOrd="10" destOrd="0" presId="urn:microsoft.com/office/officeart/2005/8/layout/chart3"/>
    <dgm:cxn modelId="{BA6F0781-FE75-4DA1-909D-F6C33CE066E0}" type="presParOf" srcId="{3A8EF1D9-8CF9-47C6-852A-FB78EC598A60}" destId="{98131AC6-79A6-4D2C-A3A6-7D98FEFC5303}" srcOrd="11" destOrd="0" presId="urn:microsoft.com/office/officeart/2005/8/layout/chart3"/>
    <dgm:cxn modelId="{C925BC7B-302B-4CA6-8F35-AD946BBBBBCE}" type="presParOf" srcId="{3A8EF1D9-8CF9-47C6-852A-FB78EC598A60}" destId="{6E5F8D12-E533-47DB-B4A9-5E2B943B13DF}" srcOrd="12" destOrd="0" presId="urn:microsoft.com/office/officeart/2005/8/layout/chart3"/>
    <dgm:cxn modelId="{40D9B2CD-488F-4C8F-B88F-176A4B6DB852}" type="presParOf" srcId="{3A8EF1D9-8CF9-47C6-852A-FB78EC598A60}" destId="{16FB5E6B-CD11-4576-ADBE-0B6271CFD4D1}" srcOrd="13"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C6512-2B41-440B-AD71-2A5A40F83244}" type="datetimeFigureOut">
              <a:rPr lang="en-US" smtClean="0"/>
              <a:t>3/26/2016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7C2EE-DC6F-4C64-8D19-4010FFE57840}" type="slidenum">
              <a:rPr lang="en-US" smtClean="0"/>
              <a:t>‹#›</a:t>
            </a:fld>
            <a:endParaRPr lang="en-US"/>
          </a:p>
        </p:txBody>
      </p:sp>
    </p:spTree>
    <p:extLst>
      <p:ext uri="{BB962C8B-B14F-4D97-AF65-F5344CB8AC3E}">
        <p14:creationId xmlns:p14="http://schemas.microsoft.com/office/powerpoint/2010/main" val="391364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E7C2EE-DC6F-4C64-8D19-4010FFE57840}" type="slidenum">
              <a:rPr lang="en-US" smtClean="0"/>
              <a:t>4</a:t>
            </a:fld>
            <a:endParaRPr lang="en-US"/>
          </a:p>
        </p:txBody>
      </p:sp>
    </p:spTree>
    <p:extLst>
      <p:ext uri="{BB962C8B-B14F-4D97-AF65-F5344CB8AC3E}">
        <p14:creationId xmlns:p14="http://schemas.microsoft.com/office/powerpoint/2010/main" val="268030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BCBE83-ED3E-4F81-9317-14B4C647D165}" type="datetimeFigureOut">
              <a:rPr lang="en-US" smtClean="0"/>
              <a:t>3/26/2016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42EE928-22FE-4EE2-AB2D-90D02F7E42CD}" type="slidenum">
              <a:rPr lang="en-US" smtClean="0"/>
              <a:t>‹#›</a:t>
            </a:fld>
            <a:endParaRPr lang="en-US"/>
          </a:p>
        </p:txBody>
      </p:sp>
    </p:spTree>
    <p:extLst>
      <p:ext uri="{BB962C8B-B14F-4D97-AF65-F5344CB8AC3E}">
        <p14:creationId xmlns:p14="http://schemas.microsoft.com/office/powerpoint/2010/main" val="17505909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BCBE83-ED3E-4F81-9317-14B4C647D165}" type="datetimeFigureOut">
              <a:rPr lang="en-US" smtClean="0"/>
              <a:t>3/26/2016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EE928-22FE-4EE2-AB2D-90D02F7E42CD}" type="slidenum">
              <a:rPr lang="en-US" smtClean="0"/>
              <a:t>‹#›</a:t>
            </a:fld>
            <a:endParaRPr lang="en-US"/>
          </a:p>
        </p:txBody>
      </p:sp>
    </p:spTree>
    <p:extLst>
      <p:ext uri="{BB962C8B-B14F-4D97-AF65-F5344CB8AC3E}">
        <p14:creationId xmlns:p14="http://schemas.microsoft.com/office/powerpoint/2010/main" val="325804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BE83-ED3E-4F81-9317-14B4C647D165}" type="datetimeFigureOut">
              <a:rPr lang="en-US" smtClean="0"/>
              <a:t>3/26/2016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E928-22FE-4EE2-AB2D-90D02F7E42CD}" type="slidenum">
              <a:rPr lang="en-US" smtClean="0"/>
              <a:t>‹#›</a:t>
            </a:fld>
            <a:endParaRPr lang="en-US"/>
          </a:p>
        </p:txBody>
      </p:sp>
    </p:spTree>
    <p:extLst>
      <p:ext uri="{BB962C8B-B14F-4D97-AF65-F5344CB8AC3E}">
        <p14:creationId xmlns:p14="http://schemas.microsoft.com/office/powerpoint/2010/main" val="366499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BE83-ED3E-4F81-9317-14B4C647D165}" type="datetimeFigureOut">
              <a:rPr lang="en-US" smtClean="0"/>
              <a:t>3/26/2016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E928-22FE-4EE2-AB2D-90D02F7E42CD}" type="slidenum">
              <a:rPr lang="en-US" smtClean="0"/>
              <a:t>‹#›</a:t>
            </a:fld>
            <a:endParaRPr lang="en-US"/>
          </a:p>
        </p:txBody>
      </p:sp>
    </p:spTree>
    <p:extLst>
      <p:ext uri="{BB962C8B-B14F-4D97-AF65-F5344CB8AC3E}">
        <p14:creationId xmlns:p14="http://schemas.microsoft.com/office/powerpoint/2010/main" val="1152343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BE83-ED3E-4F81-9317-14B4C647D165}" type="datetimeFigureOut">
              <a:rPr lang="en-US" smtClean="0"/>
              <a:t>3/26/2016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E928-22FE-4EE2-AB2D-90D02F7E42CD}" type="slidenum">
              <a:rPr lang="en-US" smtClean="0"/>
              <a:t>‹#›</a:t>
            </a:fld>
            <a:endParaRPr lang="en-US"/>
          </a:p>
        </p:txBody>
      </p:sp>
    </p:spTree>
    <p:extLst>
      <p:ext uri="{BB962C8B-B14F-4D97-AF65-F5344CB8AC3E}">
        <p14:creationId xmlns:p14="http://schemas.microsoft.com/office/powerpoint/2010/main" val="138235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BE83-ED3E-4F81-9317-14B4C647D165}" type="datetimeFigureOut">
              <a:rPr lang="en-US" smtClean="0"/>
              <a:t>3/26/2016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E928-22FE-4EE2-AB2D-90D02F7E42CD}" type="slidenum">
              <a:rPr lang="en-US" smtClean="0"/>
              <a:t>‹#›</a:t>
            </a:fld>
            <a:endParaRPr lang="en-US"/>
          </a:p>
        </p:txBody>
      </p:sp>
    </p:spTree>
    <p:extLst>
      <p:ext uri="{BB962C8B-B14F-4D97-AF65-F5344CB8AC3E}">
        <p14:creationId xmlns:p14="http://schemas.microsoft.com/office/powerpoint/2010/main" val="1714063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BE83-ED3E-4F81-9317-14B4C647D165}" type="datetimeFigureOut">
              <a:rPr lang="en-US" smtClean="0"/>
              <a:t>3/26/2016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E928-22FE-4EE2-AB2D-90D02F7E42CD}" type="slidenum">
              <a:rPr lang="en-US" smtClean="0"/>
              <a:t>‹#›</a:t>
            </a:fld>
            <a:endParaRPr lang="en-US"/>
          </a:p>
        </p:txBody>
      </p:sp>
    </p:spTree>
    <p:extLst>
      <p:ext uri="{BB962C8B-B14F-4D97-AF65-F5344CB8AC3E}">
        <p14:creationId xmlns:p14="http://schemas.microsoft.com/office/powerpoint/2010/main" val="1145608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BE83-ED3E-4F81-9317-14B4C647D165}" type="datetimeFigureOut">
              <a:rPr lang="en-US" smtClean="0"/>
              <a:t>3/26/2016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E928-22FE-4EE2-AB2D-90D02F7E42CD}" type="slidenum">
              <a:rPr lang="en-US" smtClean="0"/>
              <a:t>‹#›</a:t>
            </a:fld>
            <a:endParaRPr lang="en-US"/>
          </a:p>
        </p:txBody>
      </p:sp>
    </p:spTree>
    <p:extLst>
      <p:ext uri="{BB962C8B-B14F-4D97-AF65-F5344CB8AC3E}">
        <p14:creationId xmlns:p14="http://schemas.microsoft.com/office/powerpoint/2010/main" val="2430655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BE83-ED3E-4F81-9317-14B4C647D165}" type="datetimeFigureOut">
              <a:rPr lang="en-US" smtClean="0"/>
              <a:t>3/26/2016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E928-22FE-4EE2-AB2D-90D02F7E42CD}" type="slidenum">
              <a:rPr lang="en-US" smtClean="0"/>
              <a:t>‹#›</a:t>
            </a:fld>
            <a:endParaRPr lang="en-US"/>
          </a:p>
        </p:txBody>
      </p:sp>
    </p:spTree>
    <p:extLst>
      <p:ext uri="{BB962C8B-B14F-4D97-AF65-F5344CB8AC3E}">
        <p14:creationId xmlns:p14="http://schemas.microsoft.com/office/powerpoint/2010/main" val="187524171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BE83-ED3E-4F81-9317-14B4C647D165}" type="datetimeFigureOut">
              <a:rPr lang="en-US" smtClean="0"/>
              <a:t>3/26/2016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42EE928-22FE-4EE2-AB2D-90D02F7E42CD}" type="slidenum">
              <a:rPr lang="en-US" smtClean="0"/>
              <a:t>‹#›</a:t>
            </a:fld>
            <a:endParaRPr lang="en-US"/>
          </a:p>
        </p:txBody>
      </p:sp>
    </p:spTree>
    <p:extLst>
      <p:ext uri="{BB962C8B-B14F-4D97-AF65-F5344CB8AC3E}">
        <p14:creationId xmlns:p14="http://schemas.microsoft.com/office/powerpoint/2010/main" val="169914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BE83-ED3E-4F81-9317-14B4C647D165}" type="datetimeFigureOut">
              <a:rPr lang="en-US" smtClean="0"/>
              <a:t>3/26/2016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E928-22FE-4EE2-AB2D-90D02F7E42CD}" type="slidenum">
              <a:rPr lang="en-US" smtClean="0"/>
              <a:t>‹#›</a:t>
            </a:fld>
            <a:endParaRPr lang="en-US"/>
          </a:p>
        </p:txBody>
      </p:sp>
    </p:spTree>
    <p:extLst>
      <p:ext uri="{BB962C8B-B14F-4D97-AF65-F5344CB8AC3E}">
        <p14:creationId xmlns:p14="http://schemas.microsoft.com/office/powerpoint/2010/main" val="347380937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BE83-ED3E-4F81-9317-14B4C647D165}" type="datetimeFigureOut">
              <a:rPr lang="en-US" smtClean="0"/>
              <a:t>3/26/2016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EE928-22FE-4EE2-AB2D-90D02F7E42CD}" type="slidenum">
              <a:rPr lang="en-US" smtClean="0"/>
              <a:t>‹#›</a:t>
            </a:fld>
            <a:endParaRPr lang="en-US"/>
          </a:p>
        </p:txBody>
      </p:sp>
    </p:spTree>
    <p:extLst>
      <p:ext uri="{BB962C8B-B14F-4D97-AF65-F5344CB8AC3E}">
        <p14:creationId xmlns:p14="http://schemas.microsoft.com/office/powerpoint/2010/main" val="427542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BE83-ED3E-4F81-9317-14B4C647D165}" type="datetimeFigureOut">
              <a:rPr lang="en-US" smtClean="0"/>
              <a:t>3/26/2016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2EE928-22FE-4EE2-AB2D-90D02F7E42CD}" type="slidenum">
              <a:rPr lang="en-US" smtClean="0"/>
              <a:t>‹#›</a:t>
            </a:fld>
            <a:endParaRPr lang="en-US"/>
          </a:p>
        </p:txBody>
      </p:sp>
    </p:spTree>
    <p:extLst>
      <p:ext uri="{BB962C8B-B14F-4D97-AF65-F5344CB8AC3E}">
        <p14:creationId xmlns:p14="http://schemas.microsoft.com/office/powerpoint/2010/main" val="198778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BE83-ED3E-4F81-9317-14B4C647D165}" type="datetimeFigureOut">
              <a:rPr lang="en-US" smtClean="0"/>
              <a:t>3/26/2016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2EE928-22FE-4EE2-AB2D-90D02F7E42CD}" type="slidenum">
              <a:rPr lang="en-US" smtClean="0"/>
              <a:t>‹#›</a:t>
            </a:fld>
            <a:endParaRPr lang="en-US"/>
          </a:p>
        </p:txBody>
      </p:sp>
    </p:spTree>
    <p:extLst>
      <p:ext uri="{BB962C8B-B14F-4D97-AF65-F5344CB8AC3E}">
        <p14:creationId xmlns:p14="http://schemas.microsoft.com/office/powerpoint/2010/main" val="23987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BE83-ED3E-4F81-9317-14B4C647D165}" type="datetimeFigureOut">
              <a:rPr lang="en-US" smtClean="0"/>
              <a:t>3/26/2016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2EE928-22FE-4EE2-AB2D-90D02F7E42CD}" type="slidenum">
              <a:rPr lang="en-US" smtClean="0"/>
              <a:t>‹#›</a:t>
            </a:fld>
            <a:endParaRPr lang="en-US"/>
          </a:p>
        </p:txBody>
      </p:sp>
    </p:spTree>
    <p:extLst>
      <p:ext uri="{BB962C8B-B14F-4D97-AF65-F5344CB8AC3E}">
        <p14:creationId xmlns:p14="http://schemas.microsoft.com/office/powerpoint/2010/main" val="129463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BCBE83-ED3E-4F81-9317-14B4C647D165}" type="datetimeFigureOut">
              <a:rPr lang="en-US" smtClean="0"/>
              <a:t>3/26/2016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EE928-22FE-4EE2-AB2D-90D02F7E42CD}" type="slidenum">
              <a:rPr lang="en-US" smtClean="0"/>
              <a:t>‹#›</a:t>
            </a:fld>
            <a:endParaRPr lang="en-US"/>
          </a:p>
        </p:txBody>
      </p:sp>
    </p:spTree>
    <p:extLst>
      <p:ext uri="{BB962C8B-B14F-4D97-AF65-F5344CB8AC3E}">
        <p14:creationId xmlns:p14="http://schemas.microsoft.com/office/powerpoint/2010/main" val="413988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BCBE83-ED3E-4F81-9317-14B4C647D165}" type="datetimeFigureOut">
              <a:rPr lang="en-US" smtClean="0"/>
              <a:t>3/26/2016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EE928-22FE-4EE2-AB2D-90D02F7E42CD}" type="slidenum">
              <a:rPr lang="en-US" smtClean="0"/>
              <a:t>‹#›</a:t>
            </a:fld>
            <a:endParaRPr lang="en-US"/>
          </a:p>
        </p:txBody>
      </p:sp>
    </p:spTree>
    <p:extLst>
      <p:ext uri="{BB962C8B-B14F-4D97-AF65-F5344CB8AC3E}">
        <p14:creationId xmlns:p14="http://schemas.microsoft.com/office/powerpoint/2010/main" val="3389927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BCBE83-ED3E-4F81-9317-14B4C647D165}" type="datetimeFigureOut">
              <a:rPr lang="en-US" smtClean="0"/>
              <a:t>3/26/2016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2EE928-22FE-4EE2-AB2D-90D02F7E42CD}" type="slidenum">
              <a:rPr lang="en-US" smtClean="0"/>
              <a:t>‹#›</a:t>
            </a:fld>
            <a:endParaRPr lang="en-US"/>
          </a:p>
        </p:txBody>
      </p:sp>
    </p:spTree>
    <p:extLst>
      <p:ext uri="{BB962C8B-B14F-4D97-AF65-F5344CB8AC3E}">
        <p14:creationId xmlns:p14="http://schemas.microsoft.com/office/powerpoint/2010/main" val="2750511194"/>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12541" y="1430098"/>
            <a:ext cx="11966917" cy="1057357"/>
          </a:xfrm>
        </p:spPr>
        <p:txBody>
          <a:bodyPr>
            <a:noAutofit/>
          </a:bodyPr>
          <a:lstStyle/>
          <a:p>
            <a:r>
              <a:rPr lang="en-US" sz="5200" b="0" dirty="0">
                <a:solidFill>
                  <a:schemeClr val="bg1"/>
                </a:solidFill>
                <a:latin typeface="Century Gothic" panose="020B0502020202020204" pitchFamily="34" charset="0"/>
              </a:rPr>
              <a:t>Market Analysis of Torrent Power Ltd.</a:t>
            </a:r>
          </a:p>
        </p:txBody>
      </p:sp>
      <p:sp>
        <p:nvSpPr>
          <p:cNvPr id="3" name="Subtitle 2"/>
          <p:cNvSpPr>
            <a:spLocks noGrp="1"/>
          </p:cNvSpPr>
          <p:nvPr>
            <p:ph type="subTitle" idx="1"/>
          </p:nvPr>
        </p:nvSpPr>
        <p:spPr>
          <a:xfrm>
            <a:off x="7596215" y="668479"/>
            <a:ext cx="4314431" cy="463191"/>
          </a:xfrm>
        </p:spPr>
        <p:txBody>
          <a:bodyPr/>
          <a:lstStyle/>
          <a:p>
            <a:r>
              <a:rPr lang="en-US" dirty="0">
                <a:solidFill>
                  <a:schemeClr val="bg1"/>
                </a:solidFill>
                <a:latin typeface="Century Gothic" panose="020B0502020202020204" pitchFamily="34" charset="0"/>
              </a:rPr>
              <a:t>Economics Project-2, Group-2</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048" y="330215"/>
            <a:ext cx="2227235" cy="1139718"/>
          </a:xfrm>
          <a:prstGeom prst="rect">
            <a:avLst/>
          </a:prstGeom>
        </p:spPr>
      </p:pic>
    </p:spTree>
    <p:extLst>
      <p:ext uri="{BB962C8B-B14F-4D97-AF65-F5344CB8AC3E}">
        <p14:creationId xmlns:p14="http://schemas.microsoft.com/office/powerpoint/2010/main" val="241049418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243" y="336992"/>
            <a:ext cx="10607040" cy="970450"/>
          </a:xfrm>
        </p:spPr>
        <p:txBody>
          <a:bodyPr>
            <a:noAutofit/>
          </a:bodyPr>
          <a:lstStyle/>
          <a:p>
            <a:r>
              <a:rPr lang="en-US" sz="3600" dirty="0">
                <a:latin typeface="Century Gothic" panose="020B0502020202020204" pitchFamily="34" charset="0"/>
              </a:rPr>
              <a:t>Mobility of Goods and Factors of Production</a:t>
            </a:r>
          </a:p>
        </p:txBody>
      </p:sp>
      <p:sp>
        <p:nvSpPr>
          <p:cNvPr id="3" name="Content Placeholder 2"/>
          <p:cNvSpPr>
            <a:spLocks noGrp="1"/>
          </p:cNvSpPr>
          <p:nvPr>
            <p:ph idx="1"/>
          </p:nvPr>
        </p:nvSpPr>
        <p:spPr>
          <a:xfrm>
            <a:off x="1354976" y="1459842"/>
            <a:ext cx="10607040" cy="5563552"/>
          </a:xfrm>
        </p:spPr>
        <p:txBody>
          <a:bodyPr>
            <a:normAutofit/>
          </a:bodyPr>
          <a:lstStyle/>
          <a:p>
            <a:r>
              <a:rPr lang="en-US" dirty="0">
                <a:latin typeface="Century Gothic" panose="020B0502020202020204" pitchFamily="34" charset="0"/>
              </a:rPr>
              <a:t>When the factors of production can move freely from one place to another, then a uniform price prevails in the market. However, in case of immobility of goods and factors, different prices may prevail in the market.</a:t>
            </a:r>
          </a:p>
          <a:p>
            <a:r>
              <a:rPr lang="en-US" dirty="0">
                <a:latin typeface="Century Gothic" panose="020B0502020202020204" pitchFamily="34" charset="0"/>
              </a:rPr>
              <a:t>Electricity is generated and distributed in real time i.e. it is never stored and hence, it requires high maintenance. The Power Factor also needs to be maintained by Torrent Power to make sure the cost of production doesn’t rise.</a:t>
            </a:r>
          </a:p>
          <a:p>
            <a:r>
              <a:rPr lang="en-US" dirty="0">
                <a:latin typeface="Century Gothic" panose="020B0502020202020204" pitchFamily="34" charset="0"/>
              </a:rPr>
              <a:t>Fuel Costs are a major factor of production. Torrent Power  purchases a large amount of coal from Indonesia hence, import duties add up to the cost of production.</a:t>
            </a:r>
          </a:p>
          <a:p>
            <a:endParaRPr lang="en-US" dirty="0">
              <a:latin typeface="Century Gothic" panose="020B0502020202020204" pitchFamily="34" charset="0"/>
            </a:endParaRPr>
          </a:p>
        </p:txBody>
      </p:sp>
    </p:spTree>
    <p:extLst>
      <p:ext uri="{BB962C8B-B14F-4D97-AF65-F5344CB8AC3E}">
        <p14:creationId xmlns:p14="http://schemas.microsoft.com/office/powerpoint/2010/main" val="311785682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1666" y="101316"/>
            <a:ext cx="9760634" cy="113312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smtClean="0">
                <a:latin typeface="Century Gothic" panose="020B0502020202020204" pitchFamily="34" charset="0"/>
              </a:rPr>
              <a:t>Market Analysis Based on Region</a:t>
            </a:r>
            <a:endParaRPr lang="en-US" sz="4400" dirty="0">
              <a:latin typeface="Century Gothic" panose="020B0502020202020204" pitchFamily="34" charset="0"/>
            </a:endParaRPr>
          </a:p>
        </p:txBody>
      </p:sp>
      <p:sp>
        <p:nvSpPr>
          <p:cNvPr id="5" name="Content Placeholder 2"/>
          <p:cNvSpPr txBox="1">
            <a:spLocks/>
          </p:cNvSpPr>
          <p:nvPr/>
        </p:nvSpPr>
        <p:spPr>
          <a:xfrm>
            <a:off x="1363087" y="1463040"/>
            <a:ext cx="10391504" cy="2565322"/>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dirty="0" smtClean="0">
                <a:latin typeface="Century Gothic" panose="020B0502020202020204" pitchFamily="34" charset="0"/>
              </a:rPr>
              <a:t>Torrent Power Ltd. enjoys a monopoly in Ahmedabad as there are no competitors.</a:t>
            </a:r>
          </a:p>
          <a:p>
            <a:pPr algn="just"/>
            <a:r>
              <a:rPr lang="en-US" dirty="0" smtClean="0">
                <a:latin typeface="Century Gothic" panose="020B0502020202020204" pitchFamily="34" charset="0"/>
              </a:rPr>
              <a:t>However, different parts of Gujarat are supplied electricity by different companies.</a:t>
            </a:r>
          </a:p>
          <a:p>
            <a:pPr algn="just"/>
            <a:endParaRPr lang="en-US" dirty="0">
              <a:latin typeface="Century Gothic" panose="020B0502020202020204" pitchFamily="34" charset="0"/>
            </a:endParaRPr>
          </a:p>
        </p:txBody>
      </p:sp>
      <p:sp>
        <p:nvSpPr>
          <p:cNvPr id="7" name="Content Placeholder 2"/>
          <p:cNvSpPr>
            <a:spLocks noGrp="1"/>
          </p:cNvSpPr>
          <p:nvPr>
            <p:ph idx="1"/>
          </p:nvPr>
        </p:nvSpPr>
        <p:spPr>
          <a:xfrm>
            <a:off x="2396280" y="4131734"/>
            <a:ext cx="9584054" cy="2379133"/>
          </a:xfrm>
        </p:spPr>
        <p:txBody>
          <a:bodyPr>
            <a:noAutofit/>
          </a:bodyPr>
          <a:lstStyle/>
          <a:p>
            <a:pPr marL="0" indent="0">
              <a:spcBef>
                <a:spcPts val="400"/>
              </a:spcBef>
              <a:spcAft>
                <a:spcPts val="200"/>
              </a:spcAft>
              <a:buNone/>
            </a:pPr>
            <a:r>
              <a:rPr lang="en-US" sz="2000" dirty="0" smtClean="0">
                <a:latin typeface="Century Gothic" panose="020B0502020202020204" pitchFamily="34" charset="0"/>
              </a:rPr>
              <a:t>1</a:t>
            </a:r>
            <a:r>
              <a:rPr lang="en-US" sz="2000" dirty="0">
                <a:latin typeface="Century Gothic" panose="020B0502020202020204" pitchFamily="34" charset="0"/>
              </a:rPr>
              <a:t>	Gujarat </a:t>
            </a:r>
            <a:r>
              <a:rPr lang="en-US" sz="2000" dirty="0" err="1">
                <a:latin typeface="Century Gothic" panose="020B0502020202020204" pitchFamily="34" charset="0"/>
              </a:rPr>
              <a:t>Urja</a:t>
            </a:r>
            <a:r>
              <a:rPr lang="en-US" sz="2000" dirty="0">
                <a:latin typeface="Century Gothic" panose="020B0502020202020204" pitchFamily="34" charset="0"/>
              </a:rPr>
              <a:t> </a:t>
            </a:r>
            <a:r>
              <a:rPr lang="en-US" sz="2000" dirty="0" err="1">
                <a:latin typeface="Century Gothic" panose="020B0502020202020204" pitchFamily="34" charset="0"/>
              </a:rPr>
              <a:t>Vikas</a:t>
            </a:r>
            <a:r>
              <a:rPr lang="en-US" sz="2000" dirty="0">
                <a:latin typeface="Century Gothic" panose="020B0502020202020204" pitchFamily="34" charset="0"/>
              </a:rPr>
              <a:t> Nigam Ltd. (GUVNL) 		</a:t>
            </a:r>
            <a:endParaRPr lang="en-US" sz="2000" dirty="0" smtClean="0">
              <a:latin typeface="Century Gothic" panose="020B0502020202020204" pitchFamily="34" charset="0"/>
            </a:endParaRPr>
          </a:p>
          <a:p>
            <a:pPr marL="0" indent="0">
              <a:spcBef>
                <a:spcPts val="400"/>
              </a:spcBef>
              <a:spcAft>
                <a:spcPts val="200"/>
              </a:spcAft>
              <a:buNone/>
            </a:pPr>
            <a:r>
              <a:rPr lang="en-US" sz="2000" dirty="0" smtClean="0">
                <a:latin typeface="Century Gothic" panose="020B0502020202020204" pitchFamily="34" charset="0"/>
              </a:rPr>
              <a:t>2	Gujarat State Electricity Corp. Ltd.(GSECL)	</a:t>
            </a:r>
          </a:p>
          <a:p>
            <a:pPr marL="0" indent="0">
              <a:spcBef>
                <a:spcPts val="400"/>
              </a:spcBef>
              <a:spcAft>
                <a:spcPts val="200"/>
              </a:spcAft>
              <a:buNone/>
            </a:pPr>
            <a:r>
              <a:rPr lang="en-US" sz="2000" dirty="0" smtClean="0">
                <a:latin typeface="Century Gothic" panose="020B0502020202020204" pitchFamily="34" charset="0"/>
              </a:rPr>
              <a:t>3	Gujarat Energy Transmission Corp. Ltd.(GETCO)</a:t>
            </a:r>
          </a:p>
          <a:p>
            <a:pPr marL="0" indent="0">
              <a:spcBef>
                <a:spcPts val="400"/>
              </a:spcBef>
              <a:spcAft>
                <a:spcPts val="200"/>
              </a:spcAft>
              <a:buNone/>
            </a:pPr>
            <a:r>
              <a:rPr lang="en-US" sz="2000" dirty="0" smtClean="0">
                <a:latin typeface="Century Gothic" panose="020B0502020202020204" pitchFamily="34" charset="0"/>
              </a:rPr>
              <a:t>4</a:t>
            </a:r>
            <a:r>
              <a:rPr lang="en-US" sz="2000" dirty="0">
                <a:latin typeface="Century Gothic" panose="020B0502020202020204" pitchFamily="34" charset="0"/>
              </a:rPr>
              <a:t>	Uttar Gujarat </a:t>
            </a:r>
            <a:r>
              <a:rPr lang="en-US" sz="2000" dirty="0" err="1">
                <a:latin typeface="Century Gothic" panose="020B0502020202020204" pitchFamily="34" charset="0"/>
              </a:rPr>
              <a:t>Vij</a:t>
            </a:r>
            <a:r>
              <a:rPr lang="en-US" sz="2000" dirty="0">
                <a:latin typeface="Century Gothic" panose="020B0502020202020204" pitchFamily="34" charset="0"/>
              </a:rPr>
              <a:t> Company Ltd. (UGVCL)		</a:t>
            </a:r>
          </a:p>
          <a:p>
            <a:pPr marL="0" indent="0">
              <a:spcBef>
                <a:spcPts val="400"/>
              </a:spcBef>
              <a:spcAft>
                <a:spcPts val="200"/>
              </a:spcAft>
              <a:buNone/>
            </a:pPr>
            <a:r>
              <a:rPr lang="en-US" sz="2000" dirty="0" smtClean="0">
                <a:latin typeface="Century Gothic" panose="020B0502020202020204" pitchFamily="34" charset="0"/>
              </a:rPr>
              <a:t>5</a:t>
            </a:r>
            <a:r>
              <a:rPr lang="en-US" sz="2000" dirty="0">
                <a:latin typeface="Century Gothic" panose="020B0502020202020204" pitchFamily="34" charset="0"/>
              </a:rPr>
              <a:t>	</a:t>
            </a:r>
            <a:r>
              <a:rPr lang="en-US" sz="2000" dirty="0" err="1">
                <a:latin typeface="Century Gothic" panose="020B0502020202020204" pitchFamily="34" charset="0"/>
              </a:rPr>
              <a:t>Dakshin</a:t>
            </a:r>
            <a:r>
              <a:rPr lang="en-US" sz="2000" dirty="0">
                <a:latin typeface="Century Gothic" panose="020B0502020202020204" pitchFamily="34" charset="0"/>
              </a:rPr>
              <a:t> Gujarat </a:t>
            </a:r>
            <a:r>
              <a:rPr lang="en-US" sz="2000" dirty="0" err="1">
                <a:latin typeface="Century Gothic" panose="020B0502020202020204" pitchFamily="34" charset="0"/>
              </a:rPr>
              <a:t>Vij</a:t>
            </a:r>
            <a:r>
              <a:rPr lang="en-US" sz="2000" dirty="0">
                <a:latin typeface="Century Gothic" panose="020B0502020202020204" pitchFamily="34" charset="0"/>
              </a:rPr>
              <a:t> Company Ltd. (DGVCL)	</a:t>
            </a:r>
          </a:p>
          <a:p>
            <a:pPr marL="0" indent="0">
              <a:spcBef>
                <a:spcPts val="400"/>
              </a:spcBef>
              <a:spcAft>
                <a:spcPts val="200"/>
              </a:spcAft>
              <a:buNone/>
            </a:pPr>
            <a:r>
              <a:rPr lang="en-US" sz="2000" dirty="0" smtClean="0">
                <a:latin typeface="Century Gothic" panose="020B0502020202020204" pitchFamily="34" charset="0"/>
              </a:rPr>
              <a:t>6	Madhya </a:t>
            </a:r>
            <a:r>
              <a:rPr lang="en-US" sz="2000" dirty="0">
                <a:latin typeface="Century Gothic" panose="020B0502020202020204" pitchFamily="34" charset="0"/>
              </a:rPr>
              <a:t>Gujarat </a:t>
            </a:r>
            <a:r>
              <a:rPr lang="en-US" sz="2000" dirty="0" err="1">
                <a:latin typeface="Century Gothic" panose="020B0502020202020204" pitchFamily="34" charset="0"/>
              </a:rPr>
              <a:t>Vij</a:t>
            </a:r>
            <a:r>
              <a:rPr lang="en-US" sz="2000" dirty="0">
                <a:latin typeface="Century Gothic" panose="020B0502020202020204" pitchFamily="34" charset="0"/>
              </a:rPr>
              <a:t> Company Ltd. (MGVCL)	</a:t>
            </a:r>
          </a:p>
          <a:p>
            <a:pPr marL="0" indent="0">
              <a:spcBef>
                <a:spcPts val="400"/>
              </a:spcBef>
              <a:spcAft>
                <a:spcPts val="200"/>
              </a:spcAft>
              <a:buNone/>
            </a:pPr>
            <a:r>
              <a:rPr lang="en-US" sz="2000" dirty="0" smtClean="0">
                <a:latin typeface="Century Gothic" panose="020B0502020202020204" pitchFamily="34" charset="0"/>
              </a:rPr>
              <a:t>7    </a:t>
            </a:r>
            <a:r>
              <a:rPr lang="en-US" sz="2000" dirty="0" err="1" smtClean="0">
                <a:latin typeface="Century Gothic" panose="020B0502020202020204" pitchFamily="34" charset="0"/>
              </a:rPr>
              <a:t>Paschim</a:t>
            </a:r>
            <a:r>
              <a:rPr lang="en-US" sz="2000" dirty="0" smtClean="0">
                <a:latin typeface="Century Gothic" panose="020B0502020202020204" pitchFamily="34" charset="0"/>
              </a:rPr>
              <a:t> Gujarat </a:t>
            </a:r>
            <a:r>
              <a:rPr lang="en-US" sz="2000" dirty="0" err="1">
                <a:latin typeface="Century Gothic" panose="020B0502020202020204" pitchFamily="34" charset="0"/>
              </a:rPr>
              <a:t>Vij</a:t>
            </a:r>
            <a:r>
              <a:rPr lang="en-US" sz="2000" dirty="0">
                <a:latin typeface="Century Gothic" panose="020B0502020202020204" pitchFamily="34" charset="0"/>
              </a:rPr>
              <a:t> Company Ltd. (PGVCL)	</a:t>
            </a:r>
            <a:endParaRPr lang="en-US" sz="2000" dirty="0" smtClean="0">
              <a:latin typeface="Century Gothic" panose="020B0502020202020204" pitchFamily="34" charset="0"/>
            </a:endParaRPr>
          </a:p>
          <a:p>
            <a:pPr marL="0" indent="0">
              <a:spcBef>
                <a:spcPts val="400"/>
              </a:spcBef>
              <a:spcAft>
                <a:spcPts val="200"/>
              </a:spcAft>
              <a:buNone/>
            </a:pPr>
            <a:r>
              <a:rPr lang="en-US" sz="2000" b="1" dirty="0" smtClean="0">
                <a:latin typeface="Century Gothic" panose="020B0502020202020204" pitchFamily="34" charset="0"/>
              </a:rPr>
              <a:t>8    Torrent Power Ltd</a:t>
            </a:r>
          </a:p>
          <a:p>
            <a:pPr marL="0" indent="0">
              <a:spcBef>
                <a:spcPts val="400"/>
              </a:spcBef>
              <a:spcAft>
                <a:spcPts val="200"/>
              </a:spcAft>
              <a:buNone/>
            </a:pPr>
            <a:endParaRPr lang="en-US" sz="2000" dirty="0">
              <a:latin typeface="Century Gothic" panose="020B0502020202020204" pitchFamily="34" charset="0"/>
            </a:endParaRPr>
          </a:p>
        </p:txBody>
      </p:sp>
    </p:spTree>
    <p:extLst>
      <p:ext uri="{BB962C8B-B14F-4D97-AF65-F5344CB8AC3E}">
        <p14:creationId xmlns:p14="http://schemas.microsoft.com/office/powerpoint/2010/main" val="270771552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865" y="1493058"/>
            <a:ext cx="10712336" cy="5128953"/>
          </a:xfrm>
        </p:spPr>
        <p:txBody>
          <a:bodyPr>
            <a:noAutofit/>
          </a:bodyPr>
          <a:lstStyle/>
          <a:p>
            <a:r>
              <a:rPr lang="en-IN" dirty="0" smtClean="0"/>
              <a:t>Hence in the </a:t>
            </a:r>
            <a:r>
              <a:rPr lang="en-IN" b="1" dirty="0" smtClean="0"/>
              <a:t>state</a:t>
            </a:r>
            <a:r>
              <a:rPr lang="en-IN" dirty="0" smtClean="0"/>
              <a:t> the market of torrent power is similar to that of </a:t>
            </a:r>
            <a:r>
              <a:rPr lang="en-IN" b="1" dirty="0" smtClean="0"/>
              <a:t>oligopoly market.</a:t>
            </a:r>
          </a:p>
          <a:p>
            <a:r>
              <a:rPr lang="en-IN" b="1" dirty="0" smtClean="0"/>
              <a:t>Features of oligopoly market and its relation to torrent power:</a:t>
            </a:r>
          </a:p>
          <a:p>
            <a:pPr marL="0" indent="0">
              <a:buNone/>
            </a:pPr>
            <a:r>
              <a:rPr lang="en-IN" b="1" dirty="0"/>
              <a:t>1. Few </a:t>
            </a:r>
            <a:r>
              <a:rPr lang="en-IN" b="1" dirty="0" smtClean="0"/>
              <a:t>firms: </a:t>
            </a:r>
            <a:r>
              <a:rPr lang="en-IN" dirty="0" smtClean="0"/>
              <a:t>In </a:t>
            </a:r>
            <a:r>
              <a:rPr lang="en-IN" dirty="0"/>
              <a:t>Gujarat as seen above there are many companies providing electricity to various parts of the state</a:t>
            </a:r>
            <a:r>
              <a:rPr lang="en-IN" dirty="0" smtClean="0"/>
              <a:t>.</a:t>
            </a:r>
            <a:endParaRPr lang="en-IN" b="1" dirty="0"/>
          </a:p>
          <a:p>
            <a:pPr marL="0" indent="0">
              <a:buNone/>
            </a:pPr>
            <a:r>
              <a:rPr lang="en-IN" b="1" dirty="0"/>
              <a:t>2. Interdependence</a:t>
            </a:r>
            <a:r>
              <a:rPr lang="en-IN" b="1" dirty="0" smtClean="0"/>
              <a:t>: </a:t>
            </a:r>
            <a:r>
              <a:rPr lang="en-IN" dirty="0" smtClean="0"/>
              <a:t>Torrent purchases electricity from other companies to fulfil its demand.</a:t>
            </a:r>
            <a:endParaRPr lang="en-IN" dirty="0"/>
          </a:p>
          <a:p>
            <a:pPr marL="0" indent="0">
              <a:buNone/>
            </a:pPr>
            <a:r>
              <a:rPr lang="en-IN" b="1" dirty="0" smtClean="0"/>
              <a:t>3. </a:t>
            </a:r>
            <a:r>
              <a:rPr lang="en-IN" b="1" dirty="0"/>
              <a:t>Non-Price </a:t>
            </a:r>
            <a:r>
              <a:rPr lang="en-IN" b="1" dirty="0" smtClean="0"/>
              <a:t>Competition:</a:t>
            </a:r>
            <a:r>
              <a:rPr lang="en-IN" dirty="0" smtClean="0"/>
              <a:t> Here the companies file petition to GERC if they want to increase the tariff hence they don’t have direct control over the prices.</a:t>
            </a:r>
          </a:p>
          <a:p>
            <a:pPr marL="0" indent="0">
              <a:buNone/>
            </a:pPr>
            <a:r>
              <a:rPr lang="en-IN" b="1" dirty="0" smtClean="0"/>
              <a:t>4. Barriers </a:t>
            </a:r>
            <a:r>
              <a:rPr lang="en-IN" b="1" dirty="0"/>
              <a:t>to Entry of Firms</a:t>
            </a:r>
            <a:r>
              <a:rPr lang="en-IN" b="1" dirty="0" smtClean="0"/>
              <a:t>:</a:t>
            </a:r>
            <a:r>
              <a:rPr lang="en-IN" dirty="0" smtClean="0"/>
              <a:t> Such Companies very large amount of capital &amp; </a:t>
            </a:r>
            <a:r>
              <a:rPr lang="en-IN" dirty="0"/>
              <a:t>control over crucial raw </a:t>
            </a:r>
            <a:r>
              <a:rPr lang="en-IN" dirty="0" smtClean="0"/>
              <a:t>materials.</a:t>
            </a:r>
            <a:endParaRPr lang="en-IN" dirty="0"/>
          </a:p>
          <a:p>
            <a:pPr marL="0" indent="0">
              <a:buNone/>
            </a:pPr>
            <a:r>
              <a:rPr lang="en-IN" b="1" dirty="0"/>
              <a:t>5. Role of Selling Costs</a:t>
            </a:r>
            <a:r>
              <a:rPr lang="en-IN" b="1" dirty="0" smtClean="0"/>
              <a:t>: </a:t>
            </a:r>
            <a:r>
              <a:rPr lang="en-IN" dirty="0"/>
              <a:t>This doesn't take place w.r.t torrent power because of GERC</a:t>
            </a:r>
            <a:r>
              <a:rPr lang="en-IN" dirty="0" smtClean="0"/>
              <a:t>.</a:t>
            </a:r>
            <a:endParaRPr lang="en-IN" b="1" dirty="0"/>
          </a:p>
          <a:p>
            <a:pPr marL="0" indent="0">
              <a:buNone/>
            </a:pPr>
            <a:r>
              <a:rPr lang="en-IN" b="1" dirty="0"/>
              <a:t>6. Group Behaviour</a:t>
            </a:r>
            <a:r>
              <a:rPr lang="en-IN" b="1" dirty="0" smtClean="0"/>
              <a:t>:</a:t>
            </a:r>
            <a:r>
              <a:rPr lang="en-IN" dirty="0" smtClean="0"/>
              <a:t> There is complete interdependence among these companies. </a:t>
            </a:r>
            <a:endParaRPr lang="en-IN" dirty="0"/>
          </a:p>
          <a:p>
            <a:endParaRPr lang="en-IN" b="1" dirty="0" smtClean="0"/>
          </a:p>
          <a:p>
            <a:endParaRPr lang="en-IN" b="1" dirty="0"/>
          </a:p>
          <a:p>
            <a:endParaRPr lang="en-IN" dirty="0"/>
          </a:p>
        </p:txBody>
      </p:sp>
    </p:spTree>
    <p:extLst>
      <p:ext uri="{BB962C8B-B14F-4D97-AF65-F5344CB8AC3E}">
        <p14:creationId xmlns:p14="http://schemas.microsoft.com/office/powerpoint/2010/main" val="195333682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072" y="297021"/>
            <a:ext cx="10018713" cy="791308"/>
          </a:xfrm>
        </p:spPr>
        <p:txBody>
          <a:bodyPr>
            <a:normAutofit/>
          </a:bodyPr>
          <a:lstStyle/>
          <a:p>
            <a:r>
              <a:rPr lang="en-US" sz="4400" dirty="0">
                <a:latin typeface="Century Gothic" panose="020B0502020202020204" pitchFamily="34" charset="0"/>
              </a:rPr>
              <a:t>Sources of Monopoly Power</a:t>
            </a:r>
          </a:p>
        </p:txBody>
      </p:sp>
      <p:graphicFrame>
        <p:nvGraphicFramePr>
          <p:cNvPr id="4" name="Diagram 3"/>
          <p:cNvGraphicFramePr/>
          <p:nvPr>
            <p:extLst>
              <p:ext uri="{D42A27DB-BD31-4B8C-83A1-F6EECF244321}">
                <p14:modId xmlns:p14="http://schemas.microsoft.com/office/powerpoint/2010/main" val="2835630638"/>
              </p:ext>
            </p:extLst>
          </p:nvPr>
        </p:nvGraphicFramePr>
        <p:xfrm>
          <a:off x="2206567" y="955964"/>
          <a:ext cx="8433724" cy="5754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933550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5349"/>
            <a:ext cx="10018713" cy="1354015"/>
          </a:xfrm>
        </p:spPr>
        <p:txBody>
          <a:bodyPr>
            <a:normAutofit/>
          </a:bodyPr>
          <a:lstStyle/>
          <a:p>
            <a:r>
              <a:rPr lang="en-US" sz="4400" dirty="0">
                <a:latin typeface="Century Gothic" panose="020B0502020202020204" pitchFamily="34" charset="0"/>
              </a:rPr>
              <a:t>Government Granted monopoly</a:t>
            </a:r>
          </a:p>
        </p:txBody>
      </p:sp>
      <p:sp>
        <p:nvSpPr>
          <p:cNvPr id="3" name="Content Placeholder 2"/>
          <p:cNvSpPr>
            <a:spLocks noGrp="1"/>
          </p:cNvSpPr>
          <p:nvPr>
            <p:ph idx="1"/>
          </p:nvPr>
        </p:nvSpPr>
        <p:spPr>
          <a:xfrm>
            <a:off x="1403017" y="1624178"/>
            <a:ext cx="10484183" cy="4984439"/>
          </a:xfrm>
        </p:spPr>
        <p:txBody>
          <a:bodyPr>
            <a:normAutofit/>
          </a:bodyPr>
          <a:lstStyle/>
          <a:p>
            <a:r>
              <a:rPr lang="en-US" dirty="0">
                <a:latin typeface="Century Gothic" panose="020B0502020202020204" pitchFamily="34" charset="0"/>
              </a:rPr>
              <a:t>A government-granted </a:t>
            </a:r>
            <a:r>
              <a:rPr lang="en-US" dirty="0" smtClean="0">
                <a:latin typeface="Century Gothic" panose="020B0502020202020204" pitchFamily="34" charset="0"/>
              </a:rPr>
              <a:t>monopoly </a:t>
            </a:r>
            <a:r>
              <a:rPr lang="en-US" dirty="0">
                <a:latin typeface="Century Gothic" panose="020B0502020202020204" pitchFamily="34" charset="0"/>
              </a:rPr>
              <a:t>is a form of coercive monopoly by which a government grants exclusive privilege to a private individual or company to be the sole provider of a commodity; potential competitors are excluded from the market by law, regulation, or other mechanisms of government enforcement</a:t>
            </a:r>
            <a:r>
              <a:rPr lang="en-US" dirty="0" smtClean="0">
                <a:latin typeface="Century Gothic" panose="020B0502020202020204" pitchFamily="34" charset="0"/>
              </a:rPr>
              <a:t>.</a:t>
            </a:r>
          </a:p>
          <a:p>
            <a:r>
              <a:rPr lang="en-IN" dirty="0">
                <a:latin typeface="Century Gothic" panose="020B0502020202020204" pitchFamily="34" charset="0"/>
              </a:rPr>
              <a:t> In Gujarat, the tariff rates are decided by GERC (Gujarat Electricity Regulatory Commission). Their function is to determine the tariff for generation, supply, transmission and wheeling of electricity, wholesale, bulk or retail, as the case may be, within the State. </a:t>
            </a:r>
            <a:endParaRPr lang="en-US" dirty="0">
              <a:latin typeface="Century Gothic" panose="020B0502020202020204" pitchFamily="34" charset="0"/>
            </a:endParaRPr>
          </a:p>
          <a:p>
            <a:endParaRPr lang="en-US" dirty="0">
              <a:latin typeface="Century Gothic" panose="020B0502020202020204" pitchFamily="34" charset="0"/>
            </a:endParaRPr>
          </a:p>
        </p:txBody>
      </p:sp>
    </p:spTree>
    <p:extLst>
      <p:ext uri="{BB962C8B-B14F-4D97-AF65-F5344CB8AC3E}">
        <p14:creationId xmlns:p14="http://schemas.microsoft.com/office/powerpoint/2010/main" val="57910493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677" y="164337"/>
            <a:ext cx="10018713" cy="1116036"/>
          </a:xfrm>
        </p:spPr>
        <p:txBody>
          <a:bodyPr>
            <a:normAutofit/>
          </a:bodyPr>
          <a:lstStyle/>
          <a:p>
            <a:r>
              <a:rPr lang="en-IN" sz="4400" dirty="0">
                <a:latin typeface="Century Gothic" panose="020B0502020202020204" pitchFamily="34" charset="0"/>
              </a:rPr>
              <a:t>Conclusion</a:t>
            </a:r>
          </a:p>
        </p:txBody>
      </p:sp>
      <p:sp>
        <p:nvSpPr>
          <p:cNvPr id="3" name="Content Placeholder 2"/>
          <p:cNvSpPr>
            <a:spLocks noGrp="1"/>
          </p:cNvSpPr>
          <p:nvPr>
            <p:ph idx="1"/>
          </p:nvPr>
        </p:nvSpPr>
        <p:spPr>
          <a:xfrm>
            <a:off x="1484310" y="2166425"/>
            <a:ext cx="10018713" cy="3474720"/>
          </a:xfrm>
        </p:spPr>
        <p:txBody>
          <a:bodyPr>
            <a:noAutofit/>
          </a:bodyPr>
          <a:lstStyle/>
          <a:p>
            <a:r>
              <a:rPr lang="en-US" sz="2800" dirty="0">
                <a:latin typeface="Century Gothic" panose="020B0502020202020204" pitchFamily="34" charset="0"/>
              </a:rPr>
              <a:t>Today, electricity is considered to be a basic human necessity.</a:t>
            </a:r>
            <a:endParaRPr lang="en-IN" sz="2800" dirty="0">
              <a:latin typeface="Century Gothic" panose="020B0502020202020204" pitchFamily="34" charset="0"/>
            </a:endParaRPr>
          </a:p>
          <a:p>
            <a:r>
              <a:rPr lang="en-IN" sz="2800" dirty="0">
                <a:latin typeface="Century Gothic" panose="020B0502020202020204" pitchFamily="34" charset="0"/>
              </a:rPr>
              <a:t>From the characteristics explained in the previous slides for Torrent Power Ltd, we infer that Torrent Power Ltd. has a </a:t>
            </a:r>
            <a:r>
              <a:rPr lang="en-IN" sz="2800" b="1" dirty="0">
                <a:latin typeface="Century Gothic" panose="020B0502020202020204" pitchFamily="34" charset="0"/>
              </a:rPr>
              <a:t>monopoly market in Ahmedabad.</a:t>
            </a:r>
          </a:p>
          <a:p>
            <a:r>
              <a:rPr lang="en-IN" sz="2800" dirty="0">
                <a:latin typeface="Century Gothic" panose="020B0502020202020204" pitchFamily="34" charset="0"/>
              </a:rPr>
              <a:t>However, different parts of Gujarat get electricity supply from other companies.</a:t>
            </a:r>
          </a:p>
          <a:p>
            <a:r>
              <a:rPr lang="en-IN" sz="2800" dirty="0">
                <a:latin typeface="Century Gothic" panose="020B0502020202020204" pitchFamily="34" charset="0"/>
              </a:rPr>
              <a:t>The consumer in Ahmedabad doesn’t have an option of the supplier but in return, enjoys quality services.</a:t>
            </a:r>
          </a:p>
        </p:txBody>
      </p:sp>
    </p:spTree>
    <p:extLst>
      <p:ext uri="{BB962C8B-B14F-4D97-AF65-F5344CB8AC3E}">
        <p14:creationId xmlns:p14="http://schemas.microsoft.com/office/powerpoint/2010/main" val="29335293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040" y="332829"/>
            <a:ext cx="9220220" cy="1059873"/>
          </a:xfrm>
        </p:spPr>
        <p:txBody>
          <a:bodyPr>
            <a:normAutofit/>
          </a:bodyPr>
          <a:lstStyle/>
          <a:p>
            <a:r>
              <a:rPr lang="en-US" sz="4400" b="1" dirty="0">
                <a:latin typeface="Century Gothic" panose="020B0502020202020204" pitchFamily="34" charset="0"/>
              </a:rPr>
              <a:t>Group Members:</a:t>
            </a:r>
            <a:endParaRPr lang="en-IN" sz="4400" b="1" dirty="0">
              <a:latin typeface="Century Gothic" panose="020B0502020202020204" pitchFamily="34" charset="0"/>
            </a:endParaRPr>
          </a:p>
        </p:txBody>
      </p:sp>
      <p:sp>
        <p:nvSpPr>
          <p:cNvPr id="3" name="Content Placeholder 2"/>
          <p:cNvSpPr>
            <a:spLocks noGrp="1"/>
          </p:cNvSpPr>
          <p:nvPr>
            <p:ph idx="1"/>
          </p:nvPr>
        </p:nvSpPr>
        <p:spPr>
          <a:xfrm>
            <a:off x="1463040" y="1631854"/>
            <a:ext cx="9220220" cy="4283611"/>
          </a:xfrm>
        </p:spPr>
        <p:txBody>
          <a:bodyPr>
            <a:noAutofit/>
          </a:bodyPr>
          <a:lstStyle/>
          <a:p>
            <a:pPr marL="0" indent="0" algn="ctr">
              <a:buNone/>
            </a:pPr>
            <a:r>
              <a:rPr lang="en-US" sz="2800" dirty="0">
                <a:latin typeface="Century Gothic" panose="020B0502020202020204" pitchFamily="34" charset="0"/>
              </a:rPr>
              <a:t>Kaivalya Shah		1401108</a:t>
            </a:r>
          </a:p>
          <a:p>
            <a:pPr marL="0" indent="0" algn="ctr">
              <a:buNone/>
            </a:pPr>
            <a:r>
              <a:rPr lang="en-US" sz="2800" dirty="0" err="1">
                <a:latin typeface="Century Gothic" panose="020B0502020202020204" pitchFamily="34" charset="0"/>
              </a:rPr>
              <a:t>Ratnesh</a:t>
            </a:r>
            <a:r>
              <a:rPr lang="en-US" sz="2800" dirty="0">
                <a:latin typeface="Century Gothic" panose="020B0502020202020204" pitchFamily="34" charset="0"/>
              </a:rPr>
              <a:t> Shah		1401110</a:t>
            </a:r>
          </a:p>
          <a:p>
            <a:pPr marL="0" indent="0" algn="ctr">
              <a:buNone/>
            </a:pPr>
            <a:r>
              <a:rPr lang="en-US" sz="2800" dirty="0" err="1">
                <a:latin typeface="Century Gothic" panose="020B0502020202020204" pitchFamily="34" charset="0"/>
              </a:rPr>
              <a:t>Maitrey</a:t>
            </a:r>
            <a:r>
              <a:rPr lang="en-US" sz="2800" dirty="0">
                <a:latin typeface="Century Gothic" panose="020B0502020202020204" pitchFamily="34" charset="0"/>
              </a:rPr>
              <a:t> Mehta		1401040</a:t>
            </a:r>
          </a:p>
          <a:p>
            <a:pPr marL="0" indent="0" algn="ctr">
              <a:buNone/>
            </a:pPr>
            <a:r>
              <a:rPr lang="en-US" sz="2800" dirty="0">
                <a:latin typeface="Century Gothic" panose="020B0502020202020204" pitchFamily="34" charset="0"/>
              </a:rPr>
              <a:t>Jay Shah				1401053</a:t>
            </a:r>
          </a:p>
          <a:p>
            <a:pPr marL="0" indent="0" algn="ctr">
              <a:buNone/>
            </a:pPr>
            <a:r>
              <a:rPr lang="en-US" sz="2800" dirty="0" err="1">
                <a:latin typeface="Century Gothic" panose="020B0502020202020204" pitchFamily="34" charset="0"/>
              </a:rPr>
              <a:t>Mohit</a:t>
            </a:r>
            <a:r>
              <a:rPr lang="en-US" sz="2800" dirty="0">
                <a:latin typeface="Century Gothic" panose="020B0502020202020204" pitchFamily="34" charset="0"/>
              </a:rPr>
              <a:t> </a:t>
            </a:r>
            <a:r>
              <a:rPr lang="en-US" sz="2800" dirty="0" err="1">
                <a:latin typeface="Century Gothic" panose="020B0502020202020204" pitchFamily="34" charset="0"/>
              </a:rPr>
              <a:t>Vachhani</a:t>
            </a:r>
            <a:r>
              <a:rPr lang="en-US" sz="2800" dirty="0">
                <a:latin typeface="Century Gothic" panose="020B0502020202020204" pitchFamily="34" charset="0"/>
              </a:rPr>
              <a:t>	1401073</a:t>
            </a:r>
          </a:p>
          <a:p>
            <a:pPr marL="0" indent="0" algn="ctr">
              <a:buNone/>
            </a:pPr>
            <a:r>
              <a:rPr lang="en-US" sz="2800" dirty="0" err="1">
                <a:latin typeface="Century Gothic" panose="020B0502020202020204" pitchFamily="34" charset="0"/>
              </a:rPr>
              <a:t>Maharsh</a:t>
            </a:r>
            <a:r>
              <a:rPr lang="en-US" sz="2800" dirty="0">
                <a:latin typeface="Century Gothic" panose="020B0502020202020204" pitchFamily="34" charset="0"/>
              </a:rPr>
              <a:t> Patel		1401109</a:t>
            </a:r>
          </a:p>
          <a:p>
            <a:pPr marL="0" indent="0" algn="ctr">
              <a:buNone/>
            </a:pPr>
            <a:r>
              <a:rPr lang="en-US" sz="2800" dirty="0" err="1">
                <a:latin typeface="Century Gothic" panose="020B0502020202020204" pitchFamily="34" charset="0"/>
              </a:rPr>
              <a:t>Aaditya</a:t>
            </a:r>
            <a:r>
              <a:rPr lang="en-US" sz="2800" dirty="0">
                <a:latin typeface="Century Gothic" panose="020B0502020202020204" pitchFamily="34" charset="0"/>
              </a:rPr>
              <a:t> Shah		1401107</a:t>
            </a:r>
          </a:p>
          <a:p>
            <a:pPr marL="0" indent="0" algn="ctr">
              <a:buNone/>
            </a:pPr>
            <a:r>
              <a:rPr lang="en-US" sz="2800" dirty="0" err="1">
                <a:latin typeface="Century Gothic" panose="020B0502020202020204" pitchFamily="34" charset="0"/>
              </a:rPr>
              <a:t>Ayam</a:t>
            </a:r>
            <a:r>
              <a:rPr lang="en-US" sz="2800" dirty="0">
                <a:latin typeface="Century Gothic" panose="020B0502020202020204" pitchFamily="34" charset="0"/>
              </a:rPr>
              <a:t> </a:t>
            </a:r>
            <a:r>
              <a:rPr lang="en-US" sz="2800" dirty="0" err="1">
                <a:latin typeface="Century Gothic" panose="020B0502020202020204" pitchFamily="34" charset="0"/>
              </a:rPr>
              <a:t>Ajmera</a:t>
            </a:r>
            <a:r>
              <a:rPr lang="en-US" sz="2800" dirty="0">
                <a:latin typeface="Century Gothic" panose="020B0502020202020204" pitchFamily="34" charset="0"/>
              </a:rPr>
              <a:t>		1401096</a:t>
            </a:r>
          </a:p>
        </p:txBody>
      </p:sp>
    </p:spTree>
    <p:extLst>
      <p:ext uri="{BB962C8B-B14F-4D97-AF65-F5344CB8AC3E}">
        <p14:creationId xmlns:p14="http://schemas.microsoft.com/office/powerpoint/2010/main" val="127636131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94855"/>
            <a:ext cx="10748356" cy="1752599"/>
          </a:xfrm>
        </p:spPr>
        <p:txBody>
          <a:bodyPr>
            <a:normAutofit fontScale="90000"/>
          </a:bodyPr>
          <a:lstStyle/>
          <a:p>
            <a:r>
              <a:rPr lang="en-IN" dirty="0">
                <a:latin typeface="Century Gothic" panose="020B0502020202020204" pitchFamily="34" charset="0"/>
              </a:rPr>
              <a:t>SWOT Analysis of Torrent Power with USP, Competition, STP (Segmentation, Targeting, Positioning) - Marketing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6288026"/>
              </p:ext>
            </p:extLst>
          </p:nvPr>
        </p:nvGraphicFramePr>
        <p:xfrm>
          <a:off x="1371598" y="2768136"/>
          <a:ext cx="10166466" cy="3108960"/>
        </p:xfrm>
        <a:graphic>
          <a:graphicData uri="http://schemas.openxmlformats.org/drawingml/2006/table">
            <a:tbl>
              <a:tblPr firstRow="1" bandRow="1">
                <a:tableStyleId>{BC89EF96-8CEA-46FF-86C4-4CE0E7609802}</a:tableStyleId>
              </a:tblPr>
              <a:tblGrid>
                <a:gridCol w="4680067">
                  <a:extLst>
                    <a:ext uri="{9D8B030D-6E8A-4147-A177-3AD203B41FA5}">
                      <a16:colId xmlns="" xmlns:a16="http://schemas.microsoft.com/office/drawing/2014/main" val="20000"/>
                    </a:ext>
                  </a:extLst>
                </a:gridCol>
                <a:gridCol w="5486399">
                  <a:extLst>
                    <a:ext uri="{9D8B030D-6E8A-4147-A177-3AD203B41FA5}">
                      <a16:colId xmlns="" xmlns:a16="http://schemas.microsoft.com/office/drawing/2014/main" val="20001"/>
                    </a:ext>
                  </a:extLst>
                </a:gridCol>
              </a:tblGrid>
              <a:tr h="445424">
                <a:tc gridSpan="2">
                  <a:txBody>
                    <a:bodyPr/>
                    <a:lstStyle/>
                    <a:p>
                      <a:pPr algn="ctr"/>
                      <a:r>
                        <a:rPr lang="en-IN" sz="2400" dirty="0"/>
                        <a:t>Torrent Power</a:t>
                      </a:r>
                      <a:endParaRPr lang="en-IN" sz="2400" dirty="0">
                        <a:latin typeface="Century Gothic" panose="020B0502020202020204" pitchFamily="34" charset="0"/>
                      </a:endParaRPr>
                    </a:p>
                  </a:txBody>
                  <a:tcPr/>
                </a:tc>
                <a:tc hMerge="1">
                  <a:txBody>
                    <a:bodyPr/>
                    <a:lstStyle/>
                    <a:p>
                      <a:endParaRPr lang="en-IN" dirty="0"/>
                    </a:p>
                  </a:txBody>
                  <a:tcPr/>
                </a:tc>
                <a:extLst>
                  <a:ext uri="{0D108BD9-81ED-4DB2-BD59-A6C34878D82A}">
                    <a16:rowId xmlns="" xmlns:a16="http://schemas.microsoft.com/office/drawing/2014/main" val="10000"/>
                  </a:ext>
                </a:extLst>
              </a:tr>
              <a:tr h="445424">
                <a:tc>
                  <a:txBody>
                    <a:bodyPr/>
                    <a:lstStyle/>
                    <a:p>
                      <a:pPr algn="ctr"/>
                      <a:r>
                        <a:rPr lang="en-IN" sz="2400" dirty="0"/>
                        <a:t>Parent Company</a:t>
                      </a:r>
                      <a:endParaRPr lang="en-IN" sz="2400" dirty="0">
                        <a:latin typeface="Century Gothic" panose="020B0502020202020204" pitchFamily="34" charset="0"/>
                      </a:endParaRPr>
                    </a:p>
                  </a:txBody>
                  <a:tcPr/>
                </a:tc>
                <a:tc>
                  <a:txBody>
                    <a:bodyPr/>
                    <a:lstStyle/>
                    <a:p>
                      <a:pPr algn="ctr"/>
                      <a:r>
                        <a:rPr lang="en-IN" sz="2400" b="1" dirty="0"/>
                        <a:t>Torrent Group</a:t>
                      </a:r>
                      <a:endParaRPr lang="en-IN" sz="2400" b="1" dirty="0">
                        <a:latin typeface="Century Gothic" panose="020B0502020202020204" pitchFamily="34" charset="0"/>
                      </a:endParaRPr>
                    </a:p>
                  </a:txBody>
                  <a:tcPr/>
                </a:tc>
                <a:extLst>
                  <a:ext uri="{0D108BD9-81ED-4DB2-BD59-A6C34878D82A}">
                    <a16:rowId xmlns="" xmlns:a16="http://schemas.microsoft.com/office/drawing/2014/main" val="10001"/>
                  </a:ext>
                </a:extLst>
              </a:tr>
              <a:tr h="445424">
                <a:tc>
                  <a:txBody>
                    <a:bodyPr/>
                    <a:lstStyle/>
                    <a:p>
                      <a:pPr algn="ctr"/>
                      <a:r>
                        <a:rPr lang="en-IN" sz="2400" dirty="0"/>
                        <a:t>Category</a:t>
                      </a:r>
                      <a:r>
                        <a:rPr lang="en-IN" sz="2400" baseline="0" dirty="0"/>
                        <a:t> </a:t>
                      </a:r>
                      <a:endParaRPr lang="en-IN" sz="2400" dirty="0">
                        <a:latin typeface="Century Gothic" panose="020B0502020202020204" pitchFamily="34" charset="0"/>
                      </a:endParaRPr>
                    </a:p>
                  </a:txBody>
                  <a:tcPr/>
                </a:tc>
                <a:tc>
                  <a:txBody>
                    <a:bodyPr/>
                    <a:lstStyle/>
                    <a:p>
                      <a:pPr algn="ctr"/>
                      <a:r>
                        <a:rPr lang="en-IN" sz="2400" b="1" dirty="0"/>
                        <a:t>Power</a:t>
                      </a:r>
                      <a:endParaRPr lang="en-IN" sz="2400" b="1" dirty="0">
                        <a:latin typeface="Century Gothic" panose="020B0502020202020204" pitchFamily="34" charset="0"/>
                      </a:endParaRPr>
                    </a:p>
                  </a:txBody>
                  <a:tcPr/>
                </a:tc>
                <a:extLst>
                  <a:ext uri="{0D108BD9-81ED-4DB2-BD59-A6C34878D82A}">
                    <a16:rowId xmlns="" xmlns:a16="http://schemas.microsoft.com/office/drawing/2014/main" val="10002"/>
                  </a:ext>
                </a:extLst>
              </a:tr>
              <a:tr h="445424">
                <a:tc>
                  <a:txBody>
                    <a:bodyPr/>
                    <a:lstStyle/>
                    <a:p>
                      <a:pPr algn="ctr"/>
                      <a:r>
                        <a:rPr lang="en-IN" sz="2400" dirty="0"/>
                        <a:t>Sector </a:t>
                      </a:r>
                      <a:endParaRPr lang="en-IN" sz="2400" dirty="0">
                        <a:latin typeface="Century Gothic" panose="020B0502020202020204" pitchFamily="34" charset="0"/>
                      </a:endParaRPr>
                    </a:p>
                  </a:txBody>
                  <a:tcPr/>
                </a:tc>
                <a:tc>
                  <a:txBody>
                    <a:bodyPr/>
                    <a:lstStyle/>
                    <a:p>
                      <a:pPr algn="ctr"/>
                      <a:r>
                        <a:rPr lang="en-IN" sz="2400" b="1" dirty="0"/>
                        <a:t>Energy</a:t>
                      </a:r>
                      <a:endParaRPr lang="en-IN" sz="2400" b="1" dirty="0">
                        <a:latin typeface="Century Gothic" panose="020B0502020202020204" pitchFamily="34" charset="0"/>
                      </a:endParaRPr>
                    </a:p>
                  </a:txBody>
                  <a:tcPr/>
                </a:tc>
                <a:extLst>
                  <a:ext uri="{0D108BD9-81ED-4DB2-BD59-A6C34878D82A}">
                    <a16:rowId xmlns="" xmlns:a16="http://schemas.microsoft.com/office/drawing/2014/main" val="10003"/>
                  </a:ext>
                </a:extLst>
              </a:tr>
              <a:tr h="445424">
                <a:tc>
                  <a:txBody>
                    <a:bodyPr/>
                    <a:lstStyle/>
                    <a:p>
                      <a:pPr algn="ctr"/>
                      <a:r>
                        <a:rPr lang="en-IN" sz="2400" dirty="0"/>
                        <a:t>Tagline/Slogan</a:t>
                      </a:r>
                      <a:endParaRPr lang="en-IN" sz="2400" dirty="0">
                        <a:latin typeface="Century Gothic" panose="020B0502020202020204" pitchFamily="34" charset="0"/>
                      </a:endParaRPr>
                    </a:p>
                  </a:txBody>
                  <a:tcPr/>
                </a:tc>
                <a:tc>
                  <a:txBody>
                    <a:bodyPr/>
                    <a:lstStyle/>
                    <a:p>
                      <a:pPr algn="ctr"/>
                      <a:r>
                        <a:rPr lang="en-IN" sz="2400" b="1" dirty="0"/>
                        <a:t>Transforming</a:t>
                      </a:r>
                      <a:r>
                        <a:rPr lang="en-IN" sz="2400" b="1" baseline="0" dirty="0"/>
                        <a:t> Life</a:t>
                      </a:r>
                      <a:endParaRPr lang="en-IN" sz="2400" b="1" dirty="0">
                        <a:latin typeface="Century Gothic" panose="020B0502020202020204" pitchFamily="34" charset="0"/>
                      </a:endParaRPr>
                    </a:p>
                  </a:txBody>
                  <a:tcPr/>
                </a:tc>
                <a:extLst>
                  <a:ext uri="{0D108BD9-81ED-4DB2-BD59-A6C34878D82A}">
                    <a16:rowId xmlns="" xmlns:a16="http://schemas.microsoft.com/office/drawing/2014/main" val="10004"/>
                  </a:ext>
                </a:extLst>
              </a:tr>
              <a:tr h="445424">
                <a:tc>
                  <a:txBody>
                    <a:bodyPr/>
                    <a:lstStyle/>
                    <a:p>
                      <a:pPr algn="ctr"/>
                      <a:r>
                        <a:rPr lang="en-IN" sz="2400" dirty="0"/>
                        <a:t>USP(Unique, Selling, Proposition)</a:t>
                      </a:r>
                      <a:endParaRPr lang="en-IN" sz="2400" dirty="0">
                        <a:latin typeface="Century Gothic" panose="020B0502020202020204" pitchFamily="34" charset="0"/>
                      </a:endParaRPr>
                    </a:p>
                  </a:txBody>
                  <a:tcPr/>
                </a:tc>
                <a:tc>
                  <a:txBody>
                    <a:bodyPr/>
                    <a:lstStyle/>
                    <a:p>
                      <a:pPr algn="ctr"/>
                      <a:r>
                        <a:rPr lang="en-IN" sz="2400" b="1" dirty="0"/>
                        <a:t>An experienced Group in Financing Projects</a:t>
                      </a:r>
                      <a:endParaRPr lang="en-IN" sz="2400" b="1" dirty="0">
                        <a:latin typeface="Century Gothic" panose="020B0502020202020204" pitchFamily="34" charset="0"/>
                      </a:endParaRP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22577802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54745"/>
            <a:ext cx="10602394" cy="1369254"/>
          </a:xfrm>
        </p:spPr>
        <p:txBody>
          <a:bodyPr>
            <a:noAutofit/>
          </a:bodyPr>
          <a:lstStyle/>
          <a:p>
            <a:r>
              <a:rPr lang="en-IN" dirty="0">
                <a:latin typeface="Century Gothic" panose="020B0502020202020204" pitchFamily="34" charset="0"/>
              </a:rPr>
              <a:t>STP (Segmentation, Targeting, Positioning)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8689658"/>
              </p:ext>
            </p:extLst>
          </p:nvPr>
        </p:nvGraphicFramePr>
        <p:xfrm>
          <a:off x="1484312" y="2269587"/>
          <a:ext cx="10018712" cy="3441176"/>
        </p:xfrm>
        <a:graphic>
          <a:graphicData uri="http://schemas.openxmlformats.org/drawingml/2006/table">
            <a:tbl>
              <a:tblPr firstRow="1" bandRow="1">
                <a:tableStyleId>{BC89EF96-8CEA-46FF-86C4-4CE0E7609802}</a:tableStyleId>
              </a:tblPr>
              <a:tblGrid>
                <a:gridCol w="4027025">
                  <a:extLst>
                    <a:ext uri="{9D8B030D-6E8A-4147-A177-3AD203B41FA5}">
                      <a16:colId xmlns="" xmlns:a16="http://schemas.microsoft.com/office/drawing/2014/main" val="20000"/>
                    </a:ext>
                  </a:extLst>
                </a:gridCol>
                <a:gridCol w="5991687">
                  <a:extLst>
                    <a:ext uri="{9D8B030D-6E8A-4147-A177-3AD203B41FA5}">
                      <a16:colId xmlns="" xmlns:a16="http://schemas.microsoft.com/office/drawing/2014/main" val="20001"/>
                    </a:ext>
                  </a:extLst>
                </a:gridCol>
              </a:tblGrid>
              <a:tr h="484177">
                <a:tc gridSpan="2">
                  <a:txBody>
                    <a:bodyPr/>
                    <a:lstStyle/>
                    <a:p>
                      <a:pPr algn="ctr"/>
                      <a:r>
                        <a:rPr lang="en-IN" sz="2400" dirty="0"/>
                        <a:t>STP</a:t>
                      </a:r>
                      <a:endParaRPr lang="en-IN" sz="2400" dirty="0">
                        <a:latin typeface="Century Gothic" panose="020B0502020202020204" pitchFamily="34" charset="0"/>
                      </a:endParaRPr>
                    </a:p>
                  </a:txBody>
                  <a:tcPr/>
                </a:tc>
                <a:tc hMerge="1">
                  <a:txBody>
                    <a:bodyPr/>
                    <a:lstStyle/>
                    <a:p>
                      <a:endParaRPr lang="en-IN" dirty="0"/>
                    </a:p>
                  </a:txBody>
                  <a:tcPr/>
                </a:tc>
                <a:extLst>
                  <a:ext uri="{0D108BD9-81ED-4DB2-BD59-A6C34878D82A}">
                    <a16:rowId xmlns="" xmlns:a16="http://schemas.microsoft.com/office/drawing/2014/main" val="10000"/>
                  </a:ext>
                </a:extLst>
              </a:tr>
              <a:tr h="1185190">
                <a:tc>
                  <a:txBody>
                    <a:bodyPr/>
                    <a:lstStyle/>
                    <a:p>
                      <a:pPr algn="ctr"/>
                      <a:r>
                        <a:rPr lang="en-IN" sz="2400" b="1" dirty="0"/>
                        <a:t>Segment</a:t>
                      </a:r>
                      <a:endParaRPr lang="en-IN" sz="2400" b="1" dirty="0">
                        <a:latin typeface="Century Gothic" panose="020B0502020202020204" pitchFamily="34" charset="0"/>
                      </a:endParaRPr>
                    </a:p>
                  </a:txBody>
                  <a:tcPr/>
                </a:tc>
                <a:tc>
                  <a:txBody>
                    <a:bodyPr/>
                    <a:lstStyle/>
                    <a:p>
                      <a:pPr algn="ctr"/>
                      <a:r>
                        <a:rPr lang="en-IN" sz="2400" kern="1200" dirty="0">
                          <a:effectLst/>
                        </a:rPr>
                        <a:t>Retail and commercial customers looking for power</a:t>
                      </a:r>
                      <a:endParaRPr lang="en-IN" sz="2400" dirty="0">
                        <a:latin typeface="Century Gothic" panose="020B0502020202020204" pitchFamily="34" charset="0"/>
                      </a:endParaRPr>
                    </a:p>
                  </a:txBody>
                  <a:tcPr/>
                </a:tc>
                <a:extLst>
                  <a:ext uri="{0D108BD9-81ED-4DB2-BD59-A6C34878D82A}">
                    <a16:rowId xmlns="" xmlns:a16="http://schemas.microsoft.com/office/drawing/2014/main" val="10001"/>
                  </a:ext>
                </a:extLst>
              </a:tr>
              <a:tr h="1037479">
                <a:tc>
                  <a:txBody>
                    <a:bodyPr/>
                    <a:lstStyle/>
                    <a:p>
                      <a:pPr algn="ctr"/>
                      <a:r>
                        <a:rPr lang="en-IN" sz="2400" b="1" dirty="0"/>
                        <a:t>Target Group</a:t>
                      </a:r>
                      <a:endParaRPr lang="en-IN" sz="2400" b="1" dirty="0">
                        <a:latin typeface="Century Gothic" panose="020B0502020202020204" pitchFamily="34" charset="0"/>
                      </a:endParaRPr>
                    </a:p>
                  </a:txBody>
                  <a:tcPr/>
                </a:tc>
                <a:tc>
                  <a:txBody>
                    <a:bodyPr/>
                    <a:lstStyle/>
                    <a:p>
                      <a:pPr algn="ctr"/>
                      <a:r>
                        <a:rPr lang="fr-FR" sz="2400" kern="1200" dirty="0">
                          <a:effectLst/>
                        </a:rPr>
                        <a:t>Industries, residential complexes, commercial complexes</a:t>
                      </a:r>
                      <a:endParaRPr lang="en-IN" sz="2400" dirty="0">
                        <a:latin typeface="Century Gothic" panose="020B0502020202020204" pitchFamily="34" charset="0"/>
                      </a:endParaRPr>
                    </a:p>
                  </a:txBody>
                  <a:tcPr/>
                </a:tc>
                <a:extLst>
                  <a:ext uri="{0D108BD9-81ED-4DB2-BD59-A6C34878D82A}">
                    <a16:rowId xmlns="" xmlns:a16="http://schemas.microsoft.com/office/drawing/2014/main" val="10002"/>
                  </a:ext>
                </a:extLst>
              </a:tr>
              <a:tr h="734330">
                <a:tc>
                  <a:txBody>
                    <a:bodyPr/>
                    <a:lstStyle/>
                    <a:p>
                      <a:pPr algn="ctr"/>
                      <a:r>
                        <a:rPr lang="en-IN" sz="2400" b="1" dirty="0"/>
                        <a:t>Positioning</a:t>
                      </a:r>
                      <a:endParaRPr lang="en-IN" sz="2400" b="1" dirty="0">
                        <a:latin typeface="Century Gothic" panose="020B0502020202020204" pitchFamily="34" charset="0"/>
                      </a:endParaRPr>
                    </a:p>
                  </a:txBody>
                  <a:tcPr/>
                </a:tc>
                <a:tc>
                  <a:txBody>
                    <a:bodyPr/>
                    <a:lstStyle/>
                    <a:p>
                      <a:pPr algn="ctr"/>
                      <a:r>
                        <a:rPr lang="en-IN" sz="2400" kern="1200" dirty="0">
                          <a:effectLst/>
                        </a:rPr>
                        <a:t>Efficient and Reliable</a:t>
                      </a:r>
                      <a:endParaRPr lang="en-IN" sz="2400" dirty="0">
                        <a:latin typeface="Century Gothic" panose="020B0502020202020204" pitchFamily="34" charset="0"/>
                      </a:endParaRP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81025056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241" y="0"/>
            <a:ext cx="10041137" cy="1097278"/>
          </a:xfrm>
        </p:spPr>
        <p:txBody>
          <a:bodyPr>
            <a:noAutofit/>
          </a:bodyPr>
          <a:lstStyle/>
          <a:p>
            <a:r>
              <a:rPr lang="en-US" sz="4400" dirty="0">
                <a:latin typeface="Century Gothic" panose="020B0502020202020204" pitchFamily="34" charset="0"/>
              </a:rPr>
              <a:t>SWOT Analysis of Torrent Power Ltd.</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683802484"/>
              </p:ext>
            </p:extLst>
          </p:nvPr>
        </p:nvGraphicFramePr>
        <p:xfrm>
          <a:off x="1505241" y="1392703"/>
          <a:ext cx="10396026" cy="4656462"/>
        </p:xfrm>
        <a:graphic>
          <a:graphicData uri="http://schemas.openxmlformats.org/drawingml/2006/table">
            <a:tbl>
              <a:tblPr firstRow="1" bandRow="1">
                <a:tableStyleId>{BC89EF96-8CEA-46FF-86C4-4CE0E7609802}</a:tableStyleId>
              </a:tblPr>
              <a:tblGrid>
                <a:gridCol w="1812159">
                  <a:extLst>
                    <a:ext uri="{9D8B030D-6E8A-4147-A177-3AD203B41FA5}">
                      <a16:colId xmlns="" xmlns:a16="http://schemas.microsoft.com/office/drawing/2014/main" val="1304147485"/>
                    </a:ext>
                  </a:extLst>
                </a:gridCol>
                <a:gridCol w="8583867">
                  <a:extLst>
                    <a:ext uri="{9D8B030D-6E8A-4147-A177-3AD203B41FA5}">
                      <a16:colId xmlns="" xmlns:a16="http://schemas.microsoft.com/office/drawing/2014/main" val="1134211480"/>
                    </a:ext>
                  </a:extLst>
                </a:gridCol>
              </a:tblGrid>
              <a:tr h="1439931">
                <a:tc>
                  <a:txBody>
                    <a:bodyPr/>
                    <a:lstStyle/>
                    <a:p>
                      <a:pPr algn="l"/>
                      <a:r>
                        <a:rPr lang="en-US" b="1" dirty="0">
                          <a:latin typeface="Century Gothic" panose="020B0502020202020204" pitchFamily="34" charset="0"/>
                        </a:rPr>
                        <a:t>Strengths</a:t>
                      </a:r>
                    </a:p>
                  </a:txBody>
                  <a:tcPr/>
                </a:tc>
                <a:tc>
                  <a:txBody>
                    <a:bodyPr/>
                    <a:lstStyle/>
                    <a:p>
                      <a:pPr algn="l"/>
                      <a:r>
                        <a:rPr lang="en-US" sz="1800" b="0" i="0" kern="1200" dirty="0">
                          <a:solidFill>
                            <a:schemeClr val="tx1"/>
                          </a:solidFill>
                          <a:effectLst/>
                          <a:latin typeface="Century Gothic" panose="020B0502020202020204" pitchFamily="34" charset="0"/>
                          <a:ea typeface="+mn-ea"/>
                          <a:cs typeface="+mn-cs"/>
                        </a:rPr>
                        <a:t>1. Successful in Private distribution franchisee business</a:t>
                      </a:r>
                      <a:br>
                        <a:rPr lang="en-US" sz="1800" b="0" i="0" kern="1200" dirty="0">
                          <a:solidFill>
                            <a:schemeClr val="tx1"/>
                          </a:solidFill>
                          <a:effectLst/>
                          <a:latin typeface="Century Gothic" panose="020B0502020202020204" pitchFamily="34" charset="0"/>
                          <a:ea typeface="+mn-ea"/>
                          <a:cs typeface="+mn-cs"/>
                        </a:rPr>
                      </a:br>
                      <a:r>
                        <a:rPr lang="en-US" sz="1800" b="0" i="0" kern="1200" dirty="0">
                          <a:solidFill>
                            <a:schemeClr val="tx1"/>
                          </a:solidFill>
                          <a:effectLst/>
                          <a:latin typeface="Century Gothic" panose="020B0502020202020204" pitchFamily="34" charset="0"/>
                          <a:ea typeface="+mn-ea"/>
                          <a:cs typeface="+mn-cs"/>
                        </a:rPr>
                        <a:t>2. Very low debt to equity ratio thus minimizing exposure to risk</a:t>
                      </a:r>
                    </a:p>
                    <a:p>
                      <a:pPr algn="l"/>
                      <a:r>
                        <a:rPr lang="en-US" sz="1800" b="0" i="0" kern="1200" dirty="0">
                          <a:solidFill>
                            <a:schemeClr val="tx1"/>
                          </a:solidFill>
                          <a:effectLst/>
                          <a:latin typeface="Century Gothic" panose="020B0502020202020204" pitchFamily="34" charset="0"/>
                          <a:ea typeface="+mn-ea"/>
                          <a:cs typeface="+mn-cs"/>
                        </a:rPr>
                        <a:t>3. High efficiency of generation and also of transmission and distribution</a:t>
                      </a:r>
                    </a:p>
                    <a:p>
                      <a:pPr algn="l"/>
                      <a:r>
                        <a:rPr lang="en-US" sz="1800" b="0" i="0" kern="1200" dirty="0">
                          <a:solidFill>
                            <a:schemeClr val="tx1"/>
                          </a:solidFill>
                          <a:effectLst/>
                          <a:latin typeface="Century Gothic" panose="020B0502020202020204" pitchFamily="34" charset="0"/>
                          <a:ea typeface="+mn-ea"/>
                          <a:cs typeface="+mn-cs"/>
                        </a:rPr>
                        <a:t>4. Integrated across the value chain – Generation, Transmission and Distribution</a:t>
                      </a:r>
                    </a:p>
                  </a:txBody>
                  <a:tcPr/>
                </a:tc>
                <a:extLst>
                  <a:ext uri="{0D108BD9-81ED-4DB2-BD59-A6C34878D82A}">
                    <a16:rowId xmlns="" xmlns:a16="http://schemas.microsoft.com/office/drawing/2014/main" val="291378072"/>
                  </a:ext>
                </a:extLst>
              </a:tr>
              <a:tr h="899957">
                <a:tc>
                  <a:txBody>
                    <a:bodyPr/>
                    <a:lstStyle/>
                    <a:p>
                      <a:pPr algn="l"/>
                      <a:r>
                        <a:rPr lang="en-US" b="1" dirty="0">
                          <a:latin typeface="Century Gothic" panose="020B0502020202020204" pitchFamily="34" charset="0"/>
                        </a:rPr>
                        <a:t>Weaknesses</a:t>
                      </a:r>
                    </a:p>
                  </a:txBody>
                  <a:tcPr/>
                </a:tc>
                <a:tc>
                  <a:txBody>
                    <a:bodyPr/>
                    <a:lstStyle/>
                    <a:p>
                      <a:pPr algn="l"/>
                      <a:r>
                        <a:rPr lang="en-US" sz="1800" b="0" i="0" kern="1200" dirty="0">
                          <a:solidFill>
                            <a:schemeClr val="tx1"/>
                          </a:solidFill>
                          <a:effectLst/>
                          <a:latin typeface="Century Gothic" panose="020B0502020202020204" pitchFamily="34" charset="0"/>
                          <a:ea typeface="+mn-ea"/>
                          <a:cs typeface="+mn-cs"/>
                        </a:rPr>
                        <a:t>1. Presence restricted to few states</a:t>
                      </a:r>
                    </a:p>
                    <a:p>
                      <a:pPr algn="l"/>
                      <a:r>
                        <a:rPr lang="en-US" sz="1800" b="0" i="0" kern="1200" dirty="0">
                          <a:solidFill>
                            <a:schemeClr val="tx1"/>
                          </a:solidFill>
                          <a:effectLst/>
                          <a:latin typeface="Century Gothic" panose="020B0502020202020204" pitchFamily="34" charset="0"/>
                          <a:ea typeface="+mn-ea"/>
                          <a:cs typeface="+mn-cs"/>
                        </a:rPr>
                        <a:t>2. Unlike other</a:t>
                      </a:r>
                      <a:r>
                        <a:rPr lang="en-US" sz="1800" b="0" i="0" kern="1200" baseline="0" dirty="0">
                          <a:solidFill>
                            <a:schemeClr val="tx1"/>
                          </a:solidFill>
                          <a:effectLst/>
                          <a:latin typeface="Century Gothic" panose="020B0502020202020204" pitchFamily="34" charset="0"/>
                          <a:ea typeface="+mn-ea"/>
                          <a:cs typeface="+mn-cs"/>
                        </a:rPr>
                        <a:t> firms</a:t>
                      </a:r>
                      <a:r>
                        <a:rPr lang="en-US" sz="1800" b="0" i="0" kern="1200" dirty="0">
                          <a:solidFill>
                            <a:schemeClr val="tx1"/>
                          </a:solidFill>
                          <a:effectLst/>
                          <a:latin typeface="Century Gothic" panose="020B0502020202020204" pitchFamily="34" charset="0"/>
                          <a:ea typeface="+mn-ea"/>
                          <a:cs typeface="+mn-cs"/>
                        </a:rPr>
                        <a:t>, Torrent Power does not possess sources of coal or oil and hence incapable of doing Backward Integration.</a:t>
                      </a:r>
                    </a:p>
                  </a:txBody>
                  <a:tcPr/>
                </a:tc>
                <a:extLst>
                  <a:ext uri="{0D108BD9-81ED-4DB2-BD59-A6C34878D82A}">
                    <a16:rowId xmlns="" xmlns:a16="http://schemas.microsoft.com/office/drawing/2014/main" val="106662076"/>
                  </a:ext>
                </a:extLst>
              </a:tr>
              <a:tr h="1169944">
                <a:tc>
                  <a:txBody>
                    <a:bodyPr/>
                    <a:lstStyle/>
                    <a:p>
                      <a:pPr algn="l"/>
                      <a:r>
                        <a:rPr lang="en-US" b="1" dirty="0">
                          <a:latin typeface="Century Gothic" panose="020B0502020202020204" pitchFamily="34" charset="0"/>
                        </a:rPr>
                        <a:t>Opportunities</a:t>
                      </a:r>
                    </a:p>
                  </a:txBody>
                  <a:tcPr/>
                </a:tc>
                <a:tc>
                  <a:txBody>
                    <a:bodyPr/>
                    <a:lstStyle/>
                    <a:p>
                      <a:pPr algn="l"/>
                      <a:r>
                        <a:rPr lang="en-US" sz="1800" b="0" i="0" kern="1200" dirty="0">
                          <a:solidFill>
                            <a:schemeClr val="tx1"/>
                          </a:solidFill>
                          <a:effectLst/>
                          <a:latin typeface="Century Gothic" panose="020B0502020202020204" pitchFamily="34" charset="0"/>
                          <a:ea typeface="+mn-ea"/>
                          <a:cs typeface="+mn-cs"/>
                        </a:rPr>
                        <a:t>1. Huge scope in the private power sector and scope to enter new markets in </a:t>
                      </a:r>
                      <a:r>
                        <a:rPr lang="en-US" sz="1800" b="0" i="0" kern="1200" dirty="0" smtClean="0">
                          <a:solidFill>
                            <a:schemeClr val="tx1"/>
                          </a:solidFill>
                          <a:effectLst/>
                          <a:latin typeface="Century Gothic" panose="020B0502020202020204" pitchFamily="34" charset="0"/>
                          <a:ea typeface="+mn-ea"/>
                          <a:cs typeface="+mn-cs"/>
                        </a:rPr>
                        <a:t>India.</a:t>
                      </a:r>
                      <a:r>
                        <a:rPr lang="en-US" sz="1800" b="0" i="0" kern="1200" dirty="0">
                          <a:solidFill>
                            <a:schemeClr val="tx1"/>
                          </a:solidFill>
                          <a:effectLst/>
                          <a:latin typeface="Century Gothic" panose="020B0502020202020204" pitchFamily="34" charset="0"/>
                          <a:ea typeface="+mn-ea"/>
                          <a:cs typeface="+mn-cs"/>
                        </a:rPr>
                        <a:t/>
                      </a:r>
                      <a:br>
                        <a:rPr lang="en-US" sz="1800" b="0" i="0" kern="1200" dirty="0">
                          <a:solidFill>
                            <a:schemeClr val="tx1"/>
                          </a:solidFill>
                          <a:effectLst/>
                          <a:latin typeface="Century Gothic" panose="020B0502020202020204" pitchFamily="34" charset="0"/>
                          <a:ea typeface="+mn-ea"/>
                          <a:cs typeface="+mn-cs"/>
                        </a:rPr>
                      </a:br>
                      <a:r>
                        <a:rPr lang="en-US" sz="1800" b="0" i="0" kern="1200" dirty="0">
                          <a:solidFill>
                            <a:schemeClr val="tx1"/>
                          </a:solidFill>
                          <a:effectLst/>
                          <a:latin typeface="Century Gothic" panose="020B0502020202020204" pitchFamily="34" charset="0"/>
                          <a:ea typeface="+mn-ea"/>
                          <a:cs typeface="+mn-cs"/>
                        </a:rPr>
                        <a:t>2. Scope to expand its franchisee business</a:t>
                      </a:r>
                    </a:p>
                    <a:p>
                      <a:pPr algn="l"/>
                      <a:r>
                        <a:rPr lang="en-US" sz="1800" b="0" i="0" kern="1200" dirty="0">
                          <a:solidFill>
                            <a:schemeClr val="tx1"/>
                          </a:solidFill>
                          <a:effectLst/>
                          <a:latin typeface="Century Gothic" panose="020B0502020202020204" pitchFamily="34" charset="0"/>
                          <a:ea typeface="+mn-ea"/>
                          <a:cs typeface="+mn-cs"/>
                        </a:rPr>
                        <a:t>3. Scope to enter the T&amp;D business in other states</a:t>
                      </a:r>
                    </a:p>
                  </a:txBody>
                  <a:tcPr/>
                </a:tc>
                <a:extLst>
                  <a:ext uri="{0D108BD9-81ED-4DB2-BD59-A6C34878D82A}">
                    <a16:rowId xmlns="" xmlns:a16="http://schemas.microsoft.com/office/drawing/2014/main" val="1862833730"/>
                  </a:ext>
                </a:extLst>
              </a:tr>
              <a:tr h="1090302">
                <a:tc>
                  <a:txBody>
                    <a:bodyPr/>
                    <a:lstStyle/>
                    <a:p>
                      <a:pPr algn="l"/>
                      <a:r>
                        <a:rPr lang="en-US" b="1" dirty="0">
                          <a:latin typeface="Century Gothic" panose="020B0502020202020204" pitchFamily="34" charset="0"/>
                        </a:rPr>
                        <a:t>Threats</a:t>
                      </a:r>
                    </a:p>
                  </a:txBody>
                  <a:tcPr/>
                </a:tc>
                <a:tc>
                  <a:txBody>
                    <a:bodyPr/>
                    <a:lstStyle/>
                    <a:p>
                      <a:pPr algn="l"/>
                      <a:r>
                        <a:rPr lang="en-US" sz="1800" b="0" i="0" kern="1200" dirty="0">
                          <a:solidFill>
                            <a:schemeClr val="tx1"/>
                          </a:solidFill>
                          <a:effectLst/>
                          <a:latin typeface="Century Gothic" panose="020B0502020202020204" pitchFamily="34" charset="0"/>
                          <a:ea typeface="+mn-ea"/>
                          <a:cs typeface="+mn-cs"/>
                        </a:rPr>
                        <a:t>1. May face opposition from local State Electric Boards</a:t>
                      </a:r>
                    </a:p>
                    <a:p>
                      <a:pPr algn="l"/>
                      <a:r>
                        <a:rPr lang="en-US" sz="1800" b="0" i="0" kern="1200" dirty="0">
                          <a:solidFill>
                            <a:schemeClr val="tx1"/>
                          </a:solidFill>
                          <a:effectLst/>
                          <a:latin typeface="Century Gothic" panose="020B0502020202020204" pitchFamily="34" charset="0"/>
                          <a:ea typeface="+mn-ea"/>
                          <a:cs typeface="+mn-cs"/>
                        </a:rPr>
                        <a:t>2. Delays in transportation of imported gas and also delay in the KG-D6 basin gas project may have a negative impact – may create shortages</a:t>
                      </a:r>
                    </a:p>
                  </a:txBody>
                  <a:tcPr/>
                </a:tc>
                <a:extLst>
                  <a:ext uri="{0D108BD9-81ED-4DB2-BD59-A6C34878D82A}">
                    <a16:rowId xmlns="" xmlns:a16="http://schemas.microsoft.com/office/drawing/2014/main" val="498968000"/>
                  </a:ext>
                </a:extLst>
              </a:tr>
            </a:tbl>
          </a:graphicData>
        </a:graphic>
      </p:graphicFrame>
    </p:spTree>
    <p:extLst>
      <p:ext uri="{BB962C8B-B14F-4D97-AF65-F5344CB8AC3E}">
        <p14:creationId xmlns:p14="http://schemas.microsoft.com/office/powerpoint/2010/main" val="327276866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65056109"/>
              </p:ext>
            </p:extLst>
          </p:nvPr>
        </p:nvGraphicFramePr>
        <p:xfrm>
          <a:off x="0" y="211015"/>
          <a:ext cx="12192000" cy="6260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172859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922" y="217374"/>
            <a:ext cx="10203764" cy="1048718"/>
          </a:xfrm>
        </p:spPr>
        <p:txBody>
          <a:bodyPr>
            <a:normAutofit/>
          </a:bodyPr>
          <a:lstStyle/>
          <a:p>
            <a:r>
              <a:rPr lang="en-US" sz="4800" dirty="0">
                <a:solidFill>
                  <a:schemeClr val="tx1"/>
                </a:solidFill>
                <a:latin typeface="Century Gothic" panose="020B0502020202020204" pitchFamily="34" charset="0"/>
              </a:rPr>
              <a:t>Number of Buyers and Sellers</a:t>
            </a:r>
            <a:endParaRPr lang="en-US" sz="3600" dirty="0">
              <a:solidFill>
                <a:schemeClr val="tx1"/>
              </a:solidFill>
              <a:latin typeface="Century Gothic" panose="020B0502020202020204" pitchFamily="34" charset="0"/>
            </a:endParaRPr>
          </a:p>
        </p:txBody>
      </p:sp>
      <p:sp>
        <p:nvSpPr>
          <p:cNvPr id="3" name="Content Placeholder 2"/>
          <p:cNvSpPr>
            <a:spLocks noGrp="1"/>
          </p:cNvSpPr>
          <p:nvPr>
            <p:ph idx="1"/>
          </p:nvPr>
        </p:nvSpPr>
        <p:spPr>
          <a:xfrm>
            <a:off x="1217922" y="1357532"/>
            <a:ext cx="11101540" cy="4779179"/>
          </a:xfrm>
        </p:spPr>
        <p:txBody>
          <a:bodyPr>
            <a:noAutofit/>
          </a:bodyPr>
          <a:lstStyle/>
          <a:p>
            <a:r>
              <a:rPr lang="en-US" sz="2800" dirty="0">
                <a:latin typeface="Century Gothic" panose="020B0502020202020204" pitchFamily="34" charset="0"/>
              </a:rPr>
              <a:t>Number of buyers and sellers of a commodity in the market indicates the influence exercised by them on the price of the commodity.</a:t>
            </a:r>
          </a:p>
          <a:p>
            <a:r>
              <a:rPr lang="en-US" sz="2800" dirty="0">
                <a:latin typeface="Century Gothic" panose="020B0502020202020204" pitchFamily="34" charset="0"/>
              </a:rPr>
              <a:t>There is a lot of variety in the buyers of electricity including residential, commercial, and agricultural.</a:t>
            </a:r>
          </a:p>
          <a:p>
            <a:r>
              <a:rPr lang="en-US" sz="2800" dirty="0">
                <a:latin typeface="Century Gothic" panose="020B0502020202020204" pitchFamily="34" charset="0"/>
              </a:rPr>
              <a:t>The number of buyers are many whereas there is only a single seller i.e. Torrent Power Ltd., in Ahmedabad</a:t>
            </a:r>
            <a:r>
              <a:rPr lang="en-US" sz="2800" dirty="0" smtClean="0">
                <a:latin typeface="Century Gothic" panose="020B0502020202020204" pitchFamily="34" charset="0"/>
              </a:rPr>
              <a:t>.</a:t>
            </a:r>
          </a:p>
          <a:p>
            <a:r>
              <a:rPr lang="en-IN" sz="2800" dirty="0">
                <a:latin typeface="Century Gothic" panose="020B0502020202020204" pitchFamily="34" charset="0"/>
              </a:rPr>
              <a:t>Torrent Power transmits and distributes over 4 billion units of power per annum to its </a:t>
            </a:r>
            <a:r>
              <a:rPr lang="en-IN" sz="2800" b="1" dirty="0">
                <a:latin typeface="Century Gothic" panose="020B0502020202020204" pitchFamily="34" charset="0"/>
              </a:rPr>
              <a:t>1.26 million customers </a:t>
            </a:r>
            <a:r>
              <a:rPr lang="en-IN" sz="2800" dirty="0">
                <a:latin typeface="Century Gothic" panose="020B0502020202020204" pitchFamily="34" charset="0"/>
              </a:rPr>
              <a:t>spread over 293 Sq. </a:t>
            </a:r>
            <a:r>
              <a:rPr lang="en-IN" sz="2800" dirty="0" err="1">
                <a:latin typeface="Century Gothic" panose="020B0502020202020204" pitchFamily="34" charset="0"/>
              </a:rPr>
              <a:t>Kms</a:t>
            </a:r>
            <a:r>
              <a:rPr lang="en-IN" sz="2800" dirty="0">
                <a:latin typeface="Century Gothic" panose="020B0502020202020204" pitchFamily="34" charset="0"/>
              </a:rPr>
              <a:t>. in Ahmedabad and 63 Sq. </a:t>
            </a:r>
            <a:r>
              <a:rPr lang="en-IN" sz="2800" dirty="0" err="1">
                <a:latin typeface="Century Gothic" panose="020B0502020202020204" pitchFamily="34" charset="0"/>
              </a:rPr>
              <a:t>Kms</a:t>
            </a:r>
            <a:r>
              <a:rPr lang="en-IN" sz="2800" dirty="0">
                <a:latin typeface="Century Gothic" panose="020B0502020202020204" pitchFamily="34" charset="0"/>
              </a:rPr>
              <a:t>. in </a:t>
            </a:r>
            <a:r>
              <a:rPr lang="en-IN" sz="2800" dirty="0" smtClean="0">
                <a:latin typeface="Century Gothic" panose="020B0502020202020204" pitchFamily="34" charset="0"/>
              </a:rPr>
              <a:t>Gandhinagar.</a:t>
            </a:r>
            <a:endParaRPr lang="en-US" sz="2800" dirty="0">
              <a:latin typeface="Century Gothic" panose="020B0502020202020204" pitchFamily="34" charset="0"/>
            </a:endParaRPr>
          </a:p>
        </p:txBody>
      </p:sp>
    </p:spTree>
    <p:extLst>
      <p:ext uri="{BB962C8B-B14F-4D97-AF65-F5344CB8AC3E}">
        <p14:creationId xmlns:p14="http://schemas.microsoft.com/office/powerpoint/2010/main" val="99436295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523999"/>
          </a:xfrm>
        </p:spPr>
        <p:txBody>
          <a:bodyPr>
            <a:normAutofit/>
          </a:bodyPr>
          <a:lstStyle/>
          <a:p>
            <a:r>
              <a:rPr lang="en-US" sz="4800" dirty="0">
                <a:latin typeface="Century Gothic" panose="020B0502020202020204" pitchFamily="34" charset="0"/>
              </a:rPr>
              <a:t>Nature of the Commodity</a:t>
            </a:r>
          </a:p>
        </p:txBody>
      </p:sp>
      <p:sp>
        <p:nvSpPr>
          <p:cNvPr id="3" name="Content Placeholder 2"/>
          <p:cNvSpPr>
            <a:spLocks noGrp="1"/>
          </p:cNvSpPr>
          <p:nvPr>
            <p:ph idx="1"/>
          </p:nvPr>
        </p:nvSpPr>
        <p:spPr>
          <a:xfrm>
            <a:off x="1216379" y="1322363"/>
            <a:ext cx="10554574" cy="4965895"/>
          </a:xfrm>
        </p:spPr>
        <p:txBody>
          <a:bodyPr>
            <a:noAutofit/>
          </a:bodyPr>
          <a:lstStyle/>
          <a:p>
            <a:r>
              <a:rPr lang="en-US" dirty="0">
                <a:latin typeface="Century Gothic" panose="020B0502020202020204" pitchFamily="34" charset="0"/>
              </a:rPr>
              <a:t>If the commodity is </a:t>
            </a:r>
            <a:r>
              <a:rPr lang="en-US" dirty="0" smtClean="0">
                <a:latin typeface="Century Gothic" panose="020B0502020202020204" pitchFamily="34" charset="0"/>
              </a:rPr>
              <a:t>identical </a:t>
            </a:r>
            <a:r>
              <a:rPr lang="en-US" dirty="0">
                <a:latin typeface="Century Gothic" panose="020B0502020202020204" pitchFamily="34" charset="0"/>
              </a:rPr>
              <a:t>in all respects, then it is sold at a uniform price. However, if the commodity is of differentiated nature (for e.g</a:t>
            </a:r>
            <a:r>
              <a:rPr lang="en-US" dirty="0" smtClean="0">
                <a:latin typeface="Century Gothic" panose="020B0502020202020204" pitchFamily="34" charset="0"/>
              </a:rPr>
              <a:t>. : </a:t>
            </a:r>
            <a:r>
              <a:rPr lang="en-US" dirty="0">
                <a:latin typeface="Century Gothic" panose="020B0502020202020204" pitchFamily="34" charset="0"/>
              </a:rPr>
              <a:t>brands of soap), then it may be sold at different prices. If the commodity has no close substitutes (like electricity), then the seller can charge higher price from the buyers.</a:t>
            </a:r>
          </a:p>
          <a:p>
            <a:r>
              <a:rPr lang="en-US" dirty="0">
                <a:latin typeface="Century Gothic" panose="020B0502020202020204" pitchFamily="34" charset="0"/>
              </a:rPr>
              <a:t>In today’s scenario, electricity has become a basic necessity of humans and thus, there is no option for the buyers </a:t>
            </a:r>
            <a:r>
              <a:rPr lang="en-US" dirty="0" smtClean="0">
                <a:latin typeface="Century Gothic" panose="020B0502020202020204" pitchFamily="34" charset="0"/>
              </a:rPr>
              <a:t>of Ahmedabad other </a:t>
            </a:r>
            <a:r>
              <a:rPr lang="en-US" dirty="0">
                <a:latin typeface="Century Gothic" panose="020B0502020202020204" pitchFamily="34" charset="0"/>
              </a:rPr>
              <a:t>than buying it from Torrent Power Ltd.</a:t>
            </a:r>
          </a:p>
          <a:p>
            <a:r>
              <a:rPr lang="en-US" dirty="0">
                <a:latin typeface="Century Gothic" panose="020B0502020202020204" pitchFamily="34" charset="0"/>
              </a:rPr>
              <a:t>In case of Torrent Power Ltd., although it is the only seller of electricity in Ahmedabad region, the price is regulated by GERC as per government norms.</a:t>
            </a:r>
          </a:p>
          <a:p>
            <a:endParaRPr lang="en-US" dirty="0">
              <a:latin typeface="Century Gothic" panose="020B0502020202020204" pitchFamily="34" charset="0"/>
            </a:endParaRPr>
          </a:p>
        </p:txBody>
      </p:sp>
    </p:spTree>
    <p:extLst>
      <p:ext uri="{BB962C8B-B14F-4D97-AF65-F5344CB8AC3E}">
        <p14:creationId xmlns:p14="http://schemas.microsoft.com/office/powerpoint/2010/main" val="410536404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969" y="325795"/>
            <a:ext cx="10926759" cy="687079"/>
          </a:xfrm>
        </p:spPr>
        <p:txBody>
          <a:bodyPr>
            <a:noAutofit/>
          </a:bodyPr>
          <a:lstStyle/>
          <a:p>
            <a:r>
              <a:rPr lang="en-US" dirty="0">
                <a:latin typeface="Century Gothic" panose="020B0502020202020204" pitchFamily="34" charset="0"/>
              </a:rPr>
              <a:t>  Freedom of Movement of Firms</a:t>
            </a:r>
          </a:p>
        </p:txBody>
      </p:sp>
      <p:sp>
        <p:nvSpPr>
          <p:cNvPr id="3" name="Content Placeholder 2"/>
          <p:cNvSpPr>
            <a:spLocks noGrp="1"/>
          </p:cNvSpPr>
          <p:nvPr>
            <p:ph idx="1"/>
          </p:nvPr>
        </p:nvSpPr>
        <p:spPr>
          <a:xfrm>
            <a:off x="1413972" y="1012874"/>
            <a:ext cx="10676756" cy="5537555"/>
          </a:xfrm>
        </p:spPr>
        <p:txBody>
          <a:bodyPr>
            <a:noAutofit/>
          </a:bodyPr>
          <a:lstStyle/>
          <a:p>
            <a:r>
              <a:rPr lang="en-US" dirty="0">
                <a:latin typeface="Century Gothic" panose="020B0502020202020204" pitchFamily="34" charset="0"/>
              </a:rPr>
              <a:t>If there is freedom of entry and exit of firms, then price will be stable in the market. However, if there are restrictions on entry of new firms and exit of old firms, then a firm can influence the price as it has no fear of competition from other or new firms.</a:t>
            </a:r>
          </a:p>
          <a:p>
            <a:r>
              <a:rPr lang="en-US" dirty="0">
                <a:latin typeface="Century Gothic" panose="020B0502020202020204" pitchFamily="34" charset="0"/>
              </a:rPr>
              <a:t>Production and distribution of electricity is a highly regulated business and only a selected number of firms can join this industry only if the high amount of capital required is feasible for them.</a:t>
            </a:r>
          </a:p>
          <a:p>
            <a:r>
              <a:rPr lang="en-US" dirty="0">
                <a:latin typeface="Century Gothic" panose="020B0502020202020204" pitchFamily="34" charset="0"/>
              </a:rPr>
              <a:t>Furthermore, the risk factor is also high because if the organization doesn’t succeed in fulfilling the demand, a large amount of capital can go to loss. Other threats include competition by renewable sources of energy and natural calamities</a:t>
            </a:r>
            <a:r>
              <a:rPr lang="en-US" dirty="0" smtClean="0">
                <a:latin typeface="Century Gothic" panose="020B0502020202020204" pitchFamily="34" charset="0"/>
              </a:rPr>
              <a:t>.</a:t>
            </a:r>
          </a:p>
        </p:txBody>
      </p:sp>
    </p:spTree>
    <p:extLst>
      <p:ext uri="{BB962C8B-B14F-4D97-AF65-F5344CB8AC3E}">
        <p14:creationId xmlns:p14="http://schemas.microsoft.com/office/powerpoint/2010/main" val="160902866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067" y="1"/>
            <a:ext cx="9741955" cy="1193800"/>
          </a:xfrm>
        </p:spPr>
        <p:txBody>
          <a:bodyPr>
            <a:normAutofit/>
          </a:bodyPr>
          <a:lstStyle/>
          <a:p>
            <a:r>
              <a:rPr lang="en-US" sz="4400" dirty="0">
                <a:latin typeface="Century Gothic" panose="020B0502020202020204" pitchFamily="34" charset="0"/>
              </a:rPr>
              <a:t>Knowledge of Market Conditions</a:t>
            </a:r>
          </a:p>
        </p:txBody>
      </p:sp>
      <p:sp>
        <p:nvSpPr>
          <p:cNvPr id="3" name="Content Placeholder 2"/>
          <p:cNvSpPr>
            <a:spLocks noGrp="1"/>
          </p:cNvSpPr>
          <p:nvPr>
            <p:ph idx="1"/>
          </p:nvPr>
        </p:nvSpPr>
        <p:spPr>
          <a:xfrm>
            <a:off x="1380067" y="1913467"/>
            <a:ext cx="10388600" cy="3705937"/>
          </a:xfrm>
        </p:spPr>
        <p:txBody>
          <a:bodyPr>
            <a:noAutofit/>
          </a:bodyPr>
          <a:lstStyle/>
          <a:p>
            <a:r>
              <a:rPr lang="en-US" sz="2800" dirty="0">
                <a:latin typeface="Century Gothic" panose="020B0502020202020204" pitchFamily="34" charset="0"/>
              </a:rPr>
              <a:t>If buyers and sellers have perfect knowledge about the market conditions, then a uniform price prevails in the market. However, in case of imperfect knowledge, sellers are in a position to charge different prices.</a:t>
            </a:r>
          </a:p>
          <a:p>
            <a:r>
              <a:rPr lang="en-US" sz="2800" dirty="0">
                <a:latin typeface="Century Gothic" panose="020B0502020202020204" pitchFamily="34" charset="0"/>
              </a:rPr>
              <a:t>In the case of electricity, the consumer doesn’t have proper knowledge about the cost of electricity. Furthermore, even though Torrent Power has a monopoly, GERC regulates the electricity tariff and therefore, Torrent cannot raise the price of electricity if it wishes.</a:t>
            </a:r>
          </a:p>
        </p:txBody>
      </p:sp>
    </p:spTree>
    <p:extLst>
      <p:ext uri="{BB962C8B-B14F-4D97-AF65-F5344CB8AC3E}">
        <p14:creationId xmlns:p14="http://schemas.microsoft.com/office/powerpoint/2010/main" val="530488525"/>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Torrent">
      <a:dk1>
        <a:sysClr val="windowText" lastClr="000000"/>
      </a:dk1>
      <a:lt1>
        <a:sysClr val="window" lastClr="FFFFFF"/>
      </a:lt1>
      <a:dk2>
        <a:srgbClr val="4E3B30"/>
      </a:dk2>
      <a:lt2>
        <a:srgbClr val="59595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1045</TotalTime>
  <Words>1107</Words>
  <Application>Microsoft Office PowerPoint</Application>
  <PresentationFormat>Widescreen</PresentationFormat>
  <Paragraphs>109</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Corbel</vt:lpstr>
      <vt:lpstr>Parallax</vt:lpstr>
      <vt:lpstr>Market Analysis of Torrent Power Ltd.</vt:lpstr>
      <vt:lpstr>SWOT Analysis of Torrent Power with USP, Competition, STP (Segmentation, Targeting, Positioning) - Marketing Analysis</vt:lpstr>
      <vt:lpstr>STP (Segmentation, Targeting, Positioning) </vt:lpstr>
      <vt:lpstr>SWOT Analysis of Torrent Power Ltd.</vt:lpstr>
      <vt:lpstr>PowerPoint Presentation</vt:lpstr>
      <vt:lpstr>Number of Buyers and Sellers</vt:lpstr>
      <vt:lpstr>Nature of the Commodity</vt:lpstr>
      <vt:lpstr>  Freedom of Movement of Firms</vt:lpstr>
      <vt:lpstr>Knowledge of Market Conditions</vt:lpstr>
      <vt:lpstr>Mobility of Goods and Factors of Production</vt:lpstr>
      <vt:lpstr>PowerPoint Presentation</vt:lpstr>
      <vt:lpstr>PowerPoint Presentation</vt:lpstr>
      <vt:lpstr>Sources of Monopoly Power</vt:lpstr>
      <vt:lpstr>Government Granted monopoly</vt:lpstr>
      <vt:lpstr>Conclusion</vt:lpstr>
      <vt:lpstr>Group Members: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Analysis of Power Sector</dc:title>
  <dc:creator>Kaivalya shah</dc:creator>
  <cp:lastModifiedBy>Ratnesh Shah</cp:lastModifiedBy>
  <cp:revision>87</cp:revision>
  <dcterms:created xsi:type="dcterms:W3CDTF">2016-03-23T06:21:01Z</dcterms:created>
  <dcterms:modified xsi:type="dcterms:W3CDTF">2016-03-26T17:26:33Z</dcterms:modified>
</cp:coreProperties>
</file>