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35"/>
  </p:notesMasterIdLst>
  <p:sldIdLst>
    <p:sldId id="256" r:id="rId2"/>
    <p:sldId id="265" r:id="rId3"/>
    <p:sldId id="266" r:id="rId4"/>
    <p:sldId id="257" r:id="rId5"/>
    <p:sldId id="260" r:id="rId6"/>
    <p:sldId id="258" r:id="rId7"/>
    <p:sldId id="278" r:id="rId8"/>
    <p:sldId id="276" r:id="rId9"/>
    <p:sldId id="281" r:id="rId10"/>
    <p:sldId id="259" r:id="rId11"/>
    <p:sldId id="277" r:id="rId12"/>
    <p:sldId id="280" r:id="rId13"/>
    <p:sldId id="267" r:id="rId14"/>
    <p:sldId id="262" r:id="rId15"/>
    <p:sldId id="261" r:id="rId16"/>
    <p:sldId id="264" r:id="rId17"/>
    <p:sldId id="263" r:id="rId18"/>
    <p:sldId id="274" r:id="rId19"/>
    <p:sldId id="268" r:id="rId20"/>
    <p:sldId id="279" r:id="rId21"/>
    <p:sldId id="269" r:id="rId22"/>
    <p:sldId id="270" r:id="rId23"/>
    <p:sldId id="285" r:id="rId24"/>
    <p:sldId id="286" r:id="rId25"/>
    <p:sldId id="287" r:id="rId26"/>
    <p:sldId id="272" r:id="rId27"/>
    <p:sldId id="273" r:id="rId28"/>
    <p:sldId id="284" r:id="rId29"/>
    <p:sldId id="282" r:id="rId30"/>
    <p:sldId id="283" r:id="rId31"/>
    <p:sldId id="271" r:id="rId32"/>
    <p:sldId id="288"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78" autoAdjust="0"/>
  </p:normalViewPr>
  <p:slideViewPr>
    <p:cSldViewPr snapToGrid="0">
      <p:cViewPr varScale="1">
        <p:scale>
          <a:sx n="62" d="100"/>
          <a:sy n="62"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ivalya\Desktop\College\Semester%204\Economics\Project%203\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Income&amp;Expendit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Income&amp;Expendit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tnesh\Desktop\Eco%20Project%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tnesh\Desktop\Eco%20Project%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ivalya\Desktop\College\Semester%204\Economics\Project%203\Grap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aivalya\Desktop\College\Semester%204\Economics\Project%203\Grap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Bank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dirty="0"/>
              <a:t>Bank Branches</a:t>
            </a:r>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8.583095472440945E-2"/>
          <c:y val="0.149490813648294"/>
          <c:w val="0.89715518372703407"/>
          <c:h val="0.74864435695538056"/>
        </c:manualLayout>
      </c:layout>
      <c:barChart>
        <c:barDir val="col"/>
        <c:grouping val="clustered"/>
        <c:varyColors val="0"/>
        <c:ser>
          <c:idx val="0"/>
          <c:order val="0"/>
          <c:tx>
            <c:strRef>
              <c:f>'Break-up 0f Bank Branches'!$B$1</c:f>
              <c:strCache>
                <c:ptCount val="1"/>
                <c:pt idx="0">
                  <c:v>1969</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dLbls>
            <c:dLbl>
              <c:idx val="3"/>
              <c:layout>
                <c:manualLayout>
                  <c:x val="-1.3541666666666667E-2"/>
                  <c:y val="-1.11111111111111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F6-4D45-AB02-7A022D5DD3B3}"/>
                </c:ext>
              </c:extLst>
            </c:dLbl>
            <c:dLbl>
              <c:idx val="5"/>
              <c:layout>
                <c:manualLayout>
                  <c:x val="-9.3749999999999997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801-4147-B122-8ECCDB06AD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'Break-up 0f Bank Branches'!$A$2:$A$8</c:f>
              <c:strCache>
                <c:ptCount val="7"/>
                <c:pt idx="0">
                  <c:v>SBI &amp; Association</c:v>
                </c:pt>
                <c:pt idx="1">
                  <c:v>Nationalised Banks</c:v>
                </c:pt>
                <c:pt idx="2">
                  <c:v>Regional Rural Banks</c:v>
                </c:pt>
                <c:pt idx="3">
                  <c:v>Total Public Sector Banks</c:v>
                </c:pt>
                <c:pt idx="4">
                  <c:v>Other Scheduled Commerical Banks</c:v>
                </c:pt>
                <c:pt idx="5">
                  <c:v>Foreign Banks</c:v>
                </c:pt>
                <c:pt idx="6">
                  <c:v>Non-Scheduled Commercial Bnaks</c:v>
                </c:pt>
              </c:strCache>
            </c:strRef>
          </c:cat>
          <c:val>
            <c:numRef>
              <c:f>'Break-up 0f Bank Branches'!$B$2:$B$8</c:f>
              <c:numCache>
                <c:formatCode>General</c:formatCode>
                <c:ptCount val="7"/>
                <c:pt idx="0">
                  <c:v>2462</c:v>
                </c:pt>
                <c:pt idx="1">
                  <c:v>4553</c:v>
                </c:pt>
                <c:pt idx="2">
                  <c:v>0</c:v>
                </c:pt>
                <c:pt idx="3">
                  <c:v>7015</c:v>
                </c:pt>
                <c:pt idx="4">
                  <c:v>900</c:v>
                </c:pt>
                <c:pt idx="5">
                  <c:v>130</c:v>
                </c:pt>
                <c:pt idx="6">
                  <c:v>217</c:v>
                </c:pt>
              </c:numCache>
            </c:numRef>
          </c:val>
          <c:extLst>
            <c:ext xmlns:c16="http://schemas.microsoft.com/office/drawing/2014/chart" uri="{C3380CC4-5D6E-409C-BE32-E72D297353CC}">
              <c16:uniqueId val="{00000000-CA9D-4D33-9E2F-F3360A62D344}"/>
            </c:ext>
          </c:extLst>
        </c:ser>
        <c:ser>
          <c:idx val="1"/>
          <c:order val="1"/>
          <c:tx>
            <c:strRef>
              <c:f>'Break-up 0f Bank Branches'!$C$1</c:f>
              <c:strCache>
                <c:ptCount val="1"/>
                <c:pt idx="0">
                  <c:v>2004</c:v>
                </c:pt>
              </c:strCache>
            </c:strRef>
          </c:tx>
          <c:spPr>
            <a:solidFill>
              <a:schemeClr val="accent2"/>
            </a:solidFill>
            <a:ln w="9525" cap="flat" cmpd="sng" algn="ctr">
              <a:solidFill>
                <a:schemeClr val="accent2"/>
              </a:solidFill>
              <a:miter lim="800000"/>
            </a:ln>
            <a:effectLst>
              <a:glow rad="63500">
                <a:schemeClr val="accent2">
                  <a:satMod val="175000"/>
                  <a:alpha val="25000"/>
                </a:schemeClr>
              </a:glow>
            </a:effectLst>
          </c:spPr>
          <c:invertIfNegative val="0"/>
          <c:dLbls>
            <c:dLbl>
              <c:idx val="0"/>
              <c:layout>
                <c:manualLayout>
                  <c:x val="-6.250000000000000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801-4147-B122-8ECCDB06AD20}"/>
                </c:ext>
              </c:extLst>
            </c:dLbl>
            <c:dLbl>
              <c:idx val="1"/>
              <c:layout>
                <c:manualLayout>
                  <c:x val="-9.3749999999999997E-3"/>
                  <c:y val="-6.790045017610662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801-4147-B122-8ECCDB06AD20}"/>
                </c:ext>
              </c:extLst>
            </c:dLbl>
            <c:dLbl>
              <c:idx val="2"/>
              <c:layout>
                <c:manualLayout>
                  <c:x val="-2.6041666666666668E-2"/>
                  <c:y val="-1.85185185185185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801-4147-B122-8ECCDB06AD20}"/>
                </c:ext>
              </c:extLst>
            </c:dLbl>
            <c:dLbl>
              <c:idx val="3"/>
              <c:layout>
                <c:manualLayout>
                  <c:x val="-1.2500000000000077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801-4147-B122-8ECCDB06AD20}"/>
                </c:ext>
              </c:extLst>
            </c:dLbl>
            <c:dLbl>
              <c:idx val="4"/>
              <c:layout>
                <c:manualLayout>
                  <c:x val="-1.3541666666666743E-2"/>
                  <c:y val="-1.3580090035221325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801-4147-B122-8ECCDB06AD20}"/>
                </c:ext>
              </c:extLst>
            </c:dLbl>
            <c:dLbl>
              <c:idx val="5"/>
              <c:layout>
                <c:manualLayout>
                  <c:x val="-1.2500000000000001E-2"/>
                  <c:y val="-4.44444444444444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801-4147-B122-8ECCDB06AD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'Break-up 0f Bank Branches'!$A$2:$A$8</c:f>
              <c:strCache>
                <c:ptCount val="7"/>
                <c:pt idx="0">
                  <c:v>SBI &amp; Association</c:v>
                </c:pt>
                <c:pt idx="1">
                  <c:v>Nationalised Banks</c:v>
                </c:pt>
                <c:pt idx="2">
                  <c:v>Regional Rural Banks</c:v>
                </c:pt>
                <c:pt idx="3">
                  <c:v>Total Public Sector Banks</c:v>
                </c:pt>
                <c:pt idx="4">
                  <c:v>Other Scheduled Commerical Banks</c:v>
                </c:pt>
                <c:pt idx="5">
                  <c:v>Foreign Banks</c:v>
                </c:pt>
                <c:pt idx="6">
                  <c:v>Non-Scheduled Commercial Bnaks</c:v>
                </c:pt>
              </c:strCache>
            </c:strRef>
          </c:cat>
          <c:val>
            <c:numRef>
              <c:f>'Break-up 0f Bank Branches'!$C$2:$C$8</c:f>
              <c:numCache>
                <c:formatCode>General</c:formatCode>
                <c:ptCount val="7"/>
                <c:pt idx="0">
                  <c:v>13621</c:v>
                </c:pt>
                <c:pt idx="1">
                  <c:v>33359</c:v>
                </c:pt>
                <c:pt idx="2">
                  <c:v>14486</c:v>
                </c:pt>
                <c:pt idx="3">
                  <c:v>61466</c:v>
                </c:pt>
                <c:pt idx="4">
                  <c:v>5807</c:v>
                </c:pt>
                <c:pt idx="5">
                  <c:v>218</c:v>
                </c:pt>
                <c:pt idx="6">
                  <c:v>32</c:v>
                </c:pt>
              </c:numCache>
            </c:numRef>
          </c:val>
          <c:extLst>
            <c:ext xmlns:c16="http://schemas.microsoft.com/office/drawing/2014/chart" uri="{C3380CC4-5D6E-409C-BE32-E72D297353CC}">
              <c16:uniqueId val="{00000001-CA9D-4D33-9E2F-F3360A62D344}"/>
            </c:ext>
          </c:extLst>
        </c:ser>
        <c:ser>
          <c:idx val="2"/>
          <c:order val="2"/>
          <c:tx>
            <c:strRef>
              <c:f>'Break-up 0f Bank Branches'!$D$1</c:f>
              <c:strCache>
                <c:ptCount val="1"/>
                <c:pt idx="0">
                  <c:v>2009</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dLbls>
            <c:dLbl>
              <c:idx val="5"/>
              <c:layout>
                <c:manualLayout>
                  <c:x val="-4.1666666666666666E-3"/>
                  <c:y val="-1.29629629629629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801-4147-B122-8ECCDB06AD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'Break-up 0f Bank Branches'!$A$2:$A$8</c:f>
              <c:strCache>
                <c:ptCount val="7"/>
                <c:pt idx="0">
                  <c:v>SBI &amp; Association</c:v>
                </c:pt>
                <c:pt idx="1">
                  <c:v>Nationalised Banks</c:v>
                </c:pt>
                <c:pt idx="2">
                  <c:v>Regional Rural Banks</c:v>
                </c:pt>
                <c:pt idx="3">
                  <c:v>Total Public Sector Banks</c:v>
                </c:pt>
                <c:pt idx="4">
                  <c:v>Other Scheduled Commerical Banks</c:v>
                </c:pt>
                <c:pt idx="5">
                  <c:v>Foreign Banks</c:v>
                </c:pt>
                <c:pt idx="6">
                  <c:v>Non-Scheduled Commercial Bnaks</c:v>
                </c:pt>
              </c:strCache>
            </c:strRef>
          </c:cat>
          <c:val>
            <c:numRef>
              <c:f>'Break-up 0f Bank Branches'!$D$2:$D$8</c:f>
              <c:numCache>
                <c:formatCode>General</c:formatCode>
                <c:ptCount val="7"/>
                <c:pt idx="0">
                  <c:v>16294</c:v>
                </c:pt>
                <c:pt idx="1">
                  <c:v>39703</c:v>
                </c:pt>
                <c:pt idx="2">
                  <c:v>15199</c:v>
                </c:pt>
                <c:pt idx="3">
                  <c:v>71196</c:v>
                </c:pt>
                <c:pt idx="4">
                  <c:v>8979</c:v>
                </c:pt>
                <c:pt idx="5">
                  <c:v>295</c:v>
                </c:pt>
                <c:pt idx="6">
                  <c:v>44</c:v>
                </c:pt>
              </c:numCache>
            </c:numRef>
          </c:val>
          <c:extLst>
            <c:ext xmlns:c16="http://schemas.microsoft.com/office/drawing/2014/chart" uri="{C3380CC4-5D6E-409C-BE32-E72D297353CC}">
              <c16:uniqueId val="{00000002-CA9D-4D33-9E2F-F3360A62D344}"/>
            </c:ext>
          </c:extLst>
        </c:ser>
        <c:ser>
          <c:idx val="3"/>
          <c:order val="3"/>
          <c:tx>
            <c:strRef>
              <c:f>'Break-up 0f Bank Branches'!$E$1</c:f>
              <c:strCache>
                <c:ptCount val="1"/>
                <c:pt idx="0">
                  <c:v>Rural Branches till 2009 </c:v>
                </c:pt>
              </c:strCache>
            </c:strRef>
          </c:tx>
          <c:spPr>
            <a:solidFill>
              <a:schemeClr val="accent4"/>
            </a:solidFill>
            <a:ln w="9525" cap="flat" cmpd="sng" algn="ctr">
              <a:solidFill>
                <a:schemeClr val="accent4"/>
              </a:solidFill>
              <a:miter lim="800000"/>
            </a:ln>
            <a:effectLst>
              <a:glow rad="63500">
                <a:schemeClr val="accent4">
                  <a:satMod val="175000"/>
                  <a:alpha val="25000"/>
                </a:schemeClr>
              </a:glow>
            </a:effectLst>
          </c:spPr>
          <c:invertIfNegative val="0"/>
          <c:dLbls>
            <c:dLbl>
              <c:idx val="0"/>
              <c:layout>
                <c:manualLayout>
                  <c:x val="1.2499999999999963E-2"/>
                  <c:y val="-3.70370370370383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801-4147-B122-8ECCDB06AD20}"/>
                </c:ext>
              </c:extLst>
            </c:dLbl>
            <c:dLbl>
              <c:idx val="1"/>
              <c:layout>
                <c:manualLayout>
                  <c:x val="1.7708333333333333E-2"/>
                  <c:y val="-1.29629629629629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BF6-4D45-AB02-7A022D5DD3B3}"/>
                </c:ext>
              </c:extLst>
            </c:dLbl>
            <c:dLbl>
              <c:idx val="2"/>
              <c:layout>
                <c:manualLayout>
                  <c:x val="1.9791666666666666E-2"/>
                  <c:y val="-9.259259259259395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801-4147-B122-8ECCDB06AD20}"/>
                </c:ext>
              </c:extLst>
            </c:dLbl>
            <c:dLbl>
              <c:idx val="3"/>
              <c:layout>
                <c:manualLayout>
                  <c:x val="8.3333333333332569E-3"/>
                  <c:y val="-7.407407407407407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801-4147-B122-8ECCDB06AD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'Break-up 0f Bank Branches'!$A$2:$A$8</c:f>
              <c:strCache>
                <c:ptCount val="7"/>
                <c:pt idx="0">
                  <c:v>SBI &amp; Association</c:v>
                </c:pt>
                <c:pt idx="1">
                  <c:v>Nationalised Banks</c:v>
                </c:pt>
                <c:pt idx="2">
                  <c:v>Regional Rural Banks</c:v>
                </c:pt>
                <c:pt idx="3">
                  <c:v>Total Public Sector Banks</c:v>
                </c:pt>
                <c:pt idx="4">
                  <c:v>Other Scheduled Commerical Banks</c:v>
                </c:pt>
                <c:pt idx="5">
                  <c:v>Foreign Banks</c:v>
                </c:pt>
                <c:pt idx="6">
                  <c:v>Non-Scheduled Commercial Bnaks</c:v>
                </c:pt>
              </c:strCache>
            </c:strRef>
          </c:cat>
          <c:val>
            <c:numRef>
              <c:f>'Break-up 0f Bank Branches'!$E$2:$E$8</c:f>
              <c:numCache>
                <c:formatCode>General</c:formatCode>
                <c:ptCount val="7"/>
                <c:pt idx="0">
                  <c:v>5619</c:v>
                </c:pt>
                <c:pt idx="1">
                  <c:v>13425</c:v>
                </c:pt>
                <c:pt idx="2">
                  <c:v>11644</c:v>
                </c:pt>
                <c:pt idx="3">
                  <c:v>30688</c:v>
                </c:pt>
                <c:pt idx="4">
                  <c:v>1126</c:v>
                </c:pt>
                <c:pt idx="5">
                  <c:v>4</c:v>
                </c:pt>
                <c:pt idx="6">
                  <c:v>11</c:v>
                </c:pt>
              </c:numCache>
            </c:numRef>
          </c:val>
          <c:extLst>
            <c:ext xmlns:c16="http://schemas.microsoft.com/office/drawing/2014/chart" uri="{C3380CC4-5D6E-409C-BE32-E72D297353CC}">
              <c16:uniqueId val="{00000003-CA9D-4D33-9E2F-F3360A62D344}"/>
            </c:ext>
          </c:extLst>
        </c:ser>
        <c:dLbls>
          <c:dLblPos val="outEnd"/>
          <c:showLegendKey val="0"/>
          <c:showVal val="1"/>
          <c:showCatName val="0"/>
          <c:showSerName val="0"/>
          <c:showPercent val="0"/>
          <c:showBubbleSize val="0"/>
        </c:dLbls>
        <c:gapWidth val="315"/>
        <c:overlap val="-40"/>
        <c:axId val="288962128"/>
        <c:axId val="288962912"/>
      </c:barChart>
      <c:catAx>
        <c:axId val="2889621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2912"/>
        <c:crosses val="autoZero"/>
        <c:auto val="1"/>
        <c:lblAlgn val="ctr"/>
        <c:lblOffset val="100"/>
        <c:noMultiLvlLbl val="0"/>
      </c:catAx>
      <c:valAx>
        <c:axId val="288962912"/>
        <c:scaling>
          <c:orientation val="minMax"/>
          <c:max val="75000"/>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2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dirty="0"/>
              <a:t>Year/Sector-wise Income of Commercial Banks (In Crores) </a:t>
            </a:r>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Public Sector banks</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Sheet1!$A$3:$A$12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Sheet1!$B$3:$B$12</c:f>
              <c:numCache>
                <c:formatCode>General</c:formatCode>
                <c:ptCount val="10"/>
                <c:pt idx="0">
                  <c:v>122814</c:v>
                </c:pt>
                <c:pt idx="1">
                  <c:v>134286</c:v>
                </c:pt>
                <c:pt idx="2">
                  <c:v>143818</c:v>
                </c:pt>
                <c:pt idx="3">
                  <c:v>150706</c:v>
                </c:pt>
                <c:pt idx="4">
                  <c:v>159780</c:v>
                </c:pt>
                <c:pt idx="5">
                  <c:v>188979</c:v>
                </c:pt>
                <c:pt idx="6">
                  <c:v>245939</c:v>
                </c:pt>
                <c:pt idx="7">
                  <c:v>315608</c:v>
                </c:pt>
                <c:pt idx="8">
                  <c:v>354876</c:v>
                </c:pt>
                <c:pt idx="9">
                  <c:v>414183</c:v>
                </c:pt>
              </c:numCache>
            </c:numRef>
          </c:val>
          <c:extLst>
            <c:ext xmlns:c16="http://schemas.microsoft.com/office/drawing/2014/chart" uri="{C3380CC4-5D6E-409C-BE32-E72D297353CC}">
              <c16:uniqueId val="{00000000-EC22-42D6-82EB-584CCAE136B4}"/>
            </c:ext>
          </c:extLst>
        </c:ser>
        <c:ser>
          <c:idx val="1"/>
          <c:order val="1"/>
          <c:tx>
            <c:strRef>
              <c:f>Sheet1!$C$2</c:f>
              <c:strCache>
                <c:ptCount val="1"/>
                <c:pt idx="0">
                  <c:v>Private Sector banks</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Sheet1!$A$3:$A$12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Sheet1!$C$3:$C$12</c:f>
              <c:numCache>
                <c:formatCode>General</c:formatCode>
                <c:ptCount val="10"/>
                <c:pt idx="0">
                  <c:v>20817</c:v>
                </c:pt>
                <c:pt idx="1">
                  <c:v>31611</c:v>
                </c:pt>
                <c:pt idx="2">
                  <c:v>33153</c:v>
                </c:pt>
                <c:pt idx="3">
                  <c:v>32633</c:v>
                </c:pt>
                <c:pt idx="4">
                  <c:v>43314</c:v>
                </c:pt>
                <c:pt idx="5">
                  <c:v>62267</c:v>
                </c:pt>
                <c:pt idx="6">
                  <c:v>87998</c:v>
                </c:pt>
                <c:pt idx="7">
                  <c:v>103014</c:v>
                </c:pt>
                <c:pt idx="8">
                  <c:v>103229</c:v>
                </c:pt>
                <c:pt idx="9">
                  <c:v>117553</c:v>
                </c:pt>
              </c:numCache>
            </c:numRef>
          </c:val>
          <c:extLst>
            <c:ext xmlns:c16="http://schemas.microsoft.com/office/drawing/2014/chart" uri="{C3380CC4-5D6E-409C-BE32-E72D297353CC}">
              <c16:uniqueId val="{00000001-EC22-42D6-82EB-584CCAE136B4}"/>
            </c:ext>
          </c:extLst>
        </c:ser>
        <c:ser>
          <c:idx val="2"/>
          <c:order val="2"/>
          <c:tx>
            <c:strRef>
              <c:f>Sheet1!$D$2</c:f>
              <c:strCache>
                <c:ptCount val="1"/>
                <c:pt idx="0">
                  <c:v>Foreign Banks</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Sheet1!$A$3:$A$12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Sheet1!$D$3:$D$12</c:f>
              <c:numCache>
                <c:formatCode>General</c:formatCode>
                <c:ptCount val="10"/>
                <c:pt idx="0">
                  <c:v>12960</c:v>
                </c:pt>
                <c:pt idx="1">
                  <c:v>12044</c:v>
                </c:pt>
                <c:pt idx="2">
                  <c:v>13012</c:v>
                </c:pt>
                <c:pt idx="3">
                  <c:v>13036</c:v>
                </c:pt>
                <c:pt idx="4">
                  <c:v>17663</c:v>
                </c:pt>
                <c:pt idx="5">
                  <c:v>24955</c:v>
                </c:pt>
                <c:pt idx="6">
                  <c:v>34948</c:v>
                </c:pt>
                <c:pt idx="7">
                  <c:v>45213</c:v>
                </c:pt>
                <c:pt idx="8">
                  <c:v>36341</c:v>
                </c:pt>
                <c:pt idx="9">
                  <c:v>39494</c:v>
                </c:pt>
              </c:numCache>
            </c:numRef>
          </c:val>
          <c:extLst>
            <c:ext xmlns:c16="http://schemas.microsoft.com/office/drawing/2014/chart" uri="{C3380CC4-5D6E-409C-BE32-E72D297353CC}">
              <c16:uniqueId val="{00000002-EC22-42D6-82EB-584CCAE136B4}"/>
            </c:ext>
          </c:extLst>
        </c:ser>
        <c:dLbls>
          <c:showLegendKey val="0"/>
          <c:showVal val="0"/>
          <c:showCatName val="0"/>
          <c:showSerName val="0"/>
          <c:showPercent val="0"/>
          <c:showBubbleSize val="0"/>
        </c:dLbls>
        <c:gapWidth val="315"/>
        <c:overlap val="-40"/>
        <c:axId val="288957424"/>
        <c:axId val="288958208"/>
      </c:barChart>
      <c:catAx>
        <c:axId val="2889574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58208"/>
        <c:crosses val="autoZero"/>
        <c:auto val="1"/>
        <c:lblAlgn val="ctr"/>
        <c:lblOffset val="100"/>
        <c:noMultiLvlLbl val="0"/>
      </c:catAx>
      <c:valAx>
        <c:axId val="2889582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574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a:t>Year/Sector-wise Expenditure of Commercial Banks (In Crores) </a:t>
            </a:r>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'[Income&amp;Expenditure.xlsx]Sheet2'!$B$2</c:f>
              <c:strCache>
                <c:ptCount val="1"/>
                <c:pt idx="0">
                  <c:v>Public Sector Banks</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'[Income&amp;Expenditure.xlsx]Sheet2'!$A$3:$A$12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'[Income&amp;Expenditure.xlsx]Sheet2'!$B$3:$B$12</c:f>
              <c:numCache>
                <c:formatCode>General</c:formatCode>
                <c:ptCount val="10"/>
                <c:pt idx="0">
                  <c:v>100363</c:v>
                </c:pt>
                <c:pt idx="1">
                  <c:v>103857</c:v>
                </c:pt>
                <c:pt idx="2">
                  <c:v>103300</c:v>
                </c:pt>
                <c:pt idx="3">
                  <c:v>116169</c:v>
                </c:pt>
                <c:pt idx="4">
                  <c:v>111475</c:v>
                </c:pt>
                <c:pt idx="5">
                  <c:v>116211</c:v>
                </c:pt>
                <c:pt idx="6">
                  <c:v>195499</c:v>
                </c:pt>
                <c:pt idx="7">
                  <c:v>248637</c:v>
                </c:pt>
                <c:pt idx="8">
                  <c:v>278015</c:v>
                </c:pt>
                <c:pt idx="9">
                  <c:v>323477</c:v>
                </c:pt>
              </c:numCache>
            </c:numRef>
          </c:val>
          <c:extLst>
            <c:ext xmlns:c16="http://schemas.microsoft.com/office/drawing/2014/chart" uri="{C3380CC4-5D6E-409C-BE32-E72D297353CC}">
              <c16:uniqueId val="{00000000-DC6A-4015-A56B-66491C56C261}"/>
            </c:ext>
          </c:extLst>
        </c:ser>
        <c:ser>
          <c:idx val="1"/>
          <c:order val="1"/>
          <c:tx>
            <c:strRef>
              <c:f>'[Income&amp;Expenditure.xlsx]Sheet2'!$C$2</c:f>
              <c:strCache>
                <c:ptCount val="1"/>
                <c:pt idx="0">
                  <c:v>Private Sector banks</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'[Income&amp;Expenditure.xlsx]Sheet2'!$A$3:$A$12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'[Income&amp;Expenditure.xlsx]Sheet2'!$C$3:$C$12</c:f>
              <c:numCache>
                <c:formatCode>General</c:formatCode>
                <c:ptCount val="10"/>
                <c:pt idx="0">
                  <c:v>16189</c:v>
                </c:pt>
                <c:pt idx="1">
                  <c:v>24462</c:v>
                </c:pt>
                <c:pt idx="2">
                  <c:v>24945</c:v>
                </c:pt>
                <c:pt idx="3">
                  <c:v>29075</c:v>
                </c:pt>
                <c:pt idx="4">
                  <c:v>24948</c:v>
                </c:pt>
                <c:pt idx="5">
                  <c:v>48215</c:v>
                </c:pt>
                <c:pt idx="6">
                  <c:v>68765</c:v>
                </c:pt>
                <c:pt idx="7">
                  <c:v>78838</c:v>
                </c:pt>
                <c:pt idx="8">
                  <c:v>74057</c:v>
                </c:pt>
                <c:pt idx="9">
                  <c:v>54229</c:v>
                </c:pt>
              </c:numCache>
            </c:numRef>
          </c:val>
          <c:extLst>
            <c:ext xmlns:c16="http://schemas.microsoft.com/office/drawing/2014/chart" uri="{C3380CC4-5D6E-409C-BE32-E72D297353CC}">
              <c16:uniqueId val="{00000001-DC6A-4015-A56B-66491C56C261}"/>
            </c:ext>
          </c:extLst>
        </c:ser>
        <c:ser>
          <c:idx val="2"/>
          <c:order val="2"/>
          <c:tx>
            <c:strRef>
              <c:f>'[Income&amp;Expenditure.xlsx]Sheet2'!$D$2</c:f>
              <c:strCache>
                <c:ptCount val="1"/>
                <c:pt idx="0">
                  <c:v>Foreign Banks</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'[Income&amp;Expenditure.xlsx]Sheet2'!$A$3:$A$12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'[Income&amp;Expenditure.xlsx]Sheet2'!$D$3:$D$12</c:f>
              <c:numCache>
                <c:formatCode>General</c:formatCode>
                <c:ptCount val="10"/>
                <c:pt idx="0">
                  <c:v>9447</c:v>
                </c:pt>
                <c:pt idx="1">
                  <c:v>8316</c:v>
                </c:pt>
                <c:pt idx="2">
                  <c:v>8025</c:v>
                </c:pt>
                <c:pt idx="3">
                  <c:v>11032</c:v>
                </c:pt>
                <c:pt idx="4">
                  <c:v>8459</c:v>
                </c:pt>
                <c:pt idx="5">
                  <c:v>15357</c:v>
                </c:pt>
                <c:pt idx="6">
                  <c:v>20960</c:v>
                </c:pt>
                <c:pt idx="7">
                  <c:v>25117</c:v>
                </c:pt>
                <c:pt idx="8">
                  <c:v>20040</c:v>
                </c:pt>
                <c:pt idx="9">
                  <c:v>23168</c:v>
                </c:pt>
              </c:numCache>
            </c:numRef>
          </c:val>
          <c:extLst>
            <c:ext xmlns:c16="http://schemas.microsoft.com/office/drawing/2014/chart" uri="{C3380CC4-5D6E-409C-BE32-E72D297353CC}">
              <c16:uniqueId val="{00000002-DC6A-4015-A56B-66491C56C261}"/>
            </c:ext>
          </c:extLst>
        </c:ser>
        <c:dLbls>
          <c:showLegendKey val="0"/>
          <c:showVal val="0"/>
          <c:showCatName val="0"/>
          <c:showSerName val="0"/>
          <c:showPercent val="0"/>
          <c:showBubbleSize val="0"/>
        </c:dLbls>
        <c:gapWidth val="315"/>
        <c:overlap val="-40"/>
        <c:axId val="288957816"/>
        <c:axId val="288962520"/>
      </c:barChart>
      <c:catAx>
        <c:axId val="2889578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2520"/>
        <c:crosses val="autoZero"/>
        <c:auto val="1"/>
        <c:lblAlgn val="ctr"/>
        <c:lblOffset val="100"/>
        <c:noMultiLvlLbl val="0"/>
      </c:catAx>
      <c:valAx>
        <c:axId val="2889625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578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dirty="0"/>
              <a:t>Operating</a:t>
            </a:r>
            <a:r>
              <a:rPr lang="en-IN" sz="2000" baseline="0" dirty="0"/>
              <a:t> Profit of Commercial Banks</a:t>
            </a:r>
            <a:endParaRPr lang="en-IN" sz="2000" dirty="0"/>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'Operating Profit'!$B$2</c:f>
              <c:strCache>
                <c:ptCount val="1"/>
                <c:pt idx="0">
                  <c:v>Public Sector Banks</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'Operating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'Operating Profit'!$B$3:$B$12</c:f>
              <c:numCache>
                <c:formatCode>General</c:formatCode>
                <c:ptCount val="10"/>
                <c:pt idx="0">
                  <c:v>21673</c:v>
                </c:pt>
                <c:pt idx="1">
                  <c:v>29717</c:v>
                </c:pt>
                <c:pt idx="2">
                  <c:v>39290</c:v>
                </c:pt>
                <c:pt idx="3">
                  <c:v>39413</c:v>
                </c:pt>
                <c:pt idx="4">
                  <c:v>37967</c:v>
                </c:pt>
                <c:pt idx="5">
                  <c:v>42268</c:v>
                </c:pt>
                <c:pt idx="6">
                  <c:v>50307</c:v>
                </c:pt>
                <c:pt idx="7">
                  <c:v>66972</c:v>
                </c:pt>
                <c:pt idx="8">
                  <c:v>76861</c:v>
                </c:pt>
                <c:pt idx="9">
                  <c:v>100665</c:v>
                </c:pt>
              </c:numCache>
            </c:numRef>
          </c:val>
          <c:extLst>
            <c:ext xmlns:c16="http://schemas.microsoft.com/office/drawing/2014/chart" uri="{C3380CC4-5D6E-409C-BE32-E72D297353CC}">
              <c16:uniqueId val="{00000000-F9E7-4B35-9D50-503F2C1674C0}"/>
            </c:ext>
          </c:extLst>
        </c:ser>
        <c:ser>
          <c:idx val="1"/>
          <c:order val="1"/>
          <c:tx>
            <c:strRef>
              <c:f>'Operating Profit'!$C$2</c:f>
              <c:strCache>
                <c:ptCount val="1"/>
                <c:pt idx="0">
                  <c:v>Private Sector Banks</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'Operating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'Operating Profit'!$C$3:$C$12</c:f>
              <c:numCache>
                <c:formatCode>General</c:formatCode>
                <c:ptCount val="10"/>
                <c:pt idx="0">
                  <c:v>4628</c:v>
                </c:pt>
                <c:pt idx="1">
                  <c:v>7236</c:v>
                </c:pt>
                <c:pt idx="2">
                  <c:v>8325</c:v>
                </c:pt>
                <c:pt idx="3">
                  <c:v>7673</c:v>
                </c:pt>
                <c:pt idx="4">
                  <c:v>9768</c:v>
                </c:pt>
                <c:pt idx="5">
                  <c:v>14048</c:v>
                </c:pt>
                <c:pt idx="6">
                  <c:v>19236</c:v>
                </c:pt>
                <c:pt idx="7">
                  <c:v>24279</c:v>
                </c:pt>
                <c:pt idx="8">
                  <c:v>29173</c:v>
                </c:pt>
                <c:pt idx="9">
                  <c:v>32831</c:v>
                </c:pt>
              </c:numCache>
            </c:numRef>
          </c:val>
          <c:extLst>
            <c:ext xmlns:c16="http://schemas.microsoft.com/office/drawing/2014/chart" uri="{C3380CC4-5D6E-409C-BE32-E72D297353CC}">
              <c16:uniqueId val="{00000001-F9E7-4B35-9D50-503F2C1674C0}"/>
            </c:ext>
          </c:extLst>
        </c:ser>
        <c:ser>
          <c:idx val="2"/>
          <c:order val="2"/>
          <c:tx>
            <c:strRef>
              <c:f>'Operating Profit'!$D$2</c:f>
              <c:strCache>
                <c:ptCount val="1"/>
                <c:pt idx="0">
                  <c:v>Foreign Banks</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'Operating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'Operating Profit'!$D$3:$D$12</c:f>
              <c:numCache>
                <c:formatCode>General</c:formatCode>
                <c:ptCount val="10"/>
                <c:pt idx="0">
                  <c:v>3153</c:v>
                </c:pt>
                <c:pt idx="1">
                  <c:v>3728</c:v>
                </c:pt>
                <c:pt idx="2">
                  <c:v>4986</c:v>
                </c:pt>
                <c:pt idx="3">
                  <c:v>4597</c:v>
                </c:pt>
                <c:pt idx="4">
                  <c:v>6058</c:v>
                </c:pt>
                <c:pt idx="5">
                  <c:v>9600</c:v>
                </c:pt>
                <c:pt idx="6">
                  <c:v>14047</c:v>
                </c:pt>
                <c:pt idx="7">
                  <c:v>20098</c:v>
                </c:pt>
                <c:pt idx="8">
                  <c:v>16314</c:v>
                </c:pt>
                <c:pt idx="9">
                  <c:v>16301</c:v>
                </c:pt>
              </c:numCache>
            </c:numRef>
          </c:val>
          <c:extLst>
            <c:ext xmlns:c16="http://schemas.microsoft.com/office/drawing/2014/chart" uri="{C3380CC4-5D6E-409C-BE32-E72D297353CC}">
              <c16:uniqueId val="{00000002-F9E7-4B35-9D50-503F2C1674C0}"/>
            </c:ext>
          </c:extLst>
        </c:ser>
        <c:dLbls>
          <c:showLegendKey val="0"/>
          <c:showVal val="0"/>
          <c:showCatName val="0"/>
          <c:showSerName val="0"/>
          <c:showPercent val="0"/>
          <c:showBubbleSize val="0"/>
        </c:dLbls>
        <c:gapWidth val="315"/>
        <c:overlap val="-40"/>
        <c:axId val="288964088"/>
        <c:axId val="288964480"/>
      </c:barChart>
      <c:catAx>
        <c:axId val="2889640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r>
                  <a:rPr lang="en-IN" sz="1400" dirty="0"/>
                  <a:t>Year</a:t>
                </a:r>
              </a:p>
            </c:rich>
          </c:tx>
          <c:layout>
            <c:manualLayout>
              <c:xMode val="edge"/>
              <c:yMode val="edge"/>
              <c:x val="0.47304732611548556"/>
              <c:y val="0.9361803732866724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4480"/>
        <c:crosses val="autoZero"/>
        <c:auto val="1"/>
        <c:lblAlgn val="ctr"/>
        <c:lblOffset val="100"/>
        <c:noMultiLvlLbl val="0"/>
      </c:catAx>
      <c:valAx>
        <c:axId val="288964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r>
                  <a:rPr lang="en-IN" sz="1400" baseline="0"/>
                  <a:t>Rs </a:t>
                </a:r>
                <a:r>
                  <a:rPr lang="en-IN" sz="1400" baseline="0" dirty="0"/>
                  <a:t>(in Crores)</a:t>
                </a:r>
                <a:endParaRPr lang="en-IN" sz="1400" dirty="0"/>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4088"/>
        <c:crosses val="autoZero"/>
        <c:crossBetween val="between"/>
      </c:valAx>
      <c:spPr>
        <a:noFill/>
        <a:ln>
          <a:noFill/>
        </a:ln>
        <a:effectLst/>
      </c:spPr>
    </c:plotArea>
    <c:legend>
      <c:legendPos val="t"/>
      <c:layout>
        <c:manualLayout>
          <c:xMode val="edge"/>
          <c:yMode val="edge"/>
          <c:x val="0.21101402559055119"/>
          <c:y val="7.0120443277923578E-2"/>
          <c:w val="0.55922194881889764"/>
          <c:h val="6.34281131525226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dirty="0"/>
              <a:t>Net</a:t>
            </a:r>
            <a:r>
              <a:rPr lang="en-IN" sz="2000" baseline="0" dirty="0"/>
              <a:t> Profit </a:t>
            </a:r>
            <a:r>
              <a:rPr lang="en-IN" sz="2000" b="1" i="0" u="none" strike="noStrike" cap="none" baseline="0" dirty="0">
                <a:effectLst/>
              </a:rPr>
              <a:t>of Commercial Banks</a:t>
            </a:r>
            <a:endParaRPr lang="en-IN" sz="2000" dirty="0"/>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'Net Profit'!$B$2</c:f>
              <c:strCache>
                <c:ptCount val="1"/>
                <c:pt idx="0">
                  <c:v>Public Sector Banks</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'Net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'Net Profit'!$B$3:$B$12</c:f>
              <c:numCache>
                <c:formatCode>General</c:formatCode>
                <c:ptCount val="10"/>
                <c:pt idx="0">
                  <c:v>8914</c:v>
                </c:pt>
                <c:pt idx="1">
                  <c:v>12877</c:v>
                </c:pt>
                <c:pt idx="2">
                  <c:v>17302</c:v>
                </c:pt>
                <c:pt idx="3">
                  <c:v>16162</c:v>
                </c:pt>
                <c:pt idx="4">
                  <c:v>16538</c:v>
                </c:pt>
                <c:pt idx="5">
                  <c:v>20152</c:v>
                </c:pt>
                <c:pt idx="6">
                  <c:v>26591</c:v>
                </c:pt>
                <c:pt idx="7">
                  <c:v>34392</c:v>
                </c:pt>
                <c:pt idx="8">
                  <c:v>39257</c:v>
                </c:pt>
                <c:pt idx="9">
                  <c:v>44901</c:v>
                </c:pt>
              </c:numCache>
            </c:numRef>
          </c:val>
          <c:extLst>
            <c:ext xmlns:c16="http://schemas.microsoft.com/office/drawing/2014/chart" uri="{C3380CC4-5D6E-409C-BE32-E72D297353CC}">
              <c16:uniqueId val="{00000000-2512-45AA-A459-3C5D39F834D5}"/>
            </c:ext>
          </c:extLst>
        </c:ser>
        <c:ser>
          <c:idx val="1"/>
          <c:order val="1"/>
          <c:tx>
            <c:strRef>
              <c:f>'Net Profit'!$C$2</c:f>
              <c:strCache>
                <c:ptCount val="1"/>
                <c:pt idx="0">
                  <c:v>Private Sector Banks</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'Net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'Net Profit'!$C$3:$C$12</c:f>
              <c:numCache>
                <c:formatCode>General</c:formatCode>
                <c:ptCount val="10"/>
                <c:pt idx="0">
                  <c:v>1779</c:v>
                </c:pt>
                <c:pt idx="1">
                  <c:v>2913</c:v>
                </c:pt>
                <c:pt idx="2">
                  <c:v>3481</c:v>
                </c:pt>
                <c:pt idx="3">
                  <c:v>3533</c:v>
                </c:pt>
                <c:pt idx="4">
                  <c:v>4975</c:v>
                </c:pt>
                <c:pt idx="5">
                  <c:v>6469</c:v>
                </c:pt>
                <c:pt idx="6">
                  <c:v>9518</c:v>
                </c:pt>
                <c:pt idx="7">
                  <c:v>10865</c:v>
                </c:pt>
                <c:pt idx="8">
                  <c:v>13111</c:v>
                </c:pt>
                <c:pt idx="9">
                  <c:v>17712</c:v>
                </c:pt>
              </c:numCache>
            </c:numRef>
          </c:val>
          <c:extLst>
            <c:ext xmlns:c16="http://schemas.microsoft.com/office/drawing/2014/chart" uri="{C3380CC4-5D6E-409C-BE32-E72D297353CC}">
              <c16:uniqueId val="{00000001-2512-45AA-A459-3C5D39F834D5}"/>
            </c:ext>
          </c:extLst>
        </c:ser>
        <c:ser>
          <c:idx val="2"/>
          <c:order val="2"/>
          <c:tx>
            <c:strRef>
              <c:f>'Net Profit'!$D$2</c:f>
              <c:strCache>
                <c:ptCount val="1"/>
                <c:pt idx="0">
                  <c:v>Foreign Banks</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'Net Profit'!$A$3:$A$12</c:f>
              <c:strCache>
                <c:ptCount val="10"/>
                <c:pt idx="0">
                  <c:v>2001-02</c:v>
                </c:pt>
                <c:pt idx="1">
                  <c:v>2002-03</c:v>
                </c:pt>
                <c:pt idx="2">
                  <c:v>2003-04</c:v>
                </c:pt>
                <c:pt idx="3">
                  <c:v>2004-05</c:v>
                </c:pt>
                <c:pt idx="4">
                  <c:v>2005-06</c:v>
                </c:pt>
                <c:pt idx="5">
                  <c:v>2006-07</c:v>
                </c:pt>
                <c:pt idx="6">
                  <c:v>2007-08</c:v>
                </c:pt>
                <c:pt idx="7">
                  <c:v>2008-09</c:v>
                </c:pt>
                <c:pt idx="8">
                  <c:v>2009-10</c:v>
                </c:pt>
                <c:pt idx="9">
                  <c:v>2010-11</c:v>
                </c:pt>
              </c:strCache>
            </c:strRef>
          </c:cat>
          <c:val>
            <c:numRef>
              <c:f>'Net Profit'!$D$3:$D$12</c:f>
              <c:numCache>
                <c:formatCode>General</c:formatCode>
                <c:ptCount val="10"/>
                <c:pt idx="0">
                  <c:v>1492</c:v>
                </c:pt>
                <c:pt idx="1">
                  <c:v>1817</c:v>
                </c:pt>
                <c:pt idx="2">
                  <c:v>2243</c:v>
                </c:pt>
                <c:pt idx="3">
                  <c:v>1982</c:v>
                </c:pt>
                <c:pt idx="4">
                  <c:v>3071</c:v>
                </c:pt>
                <c:pt idx="5">
                  <c:v>4583</c:v>
                </c:pt>
                <c:pt idx="6">
                  <c:v>6612</c:v>
                </c:pt>
                <c:pt idx="7">
                  <c:v>7508</c:v>
                </c:pt>
                <c:pt idx="8">
                  <c:v>4741</c:v>
                </c:pt>
                <c:pt idx="9">
                  <c:v>7719</c:v>
                </c:pt>
              </c:numCache>
            </c:numRef>
          </c:val>
          <c:extLst>
            <c:ext xmlns:c16="http://schemas.microsoft.com/office/drawing/2014/chart" uri="{C3380CC4-5D6E-409C-BE32-E72D297353CC}">
              <c16:uniqueId val="{00000002-2512-45AA-A459-3C5D39F834D5}"/>
            </c:ext>
          </c:extLst>
        </c:ser>
        <c:dLbls>
          <c:showLegendKey val="0"/>
          <c:showVal val="0"/>
          <c:showCatName val="0"/>
          <c:showSerName val="0"/>
          <c:showPercent val="0"/>
          <c:showBubbleSize val="0"/>
        </c:dLbls>
        <c:gapWidth val="315"/>
        <c:overlap val="-40"/>
        <c:axId val="288964872"/>
        <c:axId val="288958600"/>
      </c:barChart>
      <c:catAx>
        <c:axId val="2889648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Year</a:t>
                </a:r>
              </a:p>
            </c:rich>
          </c:tx>
          <c:layout>
            <c:manualLayout>
              <c:xMode val="edge"/>
              <c:yMode val="edge"/>
              <c:x val="0.47886286089238844"/>
              <c:y val="0.9475255176436276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88958600"/>
        <c:crosses val="autoZero"/>
        <c:auto val="1"/>
        <c:lblAlgn val="ctr"/>
        <c:lblOffset val="100"/>
        <c:noMultiLvlLbl val="0"/>
      </c:catAx>
      <c:valAx>
        <c:axId val="2889586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Net</a:t>
                </a:r>
                <a:r>
                  <a:rPr lang="en-IN" baseline="0" dirty="0"/>
                  <a:t> Profit </a:t>
                </a:r>
                <a:r>
                  <a:rPr lang="en-IN" dirty="0"/>
                  <a:t>(in Crores)</a:t>
                </a:r>
              </a:p>
            </c:rich>
          </c:tx>
          <c:layout>
            <c:manualLayout>
              <c:xMode val="edge"/>
              <c:yMode val="edge"/>
              <c:x val="5.208333333333333E-3"/>
              <c:y val="0.35710527850685331"/>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889648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a:t>Credit Deposit Ratio</a:t>
            </a:r>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4.4486056430446196E-2"/>
          <c:y val="0.13813881598133568"/>
          <c:w val="0.95551394356955377"/>
          <c:h val="0.82083668708078161"/>
        </c:manualLayout>
      </c:layout>
      <c:barChart>
        <c:barDir val="col"/>
        <c:grouping val="clustered"/>
        <c:varyColors val="0"/>
        <c:ser>
          <c:idx val="0"/>
          <c:order val="0"/>
          <c:tx>
            <c:strRef>
              <c:f>'Credit Deposit Ratio'!$B$2</c:f>
              <c:strCache>
                <c:ptCount val="1"/>
                <c:pt idx="0">
                  <c:v>SBI Group</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'Credit Deposit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'Credit Deposit Ratio'!$B$3:$B$12</c:f>
              <c:numCache>
                <c:formatCode>General</c:formatCode>
                <c:ptCount val="10"/>
                <c:pt idx="0">
                  <c:v>55.57</c:v>
                </c:pt>
                <c:pt idx="1">
                  <c:v>51.91</c:v>
                </c:pt>
                <c:pt idx="2">
                  <c:v>52.24</c:v>
                </c:pt>
                <c:pt idx="3">
                  <c:v>52.62</c:v>
                </c:pt>
                <c:pt idx="4">
                  <c:v>53.41</c:v>
                </c:pt>
                <c:pt idx="5">
                  <c:v>53.54</c:v>
                </c:pt>
                <c:pt idx="6">
                  <c:v>54.67</c:v>
                </c:pt>
                <c:pt idx="7">
                  <c:v>56.98</c:v>
                </c:pt>
                <c:pt idx="8">
                  <c:v>57.65</c:v>
                </c:pt>
                <c:pt idx="9">
                  <c:v>58.22</c:v>
                </c:pt>
              </c:numCache>
            </c:numRef>
          </c:val>
          <c:extLst>
            <c:ext xmlns:c16="http://schemas.microsoft.com/office/drawing/2014/chart" uri="{C3380CC4-5D6E-409C-BE32-E72D297353CC}">
              <c16:uniqueId val="{00000000-BCB3-457A-A6FB-6EAAF2C0AC08}"/>
            </c:ext>
          </c:extLst>
        </c:ser>
        <c:ser>
          <c:idx val="1"/>
          <c:order val="1"/>
          <c:tx>
            <c:strRef>
              <c:f>'Credit Deposit Ratio'!$C$2</c:f>
              <c:strCache>
                <c:ptCount val="1"/>
                <c:pt idx="0">
                  <c:v>Nationalised Banks Group</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'Credit Deposit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'Credit Deposit Ratio'!$C$3:$C$12</c:f>
              <c:numCache>
                <c:formatCode>General</c:formatCode>
                <c:ptCount val="10"/>
                <c:pt idx="0">
                  <c:v>43.76</c:v>
                </c:pt>
                <c:pt idx="1">
                  <c:v>44.01</c:v>
                </c:pt>
                <c:pt idx="2">
                  <c:v>45.24</c:v>
                </c:pt>
                <c:pt idx="3">
                  <c:v>46.73</c:v>
                </c:pt>
                <c:pt idx="4">
                  <c:v>49.54</c:v>
                </c:pt>
                <c:pt idx="5">
                  <c:v>50.5</c:v>
                </c:pt>
                <c:pt idx="6">
                  <c:v>50.82</c:v>
                </c:pt>
                <c:pt idx="7">
                  <c:v>53.43</c:v>
                </c:pt>
                <c:pt idx="8">
                  <c:v>63.48</c:v>
                </c:pt>
                <c:pt idx="9">
                  <c:v>71.06</c:v>
                </c:pt>
              </c:numCache>
            </c:numRef>
          </c:val>
          <c:extLst>
            <c:ext xmlns:c16="http://schemas.microsoft.com/office/drawing/2014/chart" uri="{C3380CC4-5D6E-409C-BE32-E72D297353CC}">
              <c16:uniqueId val="{00000001-BCB3-457A-A6FB-6EAAF2C0AC08}"/>
            </c:ext>
          </c:extLst>
        </c:ser>
        <c:ser>
          <c:idx val="2"/>
          <c:order val="2"/>
          <c:tx>
            <c:strRef>
              <c:f>'Credit Deposit Ratio'!$D$2</c:f>
              <c:strCache>
                <c:ptCount val="1"/>
                <c:pt idx="0">
                  <c:v>Private Banks Group</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'Credit Deposit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'Credit Deposit Ratio'!$D$3:$D$12</c:f>
              <c:numCache>
                <c:formatCode>General</c:formatCode>
                <c:ptCount val="10"/>
                <c:pt idx="0">
                  <c:v>50.9</c:v>
                </c:pt>
                <c:pt idx="1">
                  <c:v>50.13</c:v>
                </c:pt>
                <c:pt idx="2">
                  <c:v>50.4</c:v>
                </c:pt>
                <c:pt idx="3">
                  <c:v>50.31</c:v>
                </c:pt>
                <c:pt idx="4">
                  <c:v>50.04</c:v>
                </c:pt>
                <c:pt idx="5">
                  <c:v>51.88</c:v>
                </c:pt>
                <c:pt idx="6">
                  <c:v>52.78</c:v>
                </c:pt>
                <c:pt idx="7">
                  <c:v>58.97</c:v>
                </c:pt>
                <c:pt idx="8">
                  <c:v>63.27</c:v>
                </c:pt>
                <c:pt idx="9">
                  <c:v>71.599999999999994</c:v>
                </c:pt>
              </c:numCache>
            </c:numRef>
          </c:val>
          <c:extLst>
            <c:ext xmlns:c16="http://schemas.microsoft.com/office/drawing/2014/chart" uri="{C3380CC4-5D6E-409C-BE32-E72D297353CC}">
              <c16:uniqueId val="{00000002-BCB3-457A-A6FB-6EAAF2C0AC08}"/>
            </c:ext>
          </c:extLst>
        </c:ser>
        <c:dLbls>
          <c:showLegendKey val="0"/>
          <c:showVal val="0"/>
          <c:showCatName val="0"/>
          <c:showSerName val="0"/>
          <c:showPercent val="0"/>
          <c:showBubbleSize val="0"/>
        </c:dLbls>
        <c:gapWidth val="315"/>
        <c:overlap val="-40"/>
        <c:axId val="288958992"/>
        <c:axId val="288959384"/>
      </c:barChart>
      <c:catAx>
        <c:axId val="2889589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59384"/>
        <c:crosses val="autoZero"/>
        <c:auto val="1"/>
        <c:lblAlgn val="ctr"/>
        <c:lblOffset val="100"/>
        <c:noMultiLvlLbl val="0"/>
      </c:catAx>
      <c:valAx>
        <c:axId val="288959384"/>
        <c:scaling>
          <c:orientation val="minMax"/>
          <c:min val="4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58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IN" sz="2000" dirty="0"/>
              <a:t>Cash</a:t>
            </a:r>
            <a:r>
              <a:rPr lang="en-IN" sz="2000" baseline="0" dirty="0"/>
              <a:t> Deposit Ratio</a:t>
            </a:r>
            <a:endParaRPr lang="en-IN" sz="2000" dirty="0"/>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'Cash Deposits Ratio'!$B$2</c:f>
              <c:strCache>
                <c:ptCount val="1"/>
                <c:pt idx="0">
                  <c:v>SBI Group</c:v>
                </c:pt>
              </c:strCache>
            </c:strRef>
          </c:tx>
          <c:spPr>
            <a:solidFill>
              <a:schemeClr val="tx2"/>
            </a:solidFill>
            <a:ln w="9525" cap="flat" cmpd="sng" algn="ctr">
              <a:solidFill>
                <a:schemeClr val="accent1"/>
              </a:solidFill>
              <a:miter lim="800000"/>
            </a:ln>
            <a:effectLst>
              <a:glow rad="63500">
                <a:schemeClr val="accent1">
                  <a:satMod val="175000"/>
                  <a:alpha val="25000"/>
                </a:schemeClr>
              </a:glow>
            </a:effectLst>
          </c:spPr>
          <c:invertIfNegative val="0"/>
          <c:cat>
            <c:strRef>
              <c:f>'Cash Deposits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'Cash Deposits Ratio'!$B$3:$B$12</c:f>
              <c:numCache>
                <c:formatCode>General</c:formatCode>
                <c:ptCount val="10"/>
                <c:pt idx="0">
                  <c:v>12.39</c:v>
                </c:pt>
                <c:pt idx="1">
                  <c:v>11.81</c:v>
                </c:pt>
                <c:pt idx="2">
                  <c:v>11.43</c:v>
                </c:pt>
                <c:pt idx="3">
                  <c:v>9.48</c:v>
                </c:pt>
                <c:pt idx="4">
                  <c:v>9.15</c:v>
                </c:pt>
                <c:pt idx="5">
                  <c:v>6.05</c:v>
                </c:pt>
                <c:pt idx="6">
                  <c:v>6.98</c:v>
                </c:pt>
                <c:pt idx="7">
                  <c:v>6.05</c:v>
                </c:pt>
                <c:pt idx="8">
                  <c:v>6.05</c:v>
                </c:pt>
                <c:pt idx="9">
                  <c:v>6.63</c:v>
                </c:pt>
              </c:numCache>
            </c:numRef>
          </c:val>
          <c:extLst>
            <c:ext xmlns:c16="http://schemas.microsoft.com/office/drawing/2014/chart" uri="{C3380CC4-5D6E-409C-BE32-E72D297353CC}">
              <c16:uniqueId val="{00000000-EBDD-4ABC-8301-04B278E2F9A3}"/>
            </c:ext>
          </c:extLst>
        </c:ser>
        <c:ser>
          <c:idx val="1"/>
          <c:order val="1"/>
          <c:tx>
            <c:strRef>
              <c:f>'Cash Deposits Ratio'!$C$2</c:f>
              <c:strCache>
                <c:ptCount val="1"/>
                <c:pt idx="0">
                  <c:v>Nationalised Banks Group</c:v>
                </c:pt>
              </c:strCache>
            </c:strRef>
          </c:tx>
          <c:spPr>
            <a:solidFill>
              <a:schemeClr val="accent4"/>
            </a:solidFill>
            <a:ln w="9525" cap="flat" cmpd="sng" algn="ctr">
              <a:solidFill>
                <a:schemeClr val="accent2"/>
              </a:solidFill>
              <a:miter lim="800000"/>
            </a:ln>
            <a:effectLst>
              <a:glow rad="63500">
                <a:schemeClr val="accent2">
                  <a:satMod val="175000"/>
                  <a:alpha val="25000"/>
                </a:schemeClr>
              </a:glow>
            </a:effectLst>
          </c:spPr>
          <c:invertIfNegative val="0"/>
          <c:cat>
            <c:strRef>
              <c:f>'Cash Deposits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'Cash Deposits Ratio'!$C$3:$C$12</c:f>
              <c:numCache>
                <c:formatCode>General</c:formatCode>
                <c:ptCount val="10"/>
                <c:pt idx="0">
                  <c:v>12.1</c:v>
                </c:pt>
                <c:pt idx="1">
                  <c:v>11.54</c:v>
                </c:pt>
                <c:pt idx="2">
                  <c:v>10.51</c:v>
                </c:pt>
                <c:pt idx="3">
                  <c:v>9.8699999999999992</c:v>
                </c:pt>
                <c:pt idx="4">
                  <c:v>9.0500000000000007</c:v>
                </c:pt>
                <c:pt idx="5">
                  <c:v>8.5299999999999994</c:v>
                </c:pt>
                <c:pt idx="6">
                  <c:v>9</c:v>
                </c:pt>
                <c:pt idx="7">
                  <c:v>8.4</c:v>
                </c:pt>
                <c:pt idx="8">
                  <c:v>9.1199999999999992</c:v>
                </c:pt>
                <c:pt idx="9">
                  <c:v>9.61</c:v>
                </c:pt>
              </c:numCache>
            </c:numRef>
          </c:val>
          <c:extLst>
            <c:ext xmlns:c16="http://schemas.microsoft.com/office/drawing/2014/chart" uri="{C3380CC4-5D6E-409C-BE32-E72D297353CC}">
              <c16:uniqueId val="{00000001-EBDD-4ABC-8301-04B278E2F9A3}"/>
            </c:ext>
          </c:extLst>
        </c:ser>
        <c:ser>
          <c:idx val="2"/>
          <c:order val="2"/>
          <c:tx>
            <c:strRef>
              <c:f>'Cash Deposits Ratio'!$D$2</c:f>
              <c:strCache>
                <c:ptCount val="1"/>
                <c:pt idx="0">
                  <c:v>Private Banks Group</c:v>
                </c:pt>
              </c:strCache>
            </c:strRef>
          </c:tx>
          <c:spPr>
            <a:solidFill>
              <a:schemeClr val="accent3"/>
            </a:solidFill>
            <a:ln w="9525" cap="flat" cmpd="sng" algn="ctr">
              <a:solidFill>
                <a:schemeClr val="accent3"/>
              </a:solidFill>
              <a:miter lim="800000"/>
            </a:ln>
            <a:effectLst>
              <a:glow rad="63500">
                <a:schemeClr val="accent3">
                  <a:satMod val="175000"/>
                  <a:alpha val="25000"/>
                </a:schemeClr>
              </a:glow>
            </a:effectLst>
          </c:spPr>
          <c:invertIfNegative val="0"/>
          <c:cat>
            <c:strRef>
              <c:f>'Cash Deposits Ratio'!$A$3:$A$12</c:f>
              <c:strCache>
                <c:ptCount val="10"/>
                <c:pt idx="0">
                  <c:v>2000-2001</c:v>
                </c:pt>
                <c:pt idx="1">
                  <c:v>2001-2002</c:v>
                </c:pt>
                <c:pt idx="2">
                  <c:v>2002-2003</c:v>
                </c:pt>
                <c:pt idx="3">
                  <c:v>2003-2004</c:v>
                </c:pt>
                <c:pt idx="4">
                  <c:v>2004-2005</c:v>
                </c:pt>
                <c:pt idx="5">
                  <c:v>2005-2006</c:v>
                </c:pt>
                <c:pt idx="6">
                  <c:v>2006-2007</c:v>
                </c:pt>
                <c:pt idx="7">
                  <c:v>2007-2008</c:v>
                </c:pt>
                <c:pt idx="8">
                  <c:v>2008-2009</c:v>
                </c:pt>
                <c:pt idx="9">
                  <c:v>2009-2010</c:v>
                </c:pt>
              </c:strCache>
            </c:strRef>
          </c:cat>
          <c:val>
            <c:numRef>
              <c:f>'Cash Deposits Ratio'!$D$3:$D$12</c:f>
              <c:numCache>
                <c:formatCode>General</c:formatCode>
                <c:ptCount val="10"/>
                <c:pt idx="0">
                  <c:v>14.9</c:v>
                </c:pt>
                <c:pt idx="1">
                  <c:v>14.55</c:v>
                </c:pt>
                <c:pt idx="2">
                  <c:v>13.33</c:v>
                </c:pt>
                <c:pt idx="3">
                  <c:v>12.07</c:v>
                </c:pt>
                <c:pt idx="4">
                  <c:v>11.91</c:v>
                </c:pt>
                <c:pt idx="5">
                  <c:v>11.46</c:v>
                </c:pt>
                <c:pt idx="6">
                  <c:v>11.79</c:v>
                </c:pt>
                <c:pt idx="7">
                  <c:v>10.029999999999999</c:v>
                </c:pt>
                <c:pt idx="8">
                  <c:v>7.7</c:v>
                </c:pt>
                <c:pt idx="9">
                  <c:v>6.12</c:v>
                </c:pt>
              </c:numCache>
            </c:numRef>
          </c:val>
          <c:extLst>
            <c:ext xmlns:c16="http://schemas.microsoft.com/office/drawing/2014/chart" uri="{C3380CC4-5D6E-409C-BE32-E72D297353CC}">
              <c16:uniqueId val="{00000002-EBDD-4ABC-8301-04B278E2F9A3}"/>
            </c:ext>
          </c:extLst>
        </c:ser>
        <c:dLbls>
          <c:showLegendKey val="0"/>
          <c:showVal val="0"/>
          <c:showCatName val="0"/>
          <c:showSerName val="0"/>
          <c:showPercent val="0"/>
          <c:showBubbleSize val="0"/>
        </c:dLbls>
        <c:gapWidth val="315"/>
        <c:overlap val="-40"/>
        <c:axId val="288960168"/>
        <c:axId val="288960952"/>
      </c:barChart>
      <c:catAx>
        <c:axId val="28896016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8960952"/>
        <c:crosses val="autoZero"/>
        <c:auto val="1"/>
        <c:lblAlgn val="ctr"/>
        <c:lblOffset val="100"/>
        <c:noMultiLvlLbl val="0"/>
      </c:catAx>
      <c:valAx>
        <c:axId val="288960952"/>
        <c:scaling>
          <c:orientation val="minMax"/>
          <c:min val="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crossAx val="2889601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r>
              <a:rPr lang="en-US" sz="2000" dirty="0"/>
              <a:t>Net Profit/Loss in Public</a:t>
            </a:r>
            <a:r>
              <a:rPr lang="en-US" sz="2000" baseline="0" dirty="0"/>
              <a:t> Sector Banks</a:t>
            </a:r>
            <a:endParaRPr lang="en-US" sz="2000" dirty="0"/>
          </a:p>
        </c:rich>
      </c:tx>
      <c:overlay val="0"/>
      <c:spPr>
        <a:noFill/>
        <a:ln>
          <a:noFill/>
        </a:ln>
        <a:effectLst/>
      </c:spPr>
      <c:txPr>
        <a:bodyPr rot="0" spcFirstLastPara="1" vertOverflow="ellipsis" vert="horz" wrap="square" anchor="ctr" anchorCtr="1"/>
        <a:lstStyle/>
        <a:p>
          <a:pPr>
            <a:defRPr sz="20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3361056430446192E-2"/>
          <c:y val="0.13073140857392826"/>
          <c:w val="0.92726394356955377"/>
          <c:h val="0.84936118401866434"/>
        </c:manualLayout>
      </c:layout>
      <c:lineChart>
        <c:grouping val="stacked"/>
        <c:varyColors val="0"/>
        <c:ser>
          <c:idx val="0"/>
          <c:order val="0"/>
          <c:tx>
            <c:strRef>
              <c:f>Sheet1!$B$1</c:f>
              <c:strCache>
                <c:ptCount val="1"/>
                <c:pt idx="0">
                  <c:v>State Banks</c:v>
                </c:pt>
              </c:strCache>
            </c:strRef>
          </c:tx>
          <c:spPr>
            <a:ln w="22225" cap="rnd">
              <a:solidFill>
                <a:schemeClr val="accent1"/>
              </a:solidFill>
            </a:ln>
            <a:effectLst>
              <a:glow rad="139700">
                <a:schemeClr val="accent1">
                  <a:satMod val="175000"/>
                  <a:alpha val="14000"/>
                </a:schemeClr>
              </a:glow>
            </a:effectLst>
          </c:spPr>
          <c:marker>
            <c:symbol val="none"/>
          </c:marker>
          <c:cat>
            <c:strRef>
              <c:f>Sheet1!$A$2:$A$12</c:f>
              <c:strCache>
                <c:ptCount val="11"/>
                <c:pt idx="0">
                  <c:v>1992-93</c:v>
                </c:pt>
                <c:pt idx="1">
                  <c:v>1993-94</c:v>
                </c:pt>
                <c:pt idx="2">
                  <c:v>1994-95</c:v>
                </c:pt>
                <c:pt idx="3">
                  <c:v>1995-96</c:v>
                </c:pt>
                <c:pt idx="4">
                  <c:v>1996-97</c:v>
                </c:pt>
                <c:pt idx="5">
                  <c:v>1997-98</c:v>
                </c:pt>
                <c:pt idx="6">
                  <c:v>1998-99</c:v>
                </c:pt>
                <c:pt idx="7">
                  <c:v>1999-00</c:v>
                </c:pt>
                <c:pt idx="8">
                  <c:v>2000-01</c:v>
                </c:pt>
                <c:pt idx="9">
                  <c:v>2001-02</c:v>
                </c:pt>
                <c:pt idx="10">
                  <c:v>2002-03</c:v>
                </c:pt>
              </c:strCache>
            </c:strRef>
          </c:cat>
          <c:val>
            <c:numRef>
              <c:f>Sheet1!$B$2:$B$12</c:f>
              <c:numCache>
                <c:formatCode>General</c:formatCode>
                <c:ptCount val="11"/>
                <c:pt idx="0">
                  <c:v>212</c:v>
                </c:pt>
                <c:pt idx="1">
                  <c:v>275</c:v>
                </c:pt>
                <c:pt idx="2">
                  <c:v>-715</c:v>
                </c:pt>
                <c:pt idx="3">
                  <c:v>-832</c:v>
                </c:pt>
                <c:pt idx="4">
                  <c:v>1349</c:v>
                </c:pt>
                <c:pt idx="5">
                  <c:v>-1861</c:v>
                </c:pt>
                <c:pt idx="6">
                  <c:v>1028</c:v>
                </c:pt>
                <c:pt idx="7">
                  <c:v>2052</c:v>
                </c:pt>
                <c:pt idx="8">
                  <c:v>1604</c:v>
                </c:pt>
                <c:pt idx="9">
                  <c:v>2432</c:v>
                </c:pt>
                <c:pt idx="10">
                  <c:v>3105</c:v>
                </c:pt>
              </c:numCache>
            </c:numRef>
          </c:val>
          <c:smooth val="0"/>
          <c:extLst>
            <c:ext xmlns:c16="http://schemas.microsoft.com/office/drawing/2014/chart" uri="{C3380CC4-5D6E-409C-BE32-E72D297353CC}">
              <c16:uniqueId val="{00000000-47DA-40CB-B489-281043CECEC0}"/>
            </c:ext>
          </c:extLst>
        </c:ser>
        <c:ser>
          <c:idx val="1"/>
          <c:order val="1"/>
          <c:tx>
            <c:strRef>
              <c:f>Sheet1!$C$1</c:f>
              <c:strCache>
                <c:ptCount val="1"/>
                <c:pt idx="0">
                  <c:v>Associate Banks</c:v>
                </c:pt>
              </c:strCache>
            </c:strRef>
          </c:tx>
          <c:spPr>
            <a:ln w="22225" cap="rnd">
              <a:solidFill>
                <a:schemeClr val="accent2"/>
              </a:solidFill>
            </a:ln>
            <a:effectLst>
              <a:glow rad="139700">
                <a:schemeClr val="accent2">
                  <a:satMod val="175000"/>
                  <a:alpha val="14000"/>
                </a:schemeClr>
              </a:glow>
            </a:effectLst>
          </c:spPr>
          <c:marker>
            <c:symbol val="none"/>
          </c:marker>
          <c:cat>
            <c:strRef>
              <c:f>Sheet1!$A$2:$A$12</c:f>
              <c:strCache>
                <c:ptCount val="11"/>
                <c:pt idx="0">
                  <c:v>1992-93</c:v>
                </c:pt>
                <c:pt idx="1">
                  <c:v>1993-94</c:v>
                </c:pt>
                <c:pt idx="2">
                  <c:v>1994-95</c:v>
                </c:pt>
                <c:pt idx="3">
                  <c:v>1995-96</c:v>
                </c:pt>
                <c:pt idx="4">
                  <c:v>1996-97</c:v>
                </c:pt>
                <c:pt idx="5">
                  <c:v>1997-98</c:v>
                </c:pt>
                <c:pt idx="6">
                  <c:v>1998-99</c:v>
                </c:pt>
                <c:pt idx="7">
                  <c:v>1999-00</c:v>
                </c:pt>
                <c:pt idx="8">
                  <c:v>2000-01</c:v>
                </c:pt>
                <c:pt idx="9">
                  <c:v>2001-02</c:v>
                </c:pt>
                <c:pt idx="10">
                  <c:v>2002-03</c:v>
                </c:pt>
              </c:strCache>
            </c:strRef>
          </c:cat>
          <c:val>
            <c:numRef>
              <c:f>Sheet1!$C$2:$C$12</c:f>
              <c:numCache>
                <c:formatCode>General</c:formatCode>
                <c:ptCount val="11"/>
                <c:pt idx="0">
                  <c:v>68</c:v>
                </c:pt>
                <c:pt idx="1">
                  <c:v>81</c:v>
                </c:pt>
                <c:pt idx="2">
                  <c:v>-131</c:v>
                </c:pt>
                <c:pt idx="3">
                  <c:v>-38</c:v>
                </c:pt>
                <c:pt idx="4">
                  <c:v>321</c:v>
                </c:pt>
                <c:pt idx="5">
                  <c:v>-550</c:v>
                </c:pt>
                <c:pt idx="6">
                  <c:v>438</c:v>
                </c:pt>
                <c:pt idx="7">
                  <c:v>428</c:v>
                </c:pt>
                <c:pt idx="8">
                  <c:v>618</c:v>
                </c:pt>
                <c:pt idx="9">
                  <c:v>118</c:v>
                </c:pt>
                <c:pt idx="10">
                  <c:v>1407</c:v>
                </c:pt>
              </c:numCache>
            </c:numRef>
          </c:val>
          <c:smooth val="0"/>
          <c:extLst>
            <c:ext xmlns:c16="http://schemas.microsoft.com/office/drawing/2014/chart" uri="{C3380CC4-5D6E-409C-BE32-E72D297353CC}">
              <c16:uniqueId val="{00000001-47DA-40CB-B489-281043CECEC0}"/>
            </c:ext>
          </c:extLst>
        </c:ser>
        <c:ser>
          <c:idx val="2"/>
          <c:order val="2"/>
          <c:tx>
            <c:strRef>
              <c:f>Sheet1!$D$1</c:f>
              <c:strCache>
                <c:ptCount val="1"/>
                <c:pt idx="0">
                  <c:v>Nationalized banks</c:v>
                </c:pt>
              </c:strCache>
            </c:strRef>
          </c:tx>
          <c:spPr>
            <a:ln w="22225" cap="rnd">
              <a:solidFill>
                <a:schemeClr val="accent3"/>
              </a:solidFill>
            </a:ln>
            <a:effectLst>
              <a:glow rad="139700">
                <a:schemeClr val="accent3">
                  <a:satMod val="175000"/>
                  <a:alpha val="14000"/>
                </a:schemeClr>
              </a:glow>
            </a:effectLst>
          </c:spPr>
          <c:marker>
            <c:symbol val="none"/>
          </c:marker>
          <c:cat>
            <c:strRef>
              <c:f>Sheet1!$A$2:$A$12</c:f>
              <c:strCache>
                <c:ptCount val="11"/>
                <c:pt idx="0">
                  <c:v>1992-93</c:v>
                </c:pt>
                <c:pt idx="1">
                  <c:v>1993-94</c:v>
                </c:pt>
                <c:pt idx="2">
                  <c:v>1994-95</c:v>
                </c:pt>
                <c:pt idx="3">
                  <c:v>1995-96</c:v>
                </c:pt>
                <c:pt idx="4">
                  <c:v>1996-97</c:v>
                </c:pt>
                <c:pt idx="5">
                  <c:v>1997-98</c:v>
                </c:pt>
                <c:pt idx="6">
                  <c:v>1998-99</c:v>
                </c:pt>
                <c:pt idx="7">
                  <c:v>1999-00</c:v>
                </c:pt>
                <c:pt idx="8">
                  <c:v>2000-01</c:v>
                </c:pt>
                <c:pt idx="9">
                  <c:v>2001-02</c:v>
                </c:pt>
                <c:pt idx="10">
                  <c:v>2002-03</c:v>
                </c:pt>
              </c:strCache>
            </c:strRef>
          </c:cat>
          <c:val>
            <c:numRef>
              <c:f>Sheet1!$D$2:$D$12</c:f>
              <c:numCache>
                <c:formatCode>General</c:formatCode>
                <c:ptCount val="11"/>
                <c:pt idx="0">
                  <c:v>-3573</c:v>
                </c:pt>
                <c:pt idx="1">
                  <c:v>-4705</c:v>
                </c:pt>
                <c:pt idx="2">
                  <c:v>-269</c:v>
                </c:pt>
                <c:pt idx="3">
                  <c:v>-1165</c:v>
                </c:pt>
                <c:pt idx="4">
                  <c:v>1445</c:v>
                </c:pt>
                <c:pt idx="5">
                  <c:v>6567</c:v>
                </c:pt>
                <c:pt idx="6">
                  <c:v>1788</c:v>
                </c:pt>
                <c:pt idx="7">
                  <c:v>2437</c:v>
                </c:pt>
                <c:pt idx="8">
                  <c:v>2095</c:v>
                </c:pt>
                <c:pt idx="9">
                  <c:v>4852</c:v>
                </c:pt>
                <c:pt idx="10">
                  <c:v>7784</c:v>
                </c:pt>
              </c:numCache>
            </c:numRef>
          </c:val>
          <c:smooth val="0"/>
          <c:extLst>
            <c:ext xmlns:c16="http://schemas.microsoft.com/office/drawing/2014/chart" uri="{C3380CC4-5D6E-409C-BE32-E72D297353CC}">
              <c16:uniqueId val="{00000002-47DA-40CB-B489-281043CECEC0}"/>
            </c:ext>
          </c:extLst>
        </c:ser>
        <c:ser>
          <c:idx val="3"/>
          <c:order val="3"/>
          <c:tx>
            <c:strRef>
              <c:f>Sheet1!$E$1</c:f>
              <c:strCache>
                <c:ptCount val="1"/>
                <c:pt idx="0">
                  <c:v>PSB's</c:v>
                </c:pt>
              </c:strCache>
            </c:strRef>
          </c:tx>
          <c:spPr>
            <a:ln w="22225" cap="rnd">
              <a:solidFill>
                <a:schemeClr val="accent4"/>
              </a:solidFill>
            </a:ln>
            <a:effectLst>
              <a:glow rad="139700">
                <a:schemeClr val="accent4">
                  <a:satMod val="175000"/>
                  <a:alpha val="14000"/>
                </a:schemeClr>
              </a:glow>
            </a:effectLst>
          </c:spPr>
          <c:marker>
            <c:symbol val="none"/>
          </c:marker>
          <c:cat>
            <c:strRef>
              <c:f>Sheet1!$A$2:$A$12</c:f>
              <c:strCache>
                <c:ptCount val="11"/>
                <c:pt idx="0">
                  <c:v>1992-93</c:v>
                </c:pt>
                <c:pt idx="1">
                  <c:v>1993-94</c:v>
                </c:pt>
                <c:pt idx="2">
                  <c:v>1994-95</c:v>
                </c:pt>
                <c:pt idx="3">
                  <c:v>1995-96</c:v>
                </c:pt>
                <c:pt idx="4">
                  <c:v>1996-97</c:v>
                </c:pt>
                <c:pt idx="5">
                  <c:v>1997-98</c:v>
                </c:pt>
                <c:pt idx="6">
                  <c:v>1998-99</c:v>
                </c:pt>
                <c:pt idx="7">
                  <c:v>1999-00</c:v>
                </c:pt>
                <c:pt idx="8">
                  <c:v>2000-01</c:v>
                </c:pt>
                <c:pt idx="9">
                  <c:v>2001-02</c:v>
                </c:pt>
                <c:pt idx="10">
                  <c:v>2002-03</c:v>
                </c:pt>
              </c:strCache>
            </c:strRef>
          </c:cat>
          <c:val>
            <c:numRef>
              <c:f>Sheet1!$E$2:$E$12</c:f>
              <c:numCache>
                <c:formatCode>General</c:formatCode>
                <c:ptCount val="11"/>
                <c:pt idx="0">
                  <c:v>-3293</c:v>
                </c:pt>
                <c:pt idx="1">
                  <c:v>-4349</c:v>
                </c:pt>
                <c:pt idx="2">
                  <c:v>-1116</c:v>
                </c:pt>
                <c:pt idx="3">
                  <c:v>-371</c:v>
                </c:pt>
                <c:pt idx="4">
                  <c:v>3115</c:v>
                </c:pt>
                <c:pt idx="5">
                  <c:v>4979</c:v>
                </c:pt>
                <c:pt idx="6">
                  <c:v>3254</c:v>
                </c:pt>
                <c:pt idx="7">
                  <c:v>5116</c:v>
                </c:pt>
                <c:pt idx="8">
                  <c:v>4317</c:v>
                </c:pt>
                <c:pt idx="9">
                  <c:v>8301</c:v>
                </c:pt>
                <c:pt idx="10">
                  <c:v>12295</c:v>
                </c:pt>
              </c:numCache>
            </c:numRef>
          </c:val>
          <c:smooth val="0"/>
          <c:extLst>
            <c:ext xmlns:c16="http://schemas.microsoft.com/office/drawing/2014/chart" uri="{C3380CC4-5D6E-409C-BE32-E72D297353CC}">
              <c16:uniqueId val="{00000003-47DA-40CB-B489-281043CECEC0}"/>
            </c:ext>
          </c:extLst>
        </c:ser>
        <c:dLbls>
          <c:showLegendKey val="0"/>
          <c:showVal val="0"/>
          <c:showCatName val="0"/>
          <c:showSerName val="0"/>
          <c:showPercent val="0"/>
          <c:showBubbleSize val="0"/>
        </c:dLbls>
        <c:smooth val="0"/>
        <c:axId val="290028856"/>
        <c:axId val="290024936"/>
      </c:lineChart>
      <c:catAx>
        <c:axId val="2900288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90024936"/>
        <c:crosses val="autoZero"/>
        <c:auto val="1"/>
        <c:lblAlgn val="ctr"/>
        <c:lblOffset val="100"/>
        <c:noMultiLvlLbl val="0"/>
      </c:catAx>
      <c:valAx>
        <c:axId val="290024936"/>
        <c:scaling>
          <c:orientation val="minMax"/>
          <c:max val="25000"/>
          <c:min val="-1000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900288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900B8-1D0C-410B-B086-A09F25DA4C68}" type="datetimeFigureOut">
              <a:rPr lang="en-US" smtClean="0"/>
              <a:t>08-Apr-16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E425A-556F-429B-90C2-686020C3B6CF}" type="slidenum">
              <a:rPr lang="en-US" smtClean="0"/>
              <a:t>‹#›</a:t>
            </a:fld>
            <a:endParaRPr lang="en-US"/>
          </a:p>
        </p:txBody>
      </p:sp>
    </p:spTree>
    <p:extLst>
      <p:ext uri="{BB962C8B-B14F-4D97-AF65-F5344CB8AC3E}">
        <p14:creationId xmlns:p14="http://schemas.microsoft.com/office/powerpoint/2010/main" val="220797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2015 (Wiki)</a:t>
            </a:r>
          </a:p>
        </p:txBody>
      </p:sp>
      <p:sp>
        <p:nvSpPr>
          <p:cNvPr id="4" name="Slide Number Placeholder 3"/>
          <p:cNvSpPr>
            <a:spLocks noGrp="1"/>
          </p:cNvSpPr>
          <p:nvPr>
            <p:ph type="sldNum" sz="quarter" idx="10"/>
          </p:nvPr>
        </p:nvSpPr>
        <p:spPr/>
        <p:txBody>
          <a:bodyPr/>
          <a:lstStyle/>
          <a:p>
            <a:fld id="{8DEE425A-556F-429B-90C2-686020C3B6CF}" type="slidenum">
              <a:rPr lang="en-US" smtClean="0"/>
              <a:t>10</a:t>
            </a:fld>
            <a:endParaRPr lang="en-US"/>
          </a:p>
        </p:txBody>
      </p:sp>
    </p:spTree>
    <p:extLst>
      <p:ext uri="{BB962C8B-B14F-4D97-AF65-F5344CB8AC3E}">
        <p14:creationId xmlns:p14="http://schemas.microsoft.com/office/powerpoint/2010/main" val="184889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EE425A-556F-429B-90C2-686020C3B6CF}" type="slidenum">
              <a:rPr lang="en-US" smtClean="0"/>
              <a:t>11</a:t>
            </a:fld>
            <a:endParaRPr lang="en-US"/>
          </a:p>
        </p:txBody>
      </p:sp>
    </p:spTree>
    <p:extLst>
      <p:ext uri="{BB962C8B-B14F-4D97-AF65-F5344CB8AC3E}">
        <p14:creationId xmlns:p14="http://schemas.microsoft.com/office/powerpoint/2010/main" val="296001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Operating Profit: A profit from business operations (gross profit minus operating expenses) before deduction of interest and taxes.</a:t>
            </a:r>
            <a:endParaRPr lang="en-US" dirty="0"/>
          </a:p>
        </p:txBody>
      </p:sp>
      <p:sp>
        <p:nvSpPr>
          <p:cNvPr id="4" name="Slide Number Placeholder 3"/>
          <p:cNvSpPr>
            <a:spLocks noGrp="1"/>
          </p:cNvSpPr>
          <p:nvPr>
            <p:ph type="sldNum" sz="quarter" idx="10"/>
          </p:nvPr>
        </p:nvSpPr>
        <p:spPr/>
        <p:txBody>
          <a:bodyPr/>
          <a:lstStyle/>
          <a:p>
            <a:fld id="{8DEE425A-556F-429B-90C2-686020C3B6CF}" type="slidenum">
              <a:rPr lang="en-US" smtClean="0"/>
              <a:t>16</a:t>
            </a:fld>
            <a:endParaRPr lang="en-US"/>
          </a:p>
        </p:txBody>
      </p:sp>
    </p:spTree>
    <p:extLst>
      <p:ext uri="{BB962C8B-B14F-4D97-AF65-F5344CB8AC3E}">
        <p14:creationId xmlns:p14="http://schemas.microsoft.com/office/powerpoint/2010/main" val="421682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EE425A-556F-429B-90C2-686020C3B6CF}" type="slidenum">
              <a:rPr lang="en-US" smtClean="0"/>
              <a:t>17</a:t>
            </a:fld>
            <a:endParaRPr lang="en-US"/>
          </a:p>
        </p:txBody>
      </p:sp>
    </p:spTree>
    <p:extLst>
      <p:ext uri="{BB962C8B-B14F-4D97-AF65-F5344CB8AC3E}">
        <p14:creationId xmlns:p14="http://schemas.microsoft.com/office/powerpoint/2010/main" val="324391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E425A-556F-429B-90C2-686020C3B6CF}" type="slidenum">
              <a:rPr lang="en-US" smtClean="0"/>
              <a:t>18</a:t>
            </a:fld>
            <a:endParaRPr lang="en-US"/>
          </a:p>
        </p:txBody>
      </p:sp>
    </p:spTree>
    <p:extLst>
      <p:ext uri="{BB962C8B-B14F-4D97-AF65-F5344CB8AC3E}">
        <p14:creationId xmlns:p14="http://schemas.microsoft.com/office/powerpoint/2010/main" val="3507815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over period of study:</a:t>
            </a:r>
          </a:p>
          <a:p>
            <a:r>
              <a:rPr lang="en-US" dirty="0"/>
              <a:t>SBI Group</a:t>
            </a:r>
            <a:r>
              <a:rPr lang="en-US" baseline="0" dirty="0"/>
              <a:t>: 54.68%</a:t>
            </a:r>
          </a:p>
          <a:p>
            <a:r>
              <a:rPr lang="en-US" baseline="0" dirty="0"/>
              <a:t>Nationalized Banks: 51.86%</a:t>
            </a:r>
          </a:p>
          <a:p>
            <a:r>
              <a:rPr lang="en-US" baseline="0" dirty="0"/>
              <a:t>Private Banks: 55.03%</a:t>
            </a:r>
          </a:p>
        </p:txBody>
      </p:sp>
      <p:sp>
        <p:nvSpPr>
          <p:cNvPr id="4" name="Slide Number Placeholder 3"/>
          <p:cNvSpPr>
            <a:spLocks noGrp="1"/>
          </p:cNvSpPr>
          <p:nvPr>
            <p:ph type="sldNum" sz="quarter" idx="10"/>
          </p:nvPr>
        </p:nvSpPr>
        <p:spPr/>
        <p:txBody>
          <a:bodyPr/>
          <a:lstStyle/>
          <a:p>
            <a:fld id="{8DEE425A-556F-429B-90C2-686020C3B6CF}" type="slidenum">
              <a:rPr lang="en-US" smtClean="0"/>
              <a:t>19</a:t>
            </a:fld>
            <a:endParaRPr lang="en-US"/>
          </a:p>
        </p:txBody>
      </p:sp>
    </p:spTree>
    <p:extLst>
      <p:ext uri="{BB962C8B-B14F-4D97-AF65-F5344CB8AC3E}">
        <p14:creationId xmlns:p14="http://schemas.microsoft.com/office/powerpoint/2010/main" val="292778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a:t>
            </a:r>
            <a:r>
              <a:rPr lang="en-US" baseline="0" dirty="0"/>
              <a:t> over period of study:</a:t>
            </a:r>
            <a:endParaRPr lang="en-US" dirty="0"/>
          </a:p>
          <a:p>
            <a:r>
              <a:rPr lang="en-US" dirty="0"/>
              <a:t>SBI Group:</a:t>
            </a:r>
            <a:r>
              <a:rPr lang="en-US" baseline="0" dirty="0"/>
              <a:t> 8.6%</a:t>
            </a:r>
          </a:p>
          <a:p>
            <a:r>
              <a:rPr lang="en-US" dirty="0"/>
              <a:t>Nationalized</a:t>
            </a:r>
            <a:r>
              <a:rPr lang="en-US" baseline="0" dirty="0"/>
              <a:t> banks:</a:t>
            </a:r>
            <a:r>
              <a:rPr lang="en-US" dirty="0"/>
              <a:t> 9.77 %</a:t>
            </a:r>
          </a:p>
          <a:p>
            <a:r>
              <a:rPr lang="en-US" dirty="0"/>
              <a:t>Private Banks: 11.38%</a:t>
            </a:r>
          </a:p>
        </p:txBody>
      </p:sp>
      <p:sp>
        <p:nvSpPr>
          <p:cNvPr id="4" name="Slide Number Placeholder 3"/>
          <p:cNvSpPr>
            <a:spLocks noGrp="1"/>
          </p:cNvSpPr>
          <p:nvPr>
            <p:ph type="sldNum" sz="quarter" idx="10"/>
          </p:nvPr>
        </p:nvSpPr>
        <p:spPr/>
        <p:txBody>
          <a:bodyPr/>
          <a:lstStyle/>
          <a:p>
            <a:fld id="{8DEE425A-556F-429B-90C2-686020C3B6CF}" type="slidenum">
              <a:rPr lang="en-US" smtClean="0"/>
              <a:t>21</a:t>
            </a:fld>
            <a:endParaRPr lang="en-US"/>
          </a:p>
        </p:txBody>
      </p:sp>
    </p:spTree>
    <p:extLst>
      <p:ext uri="{BB962C8B-B14F-4D97-AF65-F5344CB8AC3E}">
        <p14:creationId xmlns:p14="http://schemas.microsoft.com/office/powerpoint/2010/main" val="195774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EE425A-556F-429B-90C2-686020C3B6CF}" type="slidenum">
              <a:rPr lang="en-US" smtClean="0"/>
              <a:t>22</a:t>
            </a:fld>
            <a:endParaRPr lang="en-US"/>
          </a:p>
        </p:txBody>
      </p:sp>
    </p:spTree>
    <p:extLst>
      <p:ext uri="{BB962C8B-B14F-4D97-AF65-F5344CB8AC3E}">
        <p14:creationId xmlns:p14="http://schemas.microsoft.com/office/powerpoint/2010/main" val="3700626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B0659-2965-46BE-B495-2B1E9239B268}"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E28AC36-F12D-4AB7-96DB-28CF3EC99372}" type="slidenum">
              <a:rPr lang="en-US" smtClean="0"/>
              <a:t>‹#›</a:t>
            </a:fld>
            <a:endParaRPr lang="en-US"/>
          </a:p>
        </p:txBody>
      </p:sp>
    </p:spTree>
    <p:extLst>
      <p:ext uri="{BB962C8B-B14F-4D97-AF65-F5344CB8AC3E}">
        <p14:creationId xmlns:p14="http://schemas.microsoft.com/office/powerpoint/2010/main" val="174115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B0659-2965-46BE-B495-2B1E9239B268}"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344549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B0659-2965-46BE-B495-2B1E9239B268}"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268918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B0659-2965-46BE-B495-2B1E9239B268}"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1279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1CBB0659-2965-46BE-B495-2B1E9239B268}" type="datetimeFigureOut">
              <a:rPr lang="en-US" smtClean="0"/>
              <a:t>08-Apr-16</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E28AC36-F12D-4AB7-96DB-28CF3EC99372}" type="slidenum">
              <a:rPr lang="en-US" smtClean="0"/>
              <a:t>‹#›</a:t>
            </a:fld>
            <a:endParaRPr lang="en-US"/>
          </a:p>
        </p:txBody>
      </p:sp>
    </p:spTree>
    <p:extLst>
      <p:ext uri="{BB962C8B-B14F-4D97-AF65-F5344CB8AC3E}">
        <p14:creationId xmlns:p14="http://schemas.microsoft.com/office/powerpoint/2010/main" val="294784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B0659-2965-46BE-B495-2B1E9239B268}"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334044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BB0659-2965-46BE-B495-2B1E9239B268}" type="datetimeFigureOut">
              <a:rPr lang="en-US" smtClean="0"/>
              <a:t>08-Apr-16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4096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BB0659-2965-46BE-B495-2B1E9239B268}" type="datetimeFigureOut">
              <a:rPr lang="en-US" smtClean="0"/>
              <a:t>08-Apr-16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41637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B0659-2965-46BE-B495-2B1E9239B268}" type="datetimeFigureOut">
              <a:rPr lang="en-US" smtClean="0"/>
              <a:t>08-Apr-16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398894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BB0659-2965-46BE-B495-2B1E9239B268}"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12647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1CBB0659-2965-46BE-B495-2B1E9239B268}" type="datetimeFigureOut">
              <a:rPr lang="en-US" smtClean="0"/>
              <a:t>08-Apr-16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E28AC36-F12D-4AB7-96DB-28CF3EC99372}" type="slidenum">
              <a:rPr lang="en-US" smtClean="0"/>
              <a:t>‹#›</a:t>
            </a:fld>
            <a:endParaRPr lang="en-US"/>
          </a:p>
        </p:txBody>
      </p:sp>
    </p:spTree>
    <p:extLst>
      <p:ext uri="{BB962C8B-B14F-4D97-AF65-F5344CB8AC3E}">
        <p14:creationId xmlns:p14="http://schemas.microsoft.com/office/powerpoint/2010/main" val="141753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1CBB0659-2965-46BE-B495-2B1E9239B268}" type="datetimeFigureOut">
              <a:rPr lang="en-US" smtClean="0"/>
              <a:t>08-Apr-16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E28AC36-F12D-4AB7-96DB-28CF3EC99372}" type="slidenum">
              <a:rPr lang="en-US" smtClean="0"/>
              <a:t>‹#›</a:t>
            </a:fld>
            <a:endParaRPr lang="en-US"/>
          </a:p>
        </p:txBody>
      </p:sp>
    </p:spTree>
    <p:extLst>
      <p:ext uri="{BB962C8B-B14F-4D97-AF65-F5344CB8AC3E}">
        <p14:creationId xmlns:p14="http://schemas.microsoft.com/office/powerpoint/2010/main" val="109165098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Public Sector Banks Role and Development</a:t>
            </a:r>
          </a:p>
        </p:txBody>
      </p:sp>
      <p:sp>
        <p:nvSpPr>
          <p:cNvPr id="3" name="Subtitle 2"/>
          <p:cNvSpPr>
            <a:spLocks noGrp="1"/>
          </p:cNvSpPr>
          <p:nvPr>
            <p:ph type="subTitle" idx="1"/>
          </p:nvPr>
        </p:nvSpPr>
        <p:spPr/>
        <p:txBody>
          <a:bodyPr>
            <a:normAutofit/>
          </a:bodyPr>
          <a:lstStyle/>
          <a:p>
            <a:r>
              <a:rPr lang="en-US" dirty="0"/>
              <a:t>Economics Project – 3</a:t>
            </a:r>
          </a:p>
          <a:p>
            <a:r>
              <a:rPr lang="en-US" dirty="0"/>
              <a:t>Group - 2</a:t>
            </a:r>
          </a:p>
        </p:txBody>
      </p:sp>
    </p:spTree>
    <p:extLst>
      <p:ext uri="{BB962C8B-B14F-4D97-AF65-F5344CB8AC3E}">
        <p14:creationId xmlns:p14="http://schemas.microsoft.com/office/powerpoint/2010/main" val="10616165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358" y="303764"/>
            <a:ext cx="5795186" cy="1278050"/>
          </a:xfrm>
        </p:spPr>
        <p:txBody>
          <a:bodyPr>
            <a:normAutofit fontScale="90000"/>
          </a:bodyPr>
          <a:lstStyle/>
          <a:p>
            <a:r>
              <a:rPr lang="en-US" dirty="0"/>
              <a:t>Public Sector Banks of India</a:t>
            </a:r>
          </a:p>
        </p:txBody>
      </p:sp>
      <p:sp>
        <p:nvSpPr>
          <p:cNvPr id="3" name="Content Placeholder 2"/>
          <p:cNvSpPr>
            <a:spLocks noGrp="1"/>
          </p:cNvSpPr>
          <p:nvPr>
            <p:ph idx="1"/>
          </p:nvPr>
        </p:nvSpPr>
        <p:spPr>
          <a:xfrm>
            <a:off x="1069848" y="2121408"/>
            <a:ext cx="5176207" cy="2295847"/>
          </a:xfrm>
        </p:spPr>
        <p:txBody>
          <a:bodyPr>
            <a:noAutofit/>
          </a:bodyPr>
          <a:lstStyle/>
          <a:p>
            <a:pPr marL="0" indent="0">
              <a:buNone/>
            </a:pPr>
            <a:r>
              <a:rPr lang="en-US" b="1" dirty="0"/>
              <a:t>State Bank and its associates</a:t>
            </a:r>
          </a:p>
          <a:p>
            <a:pPr>
              <a:buFont typeface="Arial" panose="020B0604020202020204" pitchFamily="34" charset="0"/>
              <a:buChar char="•"/>
            </a:pPr>
            <a:r>
              <a:rPr lang="en-US" dirty="0"/>
              <a:t>State Bank of India</a:t>
            </a:r>
          </a:p>
          <a:p>
            <a:pPr>
              <a:buFont typeface="Arial" panose="020B0604020202020204" pitchFamily="34" charset="0"/>
              <a:buChar char="•"/>
            </a:pPr>
            <a:r>
              <a:rPr lang="en-US" dirty="0"/>
              <a:t>State Bank of Patiala</a:t>
            </a:r>
          </a:p>
          <a:p>
            <a:pPr>
              <a:buFont typeface="Arial" panose="020B0604020202020204" pitchFamily="34" charset="0"/>
              <a:buChar char="•"/>
            </a:pPr>
            <a:r>
              <a:rPr lang="en-US" dirty="0"/>
              <a:t>State Bank of Mysore</a:t>
            </a:r>
          </a:p>
          <a:p>
            <a:pPr>
              <a:buFont typeface="Arial" panose="020B0604020202020204" pitchFamily="34" charset="0"/>
              <a:buChar char="•"/>
            </a:pPr>
            <a:r>
              <a:rPr lang="en-US" dirty="0"/>
              <a:t>State Bank of Travancore</a:t>
            </a:r>
          </a:p>
          <a:p>
            <a:pPr>
              <a:buFont typeface="Arial" panose="020B0604020202020204" pitchFamily="34" charset="0"/>
              <a:buChar char="•"/>
            </a:pPr>
            <a:r>
              <a:rPr lang="en-US" dirty="0"/>
              <a:t>State Bank of Bikaner and Jaipur</a:t>
            </a:r>
          </a:p>
          <a:p>
            <a:pPr>
              <a:buFont typeface="Arial" panose="020B0604020202020204" pitchFamily="34" charset="0"/>
              <a:buChar char="•"/>
            </a:pPr>
            <a:r>
              <a:rPr lang="en-US" dirty="0"/>
              <a:t>State Bank of Hyderabad</a:t>
            </a:r>
          </a:p>
          <a:p>
            <a:endParaRPr lang="en-US" dirty="0"/>
          </a:p>
        </p:txBody>
      </p:sp>
      <p:sp>
        <p:nvSpPr>
          <p:cNvPr id="4" name="TextBox 3"/>
          <p:cNvSpPr txBox="1"/>
          <p:nvPr/>
        </p:nvSpPr>
        <p:spPr>
          <a:xfrm>
            <a:off x="7146388" y="303764"/>
            <a:ext cx="4389120" cy="6247864"/>
          </a:xfrm>
          <a:prstGeom prst="rect">
            <a:avLst/>
          </a:prstGeom>
          <a:noFill/>
        </p:spPr>
        <p:txBody>
          <a:bodyPr wrap="square" rtlCol="0">
            <a:spAutoFit/>
          </a:bodyPr>
          <a:lstStyle/>
          <a:p>
            <a:r>
              <a:rPr lang="en-US" sz="2000" b="1" dirty="0"/>
              <a:t>Nationalized banks</a:t>
            </a:r>
          </a:p>
          <a:p>
            <a:pPr marL="285750" indent="-285750">
              <a:buFont typeface="Arial" panose="020B0604020202020204" pitchFamily="34" charset="0"/>
              <a:buChar char="•"/>
            </a:pPr>
            <a:r>
              <a:rPr lang="en-US" sz="2000" dirty="0"/>
              <a:t>Allahabad Bank</a:t>
            </a:r>
          </a:p>
          <a:p>
            <a:pPr marL="285750" indent="-285750">
              <a:buFont typeface="Arial" panose="020B0604020202020204" pitchFamily="34" charset="0"/>
              <a:buChar char="•"/>
            </a:pPr>
            <a:r>
              <a:rPr lang="en-US" sz="2000" dirty="0"/>
              <a:t>Andhra Bank</a:t>
            </a:r>
          </a:p>
          <a:p>
            <a:pPr marL="285750" indent="-285750">
              <a:buFont typeface="Arial" panose="020B0604020202020204" pitchFamily="34" charset="0"/>
              <a:buChar char="•"/>
            </a:pPr>
            <a:r>
              <a:rPr lang="en-US" sz="2000" dirty="0"/>
              <a:t>Bank of Baroda</a:t>
            </a:r>
          </a:p>
          <a:p>
            <a:pPr marL="285750" indent="-285750">
              <a:buFont typeface="Arial" panose="020B0604020202020204" pitchFamily="34" charset="0"/>
              <a:buChar char="•"/>
            </a:pPr>
            <a:r>
              <a:rPr lang="en-US" sz="2000" dirty="0"/>
              <a:t>Bank of India</a:t>
            </a:r>
          </a:p>
          <a:p>
            <a:pPr marL="285750" indent="-285750">
              <a:buFont typeface="Arial" panose="020B0604020202020204" pitchFamily="34" charset="0"/>
              <a:buChar char="•"/>
            </a:pPr>
            <a:r>
              <a:rPr lang="en-US" sz="2000" dirty="0"/>
              <a:t>Bank of Maharashtra</a:t>
            </a:r>
          </a:p>
          <a:p>
            <a:pPr marL="285750" indent="-285750">
              <a:buFont typeface="Arial" panose="020B0604020202020204" pitchFamily="34" charset="0"/>
              <a:buChar char="•"/>
            </a:pPr>
            <a:r>
              <a:rPr lang="en-US" sz="2000" dirty="0"/>
              <a:t>Canara Bank</a:t>
            </a:r>
          </a:p>
          <a:p>
            <a:pPr marL="285750" indent="-285750">
              <a:buFont typeface="Arial" panose="020B0604020202020204" pitchFamily="34" charset="0"/>
              <a:buChar char="•"/>
            </a:pPr>
            <a:r>
              <a:rPr lang="en-US" sz="2000" dirty="0"/>
              <a:t>Central Bank of India</a:t>
            </a:r>
          </a:p>
          <a:p>
            <a:pPr marL="285750" indent="-285750">
              <a:buFont typeface="Arial" panose="020B0604020202020204" pitchFamily="34" charset="0"/>
              <a:buChar char="•"/>
            </a:pPr>
            <a:r>
              <a:rPr lang="en-US" sz="2000" dirty="0"/>
              <a:t>Corporation Bank</a:t>
            </a:r>
          </a:p>
          <a:p>
            <a:pPr marL="285750" indent="-285750">
              <a:buFont typeface="Arial" panose="020B0604020202020204" pitchFamily="34" charset="0"/>
              <a:buChar char="•"/>
            </a:pPr>
            <a:r>
              <a:rPr lang="en-US" sz="2000" dirty="0"/>
              <a:t>Dena Bank</a:t>
            </a:r>
          </a:p>
          <a:p>
            <a:pPr marL="285750" indent="-285750">
              <a:buFont typeface="Arial" panose="020B0604020202020204" pitchFamily="34" charset="0"/>
              <a:buChar char="•"/>
            </a:pPr>
            <a:r>
              <a:rPr lang="en-US" sz="2000" dirty="0"/>
              <a:t>Indian Bank</a:t>
            </a:r>
          </a:p>
          <a:p>
            <a:pPr marL="285750" indent="-285750">
              <a:buFont typeface="Arial" panose="020B0604020202020204" pitchFamily="34" charset="0"/>
              <a:buChar char="•"/>
            </a:pPr>
            <a:r>
              <a:rPr lang="en-US" sz="2000" dirty="0"/>
              <a:t>Indian Overseas Bank</a:t>
            </a:r>
          </a:p>
          <a:p>
            <a:pPr marL="285750" indent="-285750">
              <a:buFont typeface="Arial" panose="020B0604020202020204" pitchFamily="34" charset="0"/>
              <a:buChar char="•"/>
            </a:pPr>
            <a:r>
              <a:rPr lang="en-US" sz="2000" dirty="0"/>
              <a:t>Oriental Bank of Commerce</a:t>
            </a:r>
          </a:p>
          <a:p>
            <a:pPr marL="285750" indent="-285750">
              <a:buFont typeface="Arial" panose="020B0604020202020204" pitchFamily="34" charset="0"/>
              <a:buChar char="•"/>
            </a:pPr>
            <a:r>
              <a:rPr lang="en-US" sz="2000" dirty="0"/>
              <a:t>Punjab &amp; Sind Bank</a:t>
            </a:r>
          </a:p>
          <a:p>
            <a:pPr marL="285750" indent="-285750">
              <a:buFont typeface="Arial" panose="020B0604020202020204" pitchFamily="34" charset="0"/>
              <a:buChar char="•"/>
            </a:pPr>
            <a:r>
              <a:rPr lang="en-US" sz="2000" dirty="0"/>
              <a:t>Punjab National Bank</a:t>
            </a:r>
          </a:p>
          <a:p>
            <a:pPr marL="285750" indent="-285750">
              <a:buFont typeface="Arial" panose="020B0604020202020204" pitchFamily="34" charset="0"/>
              <a:buChar char="•"/>
            </a:pPr>
            <a:r>
              <a:rPr lang="en-US" sz="2000" dirty="0"/>
              <a:t>Syndicate Bank</a:t>
            </a:r>
          </a:p>
          <a:p>
            <a:pPr marL="285750" indent="-285750">
              <a:buFont typeface="Arial" panose="020B0604020202020204" pitchFamily="34" charset="0"/>
              <a:buChar char="•"/>
            </a:pPr>
            <a:r>
              <a:rPr lang="en-US" sz="2000" dirty="0"/>
              <a:t>UCO Bank</a:t>
            </a:r>
          </a:p>
          <a:p>
            <a:pPr marL="285750" indent="-285750">
              <a:buFont typeface="Arial" panose="020B0604020202020204" pitchFamily="34" charset="0"/>
              <a:buChar char="•"/>
            </a:pPr>
            <a:r>
              <a:rPr lang="en-US" sz="2000" dirty="0"/>
              <a:t>Union Bank of India</a:t>
            </a:r>
          </a:p>
          <a:p>
            <a:pPr marL="285750" indent="-285750">
              <a:buFont typeface="Arial" panose="020B0604020202020204" pitchFamily="34" charset="0"/>
              <a:buChar char="•"/>
            </a:pPr>
            <a:r>
              <a:rPr lang="en-US" sz="2000" dirty="0"/>
              <a:t>United Bank of India</a:t>
            </a:r>
          </a:p>
          <a:p>
            <a:pPr marL="285750" indent="-285750">
              <a:buFont typeface="Arial" panose="020B0604020202020204" pitchFamily="34" charset="0"/>
              <a:buChar char="•"/>
            </a:pPr>
            <a:r>
              <a:rPr lang="en-US" sz="2000" dirty="0" err="1"/>
              <a:t>Vijaya</a:t>
            </a:r>
            <a:r>
              <a:rPr lang="en-US" sz="2000" dirty="0"/>
              <a:t> Bank</a:t>
            </a:r>
          </a:p>
        </p:txBody>
      </p:sp>
      <p:sp>
        <p:nvSpPr>
          <p:cNvPr id="5" name="TextBox 4"/>
          <p:cNvSpPr txBox="1"/>
          <p:nvPr/>
        </p:nvSpPr>
        <p:spPr>
          <a:xfrm>
            <a:off x="1069848" y="5299824"/>
            <a:ext cx="4444687" cy="1015663"/>
          </a:xfrm>
          <a:prstGeom prst="rect">
            <a:avLst/>
          </a:prstGeom>
          <a:noFill/>
        </p:spPr>
        <p:txBody>
          <a:bodyPr wrap="square" rtlCol="0">
            <a:spAutoFit/>
          </a:bodyPr>
          <a:lstStyle/>
          <a:p>
            <a:r>
              <a:rPr lang="en-US" sz="2000" b="1" dirty="0"/>
              <a:t>Other public sector banks</a:t>
            </a:r>
          </a:p>
          <a:p>
            <a:pPr marL="285750" indent="-285750">
              <a:buFont typeface="Arial" panose="020B0604020202020204" pitchFamily="34" charset="0"/>
              <a:buChar char="•"/>
            </a:pPr>
            <a:r>
              <a:rPr lang="en-US" sz="2000" dirty="0"/>
              <a:t>IDBI Bank</a:t>
            </a:r>
          </a:p>
          <a:p>
            <a:pPr marL="285750" indent="-285750">
              <a:buFont typeface="Arial" panose="020B0604020202020204" pitchFamily="34" charset="0"/>
              <a:buChar char="•"/>
            </a:pPr>
            <a:r>
              <a:rPr lang="en-US" sz="2000" dirty="0"/>
              <a:t>Bharatiya </a:t>
            </a:r>
            <a:r>
              <a:rPr lang="en-US" sz="2000" dirty="0" err="1"/>
              <a:t>Mahila</a:t>
            </a:r>
            <a:r>
              <a:rPr lang="en-US" sz="2000" dirty="0"/>
              <a:t> Bank</a:t>
            </a:r>
          </a:p>
        </p:txBody>
      </p:sp>
    </p:spTree>
    <p:extLst>
      <p:ext uri="{BB962C8B-B14F-4D97-AF65-F5344CB8AC3E}">
        <p14:creationId xmlns:p14="http://schemas.microsoft.com/office/powerpoint/2010/main" val="30689294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22" y="1410346"/>
            <a:ext cx="10833316" cy="4091553"/>
          </a:xfrm>
        </p:spPr>
        <p:txBody>
          <a:bodyPr>
            <a:noAutofit/>
          </a:bodyPr>
          <a:lstStyle/>
          <a:p>
            <a:r>
              <a:rPr lang="en-IN" sz="2800" dirty="0"/>
              <a:t>In over five decades since dependence, banking system in India has passed through five distinct phases, </a:t>
            </a:r>
          </a:p>
          <a:p>
            <a:pPr marL="0" indent="0">
              <a:buNone/>
            </a:pPr>
            <a:r>
              <a:rPr lang="en-IN" sz="2800" b="1" dirty="0"/>
              <a:t>(1) Evolutionary Phase (prior to 1950)</a:t>
            </a:r>
          </a:p>
          <a:p>
            <a:pPr marL="0" indent="0">
              <a:buNone/>
            </a:pPr>
            <a:r>
              <a:rPr lang="en-IN" sz="2800" b="1" dirty="0"/>
              <a:t>(2) Foundation phase (1950-1968)</a:t>
            </a:r>
          </a:p>
          <a:p>
            <a:pPr marL="0" indent="0">
              <a:buNone/>
            </a:pPr>
            <a:r>
              <a:rPr lang="en-IN" sz="2800" b="1" dirty="0"/>
              <a:t>(3) Expansion phase (1968-1984)</a:t>
            </a:r>
          </a:p>
          <a:p>
            <a:pPr marL="0" indent="0">
              <a:buNone/>
            </a:pPr>
            <a:r>
              <a:rPr lang="en-IN" sz="2800" b="1" dirty="0"/>
              <a:t>(4) Consolidation phase (1984-1990)</a:t>
            </a:r>
          </a:p>
          <a:p>
            <a:pPr marL="0" indent="0">
              <a:buNone/>
            </a:pPr>
            <a:r>
              <a:rPr lang="en-IN" sz="2800" b="1" dirty="0"/>
              <a:t>(5) Reformatory phase (since 1990) </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endParaRPr lang="en-IN" sz="2800" dirty="0"/>
          </a:p>
        </p:txBody>
      </p:sp>
    </p:spTree>
    <p:extLst>
      <p:ext uri="{BB962C8B-B14F-4D97-AF65-F5344CB8AC3E}">
        <p14:creationId xmlns:p14="http://schemas.microsoft.com/office/powerpoint/2010/main" val="2552168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440" y="433953"/>
            <a:ext cx="10725292" cy="5800241"/>
          </a:xfrm>
        </p:spPr>
        <p:txBody>
          <a:bodyPr>
            <a:normAutofit/>
          </a:bodyPr>
          <a:lstStyle/>
          <a:p>
            <a:pPr marL="0" indent="0">
              <a:buNone/>
            </a:pPr>
            <a:r>
              <a:rPr lang="en-IN" dirty="0"/>
              <a:t>There were two reforms made for the development of banks which were mainly drafted by </a:t>
            </a:r>
            <a:r>
              <a:rPr lang="en-IN" dirty="0" err="1"/>
              <a:t>Narasimham</a:t>
            </a:r>
            <a:r>
              <a:rPr lang="en-IN" dirty="0"/>
              <a:t> Committee</a:t>
            </a:r>
          </a:p>
          <a:p>
            <a:pPr marL="0" indent="0">
              <a:buNone/>
            </a:pPr>
            <a:r>
              <a:rPr lang="en-IN" dirty="0"/>
              <a:t>The measures for bank development by the committee in Phase 1 were aimed at </a:t>
            </a:r>
          </a:p>
          <a:p>
            <a:pPr marL="0" indent="0">
              <a:buNone/>
            </a:pPr>
            <a:r>
              <a:rPr lang="en-IN" dirty="0"/>
              <a:t>(</a:t>
            </a:r>
            <a:r>
              <a:rPr lang="en-IN" dirty="0" err="1"/>
              <a:t>i</a:t>
            </a:r>
            <a:r>
              <a:rPr lang="en-IN" dirty="0"/>
              <a:t>) Ensuring a degree of operational flexibility,</a:t>
            </a:r>
          </a:p>
          <a:p>
            <a:pPr marL="0" indent="0">
              <a:buNone/>
            </a:pPr>
            <a:r>
              <a:rPr lang="en-IN" dirty="0"/>
              <a:t>(ii) Internal autonomy for public sector banks in their decision-making</a:t>
            </a:r>
          </a:p>
          <a:p>
            <a:pPr marL="0" indent="0">
              <a:buNone/>
            </a:pPr>
            <a:r>
              <a:rPr lang="en-IN" dirty="0"/>
              <a:t>process, and</a:t>
            </a:r>
          </a:p>
          <a:p>
            <a:pPr marL="0" indent="0">
              <a:buNone/>
            </a:pPr>
            <a:r>
              <a:rPr lang="en-IN" dirty="0"/>
              <a:t>(iii) Greater degree of professionalism in banking operations.</a:t>
            </a:r>
          </a:p>
          <a:p>
            <a:pPr marL="0" indent="0">
              <a:buNone/>
            </a:pPr>
            <a:endParaRPr lang="en-IN" dirty="0"/>
          </a:p>
          <a:p>
            <a:pPr marL="0" indent="0">
              <a:buNone/>
            </a:pPr>
            <a:r>
              <a:rPr lang="en-IN" dirty="0"/>
              <a:t>Also in Phase 2 the steps that were looked onto for the bank reforms were </a:t>
            </a:r>
          </a:p>
          <a:p>
            <a:pPr marL="0" indent="0">
              <a:buNone/>
            </a:pPr>
            <a:r>
              <a:rPr lang="en-IN" dirty="0"/>
              <a:t>(</a:t>
            </a:r>
            <a:r>
              <a:rPr lang="en-IN" dirty="0" err="1"/>
              <a:t>i</a:t>
            </a:r>
            <a:r>
              <a:rPr lang="en-IN" dirty="0"/>
              <a:t>) Measures that need to be taken to strengthen the foundations of the banking system,</a:t>
            </a:r>
          </a:p>
          <a:p>
            <a:pPr marL="0" indent="0">
              <a:buNone/>
            </a:pPr>
            <a:r>
              <a:rPr lang="en-IN" dirty="0"/>
              <a:t>(ii) Related to this, streamlining procedures, upgrading technology and human resource development, and</a:t>
            </a:r>
          </a:p>
          <a:p>
            <a:pPr marL="0" indent="0">
              <a:buNone/>
            </a:pPr>
            <a:r>
              <a:rPr lang="en-IN" dirty="0"/>
              <a:t>(iii) Structural changes in the system. These would cover aspects of banking policy, institutional, supervisory and legislative dimensions.</a:t>
            </a:r>
          </a:p>
          <a:p>
            <a:pPr marL="0" indent="0">
              <a:buNone/>
            </a:pPr>
            <a:endParaRPr lang="en-IN" dirty="0"/>
          </a:p>
          <a:p>
            <a:endParaRPr lang="en-US" dirty="0"/>
          </a:p>
        </p:txBody>
      </p:sp>
    </p:spTree>
    <p:extLst>
      <p:ext uri="{BB962C8B-B14F-4D97-AF65-F5344CB8AC3E}">
        <p14:creationId xmlns:p14="http://schemas.microsoft.com/office/powerpoint/2010/main" val="291142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36456233"/>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10008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02196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75553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473192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02413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13996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097214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424268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759146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662" y="0"/>
            <a:ext cx="10058400" cy="1609344"/>
          </a:xfrm>
        </p:spPr>
        <p:txBody>
          <a:bodyPr/>
          <a:lstStyle/>
          <a:p>
            <a:r>
              <a:rPr lang="en-US" dirty="0"/>
              <a:t>Credit Deposit Ratio</a:t>
            </a:r>
          </a:p>
        </p:txBody>
      </p:sp>
      <p:sp>
        <p:nvSpPr>
          <p:cNvPr id="3" name="Content Placeholder 2"/>
          <p:cNvSpPr>
            <a:spLocks noGrp="1"/>
          </p:cNvSpPr>
          <p:nvPr>
            <p:ph idx="1"/>
          </p:nvPr>
        </p:nvSpPr>
        <p:spPr>
          <a:xfrm>
            <a:off x="1069847" y="1609345"/>
            <a:ext cx="10190031" cy="4822452"/>
          </a:xfrm>
        </p:spPr>
        <p:txBody>
          <a:bodyPr>
            <a:normAutofit/>
          </a:bodyPr>
          <a:lstStyle/>
          <a:p>
            <a:r>
              <a:rPr lang="en-US" dirty="0"/>
              <a:t>It is the ratio of how much a bank lends out of the deposits it has mobilized. It indicates how much of a bank's core funds are being used for lending, the main banking activity. A higher ratio indicates more reliance on deposits for lending and vice-versa.</a:t>
            </a:r>
          </a:p>
          <a:p>
            <a:r>
              <a:rPr lang="en-US" dirty="0"/>
              <a:t>The ratio gives the first indication of the health of a bank. A very high ratio is considered alarming because, in addition to indicating pressure on resources, it may also hint at capital adequacy issues, forcing banks to raise more capital.</a:t>
            </a:r>
          </a:p>
          <a:p>
            <a:r>
              <a:rPr lang="en-US" dirty="0"/>
              <a:t>At present, the credit-deposit ratio for the banking sector as a whole is 75 %. In the case of Indian banks, a credit-deposit ratio of over 70 % indicates pressure on resources as they have to set aside funds to maintain a cash reserve ratio of 4.5 % and a statutory liquidity ratio of 23 %. Banks can lend out of their capital, but it is not considered prudent to do so.</a:t>
            </a:r>
          </a:p>
          <a:p>
            <a:r>
              <a:rPr lang="en-US" dirty="0"/>
              <a:t>The Reserve Bank has voiced concerns over the current ratio of banks as it could have financial stability implication at the systemic level.</a:t>
            </a:r>
          </a:p>
          <a:p>
            <a:endParaRPr lang="en-US" dirty="0"/>
          </a:p>
        </p:txBody>
      </p:sp>
    </p:spTree>
    <p:extLst>
      <p:ext uri="{BB962C8B-B14F-4D97-AF65-F5344CB8AC3E}">
        <p14:creationId xmlns:p14="http://schemas.microsoft.com/office/powerpoint/2010/main" val="196523912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1492331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60539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2896"/>
            <a:ext cx="10058400" cy="1609344"/>
          </a:xfrm>
        </p:spPr>
        <p:txBody>
          <a:bodyPr>
            <a:normAutofit/>
          </a:bodyPr>
          <a:lstStyle/>
          <a:p>
            <a:r>
              <a:rPr lang="en-US" sz="4400" dirty="0"/>
              <a:t>What are Public Sector Institutions?</a:t>
            </a:r>
          </a:p>
        </p:txBody>
      </p:sp>
      <p:sp>
        <p:nvSpPr>
          <p:cNvPr id="3" name="Content Placeholder 2"/>
          <p:cNvSpPr>
            <a:spLocks noGrp="1"/>
          </p:cNvSpPr>
          <p:nvPr>
            <p:ph idx="1"/>
          </p:nvPr>
        </p:nvSpPr>
        <p:spPr>
          <a:xfrm>
            <a:off x="1069848" y="1911096"/>
            <a:ext cx="10058400" cy="4050792"/>
          </a:xfrm>
        </p:spPr>
        <p:txBody>
          <a:bodyPr>
            <a:noAutofit/>
          </a:bodyPr>
          <a:lstStyle/>
          <a:p>
            <a:r>
              <a:rPr lang="en-US" sz="2800" dirty="0"/>
              <a:t>The government owned corporations or the economy concerned with various governmental services. The composition of the public sector varies by country to country.</a:t>
            </a:r>
          </a:p>
          <a:p>
            <a:r>
              <a:rPr lang="en-US" sz="2800" dirty="0"/>
              <a:t>Some of the services provided by the public sector are: military, police, infrastructure (public roads, bridges, tunnels, water supply, sewers, electrical grids, telecommunications, etc.), public transit, public education, along with health care and those working for the government itself, such as elected officials.</a:t>
            </a:r>
          </a:p>
        </p:txBody>
      </p:sp>
    </p:spTree>
    <p:extLst>
      <p:ext uri="{BB962C8B-B14F-4D97-AF65-F5344CB8AC3E}">
        <p14:creationId xmlns:p14="http://schemas.microsoft.com/office/powerpoint/2010/main" val="8426209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Cash Deposit Ratio</a:t>
            </a:r>
          </a:p>
        </p:txBody>
      </p:sp>
      <p:sp>
        <p:nvSpPr>
          <p:cNvPr id="3" name="Content Placeholder 2"/>
          <p:cNvSpPr>
            <a:spLocks noGrp="1"/>
          </p:cNvSpPr>
          <p:nvPr>
            <p:ph idx="1"/>
          </p:nvPr>
        </p:nvSpPr>
        <p:spPr>
          <a:xfrm>
            <a:off x="1069848" y="2278251"/>
            <a:ext cx="10058400" cy="3227522"/>
          </a:xfrm>
        </p:spPr>
        <p:txBody>
          <a:bodyPr>
            <a:normAutofit/>
          </a:bodyPr>
          <a:lstStyle/>
          <a:p>
            <a:r>
              <a:rPr lang="en-IN" sz="2800" dirty="0"/>
              <a:t>The ​amount of ​money a ​bank should have ​available as a ​%age of the ​total ​amount of ​money its ​customers have ​paid into the ​bank. This ​amount is ​calculated so that ​customers can be sure that they will be able to take their ​money out of the ​bank if they want to.</a:t>
            </a:r>
          </a:p>
        </p:txBody>
      </p:sp>
    </p:spTree>
    <p:extLst>
      <p:ext uri="{BB962C8B-B14F-4D97-AF65-F5344CB8AC3E}">
        <p14:creationId xmlns:p14="http://schemas.microsoft.com/office/powerpoint/2010/main" val="117540162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7705484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1348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3837706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0848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6462"/>
            <a:ext cx="10058400" cy="1288064"/>
          </a:xfrm>
        </p:spPr>
        <p:txBody>
          <a:bodyPr/>
          <a:lstStyle/>
          <a:p>
            <a:r>
              <a:rPr lang="en-US" dirty="0"/>
              <a:t>Functions of Public Sector Banks</a:t>
            </a:r>
          </a:p>
        </p:txBody>
      </p:sp>
      <p:sp>
        <p:nvSpPr>
          <p:cNvPr id="3" name="Content Placeholder 2"/>
          <p:cNvSpPr>
            <a:spLocks noGrp="1"/>
          </p:cNvSpPr>
          <p:nvPr>
            <p:ph idx="1"/>
          </p:nvPr>
        </p:nvSpPr>
        <p:spPr>
          <a:xfrm>
            <a:off x="1069848" y="1828800"/>
            <a:ext cx="10058400" cy="4343400"/>
          </a:xfrm>
        </p:spPr>
        <p:txBody>
          <a:bodyPr>
            <a:normAutofit fontScale="92500" lnSpcReduction="10000"/>
          </a:bodyPr>
          <a:lstStyle/>
          <a:p>
            <a:pPr marL="0" indent="0">
              <a:buNone/>
            </a:pPr>
            <a:r>
              <a:rPr lang="en-US" dirty="0"/>
              <a:t>(A) Primary Functions</a:t>
            </a:r>
          </a:p>
          <a:p>
            <a:pPr marL="0" indent="0">
              <a:buNone/>
            </a:pPr>
            <a:r>
              <a:rPr lang="en-US" dirty="0"/>
              <a:t> </a:t>
            </a:r>
          </a:p>
          <a:p>
            <a:pPr marL="0" indent="0">
              <a:buNone/>
            </a:pPr>
            <a:r>
              <a:rPr lang="en-US" dirty="0"/>
              <a:t> 1) Acceptance Deposits</a:t>
            </a:r>
          </a:p>
          <a:p>
            <a:pPr marL="0" indent="0">
              <a:buNone/>
            </a:pPr>
            <a:r>
              <a:rPr lang="en-US" dirty="0"/>
              <a:t>    </a:t>
            </a:r>
          </a:p>
          <a:p>
            <a:pPr marL="0" indent="0">
              <a:buNone/>
            </a:pPr>
            <a:r>
              <a:rPr lang="en-US" dirty="0"/>
              <a:t>	a) Time Deposits</a:t>
            </a:r>
          </a:p>
          <a:p>
            <a:pPr marL="0" indent="0">
              <a:buNone/>
            </a:pPr>
            <a:r>
              <a:rPr lang="en-US" dirty="0"/>
              <a:t>	        Fixed Deposits</a:t>
            </a:r>
          </a:p>
          <a:p>
            <a:pPr marL="0" indent="0">
              <a:buNone/>
            </a:pPr>
            <a:r>
              <a:rPr lang="en-US" dirty="0"/>
              <a:t>			Recurring Deposits</a:t>
            </a:r>
          </a:p>
          <a:p>
            <a:pPr marL="0" indent="0">
              <a:buNone/>
            </a:pPr>
            <a:r>
              <a:rPr lang="en-US" dirty="0"/>
              <a:t>			Cash Certificates</a:t>
            </a:r>
          </a:p>
          <a:p>
            <a:pPr marL="0" indent="0">
              <a:buNone/>
            </a:pPr>
            <a:r>
              <a:rPr lang="en-US" dirty="0"/>
              <a:t>	b) Demand Deposits</a:t>
            </a:r>
          </a:p>
          <a:p>
            <a:pPr marL="0" indent="0">
              <a:buNone/>
            </a:pPr>
            <a:r>
              <a:rPr lang="en-US" dirty="0"/>
              <a:t>            Saving Deposits</a:t>
            </a:r>
          </a:p>
          <a:p>
            <a:pPr marL="0" indent="0">
              <a:buNone/>
            </a:pPr>
            <a:r>
              <a:rPr lang="en-US" dirty="0"/>
              <a:t>            Current Account Deposits</a:t>
            </a:r>
          </a:p>
          <a:p>
            <a:pPr marL="0" indent="0">
              <a:buNone/>
            </a:pPr>
            <a:endParaRPr lang="en-US" dirty="0"/>
          </a:p>
        </p:txBody>
      </p:sp>
    </p:spTree>
    <p:extLst>
      <p:ext uri="{BB962C8B-B14F-4D97-AF65-F5344CB8AC3E}">
        <p14:creationId xmlns:p14="http://schemas.microsoft.com/office/powerpoint/2010/main" val="414144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19932"/>
            <a:ext cx="10058400" cy="5552268"/>
          </a:xfrm>
        </p:spPr>
        <p:txBody>
          <a:bodyPr>
            <a:normAutofit/>
          </a:bodyPr>
          <a:lstStyle/>
          <a:p>
            <a:pPr marL="0" indent="0">
              <a:buNone/>
            </a:pPr>
            <a:r>
              <a:rPr lang="en-US" dirty="0"/>
              <a:t> 2) Advancing of Loans</a:t>
            </a:r>
          </a:p>
          <a:p>
            <a:pPr marL="0" indent="0">
              <a:buNone/>
            </a:pPr>
            <a:r>
              <a:rPr lang="en-US" dirty="0"/>
              <a:t>             Overdraft Facility</a:t>
            </a:r>
          </a:p>
          <a:p>
            <a:pPr marL="0" indent="0">
              <a:buNone/>
            </a:pPr>
            <a:r>
              <a:rPr lang="en-US" dirty="0"/>
              <a:t>			 Cash Credit</a:t>
            </a:r>
          </a:p>
          <a:p>
            <a:pPr marL="0" indent="0">
              <a:buNone/>
            </a:pPr>
            <a:r>
              <a:rPr lang="en-US" dirty="0"/>
              <a:t>			 Discounting of Bills</a:t>
            </a:r>
          </a:p>
          <a:p>
            <a:pPr marL="0" indent="0">
              <a:buNone/>
            </a:pPr>
            <a:r>
              <a:rPr lang="en-US" dirty="0"/>
              <a:t>			 Loans and Advances</a:t>
            </a:r>
          </a:p>
          <a:p>
            <a:pPr marL="0" indent="0">
              <a:buNone/>
            </a:pPr>
            <a:r>
              <a:rPr lang="en-US" dirty="0"/>
              <a:t>			 Educational Loan Scheme</a:t>
            </a:r>
          </a:p>
          <a:p>
            <a:pPr marL="0" indent="0">
              <a:buNone/>
            </a:pPr>
            <a:r>
              <a:rPr lang="en-US" dirty="0"/>
              <a:t>			 Housing Finance</a:t>
            </a:r>
          </a:p>
          <a:p>
            <a:pPr marL="0" indent="0">
              <a:buNone/>
            </a:pPr>
            <a:r>
              <a:rPr lang="en-US" dirty="0"/>
              <a:t>			 Loans Against Saving Certificates</a:t>
            </a:r>
          </a:p>
          <a:p>
            <a:pPr marL="0" indent="0">
              <a:buNone/>
            </a:pPr>
            <a:r>
              <a:rPr lang="en-US" dirty="0"/>
              <a:t>			 Consumer Loans and Advances</a:t>
            </a:r>
          </a:p>
          <a:p>
            <a:pPr marL="0" indent="0">
              <a:buNone/>
            </a:pPr>
            <a:r>
              <a:rPr lang="en-US" dirty="0"/>
              <a:t>			 Loans against shares</a:t>
            </a:r>
          </a:p>
          <a:p>
            <a:pPr marL="0" indent="0">
              <a:buNone/>
            </a:pPr>
            <a:r>
              <a:rPr lang="en-US" dirty="0"/>
              <a:t>			 Securitization of Loans</a:t>
            </a:r>
          </a:p>
          <a:p>
            <a:pPr marL="0" indent="0">
              <a:buNone/>
            </a:pPr>
            <a:r>
              <a:rPr lang="en-US" dirty="0"/>
              <a:t>			 Others</a:t>
            </a:r>
          </a:p>
        </p:txBody>
      </p:sp>
    </p:spTree>
    <p:extLst>
      <p:ext uri="{BB962C8B-B14F-4D97-AF65-F5344CB8AC3E}">
        <p14:creationId xmlns:p14="http://schemas.microsoft.com/office/powerpoint/2010/main" val="124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340963"/>
            <a:ext cx="10058400" cy="6214820"/>
          </a:xfrm>
        </p:spPr>
        <p:txBody>
          <a:bodyPr>
            <a:normAutofit fontScale="85000" lnSpcReduction="20000"/>
          </a:bodyPr>
          <a:lstStyle/>
          <a:p>
            <a:pPr marL="0" indent="0">
              <a:buNone/>
            </a:pPr>
            <a:r>
              <a:rPr lang="en-US" dirty="0"/>
              <a:t>(B) Secondary Functions</a:t>
            </a:r>
          </a:p>
          <a:p>
            <a:pPr marL="0" indent="0">
              <a:buNone/>
            </a:pPr>
            <a:endParaRPr lang="en-US" dirty="0"/>
          </a:p>
          <a:p>
            <a:pPr marL="0" indent="0">
              <a:buNone/>
            </a:pPr>
            <a:r>
              <a:rPr lang="en-US" dirty="0"/>
              <a:t>  1) Agency Functions</a:t>
            </a:r>
          </a:p>
          <a:p>
            <a:pPr marL="0" indent="0">
              <a:buNone/>
            </a:pPr>
            <a:r>
              <a:rPr lang="en-US" dirty="0"/>
              <a:t>            Collection of </a:t>
            </a:r>
            <a:r>
              <a:rPr lang="en-US" dirty="0" err="1"/>
              <a:t>cheques</a:t>
            </a:r>
            <a:r>
              <a:rPr lang="en-US" dirty="0"/>
              <a:t> dividends interest</a:t>
            </a:r>
          </a:p>
          <a:p>
            <a:pPr marL="0" indent="0">
              <a:buNone/>
            </a:pPr>
            <a:r>
              <a:rPr lang="en-US" dirty="0"/>
              <a:t>			Payment of rent, insurance premium</a:t>
            </a:r>
          </a:p>
          <a:p>
            <a:pPr marL="0" indent="0">
              <a:buNone/>
            </a:pPr>
            <a:r>
              <a:rPr lang="en-US" dirty="0"/>
              <a:t>			Dealing in foreign exchange</a:t>
            </a:r>
          </a:p>
          <a:p>
            <a:pPr marL="0" indent="0">
              <a:buNone/>
            </a:pPr>
            <a:r>
              <a:rPr lang="en-US" dirty="0"/>
              <a:t>			Purchase and sale of security</a:t>
            </a:r>
          </a:p>
          <a:p>
            <a:pPr marL="0" indent="0">
              <a:buNone/>
            </a:pPr>
            <a:r>
              <a:rPr lang="en-US" dirty="0"/>
              <a:t>			Act as correspondent</a:t>
            </a:r>
          </a:p>
          <a:p>
            <a:pPr marL="0" indent="0">
              <a:buNone/>
            </a:pPr>
            <a:r>
              <a:rPr lang="en-US" dirty="0"/>
              <a:t>			preparation of income tax Returns</a:t>
            </a:r>
          </a:p>
          <a:p>
            <a:pPr marL="0" indent="0">
              <a:buNone/>
            </a:pPr>
            <a:r>
              <a:rPr lang="en-US" dirty="0"/>
              <a:t>  2) General Utility Functions</a:t>
            </a:r>
          </a:p>
          <a:p>
            <a:pPr marL="0" indent="0">
              <a:buNone/>
            </a:pPr>
            <a:r>
              <a:rPr lang="en-US" dirty="0"/>
              <a:t>            Safe Locker Facility</a:t>
            </a:r>
          </a:p>
          <a:p>
            <a:pPr marL="0" indent="0">
              <a:buNone/>
            </a:pPr>
            <a:r>
              <a:rPr lang="en-US" dirty="0"/>
              <a:t>			Issue "Traveler's </a:t>
            </a:r>
            <a:r>
              <a:rPr lang="en-US" dirty="0" err="1"/>
              <a:t>Cheque</a:t>
            </a:r>
            <a:r>
              <a:rPr lang="en-US" dirty="0"/>
              <a:t>"</a:t>
            </a:r>
          </a:p>
          <a:p>
            <a:pPr marL="0" indent="0">
              <a:buNone/>
            </a:pPr>
            <a:r>
              <a:rPr lang="en-US" dirty="0"/>
              <a:t>			Payment Mechanism of Money Transfers</a:t>
            </a:r>
          </a:p>
          <a:p>
            <a:pPr marL="0" indent="0">
              <a:buNone/>
            </a:pPr>
            <a:r>
              <a:rPr lang="en-US" dirty="0"/>
              <a:t>			Letters of Credit</a:t>
            </a:r>
          </a:p>
          <a:p>
            <a:pPr marL="0" indent="0">
              <a:buNone/>
            </a:pPr>
            <a:r>
              <a:rPr lang="en-US" dirty="0"/>
              <a:t>			ATM facilities</a:t>
            </a:r>
          </a:p>
          <a:p>
            <a:pPr marL="0" indent="0">
              <a:buNone/>
            </a:pPr>
            <a:r>
              <a:rPr lang="en-US" dirty="0"/>
              <a:t>			Accepting Bills</a:t>
            </a:r>
          </a:p>
          <a:p>
            <a:pPr marL="0" indent="0">
              <a:buNone/>
            </a:pPr>
            <a:r>
              <a:rPr lang="en-US" dirty="0"/>
              <a:t>			Merchant Banking</a:t>
            </a:r>
          </a:p>
          <a:p>
            <a:pPr marL="0" indent="0">
              <a:buNone/>
            </a:pPr>
            <a:r>
              <a:rPr lang="en-US" dirty="0"/>
              <a:t>			Credit Cards</a:t>
            </a:r>
          </a:p>
        </p:txBody>
      </p:sp>
    </p:spTree>
    <p:extLst>
      <p:ext uri="{BB962C8B-B14F-4D97-AF65-F5344CB8AC3E}">
        <p14:creationId xmlns:p14="http://schemas.microsoft.com/office/powerpoint/2010/main" val="237884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37" y="221948"/>
            <a:ext cx="10058400" cy="1219394"/>
          </a:xfrm>
        </p:spPr>
        <p:txBody>
          <a:bodyPr/>
          <a:lstStyle/>
          <a:p>
            <a:r>
              <a:rPr lang="en-US" dirty="0"/>
              <a:t>Role of Public Sector Banks</a:t>
            </a:r>
          </a:p>
        </p:txBody>
      </p:sp>
      <p:sp>
        <p:nvSpPr>
          <p:cNvPr id="3" name="Content Placeholder 2"/>
          <p:cNvSpPr>
            <a:spLocks noGrp="1"/>
          </p:cNvSpPr>
          <p:nvPr>
            <p:ph idx="1"/>
          </p:nvPr>
        </p:nvSpPr>
        <p:spPr>
          <a:xfrm>
            <a:off x="1069848" y="1441342"/>
            <a:ext cx="10058400" cy="4560376"/>
          </a:xfrm>
        </p:spPr>
        <p:txBody>
          <a:bodyPr>
            <a:noAutofit/>
          </a:bodyPr>
          <a:lstStyle/>
          <a:p>
            <a:r>
              <a:rPr lang="en-US" sz="2800" dirty="0"/>
              <a:t>The public sector banks play an immense role in the development and growth of the country from the very inception. The public sector banks which were operating on social model by mobilizing the huge resources and directing them to social and priority sectors for social and economic development of the country. Due to their socio economic role, there was high level of NPAs in their asset portfolio. </a:t>
            </a:r>
          </a:p>
          <a:p>
            <a:r>
              <a:rPr lang="en-US" sz="2800" dirty="0"/>
              <a:t>After the liberalization in 1991, they faced high level competition from private and foreign banks. Due to this fierce competition and challenge on their survival, they were forced to improve the performance and weakness.</a:t>
            </a:r>
          </a:p>
        </p:txBody>
      </p:sp>
    </p:spTree>
    <p:extLst>
      <p:ext uri="{BB962C8B-B14F-4D97-AF65-F5344CB8AC3E}">
        <p14:creationId xmlns:p14="http://schemas.microsoft.com/office/powerpoint/2010/main" val="201494709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570"/>
            <a:ext cx="10058400" cy="1179576"/>
          </a:xfrm>
        </p:spPr>
        <p:txBody>
          <a:bodyPr>
            <a:normAutofit/>
          </a:bodyPr>
          <a:lstStyle/>
          <a:p>
            <a:r>
              <a:rPr lang="en-US" sz="4400" dirty="0"/>
              <a:t>Role of Public Sector Banks (contd.)</a:t>
            </a:r>
          </a:p>
        </p:txBody>
      </p:sp>
      <p:sp>
        <p:nvSpPr>
          <p:cNvPr id="3" name="Content Placeholder 2"/>
          <p:cNvSpPr>
            <a:spLocks noGrp="1"/>
          </p:cNvSpPr>
          <p:nvPr>
            <p:ph idx="1"/>
          </p:nvPr>
        </p:nvSpPr>
        <p:spPr>
          <a:xfrm>
            <a:off x="1069848" y="1637146"/>
            <a:ext cx="10058400" cy="4267768"/>
          </a:xfrm>
        </p:spPr>
        <p:txBody>
          <a:bodyPr>
            <a:normAutofit/>
          </a:bodyPr>
          <a:lstStyle/>
          <a:p>
            <a:endParaRPr lang="en-US" sz="2800" dirty="0"/>
          </a:p>
          <a:p>
            <a:r>
              <a:rPr lang="en-US" sz="2800" dirty="0"/>
              <a:t>The period following the recent global economic downturn was one of Government infusing capital into the economy. In order to boost sectors such as real estate, agriculture and small enterprises, Government of India, through public sector banks, provided capital at lower interest rates. </a:t>
            </a:r>
          </a:p>
          <a:p>
            <a:r>
              <a:rPr lang="en-US" sz="2800" dirty="0"/>
              <a:t>These initiatives of the Government helped contain serious after effects of the economic meltdown while keeping a tab on inflation.</a:t>
            </a:r>
          </a:p>
        </p:txBody>
      </p:sp>
    </p:spTree>
    <p:extLst>
      <p:ext uri="{BB962C8B-B14F-4D97-AF65-F5344CB8AC3E}">
        <p14:creationId xmlns:p14="http://schemas.microsoft.com/office/powerpoint/2010/main" val="377120092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145445" y="760818"/>
            <a:ext cx="4162425" cy="1123950"/>
          </a:xfrm>
          <a:prstGeom prst="rect">
            <a:avLst/>
          </a:prstGeom>
        </p:spPr>
      </p:pic>
      <p:pic>
        <p:nvPicPr>
          <p:cNvPr id="5" name="Picture 4"/>
          <p:cNvPicPr/>
          <p:nvPr/>
        </p:nvPicPr>
        <p:blipFill>
          <a:blip r:embed="rId3"/>
          <a:stretch>
            <a:fillRect/>
          </a:stretch>
        </p:blipFill>
        <p:spPr>
          <a:xfrm>
            <a:off x="183394" y="4265819"/>
            <a:ext cx="5943600" cy="1790065"/>
          </a:xfrm>
          <a:prstGeom prst="rect">
            <a:avLst/>
          </a:prstGeom>
        </p:spPr>
      </p:pic>
      <p:pic>
        <p:nvPicPr>
          <p:cNvPr id="6" name="Picture 5"/>
          <p:cNvPicPr/>
          <p:nvPr/>
        </p:nvPicPr>
        <p:blipFill>
          <a:blip r:embed="rId4"/>
          <a:stretch>
            <a:fillRect/>
          </a:stretch>
        </p:blipFill>
        <p:spPr>
          <a:xfrm>
            <a:off x="183394" y="99738"/>
            <a:ext cx="5943600" cy="1969135"/>
          </a:xfrm>
          <a:prstGeom prst="rect">
            <a:avLst/>
          </a:prstGeom>
        </p:spPr>
      </p:pic>
      <p:pic>
        <p:nvPicPr>
          <p:cNvPr id="7" name="Picture 6"/>
          <p:cNvPicPr/>
          <p:nvPr/>
        </p:nvPicPr>
        <p:blipFill>
          <a:blip r:embed="rId5"/>
          <a:stretch>
            <a:fillRect/>
          </a:stretch>
        </p:blipFill>
        <p:spPr>
          <a:xfrm>
            <a:off x="183394" y="2819125"/>
            <a:ext cx="5762625" cy="685800"/>
          </a:xfrm>
          <a:prstGeom prst="rect">
            <a:avLst/>
          </a:prstGeom>
        </p:spPr>
      </p:pic>
      <p:pic>
        <p:nvPicPr>
          <p:cNvPr id="8" name="Picture 7"/>
          <p:cNvPicPr/>
          <p:nvPr/>
        </p:nvPicPr>
        <p:blipFill>
          <a:blip r:embed="rId6"/>
          <a:stretch>
            <a:fillRect/>
          </a:stretch>
        </p:blipFill>
        <p:spPr>
          <a:xfrm>
            <a:off x="6126994" y="2449320"/>
            <a:ext cx="5943600" cy="2872105"/>
          </a:xfrm>
          <a:prstGeom prst="rect">
            <a:avLst/>
          </a:prstGeom>
        </p:spPr>
      </p:pic>
    </p:spTree>
    <p:extLst>
      <p:ext uri="{BB962C8B-B14F-4D97-AF65-F5344CB8AC3E}">
        <p14:creationId xmlns:p14="http://schemas.microsoft.com/office/powerpoint/2010/main" val="339934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20" y="216977"/>
            <a:ext cx="10863847" cy="1040092"/>
          </a:xfrm>
        </p:spPr>
        <p:txBody>
          <a:bodyPr/>
          <a:lstStyle/>
          <a:p>
            <a:r>
              <a:rPr lang="en-US" dirty="0"/>
              <a:t>Development of Public Sector Banks</a:t>
            </a:r>
          </a:p>
        </p:txBody>
      </p:sp>
      <p:sp>
        <p:nvSpPr>
          <p:cNvPr id="3" name="Content Placeholder 2"/>
          <p:cNvSpPr>
            <a:spLocks noGrp="1"/>
          </p:cNvSpPr>
          <p:nvPr>
            <p:ph idx="1"/>
          </p:nvPr>
        </p:nvSpPr>
        <p:spPr>
          <a:xfrm>
            <a:off x="868483" y="1396553"/>
            <a:ext cx="10461123" cy="4943960"/>
          </a:xfrm>
        </p:spPr>
        <p:txBody>
          <a:bodyPr>
            <a:noAutofit/>
          </a:bodyPr>
          <a:lstStyle/>
          <a:p>
            <a:r>
              <a:rPr lang="en-US" sz="2400" dirty="0"/>
              <a:t>The government has announced the formation of a Bank Board Bureau in this Budget, to select the top management of public-sector banks and to identify plans for raising capitals for PSBs. </a:t>
            </a:r>
          </a:p>
          <a:p>
            <a:r>
              <a:rPr lang="en-US" sz="2400" dirty="0"/>
              <a:t>The NDA government’s proposal to have Bank Board Bureau, staffed with three officials of the government and three experts from outside, is a step in the right direction. These experts may be retired public sector bankers of eminence, former deputy governors of the RBI, academia. </a:t>
            </a:r>
          </a:p>
          <a:p>
            <a:r>
              <a:rPr lang="en-US" sz="2400" dirty="0"/>
              <a:t>Another positive note is the announcement of a Bankruptcy Code which will help banks in the recovery of bad loans. </a:t>
            </a:r>
          </a:p>
          <a:p>
            <a:pPr marL="0" indent="0">
              <a:buNone/>
            </a:pPr>
            <a:r>
              <a:rPr lang="en-US" sz="2400" u="sng" dirty="0"/>
              <a:t>Bankruptcy Code:</a:t>
            </a:r>
            <a:r>
              <a:rPr lang="en-US" sz="2400" dirty="0"/>
              <a:t> The Bill vests the insolvency professionals tasked with the job, with substantial powers. Criminal charges will apply if they notice any asset stripping by the promoters or responsible parties.</a:t>
            </a:r>
            <a:r>
              <a:rPr lang="en-US" sz="2400" u="sng" dirty="0"/>
              <a:t> </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51580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252" y="0"/>
            <a:ext cx="2557130" cy="2330016"/>
          </a:xfrm>
          <a:prstGeom prst="rect">
            <a:avLst/>
          </a:prstGeom>
        </p:spPr>
      </p:pic>
      <p:sp>
        <p:nvSpPr>
          <p:cNvPr id="2" name="Title 1"/>
          <p:cNvSpPr>
            <a:spLocks noGrp="1"/>
          </p:cNvSpPr>
          <p:nvPr>
            <p:ph type="title"/>
          </p:nvPr>
        </p:nvSpPr>
        <p:spPr/>
        <p:txBody>
          <a:bodyPr/>
          <a:lstStyle/>
          <a:p>
            <a:r>
              <a:rPr lang="en-US" dirty="0"/>
              <a:t>What is a               ?</a:t>
            </a:r>
          </a:p>
        </p:txBody>
      </p:sp>
      <p:sp>
        <p:nvSpPr>
          <p:cNvPr id="3" name="Content Placeholder 2"/>
          <p:cNvSpPr>
            <a:spLocks noGrp="1"/>
          </p:cNvSpPr>
          <p:nvPr>
            <p:ph idx="1"/>
          </p:nvPr>
        </p:nvSpPr>
        <p:spPr>
          <a:xfrm>
            <a:off x="1069848" y="2308113"/>
            <a:ext cx="10058400" cy="4050792"/>
          </a:xfrm>
        </p:spPr>
        <p:txBody>
          <a:bodyPr>
            <a:normAutofit/>
          </a:bodyPr>
          <a:lstStyle/>
          <a:p>
            <a:r>
              <a:rPr lang="en-US" sz="2800" dirty="0"/>
              <a:t>An establishment authorized by a government to accept deposits, pay interest, clear checks, make loans, act as an intermediary in financial transactions, and provide other financial services to its customers.</a:t>
            </a:r>
          </a:p>
          <a:p>
            <a:r>
              <a:rPr lang="en-US" sz="2800" dirty="0"/>
              <a:t>A bank is a financial institution licensed as a receiver of deposits. In most countries, banks are regulated by the national government or central bank. </a:t>
            </a:r>
          </a:p>
          <a:p>
            <a:endParaRPr lang="en-US" sz="2800" dirty="0"/>
          </a:p>
        </p:txBody>
      </p:sp>
    </p:spTree>
    <p:extLst>
      <p:ext uri="{BB962C8B-B14F-4D97-AF65-F5344CB8AC3E}">
        <p14:creationId xmlns:p14="http://schemas.microsoft.com/office/powerpoint/2010/main" val="31317821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33952"/>
            <a:ext cx="10058400" cy="947101"/>
          </a:xfrm>
        </p:spPr>
        <p:txBody>
          <a:bodyPr/>
          <a:lstStyle/>
          <a:p>
            <a:r>
              <a:rPr lang="en-US" dirty="0"/>
              <a:t>Development of PSBs (contd.)</a:t>
            </a:r>
          </a:p>
        </p:txBody>
      </p:sp>
      <p:sp>
        <p:nvSpPr>
          <p:cNvPr id="3" name="Content Placeholder 2"/>
          <p:cNvSpPr>
            <a:spLocks noGrp="1"/>
          </p:cNvSpPr>
          <p:nvPr>
            <p:ph idx="1"/>
          </p:nvPr>
        </p:nvSpPr>
        <p:spPr>
          <a:xfrm>
            <a:off x="1069848" y="1640960"/>
            <a:ext cx="10058400" cy="4050792"/>
          </a:xfrm>
        </p:spPr>
        <p:txBody>
          <a:bodyPr>
            <a:noAutofit/>
          </a:bodyPr>
          <a:lstStyle/>
          <a:p>
            <a:r>
              <a:rPr lang="en-US" sz="2400" dirty="0"/>
              <a:t>According to the top consulting firms, the growth of Indian banks, especially in the public sector, can be optimized through increasing productivity and efficient human resource management. Further, banks need to optimize the time and cost of performing non consumer activities with the help of special tools and revamping existing knowledge processes. </a:t>
            </a:r>
          </a:p>
          <a:p>
            <a:r>
              <a:rPr lang="en-US" sz="2400" dirty="0"/>
              <a:t>Most Indian banks offer homogeneous services, which result in high competition in the industry on finer points, such as loan rates and interest rates. Many new entrants, especially non banking financial corporations (NBFC), are expected to enter the industry in the coming years due to the new Banking License Guidelines of the RBI. High competition will benefit the industry in the long run by driving all banks (especially public sector banks) to improve their performance.</a:t>
            </a:r>
          </a:p>
          <a:p>
            <a:endParaRPr lang="en-US" sz="2400" dirty="0"/>
          </a:p>
        </p:txBody>
      </p:sp>
    </p:spTree>
    <p:extLst>
      <p:ext uri="{BB962C8B-B14F-4D97-AF65-F5344CB8AC3E}">
        <p14:creationId xmlns:p14="http://schemas.microsoft.com/office/powerpoint/2010/main" val="350556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3199"/>
            <a:ext cx="10058400" cy="1609344"/>
          </a:xfrm>
        </p:spPr>
        <p:txBody>
          <a:bodyPr>
            <a:normAutofit fontScale="90000"/>
          </a:bodyPr>
          <a:lstStyle/>
          <a:p>
            <a:r>
              <a:rPr lang="en-US" dirty="0"/>
              <a:t>Challenges for Public Sector Banks</a:t>
            </a:r>
            <a:br>
              <a:rPr lang="en-US" dirty="0"/>
            </a:br>
            <a:endParaRPr lang="en-US" dirty="0"/>
          </a:p>
        </p:txBody>
      </p:sp>
      <p:sp>
        <p:nvSpPr>
          <p:cNvPr id="3" name="Content Placeholder 2"/>
          <p:cNvSpPr>
            <a:spLocks noGrp="1"/>
          </p:cNvSpPr>
          <p:nvPr>
            <p:ph idx="1"/>
          </p:nvPr>
        </p:nvSpPr>
        <p:spPr>
          <a:xfrm>
            <a:off x="1069848" y="1498009"/>
            <a:ext cx="8777537" cy="3336856"/>
          </a:xfrm>
        </p:spPr>
        <p:txBody>
          <a:bodyPr>
            <a:noAutofit/>
          </a:bodyPr>
          <a:lstStyle/>
          <a:p>
            <a:pPr marL="0" indent="0">
              <a:buNone/>
            </a:pPr>
            <a:r>
              <a:rPr lang="en-US" sz="2400" dirty="0"/>
              <a:t> </a:t>
            </a:r>
            <a:r>
              <a:rPr lang="en-US" sz="2400" b="1" dirty="0"/>
              <a:t>Human Resources Management</a:t>
            </a:r>
            <a:endParaRPr lang="en-US" sz="2400" dirty="0"/>
          </a:p>
          <a:p>
            <a:pPr marL="0" indent="0">
              <a:buNone/>
            </a:pPr>
            <a:r>
              <a:rPr lang="en-US" sz="2400" dirty="0"/>
              <a:t> • Training and Competence of Employees</a:t>
            </a:r>
          </a:p>
          <a:p>
            <a:pPr marL="0" indent="0">
              <a:buNone/>
            </a:pPr>
            <a:r>
              <a:rPr lang="en-US" sz="2400" dirty="0"/>
              <a:t> • Change of Mindset</a:t>
            </a:r>
          </a:p>
          <a:p>
            <a:pPr marL="0" indent="0">
              <a:buNone/>
            </a:pPr>
            <a:r>
              <a:rPr lang="en-US" sz="2400" dirty="0"/>
              <a:t> • Shortage of Professionals</a:t>
            </a:r>
          </a:p>
          <a:p>
            <a:pPr marL="0" indent="0">
              <a:buNone/>
            </a:pPr>
            <a:r>
              <a:rPr lang="en-US" sz="2400" b="1" dirty="0"/>
              <a:t> Marketing Environment</a:t>
            </a:r>
            <a:endParaRPr lang="en-US" sz="2400" dirty="0"/>
          </a:p>
          <a:p>
            <a:pPr marL="0" indent="0">
              <a:buNone/>
            </a:pPr>
            <a:r>
              <a:rPr lang="en-US" sz="2400" dirty="0"/>
              <a:t> • Competition</a:t>
            </a:r>
          </a:p>
          <a:p>
            <a:pPr marL="0" indent="0">
              <a:buNone/>
            </a:pPr>
            <a:r>
              <a:rPr lang="en-US" sz="2400" dirty="0"/>
              <a:t> • Regulation</a:t>
            </a:r>
          </a:p>
          <a:p>
            <a:pPr marL="0" indent="0">
              <a:buNone/>
            </a:pPr>
            <a:endParaRPr lang="en-US" sz="2400" dirty="0"/>
          </a:p>
          <a:p>
            <a:pPr marL="0" indent="0">
              <a:buNone/>
            </a:pPr>
            <a:r>
              <a:rPr lang="en-US" sz="2400" dirty="0"/>
              <a:t> • Identification of Customers &amp; Placing them in the Right Segments</a:t>
            </a:r>
          </a:p>
          <a:p>
            <a:pPr marL="0" indent="0">
              <a:buNone/>
            </a:pPr>
            <a:endParaRPr lang="en-US" sz="2400" dirty="0"/>
          </a:p>
        </p:txBody>
      </p:sp>
      <p:sp>
        <p:nvSpPr>
          <p:cNvPr id="4" name="TextBox 3"/>
          <p:cNvSpPr txBox="1"/>
          <p:nvPr/>
        </p:nvSpPr>
        <p:spPr>
          <a:xfrm>
            <a:off x="6228405" y="2375499"/>
            <a:ext cx="5240339" cy="3416320"/>
          </a:xfrm>
          <a:prstGeom prst="rect">
            <a:avLst/>
          </a:prstGeom>
          <a:noFill/>
        </p:spPr>
        <p:txBody>
          <a:bodyPr wrap="square" rtlCol="0">
            <a:spAutoFit/>
          </a:bodyPr>
          <a:lstStyle/>
          <a:p>
            <a:r>
              <a:rPr lang="en-US" sz="2400" b="1" dirty="0"/>
              <a:t>Product Development</a:t>
            </a:r>
            <a:endParaRPr lang="en-US" sz="2400" dirty="0"/>
          </a:p>
          <a:p>
            <a:r>
              <a:rPr lang="en-US" sz="2400" dirty="0"/>
              <a:t> • Quick Roll-out</a:t>
            </a:r>
          </a:p>
          <a:p>
            <a:r>
              <a:rPr lang="en-US" sz="2400" dirty="0"/>
              <a:t> • Innovation and Customization</a:t>
            </a:r>
          </a:p>
          <a:p>
            <a:endParaRPr lang="en-US" sz="2400" dirty="0"/>
          </a:p>
          <a:p>
            <a:r>
              <a:rPr lang="en-US" sz="2400" b="1" dirty="0"/>
              <a:t>Information Technology</a:t>
            </a:r>
            <a:endParaRPr lang="en-US" sz="2400" dirty="0"/>
          </a:p>
          <a:p>
            <a:r>
              <a:rPr lang="en-US" sz="2400" dirty="0"/>
              <a:t> • User Friendly Technology</a:t>
            </a:r>
          </a:p>
          <a:p>
            <a:r>
              <a:rPr lang="en-US" sz="2400" dirty="0"/>
              <a:t> • Financial Planning based CRM</a:t>
            </a:r>
          </a:p>
          <a:p>
            <a:r>
              <a:rPr lang="en-US" sz="2400" dirty="0"/>
              <a:t> • Customer Service Support</a:t>
            </a:r>
          </a:p>
          <a:p>
            <a:endParaRPr lang="en-US" sz="2400" dirty="0"/>
          </a:p>
        </p:txBody>
      </p:sp>
    </p:spTree>
    <p:extLst>
      <p:ext uri="{BB962C8B-B14F-4D97-AF65-F5344CB8AC3E}">
        <p14:creationId xmlns:p14="http://schemas.microsoft.com/office/powerpoint/2010/main" val="367689324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726" y="728421"/>
            <a:ext cx="8291594" cy="5428281"/>
          </a:xfrm>
        </p:spPr>
        <p:txBody>
          <a:bodyPr>
            <a:noAutofit/>
          </a:bodyPr>
          <a:lstStyle/>
          <a:p>
            <a:pPr marL="0" indent="0">
              <a:buNone/>
            </a:pPr>
            <a:r>
              <a:rPr lang="en-US" sz="3600" dirty="0"/>
              <a:t>Kaivalya Shah	1401108</a:t>
            </a:r>
          </a:p>
          <a:p>
            <a:pPr marL="0" indent="0">
              <a:buNone/>
            </a:pPr>
            <a:r>
              <a:rPr lang="en-US" sz="3600" dirty="0" err="1"/>
              <a:t>Ratnesh</a:t>
            </a:r>
            <a:r>
              <a:rPr lang="en-US" sz="3600" dirty="0"/>
              <a:t> Shah	1401110</a:t>
            </a:r>
          </a:p>
          <a:p>
            <a:pPr marL="0" indent="0">
              <a:buNone/>
            </a:pPr>
            <a:r>
              <a:rPr lang="en-US" sz="3600" dirty="0" err="1"/>
              <a:t>Maitrey</a:t>
            </a:r>
            <a:r>
              <a:rPr lang="en-US" sz="3600" dirty="0"/>
              <a:t> Mehta	1401040</a:t>
            </a:r>
          </a:p>
          <a:p>
            <a:pPr marL="0" indent="0">
              <a:buNone/>
            </a:pPr>
            <a:r>
              <a:rPr lang="en-US" sz="3600" dirty="0"/>
              <a:t>Jay Shah		1401053</a:t>
            </a:r>
          </a:p>
          <a:p>
            <a:pPr marL="0" indent="0">
              <a:buNone/>
            </a:pPr>
            <a:r>
              <a:rPr lang="en-US" sz="3600" dirty="0" err="1"/>
              <a:t>Maharsh</a:t>
            </a:r>
            <a:r>
              <a:rPr lang="en-US" sz="3600" dirty="0"/>
              <a:t> Patel	1401109</a:t>
            </a:r>
          </a:p>
          <a:p>
            <a:pPr marL="0" indent="0">
              <a:buNone/>
            </a:pPr>
            <a:r>
              <a:rPr lang="en-US" sz="3600" dirty="0" err="1"/>
              <a:t>Mohit</a:t>
            </a:r>
            <a:r>
              <a:rPr lang="en-US" sz="3600" dirty="0"/>
              <a:t> </a:t>
            </a:r>
            <a:r>
              <a:rPr lang="en-US" sz="3600" dirty="0" err="1"/>
              <a:t>Vachhani</a:t>
            </a:r>
            <a:r>
              <a:rPr lang="en-US" sz="3600" dirty="0"/>
              <a:t>	1401073</a:t>
            </a:r>
          </a:p>
          <a:p>
            <a:pPr marL="0" indent="0">
              <a:buNone/>
            </a:pPr>
            <a:r>
              <a:rPr lang="en-US" sz="3600" dirty="0" err="1"/>
              <a:t>Ayam</a:t>
            </a:r>
            <a:r>
              <a:rPr lang="en-US" sz="3600" dirty="0"/>
              <a:t> </a:t>
            </a:r>
            <a:r>
              <a:rPr lang="en-US" sz="3600" dirty="0" err="1"/>
              <a:t>Ajmera</a:t>
            </a:r>
            <a:r>
              <a:rPr lang="en-US" sz="3600" dirty="0"/>
              <a:t>	1401096</a:t>
            </a:r>
          </a:p>
          <a:p>
            <a:pPr marL="0" indent="0">
              <a:buNone/>
            </a:pPr>
            <a:r>
              <a:rPr lang="en-US" sz="3600" dirty="0" err="1"/>
              <a:t>Aaditya</a:t>
            </a:r>
            <a:r>
              <a:rPr lang="en-US" sz="3600" dirty="0"/>
              <a:t> Shah	1401107</a:t>
            </a:r>
          </a:p>
        </p:txBody>
      </p:sp>
    </p:spTree>
    <p:extLst>
      <p:ext uri="{BB962C8B-B14F-4D97-AF65-F5344CB8AC3E}">
        <p14:creationId xmlns:p14="http://schemas.microsoft.com/office/powerpoint/2010/main" val="4092240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3351934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5054"/>
            <a:ext cx="10058400" cy="827884"/>
          </a:xfrm>
        </p:spPr>
        <p:txBody>
          <a:bodyPr>
            <a:normAutofit/>
          </a:bodyPr>
          <a:lstStyle/>
          <a:p>
            <a:r>
              <a:rPr lang="en-US" dirty="0"/>
              <a:t>History of Banking Sector in India</a:t>
            </a:r>
          </a:p>
        </p:txBody>
      </p:sp>
      <p:sp>
        <p:nvSpPr>
          <p:cNvPr id="3" name="Content Placeholder 2"/>
          <p:cNvSpPr>
            <a:spLocks noGrp="1"/>
          </p:cNvSpPr>
          <p:nvPr>
            <p:ph idx="1"/>
          </p:nvPr>
        </p:nvSpPr>
        <p:spPr>
          <a:xfrm>
            <a:off x="1069848" y="1418021"/>
            <a:ext cx="10058400" cy="4898371"/>
          </a:xfrm>
        </p:spPr>
        <p:txBody>
          <a:bodyPr>
            <a:noAutofit/>
          </a:bodyPr>
          <a:lstStyle/>
          <a:p>
            <a:r>
              <a:rPr lang="en-US" sz="1800" dirty="0"/>
              <a:t>The origin of banking in India can be traced back to the last decades of the 17th century. The General Bank of India and the Bank of Hindustan, which started in 1786 were the first banks in India. The Reserve Bank of India acts as a centralized body which monitoring any discrepancies and shortcomings in the system.</a:t>
            </a:r>
          </a:p>
          <a:p>
            <a:r>
              <a:rPr lang="en-US" sz="1800" dirty="0"/>
              <a:t>The central government entered the banking business with the nationalization of the </a:t>
            </a:r>
            <a:r>
              <a:rPr lang="en-US" sz="1800" b="1" dirty="0"/>
              <a:t>Imperial Bank of India in 1955</a:t>
            </a:r>
            <a:r>
              <a:rPr lang="en-US" sz="1800" dirty="0"/>
              <a:t>. A 60% stake was taken by the Reserve Bank of India (RBI) and the new bank was named as the State Bank of India. The seven other state banks became the subsidiaries of the new bank when nationalized on 19 July 1960.</a:t>
            </a:r>
          </a:p>
          <a:p>
            <a:r>
              <a:rPr lang="en-US" sz="1800" dirty="0"/>
              <a:t>The next major nationalization of banks took place in </a:t>
            </a:r>
            <a:r>
              <a:rPr lang="en-US" sz="1800" b="1" dirty="0"/>
              <a:t>1969</a:t>
            </a:r>
            <a:r>
              <a:rPr lang="en-US" sz="1800" dirty="0"/>
              <a:t> when the government of India, nationalized an additional 14 major banks. The total deposits in the banks nationalized in 1969 amounted to 50 crores. This move increased the presence of nationalized banks in India, with 84% of the total branches coming under government control. </a:t>
            </a:r>
          </a:p>
          <a:p>
            <a:r>
              <a:rPr lang="en-US" sz="1800" dirty="0"/>
              <a:t>The next round of nationalization took place in </a:t>
            </a:r>
            <a:r>
              <a:rPr lang="en-US" sz="1800" b="1" dirty="0"/>
              <a:t>April 1980</a:t>
            </a:r>
            <a:r>
              <a:rPr lang="en-US" sz="1800" dirty="0"/>
              <a:t>. The government </a:t>
            </a:r>
            <a:r>
              <a:rPr lang="en-US" sz="1800" b="1" dirty="0"/>
              <a:t>nationalized six banks</a:t>
            </a:r>
            <a:r>
              <a:rPr lang="en-US" sz="1800" dirty="0"/>
              <a:t>. The total deposits of these banks amounted to around 200 crores. This move led to a further increase in the number of branches in the market, increasing to 91% of the total branch network of the country</a:t>
            </a:r>
          </a:p>
        </p:txBody>
      </p:sp>
    </p:spTree>
    <p:extLst>
      <p:ext uri="{BB962C8B-B14F-4D97-AF65-F5344CB8AC3E}">
        <p14:creationId xmlns:p14="http://schemas.microsoft.com/office/powerpoint/2010/main" val="3636830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011" y="126610"/>
            <a:ext cx="9001208" cy="6676173"/>
          </a:xfrm>
        </p:spPr>
      </p:pic>
      <p:sp>
        <p:nvSpPr>
          <p:cNvPr id="6" name="TextBox 5"/>
          <p:cNvSpPr txBox="1"/>
          <p:nvPr/>
        </p:nvSpPr>
        <p:spPr>
          <a:xfrm>
            <a:off x="492369" y="126610"/>
            <a:ext cx="4107766" cy="1077218"/>
          </a:xfrm>
          <a:prstGeom prst="rect">
            <a:avLst/>
          </a:prstGeom>
          <a:noFill/>
        </p:spPr>
        <p:txBody>
          <a:bodyPr wrap="square" rtlCol="0">
            <a:spAutoFit/>
          </a:bodyPr>
          <a:lstStyle/>
          <a:p>
            <a:r>
              <a:rPr lang="en-US" sz="3200" dirty="0"/>
              <a:t>Banking Structure of India</a:t>
            </a:r>
          </a:p>
        </p:txBody>
      </p:sp>
    </p:spTree>
    <p:extLst>
      <p:ext uri="{BB962C8B-B14F-4D97-AF65-F5344CB8AC3E}">
        <p14:creationId xmlns:p14="http://schemas.microsoft.com/office/powerpoint/2010/main" val="2882256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07963"/>
            <a:ext cx="10058400" cy="1376524"/>
          </a:xfrm>
        </p:spPr>
        <p:txBody>
          <a:bodyPr/>
          <a:lstStyle/>
          <a:p>
            <a:r>
              <a:rPr lang="en-US" dirty="0"/>
              <a:t>Public Sector Banks</a:t>
            </a:r>
          </a:p>
        </p:txBody>
      </p:sp>
      <p:sp>
        <p:nvSpPr>
          <p:cNvPr id="3" name="Content Placeholder 2"/>
          <p:cNvSpPr>
            <a:spLocks noGrp="1"/>
          </p:cNvSpPr>
          <p:nvPr>
            <p:ph idx="1"/>
          </p:nvPr>
        </p:nvSpPr>
        <p:spPr/>
        <p:txBody>
          <a:bodyPr>
            <a:normAutofit/>
          </a:bodyPr>
          <a:lstStyle/>
          <a:p>
            <a:r>
              <a:rPr lang="en-US" sz="2400" dirty="0"/>
              <a:t>Public Sector Banks (PSBs) are banks where a majority stake (i.e. more than 50%) is held by a government. The shares of these banks are listed on stock exchanges. </a:t>
            </a:r>
          </a:p>
          <a:p>
            <a:r>
              <a:rPr lang="en-US" sz="2400" dirty="0"/>
              <a:t>There are a total of 27 Public Sector Banks in India [19 Nationalized banks + 6 State bank group (SBI + 5 associates)+IDBI+BMB].</a:t>
            </a:r>
          </a:p>
          <a:p>
            <a:r>
              <a:rPr lang="en-US" sz="2400" dirty="0"/>
              <a:t>The State Bank of India is India's largest commercial bank and is ranked one of the top five banks worldwide. It serves 90 million customers through a network of 9,000 branches and it offers a wide range of banking services. </a:t>
            </a:r>
          </a:p>
        </p:txBody>
      </p:sp>
    </p:spTree>
    <p:extLst>
      <p:ext uri="{BB962C8B-B14F-4D97-AF65-F5344CB8AC3E}">
        <p14:creationId xmlns:p14="http://schemas.microsoft.com/office/powerpoint/2010/main" val="187020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609" y="650929"/>
            <a:ext cx="11142921" cy="5962522"/>
          </a:xfrm>
        </p:spPr>
        <p:txBody>
          <a:bodyPr>
            <a:noAutofit/>
          </a:bodyPr>
          <a:lstStyle/>
          <a:p>
            <a:r>
              <a:rPr lang="en-IN" sz="2400" dirty="0"/>
              <a:t>Almost 80% of the businesses are still controlled by Public Sector Banks (PSBs). PSBs are still dominating the commercial banking system.</a:t>
            </a:r>
          </a:p>
          <a:p>
            <a:r>
              <a:rPr lang="en-IN" sz="2400" dirty="0"/>
              <a:t>The RBI has given licenses to new private sector banks as part of the liberalization process. The RBI has also been granting licenses to industrial houses.</a:t>
            </a:r>
          </a:p>
          <a:p>
            <a:r>
              <a:rPr lang="en-IN" sz="2400" dirty="0"/>
              <a:t>Many banks are successfully running in the retail and consumer segments but are yet to deliver services to industrial finance, retail trade, small business and agricultural finance.</a:t>
            </a:r>
          </a:p>
          <a:p>
            <a:r>
              <a:rPr lang="en-IN" sz="2400" dirty="0"/>
              <a:t>The PSBs play an important role in the industry due to its number of branches and foreign banks facing the constraint of limited number of branches. Hence, in order to achieve an efficient banking system, the responsibility is on the Government to encourage the PSBs to be run on professional lines.</a:t>
            </a:r>
          </a:p>
          <a:p>
            <a:endParaRPr lang="en-IN" sz="2400" dirty="0"/>
          </a:p>
          <a:p>
            <a:endParaRPr lang="en-IN" sz="2400" dirty="0"/>
          </a:p>
        </p:txBody>
      </p:sp>
    </p:spTree>
    <p:extLst>
      <p:ext uri="{BB962C8B-B14F-4D97-AF65-F5344CB8AC3E}">
        <p14:creationId xmlns:p14="http://schemas.microsoft.com/office/powerpoint/2010/main" val="17306065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607" y="457058"/>
            <a:ext cx="7653174" cy="886968"/>
          </a:xfrm>
        </p:spPr>
        <p:txBody>
          <a:bodyPr>
            <a:normAutofit fontScale="90000"/>
          </a:bodyPr>
          <a:lstStyle/>
          <a:p>
            <a:r>
              <a:rPr lang="en-IN" dirty="0"/>
              <a:t>Why Bank Nationalization?</a:t>
            </a:r>
            <a:br>
              <a:rPr lang="en-IN" dirty="0"/>
            </a:br>
            <a:endParaRPr lang="en-IN" dirty="0"/>
          </a:p>
        </p:txBody>
      </p:sp>
      <p:sp>
        <p:nvSpPr>
          <p:cNvPr id="3" name="Content Placeholder 2"/>
          <p:cNvSpPr>
            <a:spLocks noGrp="1"/>
          </p:cNvSpPr>
          <p:nvPr>
            <p:ph idx="1"/>
          </p:nvPr>
        </p:nvSpPr>
        <p:spPr>
          <a:xfrm>
            <a:off x="793119" y="1239142"/>
            <a:ext cx="10722124" cy="5614531"/>
          </a:xfrm>
        </p:spPr>
        <p:txBody>
          <a:bodyPr>
            <a:noAutofit/>
          </a:bodyPr>
          <a:lstStyle/>
          <a:p>
            <a:pPr>
              <a:lnSpc>
                <a:spcPct val="120000"/>
              </a:lnSpc>
            </a:pPr>
            <a:r>
              <a:rPr lang="en-IN" dirty="0"/>
              <a:t>The need for the nationalization was felt mainly because private commercial banks were not fulfilling the social and developmental goals of banking which are so essential for any industrialising country.</a:t>
            </a:r>
          </a:p>
          <a:p>
            <a:pPr>
              <a:lnSpc>
                <a:spcPct val="120000"/>
              </a:lnSpc>
            </a:pPr>
            <a:r>
              <a:rPr lang="en-IN" dirty="0"/>
              <a:t>Despite the enactment of the Banking Regulation Act in 1949 and the nationalisation of the largest bank, the State Bank of India, in 1955, the expansion of commercial banking had largely excluded rural areas and small-scale borrowers.</a:t>
            </a:r>
          </a:p>
          <a:p>
            <a:pPr>
              <a:lnSpc>
                <a:spcPct val="120000"/>
              </a:lnSpc>
            </a:pPr>
            <a:r>
              <a:rPr lang="en-IN" dirty="0"/>
              <a:t>The developmental goals of financial intermediation were not being achieved other than for some favoured large industries and established business houses. Whereas industry’s share in credit disbursed by commercial banks almost doubled between 1951 and 1968, from 34% to 68%, agriculture received less than 2% of total credit. Other key areas such credit to exports and small-scale industries were also neglected. </a:t>
            </a:r>
          </a:p>
          <a:p>
            <a:pPr marL="0" indent="0">
              <a:lnSpc>
                <a:spcPct val="120000"/>
              </a:lnSpc>
              <a:buNone/>
            </a:pPr>
            <a:endParaRPr lang="en-IN" dirty="0"/>
          </a:p>
          <a:p>
            <a:pPr>
              <a:lnSpc>
                <a:spcPct val="120000"/>
              </a:lnSpc>
            </a:pPr>
            <a:endParaRPr lang="en-IN" dirty="0"/>
          </a:p>
        </p:txBody>
      </p:sp>
    </p:spTree>
    <p:extLst>
      <p:ext uri="{BB962C8B-B14F-4D97-AF65-F5344CB8AC3E}">
        <p14:creationId xmlns:p14="http://schemas.microsoft.com/office/powerpoint/2010/main" val="38056296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0929"/>
            <a:ext cx="10058400" cy="5521271"/>
          </a:xfrm>
        </p:spPr>
        <p:txBody>
          <a:bodyPr>
            <a:normAutofit/>
          </a:bodyPr>
          <a:lstStyle/>
          <a:p>
            <a:r>
              <a:rPr lang="en-IN" sz="2800" dirty="0"/>
              <a:t>The stated purpose of bank nationalisation was to ensure that credit allocation occur in accordance with plan priorities. Nationalisation took place in two phases, with a first round in 1969 covering 14 banks followed by another in 1980 covering 7 banks. Currently there are 27 nationalised commercial banks. Initially, the focus was on the physical extension of banking services. From only 8261 in June 1969, the number of  branches of commercial banks increased to 65,521 in 2000. The expansion of rural branches was especially noteworthy. The population covered by a branch decreased from 65,000 in 1969 to 15,000 in 2001. There were associated increases in both deposits and credit flow.</a:t>
            </a:r>
          </a:p>
          <a:p>
            <a:endParaRPr lang="en-US" sz="2800" dirty="0"/>
          </a:p>
        </p:txBody>
      </p:sp>
    </p:spTree>
    <p:extLst>
      <p:ext uri="{BB962C8B-B14F-4D97-AF65-F5344CB8AC3E}">
        <p14:creationId xmlns:p14="http://schemas.microsoft.com/office/powerpoint/2010/main" val="329841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651</TotalTime>
  <Words>1908</Words>
  <Application>Microsoft Office PowerPoint</Application>
  <PresentationFormat>Widescreen</PresentationFormat>
  <Paragraphs>202</Paragraphs>
  <Slides>33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Calibri</vt:lpstr>
      <vt:lpstr>Century Gothic</vt:lpstr>
      <vt:lpstr>Wingdings</vt:lpstr>
      <vt:lpstr>Wood Type</vt:lpstr>
      <vt:lpstr>Public Sector Banks Role and Development</vt:lpstr>
      <vt:lpstr>What are Public Sector Institutions?</vt:lpstr>
      <vt:lpstr>What is a               ?</vt:lpstr>
      <vt:lpstr>History of Banking Sector in India</vt:lpstr>
      <vt:lpstr>PowerPoint Presentation</vt:lpstr>
      <vt:lpstr>Public Sector Banks</vt:lpstr>
      <vt:lpstr>PowerPoint Presentation</vt:lpstr>
      <vt:lpstr>Why Bank Nationalization? </vt:lpstr>
      <vt:lpstr>PowerPoint Presentation</vt:lpstr>
      <vt:lpstr>Public Sector Banks of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 Deposit Ratio</vt:lpstr>
      <vt:lpstr>PowerPoint Presentation</vt:lpstr>
      <vt:lpstr>Cash Deposit Ratio</vt:lpstr>
      <vt:lpstr>PowerPoint Presentation</vt:lpstr>
      <vt:lpstr>PowerPoint Presentation</vt:lpstr>
      <vt:lpstr>Functions of Public Sector Banks</vt:lpstr>
      <vt:lpstr>PowerPoint Presentation</vt:lpstr>
      <vt:lpstr>PowerPoint Presentation</vt:lpstr>
      <vt:lpstr>Role of Public Sector Banks</vt:lpstr>
      <vt:lpstr>Role of Public Sector Banks (contd.)</vt:lpstr>
      <vt:lpstr>PowerPoint Presentation</vt:lpstr>
      <vt:lpstr>Development of Public Sector Banks</vt:lpstr>
      <vt:lpstr>Development of PSBs (contd.)</vt:lpstr>
      <vt:lpstr>Challenges for Public Sector Banks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Sector Banks – Role and Development</dc:title>
  <dc:creator>Kaivalya Shah</dc:creator>
  <cp:lastModifiedBy>Kaivalya Shah</cp:lastModifiedBy>
  <cp:revision>116</cp:revision>
  <dcterms:created xsi:type="dcterms:W3CDTF">2016-04-06T04:59:14Z</dcterms:created>
  <dcterms:modified xsi:type="dcterms:W3CDTF">2016-04-08T18:27:41Z</dcterms:modified>
</cp:coreProperties>
</file>