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
  </p:notesMasterIdLst>
  <p:sldIdLst>
    <p:sldId id="256" r:id="rId2"/>
    <p:sldId id="257" r:id="rId3"/>
    <p:sldId id="281" r:id="rId4"/>
    <p:sldId id="259" r:id="rId5"/>
    <p:sldId id="260" r:id="rId6"/>
    <p:sldId id="282" r:id="rId7"/>
    <p:sldId id="283" r:id="rId8"/>
    <p:sldId id="280" r:id="rId9"/>
    <p:sldId id="261" r:id="rId10"/>
    <p:sldId id="276" r:id="rId11"/>
    <p:sldId id="274" r:id="rId12"/>
    <p:sldId id="277" r:id="rId13"/>
    <p:sldId id="284" r:id="rId14"/>
    <p:sldId id="273" r:id="rId15"/>
    <p:sldId id="285" r:id="rId16"/>
    <p:sldId id="279" r:id="rId17"/>
    <p:sldId id="263" r:id="rId18"/>
    <p:sldId id="262" r:id="rId19"/>
    <p:sldId id="275" r:id="rId20"/>
    <p:sldId id="266" r:id="rId21"/>
    <p:sldId id="267" r:id="rId22"/>
    <p:sldId id="268" r:id="rId23"/>
    <p:sldId id="269" r:id="rId24"/>
    <p:sldId id="271" r:id="rId25"/>
    <p:sldId id="270" r:id="rId26"/>
    <p:sldId id="272" r:id="rId27"/>
    <p:sldId id="258" r:id="rId28"/>
    <p:sldId id="278" r:id="rId29"/>
    <p:sldId id="265" r:id="rId30"/>
    <p:sldId id="26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86347" autoAdjust="0"/>
  </p:normalViewPr>
  <p:slideViewPr>
    <p:cSldViewPr snapToGrid="0">
      <p:cViewPr varScale="1">
        <p:scale>
          <a:sx n="62" d="100"/>
          <a:sy n="62" d="100"/>
        </p:scale>
        <p:origin x="1062" y="7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22.xml"/><Relationship Id="rId18" Type="http://schemas.openxmlformats.org/officeDocument/2006/relationships/slide" Target="slides/slide27.xml"/><Relationship Id="rId3" Type="http://schemas.openxmlformats.org/officeDocument/2006/relationships/slide" Target="slides/slide4.xml"/><Relationship Id="rId7" Type="http://schemas.openxmlformats.org/officeDocument/2006/relationships/slide" Target="slides/slide14.xml"/><Relationship Id="rId12" Type="http://schemas.openxmlformats.org/officeDocument/2006/relationships/slide" Target="slides/slide21.xml"/><Relationship Id="rId17" Type="http://schemas.openxmlformats.org/officeDocument/2006/relationships/slide" Target="slides/slide26.xml"/><Relationship Id="rId2" Type="http://schemas.openxmlformats.org/officeDocument/2006/relationships/slide" Target="slides/slide2.xml"/><Relationship Id="rId16" Type="http://schemas.openxmlformats.org/officeDocument/2006/relationships/slide" Target="slides/slide25.xml"/><Relationship Id="rId20" Type="http://schemas.openxmlformats.org/officeDocument/2006/relationships/slide" Target="slides/slide30.xml"/><Relationship Id="rId1" Type="http://schemas.openxmlformats.org/officeDocument/2006/relationships/slide" Target="slides/slide1.xml"/><Relationship Id="rId6" Type="http://schemas.openxmlformats.org/officeDocument/2006/relationships/slide" Target="slides/slide11.xml"/><Relationship Id="rId11" Type="http://schemas.openxmlformats.org/officeDocument/2006/relationships/slide" Target="slides/slide20.xml"/><Relationship Id="rId5" Type="http://schemas.openxmlformats.org/officeDocument/2006/relationships/slide" Target="slides/slide9.xml"/><Relationship Id="rId15" Type="http://schemas.openxmlformats.org/officeDocument/2006/relationships/slide" Target="slides/slide24.xml"/><Relationship Id="rId10" Type="http://schemas.openxmlformats.org/officeDocument/2006/relationships/slide" Target="slides/slide19.xml"/><Relationship Id="rId19" Type="http://schemas.openxmlformats.org/officeDocument/2006/relationships/slide" Target="slides/slide29.xml"/><Relationship Id="rId4" Type="http://schemas.openxmlformats.org/officeDocument/2006/relationships/slide" Target="slides/slide5.xml"/><Relationship Id="rId9" Type="http://schemas.openxmlformats.org/officeDocument/2006/relationships/slide" Target="slides/slide18.xml"/><Relationship Id="rId14" Type="http://schemas.openxmlformats.org/officeDocument/2006/relationships/slide" Target="slides/slide23.xml"/></Relationships>
</file>

<file path=ppt/charts/_rels/chart1.xml.rels><?xml version="1.0" encoding="UTF-8" standalone="yes"?>
<Relationships xmlns="http://schemas.openxmlformats.org/package/2006/relationships"><Relationship Id="rId3" Type="http://schemas.openxmlformats.org/officeDocument/2006/relationships/oleObject" Target="file:///E:\trade%20deficit%20data%20&amp;%20cha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Net%20Imports%20(1)%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Net%20Imports%20(1)%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Net%20Imports%20(1)%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Net%20Imports%20(1)%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Net%20Imports%20(1)%20(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Net%20Imports%20(1)%20(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Net%20Imports%20(1)%20(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Net%20Import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791075952225267E-2"/>
          <c:y val="0.13669704813165034"/>
          <c:w val="0.95099100000000003"/>
          <c:h val="0.795045"/>
        </c:manualLayout>
      </c:layout>
      <c:barChart>
        <c:barDir val="col"/>
        <c:grouping val="clustered"/>
        <c:varyColors val="0"/>
        <c:ser>
          <c:idx val="0"/>
          <c:order val="0"/>
          <c:tx>
            <c:strRef>
              <c:f>'[trade deficit data &amp; chart.xlsx]Sheet 1'!$B$2</c:f>
              <c:strCache>
                <c:ptCount val="1"/>
                <c:pt idx="0">
                  <c:v>Export</c:v>
                </c:pt>
              </c:strCache>
            </c:strRef>
          </c:tx>
          <c:spPr>
            <a:solidFill>
              <a:schemeClr val="accent1"/>
            </a:solidFill>
            <a:ln>
              <a:noFill/>
            </a:ln>
            <a:effectLst/>
          </c:spPr>
          <c:invertIfNegative val="0"/>
          <c:cat>
            <c:numRef>
              <c:f>'[trade deficit data &amp; chart.xlsx]Sheet 1'!$A$3:$A$19</c:f>
              <c:numCache>
                <c:formatCode>General</c:formatCode>
                <c:ptCount val="17"/>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numCache>
            </c:numRef>
          </c:cat>
          <c:val>
            <c:numRef>
              <c:f>'[trade deficit data &amp; chart.xlsx]Sheet 1'!$B$3:$B$19</c:f>
              <c:numCache>
                <c:formatCode>General</c:formatCode>
                <c:ptCount val="17"/>
                <c:pt idx="0">
                  <c:v>36.299999999999997</c:v>
                </c:pt>
                <c:pt idx="1">
                  <c:v>43.1</c:v>
                </c:pt>
                <c:pt idx="2">
                  <c:v>42.5</c:v>
                </c:pt>
                <c:pt idx="3">
                  <c:v>44.5</c:v>
                </c:pt>
                <c:pt idx="4">
                  <c:v>48.3</c:v>
                </c:pt>
                <c:pt idx="5">
                  <c:v>57.24</c:v>
                </c:pt>
                <c:pt idx="6">
                  <c:v>69.180000000000007</c:v>
                </c:pt>
                <c:pt idx="7">
                  <c:v>76.23</c:v>
                </c:pt>
                <c:pt idx="8">
                  <c:v>112</c:v>
                </c:pt>
                <c:pt idx="9">
                  <c:v>176.4</c:v>
                </c:pt>
                <c:pt idx="10">
                  <c:v>168.2</c:v>
                </c:pt>
                <c:pt idx="11">
                  <c:v>201.1</c:v>
                </c:pt>
                <c:pt idx="12">
                  <c:v>299.39999999999998</c:v>
                </c:pt>
                <c:pt idx="13">
                  <c:v>298.39999999999998</c:v>
                </c:pt>
                <c:pt idx="14">
                  <c:v>313.2</c:v>
                </c:pt>
                <c:pt idx="15">
                  <c:v>318.2</c:v>
                </c:pt>
                <c:pt idx="16">
                  <c:v>310.3</c:v>
                </c:pt>
              </c:numCache>
            </c:numRef>
          </c:val>
          <c:extLst>
            <c:ext xmlns:c16="http://schemas.microsoft.com/office/drawing/2014/chart" uri="{C3380CC4-5D6E-409C-BE32-E72D297353CC}">
              <c16:uniqueId val="{00000000-D749-46F2-A190-F7573F58A4E2}"/>
            </c:ext>
          </c:extLst>
        </c:ser>
        <c:ser>
          <c:idx val="1"/>
          <c:order val="1"/>
          <c:tx>
            <c:strRef>
              <c:f>'[trade deficit data &amp; chart.xlsx]Sheet 1'!$C$2</c:f>
              <c:strCache>
                <c:ptCount val="1"/>
                <c:pt idx="0">
                  <c:v>Import</c:v>
                </c:pt>
              </c:strCache>
            </c:strRef>
          </c:tx>
          <c:spPr>
            <a:solidFill>
              <a:schemeClr val="accent2"/>
            </a:solidFill>
            <a:ln>
              <a:noFill/>
            </a:ln>
            <a:effectLst/>
          </c:spPr>
          <c:invertIfNegative val="0"/>
          <c:cat>
            <c:numRef>
              <c:f>'[trade deficit data &amp; chart.xlsx]Sheet 1'!$A$3:$A$19</c:f>
              <c:numCache>
                <c:formatCode>General</c:formatCode>
                <c:ptCount val="17"/>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numCache>
            </c:numRef>
          </c:cat>
          <c:val>
            <c:numRef>
              <c:f>'[trade deficit data &amp; chart.xlsx]Sheet 1'!$C$3:$C$19</c:f>
              <c:numCache>
                <c:formatCode>General</c:formatCode>
                <c:ptCount val="17"/>
                <c:pt idx="0">
                  <c:v>50.2</c:v>
                </c:pt>
                <c:pt idx="1">
                  <c:v>60.8</c:v>
                </c:pt>
                <c:pt idx="2">
                  <c:v>54.5</c:v>
                </c:pt>
                <c:pt idx="3">
                  <c:v>53.8</c:v>
                </c:pt>
                <c:pt idx="4">
                  <c:v>61.6</c:v>
                </c:pt>
                <c:pt idx="5">
                  <c:v>74.150000000000006</c:v>
                </c:pt>
                <c:pt idx="6">
                  <c:v>89.33</c:v>
                </c:pt>
                <c:pt idx="7">
                  <c:v>113.1</c:v>
                </c:pt>
                <c:pt idx="8">
                  <c:v>187.9</c:v>
                </c:pt>
                <c:pt idx="9">
                  <c:v>305.5</c:v>
                </c:pt>
                <c:pt idx="10">
                  <c:v>274.3</c:v>
                </c:pt>
                <c:pt idx="11">
                  <c:v>327</c:v>
                </c:pt>
                <c:pt idx="12">
                  <c:v>461.4</c:v>
                </c:pt>
                <c:pt idx="13">
                  <c:v>500.4</c:v>
                </c:pt>
                <c:pt idx="14">
                  <c:v>467.5</c:v>
                </c:pt>
                <c:pt idx="15">
                  <c:v>462.9</c:v>
                </c:pt>
                <c:pt idx="16">
                  <c:v>447.9</c:v>
                </c:pt>
              </c:numCache>
            </c:numRef>
          </c:val>
          <c:extLst>
            <c:ext xmlns:c16="http://schemas.microsoft.com/office/drawing/2014/chart" uri="{C3380CC4-5D6E-409C-BE32-E72D297353CC}">
              <c16:uniqueId val="{00000001-D749-46F2-A190-F7573F58A4E2}"/>
            </c:ext>
          </c:extLst>
        </c:ser>
        <c:ser>
          <c:idx val="2"/>
          <c:order val="2"/>
          <c:tx>
            <c:strRef>
              <c:f>'[trade deficit data &amp; chart.xlsx]Sheet 1'!$D$2</c:f>
              <c:strCache>
                <c:ptCount val="1"/>
                <c:pt idx="0">
                  <c:v>Trade Deficit</c:v>
                </c:pt>
              </c:strCache>
            </c:strRef>
          </c:tx>
          <c:spPr>
            <a:solidFill>
              <a:schemeClr val="accent3"/>
            </a:solidFill>
            <a:ln>
              <a:noFill/>
            </a:ln>
            <a:effectLst/>
          </c:spPr>
          <c:invertIfNegative val="0"/>
          <c:cat>
            <c:numRef>
              <c:f>'[trade deficit data &amp; chart.xlsx]Sheet 1'!$A$3:$A$19</c:f>
              <c:numCache>
                <c:formatCode>General</c:formatCode>
                <c:ptCount val="17"/>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numCache>
            </c:numRef>
          </c:cat>
          <c:val>
            <c:numRef>
              <c:f>'[trade deficit data &amp; chart.xlsx]Sheet 1'!$D$3:$D$19</c:f>
              <c:numCache>
                <c:formatCode>General</c:formatCode>
                <c:ptCount val="17"/>
                <c:pt idx="0">
                  <c:v>-13.9</c:v>
                </c:pt>
                <c:pt idx="1">
                  <c:v>-17.7</c:v>
                </c:pt>
                <c:pt idx="2">
                  <c:v>-12</c:v>
                </c:pt>
                <c:pt idx="3">
                  <c:v>-9.3000000000000007</c:v>
                </c:pt>
                <c:pt idx="4">
                  <c:v>-13.3</c:v>
                </c:pt>
                <c:pt idx="5">
                  <c:v>-16.91</c:v>
                </c:pt>
                <c:pt idx="6">
                  <c:v>-20.149999999999999</c:v>
                </c:pt>
                <c:pt idx="7">
                  <c:v>-36.869999999999997</c:v>
                </c:pt>
                <c:pt idx="8">
                  <c:v>-75.900000000000006</c:v>
                </c:pt>
                <c:pt idx="9">
                  <c:v>-129.1</c:v>
                </c:pt>
                <c:pt idx="10">
                  <c:v>-106.1</c:v>
                </c:pt>
                <c:pt idx="11">
                  <c:v>-125.9</c:v>
                </c:pt>
                <c:pt idx="12">
                  <c:v>-162</c:v>
                </c:pt>
                <c:pt idx="13">
                  <c:v>-202</c:v>
                </c:pt>
                <c:pt idx="14">
                  <c:v>-154.30000000000001</c:v>
                </c:pt>
                <c:pt idx="15">
                  <c:v>-144.69999999999999</c:v>
                </c:pt>
                <c:pt idx="16">
                  <c:v>-137.6</c:v>
                </c:pt>
              </c:numCache>
            </c:numRef>
          </c:val>
          <c:extLst>
            <c:ext xmlns:c16="http://schemas.microsoft.com/office/drawing/2014/chart" uri="{C3380CC4-5D6E-409C-BE32-E72D297353CC}">
              <c16:uniqueId val="{00000002-D749-46F2-A190-F7573F58A4E2}"/>
            </c:ext>
          </c:extLst>
        </c:ser>
        <c:dLbls>
          <c:showLegendKey val="0"/>
          <c:showVal val="0"/>
          <c:showCatName val="0"/>
          <c:showSerName val="0"/>
          <c:showPercent val="0"/>
          <c:showBubbleSize val="0"/>
        </c:dLbls>
        <c:gapWidth val="219"/>
        <c:overlap val="-27"/>
        <c:axId val="2094734552"/>
        <c:axId val="2094734553"/>
      </c:barChart>
      <c:catAx>
        <c:axId val="209473455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0" spcFirstLastPara="1" vertOverflow="ellipsis"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94734552"/>
        <c:crosses val="autoZero"/>
        <c:crossBetween val="between"/>
        <c:majorUnit val="225"/>
        <c:minorUnit val="112.5"/>
      </c:valAx>
      <c:spPr>
        <a:noFill/>
        <a:ln>
          <a:noFill/>
        </a:ln>
        <a:effectLst/>
      </c:spPr>
    </c:plotArea>
    <c:legend>
      <c:legendPos val="b"/>
      <c:layout>
        <c:manualLayout>
          <c:xMode val="edge"/>
          <c:yMode val="edge"/>
          <c:x val="0.38521187257355949"/>
          <c:y val="0.85593543869140776"/>
          <c:w val="0.24666242180630099"/>
          <c:h val="4.6935029804669827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Petroleum and Crude </a:t>
            </a:r>
            <a:r>
              <a:rPr lang="en-US" sz="2000" b="0" i="0" u="none" strike="noStrike" baseline="0" dirty="0">
                <a:effectLst/>
              </a:rPr>
              <a:t>Imports</a:t>
            </a:r>
            <a:r>
              <a:rPr lang="en-US" sz="2000" dirty="0"/>
              <a:t> ($ </a:t>
            </a:r>
            <a:r>
              <a:rPr lang="en-US" sz="2000" dirty="0" err="1"/>
              <a:t>bn</a:t>
            </a:r>
            <a:r>
              <a:rPr lang="en-US" sz="2000" dirty="0"/>
              <a:t>)</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7905347769028873E-2"/>
          <c:y val="0.10613429571303587"/>
          <c:w val="0.92063631889763775"/>
          <c:h val="0.76718372703412074"/>
        </c:manualLayout>
      </c:layout>
      <c:barChart>
        <c:barDir val="col"/>
        <c:grouping val="clustered"/>
        <c:varyColors val="0"/>
        <c:ser>
          <c:idx val="0"/>
          <c:order val="0"/>
          <c:tx>
            <c:strRef>
              <c:f>'[Net Imports (1) (1).xlsx]Petroleum Imports and Crude'!$B$1</c:f>
              <c:strCache>
                <c:ptCount val="1"/>
                <c:pt idx="0">
                  <c:v>Petraoleum Imports and Crude  ($ bn)</c:v>
                </c:pt>
              </c:strCache>
            </c:strRef>
          </c:tx>
          <c:spPr>
            <a:solidFill>
              <a:schemeClr val="accent1"/>
            </a:solidFill>
            <a:ln>
              <a:noFill/>
            </a:ln>
            <a:effectLst/>
          </c:spPr>
          <c:invertIfNegative val="0"/>
          <c:cat>
            <c:numRef>
              <c:f>'[Net Imports (1) (1).xlsx]Petroleum Imports and Crude'!$A$2:$A$53</c:f>
              <c:numCache>
                <c:formatCode>General</c:formatCode>
                <c:ptCount val="52"/>
                <c:pt idx="0">
                  <c:v>1962</c:v>
                </c:pt>
                <c:pt idx="1">
                  <c:v>1963</c:v>
                </c:pt>
                <c:pt idx="2">
                  <c:v>1964</c:v>
                </c:pt>
                <c:pt idx="3">
                  <c:v>1965</c:v>
                </c:pt>
                <c:pt idx="4">
                  <c:v>1966</c:v>
                </c:pt>
                <c:pt idx="5">
                  <c:v>1967</c:v>
                </c:pt>
                <c:pt idx="6">
                  <c:v>1968</c:v>
                </c:pt>
                <c:pt idx="7">
                  <c:v>1969</c:v>
                </c:pt>
                <c:pt idx="8">
                  <c:v>1970</c:v>
                </c:pt>
                <c:pt idx="9">
                  <c:v>1971</c:v>
                </c:pt>
                <c:pt idx="10">
                  <c:v>1972</c:v>
                </c:pt>
                <c:pt idx="11">
                  <c:v>1973</c:v>
                </c:pt>
                <c:pt idx="12">
                  <c:v>1974</c:v>
                </c:pt>
                <c:pt idx="13">
                  <c:v>1975</c:v>
                </c:pt>
                <c:pt idx="14">
                  <c:v>1976</c:v>
                </c:pt>
                <c:pt idx="15">
                  <c:v>1977</c:v>
                </c:pt>
                <c:pt idx="16">
                  <c:v>1978</c:v>
                </c:pt>
                <c:pt idx="17">
                  <c:v>1979</c:v>
                </c:pt>
                <c:pt idx="18">
                  <c:v>1980</c:v>
                </c:pt>
                <c:pt idx="19">
                  <c:v>1981</c:v>
                </c:pt>
                <c:pt idx="20">
                  <c:v>1982</c:v>
                </c:pt>
                <c:pt idx="21">
                  <c:v>1983</c:v>
                </c:pt>
                <c:pt idx="22">
                  <c:v>1984</c:v>
                </c:pt>
                <c:pt idx="23">
                  <c:v>1985</c:v>
                </c:pt>
                <c:pt idx="24">
                  <c:v>1986</c:v>
                </c:pt>
                <c:pt idx="25">
                  <c:v>1987</c:v>
                </c:pt>
                <c:pt idx="26">
                  <c:v>1988</c:v>
                </c:pt>
                <c:pt idx="27">
                  <c:v>1989</c:v>
                </c:pt>
                <c:pt idx="28">
                  <c:v>1990</c:v>
                </c:pt>
                <c:pt idx="29">
                  <c:v>1991</c:v>
                </c:pt>
                <c:pt idx="30">
                  <c:v>1992</c:v>
                </c:pt>
                <c:pt idx="31">
                  <c:v>1993</c:v>
                </c:pt>
                <c:pt idx="32">
                  <c:v>1994</c:v>
                </c:pt>
                <c:pt idx="33">
                  <c:v>1995</c:v>
                </c:pt>
                <c:pt idx="34">
                  <c:v>1996</c:v>
                </c:pt>
                <c:pt idx="35">
                  <c:v>1997</c:v>
                </c:pt>
                <c:pt idx="36">
                  <c:v>1998</c:v>
                </c:pt>
                <c:pt idx="37">
                  <c:v>1999</c:v>
                </c:pt>
                <c:pt idx="38">
                  <c:v>2000</c:v>
                </c:pt>
                <c:pt idx="39">
                  <c:v>2001</c:v>
                </c:pt>
                <c:pt idx="40">
                  <c:v>2002</c:v>
                </c:pt>
                <c:pt idx="41">
                  <c:v>2003</c:v>
                </c:pt>
                <c:pt idx="42">
                  <c:v>2004</c:v>
                </c:pt>
                <c:pt idx="43">
                  <c:v>2005</c:v>
                </c:pt>
                <c:pt idx="44">
                  <c:v>2006</c:v>
                </c:pt>
                <c:pt idx="45">
                  <c:v>2007</c:v>
                </c:pt>
                <c:pt idx="46">
                  <c:v>2008</c:v>
                </c:pt>
                <c:pt idx="47">
                  <c:v>2009</c:v>
                </c:pt>
                <c:pt idx="48">
                  <c:v>2010</c:v>
                </c:pt>
                <c:pt idx="49">
                  <c:v>2011</c:v>
                </c:pt>
                <c:pt idx="50">
                  <c:v>2012</c:v>
                </c:pt>
                <c:pt idx="51">
                  <c:v>2013</c:v>
                </c:pt>
              </c:numCache>
            </c:numRef>
          </c:cat>
          <c:val>
            <c:numRef>
              <c:f>'[Net Imports (1) (1).xlsx]Petroleum Imports and Crude'!$B$2:$B$53</c:f>
              <c:numCache>
                <c:formatCode>General</c:formatCode>
                <c:ptCount val="52"/>
                <c:pt idx="0">
                  <c:v>8.6999999999999994E-2</c:v>
                </c:pt>
                <c:pt idx="1">
                  <c:v>0.17399999999999999</c:v>
                </c:pt>
                <c:pt idx="2">
                  <c:v>0.13500000000000001</c:v>
                </c:pt>
                <c:pt idx="3">
                  <c:v>0.115</c:v>
                </c:pt>
                <c:pt idx="4">
                  <c:v>0.105</c:v>
                </c:pt>
                <c:pt idx="5">
                  <c:v>0.10100000000000001</c:v>
                </c:pt>
                <c:pt idx="6">
                  <c:v>0.108</c:v>
                </c:pt>
                <c:pt idx="7">
                  <c:v>6.88E-2</c:v>
                </c:pt>
                <c:pt idx="8">
                  <c:v>0.13500000000000001</c:v>
                </c:pt>
                <c:pt idx="9">
                  <c:v>0.221</c:v>
                </c:pt>
                <c:pt idx="10">
                  <c:v>7.5499999999999998E-2</c:v>
                </c:pt>
                <c:pt idx="11">
                  <c:v>0.436</c:v>
                </c:pt>
                <c:pt idx="12">
                  <c:v>1.32</c:v>
                </c:pt>
                <c:pt idx="13">
                  <c:v>0.15</c:v>
                </c:pt>
                <c:pt idx="14">
                  <c:v>1.37</c:v>
                </c:pt>
                <c:pt idx="15">
                  <c:v>0.28100000000000003</c:v>
                </c:pt>
                <c:pt idx="16">
                  <c:v>1.0800000000000001E-2</c:v>
                </c:pt>
                <c:pt idx="17">
                  <c:v>0.84199999999999997</c:v>
                </c:pt>
                <c:pt idx="18">
                  <c:v>0.59899999999999998</c:v>
                </c:pt>
                <c:pt idx="19">
                  <c:v>0.27500000000000002</c:v>
                </c:pt>
                <c:pt idx="20">
                  <c:v>1.89</c:v>
                </c:pt>
                <c:pt idx="21">
                  <c:v>0.113</c:v>
                </c:pt>
                <c:pt idx="22">
                  <c:v>2.97E-3</c:v>
                </c:pt>
                <c:pt idx="23">
                  <c:v>2.0699999999999998E-3</c:v>
                </c:pt>
                <c:pt idx="24">
                  <c:v>1.51</c:v>
                </c:pt>
                <c:pt idx="25">
                  <c:v>2.1800000000000002</c:v>
                </c:pt>
                <c:pt idx="26">
                  <c:v>1.73</c:v>
                </c:pt>
                <c:pt idx="27">
                  <c:v>2.27</c:v>
                </c:pt>
                <c:pt idx="28">
                  <c:v>0.16400000000000001</c:v>
                </c:pt>
                <c:pt idx="29">
                  <c:v>0.252</c:v>
                </c:pt>
                <c:pt idx="30">
                  <c:v>0.34300000000000003</c:v>
                </c:pt>
                <c:pt idx="31">
                  <c:v>3.21</c:v>
                </c:pt>
                <c:pt idx="32">
                  <c:v>3.07</c:v>
                </c:pt>
                <c:pt idx="33">
                  <c:v>3.25</c:v>
                </c:pt>
                <c:pt idx="34">
                  <c:v>5.0199999999999996</c:v>
                </c:pt>
                <c:pt idx="35">
                  <c:v>3.62</c:v>
                </c:pt>
                <c:pt idx="36">
                  <c:v>3.62</c:v>
                </c:pt>
                <c:pt idx="37">
                  <c:v>3.28</c:v>
                </c:pt>
                <c:pt idx="38">
                  <c:v>4.4400000000000004</c:v>
                </c:pt>
                <c:pt idx="39">
                  <c:v>1.23</c:v>
                </c:pt>
                <c:pt idx="40">
                  <c:v>1.63</c:v>
                </c:pt>
                <c:pt idx="41">
                  <c:v>1.96</c:v>
                </c:pt>
                <c:pt idx="42">
                  <c:v>2.41</c:v>
                </c:pt>
                <c:pt idx="43">
                  <c:v>4.1399999999999997</c:v>
                </c:pt>
                <c:pt idx="44">
                  <c:v>36.4</c:v>
                </c:pt>
                <c:pt idx="45">
                  <c:v>52.7</c:v>
                </c:pt>
                <c:pt idx="46">
                  <c:v>84.9</c:v>
                </c:pt>
                <c:pt idx="47">
                  <c:v>62.9</c:v>
                </c:pt>
                <c:pt idx="48">
                  <c:v>85</c:v>
                </c:pt>
                <c:pt idx="49">
                  <c:v>134</c:v>
                </c:pt>
                <c:pt idx="50">
                  <c:v>164</c:v>
                </c:pt>
                <c:pt idx="51">
                  <c:v>164</c:v>
                </c:pt>
              </c:numCache>
            </c:numRef>
          </c:val>
          <c:extLst>
            <c:ext xmlns:c16="http://schemas.microsoft.com/office/drawing/2014/chart" uri="{C3380CC4-5D6E-409C-BE32-E72D297353CC}">
              <c16:uniqueId val="{00000000-73C4-454A-B0B3-4DB2FA11D927}"/>
            </c:ext>
          </c:extLst>
        </c:ser>
        <c:dLbls>
          <c:showLegendKey val="0"/>
          <c:showVal val="0"/>
          <c:showCatName val="0"/>
          <c:showSerName val="0"/>
          <c:showPercent val="0"/>
          <c:showBubbleSize val="0"/>
        </c:dLbls>
        <c:gapWidth val="219"/>
        <c:overlap val="-27"/>
        <c:axId val="208927775"/>
        <c:axId val="208922783"/>
      </c:barChart>
      <c:catAx>
        <c:axId val="208927775"/>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Years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8922783"/>
        <c:crosses val="autoZero"/>
        <c:auto val="1"/>
        <c:lblAlgn val="ctr"/>
        <c:lblOffset val="100"/>
        <c:noMultiLvlLbl val="0"/>
      </c:catAx>
      <c:valAx>
        <c:axId val="2089227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b="0" i="0" baseline="0" dirty="0">
                    <a:effectLst/>
                  </a:rPr>
                  <a:t>in Billion $</a:t>
                </a:r>
                <a:endParaRPr lang="en-US" sz="1800" dirty="0">
                  <a:effectLst/>
                </a:endParaRPr>
              </a:p>
            </c:rich>
          </c:tx>
          <c:layout>
            <c:manualLayout>
              <c:xMode val="edge"/>
              <c:yMode val="edge"/>
              <c:x val="9.3749999999999997E-3"/>
              <c:y val="0.42831408573928259"/>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89277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Gems and Precious Stones Imports ($ </a:t>
            </a:r>
            <a:r>
              <a:rPr lang="en-US" dirty="0" err="1"/>
              <a:t>bn</a:t>
            </a:r>
            <a:r>
              <a:rPr lang="en-US"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577706692913386E-2"/>
          <c:y val="0.11950466608340624"/>
          <c:w val="0.93276459973753278"/>
          <c:h val="0.76515850102070571"/>
        </c:manualLayout>
      </c:layout>
      <c:barChart>
        <c:barDir val="col"/>
        <c:grouping val="clustered"/>
        <c:varyColors val="0"/>
        <c:ser>
          <c:idx val="0"/>
          <c:order val="0"/>
          <c:tx>
            <c:strRef>
              <c:f>'[Net Imports (1) (1).xlsx]Diamond and Preicous Stones'!$B$1</c:f>
              <c:strCache>
                <c:ptCount val="1"/>
                <c:pt idx="0">
                  <c:v>Diamond and Preicous Stones($ bn)</c:v>
                </c:pt>
              </c:strCache>
            </c:strRef>
          </c:tx>
          <c:spPr>
            <a:solidFill>
              <a:schemeClr val="accent1"/>
            </a:solidFill>
            <a:ln>
              <a:noFill/>
            </a:ln>
            <a:effectLst/>
          </c:spPr>
          <c:invertIfNegative val="0"/>
          <c:cat>
            <c:numRef>
              <c:f>'[Net Imports (1) (1).xlsx]Diamond and Preicous Stones'!$A$2:$A$53</c:f>
              <c:numCache>
                <c:formatCode>General</c:formatCode>
                <c:ptCount val="52"/>
                <c:pt idx="0">
                  <c:v>1962</c:v>
                </c:pt>
                <c:pt idx="1">
                  <c:v>1963</c:v>
                </c:pt>
                <c:pt idx="2">
                  <c:v>1964</c:v>
                </c:pt>
                <c:pt idx="3">
                  <c:v>1965</c:v>
                </c:pt>
                <c:pt idx="4">
                  <c:v>1966</c:v>
                </c:pt>
                <c:pt idx="5">
                  <c:v>1967</c:v>
                </c:pt>
                <c:pt idx="6">
                  <c:v>1968</c:v>
                </c:pt>
                <c:pt idx="7">
                  <c:v>1969</c:v>
                </c:pt>
                <c:pt idx="8">
                  <c:v>1970</c:v>
                </c:pt>
                <c:pt idx="9">
                  <c:v>1971</c:v>
                </c:pt>
                <c:pt idx="10">
                  <c:v>1972</c:v>
                </c:pt>
                <c:pt idx="11">
                  <c:v>1973</c:v>
                </c:pt>
                <c:pt idx="12">
                  <c:v>1974</c:v>
                </c:pt>
                <c:pt idx="13">
                  <c:v>1975</c:v>
                </c:pt>
                <c:pt idx="14">
                  <c:v>1976</c:v>
                </c:pt>
                <c:pt idx="15">
                  <c:v>1977</c:v>
                </c:pt>
                <c:pt idx="16">
                  <c:v>1978</c:v>
                </c:pt>
                <c:pt idx="17">
                  <c:v>1979</c:v>
                </c:pt>
                <c:pt idx="18">
                  <c:v>1980</c:v>
                </c:pt>
                <c:pt idx="19">
                  <c:v>1981</c:v>
                </c:pt>
                <c:pt idx="20">
                  <c:v>1982</c:v>
                </c:pt>
                <c:pt idx="21">
                  <c:v>1983</c:v>
                </c:pt>
                <c:pt idx="22">
                  <c:v>1984</c:v>
                </c:pt>
                <c:pt idx="23">
                  <c:v>1985</c:v>
                </c:pt>
                <c:pt idx="24">
                  <c:v>1986</c:v>
                </c:pt>
                <c:pt idx="25">
                  <c:v>1987</c:v>
                </c:pt>
                <c:pt idx="26">
                  <c:v>1988</c:v>
                </c:pt>
                <c:pt idx="27">
                  <c:v>1989</c:v>
                </c:pt>
                <c:pt idx="28">
                  <c:v>1990</c:v>
                </c:pt>
                <c:pt idx="29">
                  <c:v>1991</c:v>
                </c:pt>
                <c:pt idx="30">
                  <c:v>1992</c:v>
                </c:pt>
                <c:pt idx="31">
                  <c:v>1993</c:v>
                </c:pt>
                <c:pt idx="32">
                  <c:v>1994</c:v>
                </c:pt>
                <c:pt idx="33">
                  <c:v>1995</c:v>
                </c:pt>
                <c:pt idx="34">
                  <c:v>1996</c:v>
                </c:pt>
                <c:pt idx="35">
                  <c:v>1997</c:v>
                </c:pt>
                <c:pt idx="36">
                  <c:v>1998</c:v>
                </c:pt>
                <c:pt idx="37">
                  <c:v>1999</c:v>
                </c:pt>
                <c:pt idx="38">
                  <c:v>2000</c:v>
                </c:pt>
                <c:pt idx="39">
                  <c:v>2001</c:v>
                </c:pt>
                <c:pt idx="40">
                  <c:v>2002</c:v>
                </c:pt>
                <c:pt idx="41">
                  <c:v>2003</c:v>
                </c:pt>
                <c:pt idx="42">
                  <c:v>2004</c:v>
                </c:pt>
                <c:pt idx="43">
                  <c:v>2005</c:v>
                </c:pt>
                <c:pt idx="44">
                  <c:v>2006</c:v>
                </c:pt>
                <c:pt idx="45">
                  <c:v>2007</c:v>
                </c:pt>
                <c:pt idx="46">
                  <c:v>2008</c:v>
                </c:pt>
                <c:pt idx="47">
                  <c:v>2009</c:v>
                </c:pt>
                <c:pt idx="48">
                  <c:v>2010</c:v>
                </c:pt>
                <c:pt idx="49">
                  <c:v>2011</c:v>
                </c:pt>
                <c:pt idx="50">
                  <c:v>2012</c:v>
                </c:pt>
                <c:pt idx="51">
                  <c:v>2013</c:v>
                </c:pt>
              </c:numCache>
            </c:numRef>
          </c:cat>
          <c:val>
            <c:numRef>
              <c:f>'[Net Imports (1) (1).xlsx]Diamond and Preicous Stones'!$B$2:$B$53</c:f>
              <c:numCache>
                <c:formatCode>General</c:formatCode>
                <c:ptCount val="52"/>
                <c:pt idx="0">
                  <c:v>2.5999999999999999E-3</c:v>
                </c:pt>
                <c:pt idx="1">
                  <c:v>3.3999999999999998E-3</c:v>
                </c:pt>
                <c:pt idx="2">
                  <c:v>3.2000000000000002E-3</c:v>
                </c:pt>
                <c:pt idx="3">
                  <c:v>3.8999999999999998E-3</c:v>
                </c:pt>
                <c:pt idx="4">
                  <c:v>7.7400000000000004E-3</c:v>
                </c:pt>
                <c:pt idx="5">
                  <c:v>1.6400000000000001E-2</c:v>
                </c:pt>
                <c:pt idx="6">
                  <c:v>2.81E-2</c:v>
                </c:pt>
                <c:pt idx="7">
                  <c:v>3.9800000000000002E-2</c:v>
                </c:pt>
                <c:pt idx="8">
                  <c:v>3.3799999999999997E-2</c:v>
                </c:pt>
                <c:pt idx="9">
                  <c:v>3.6299999999999999E-2</c:v>
                </c:pt>
                <c:pt idx="10">
                  <c:v>4.9299999999999997E-2</c:v>
                </c:pt>
                <c:pt idx="11">
                  <c:v>8.8700000000000001E-2</c:v>
                </c:pt>
                <c:pt idx="12">
                  <c:v>7.0199999999999999E-2</c:v>
                </c:pt>
                <c:pt idx="13">
                  <c:v>9.0800000000000006E-2</c:v>
                </c:pt>
                <c:pt idx="14">
                  <c:v>0.16500000000000001</c:v>
                </c:pt>
                <c:pt idx="15">
                  <c:v>0.34100000000000003</c:v>
                </c:pt>
                <c:pt idx="16">
                  <c:v>0.57899999999999996</c:v>
                </c:pt>
                <c:pt idx="17">
                  <c:v>0.43099999999999999</c:v>
                </c:pt>
                <c:pt idx="18">
                  <c:v>0.45900000000000002</c:v>
                </c:pt>
                <c:pt idx="19">
                  <c:v>0.59899999999999998</c:v>
                </c:pt>
                <c:pt idx="20">
                  <c:v>0.69699999999999995</c:v>
                </c:pt>
                <c:pt idx="21">
                  <c:v>0.86599999999999999</c:v>
                </c:pt>
                <c:pt idx="22">
                  <c:v>0.80800000000000005</c:v>
                </c:pt>
                <c:pt idx="23">
                  <c:v>0.80800000000000005</c:v>
                </c:pt>
                <c:pt idx="24">
                  <c:v>1.05</c:v>
                </c:pt>
                <c:pt idx="25">
                  <c:v>1.42</c:v>
                </c:pt>
                <c:pt idx="26">
                  <c:v>2.0099999999999998</c:v>
                </c:pt>
                <c:pt idx="27">
                  <c:v>2.41</c:v>
                </c:pt>
                <c:pt idx="28">
                  <c:v>2.11</c:v>
                </c:pt>
                <c:pt idx="29">
                  <c:v>1.34</c:v>
                </c:pt>
                <c:pt idx="30">
                  <c:v>1.97</c:v>
                </c:pt>
                <c:pt idx="31">
                  <c:v>2.39</c:v>
                </c:pt>
                <c:pt idx="32">
                  <c:v>1.51</c:v>
                </c:pt>
                <c:pt idx="33">
                  <c:v>2.0499999999999998</c:v>
                </c:pt>
                <c:pt idx="34">
                  <c:v>2.64</c:v>
                </c:pt>
                <c:pt idx="35">
                  <c:v>3.43</c:v>
                </c:pt>
                <c:pt idx="36">
                  <c:v>3.43</c:v>
                </c:pt>
                <c:pt idx="37">
                  <c:v>4.83</c:v>
                </c:pt>
                <c:pt idx="38">
                  <c:v>4.8600000000000003</c:v>
                </c:pt>
                <c:pt idx="39">
                  <c:v>3.93</c:v>
                </c:pt>
                <c:pt idx="40">
                  <c:v>5.38</c:v>
                </c:pt>
                <c:pt idx="41">
                  <c:v>5.99</c:v>
                </c:pt>
                <c:pt idx="42">
                  <c:v>7.51</c:v>
                </c:pt>
                <c:pt idx="43">
                  <c:v>9.59</c:v>
                </c:pt>
                <c:pt idx="44">
                  <c:v>6.89</c:v>
                </c:pt>
                <c:pt idx="45">
                  <c:v>7.81</c:v>
                </c:pt>
                <c:pt idx="46">
                  <c:v>10.4</c:v>
                </c:pt>
                <c:pt idx="47">
                  <c:v>14</c:v>
                </c:pt>
                <c:pt idx="48">
                  <c:v>25.2</c:v>
                </c:pt>
                <c:pt idx="49">
                  <c:v>33.700000000000003</c:v>
                </c:pt>
                <c:pt idx="50">
                  <c:v>21.4</c:v>
                </c:pt>
                <c:pt idx="51">
                  <c:v>23.5</c:v>
                </c:pt>
              </c:numCache>
            </c:numRef>
          </c:val>
          <c:extLst>
            <c:ext xmlns:c16="http://schemas.microsoft.com/office/drawing/2014/chart" uri="{C3380CC4-5D6E-409C-BE32-E72D297353CC}">
              <c16:uniqueId val="{00000000-44FA-4CDD-BAEC-B08CE2394EF2}"/>
            </c:ext>
          </c:extLst>
        </c:ser>
        <c:dLbls>
          <c:showLegendKey val="0"/>
          <c:showVal val="0"/>
          <c:showCatName val="0"/>
          <c:showSerName val="0"/>
          <c:showPercent val="0"/>
          <c:showBubbleSize val="0"/>
        </c:dLbls>
        <c:gapWidth val="219"/>
        <c:overlap val="-27"/>
        <c:axId val="261569215"/>
        <c:axId val="261571711"/>
      </c:barChart>
      <c:catAx>
        <c:axId val="261569215"/>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Years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61571711"/>
        <c:crosses val="autoZero"/>
        <c:auto val="1"/>
        <c:lblAlgn val="ctr"/>
        <c:lblOffset val="100"/>
        <c:noMultiLvlLbl val="0"/>
      </c:catAx>
      <c:valAx>
        <c:axId val="2615717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b="0" i="0" baseline="0" dirty="0">
                    <a:effectLst/>
                  </a:rPr>
                  <a:t>in Billion $</a:t>
                </a:r>
                <a:endParaRPr lang="en-US" sz="1800" dirty="0">
                  <a:effectLst/>
                </a:endParaRP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6156921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dirty="0"/>
              <a:t>Aircraft</a:t>
            </a:r>
            <a:r>
              <a:rPr lang="en-US" sz="2000" baseline="0" dirty="0"/>
              <a:t> Imports</a:t>
            </a:r>
            <a:r>
              <a:rPr lang="en-US" sz="2000" dirty="0"/>
              <a:t>($ </a:t>
            </a:r>
            <a:r>
              <a:rPr lang="en-US" sz="2000" dirty="0" err="1"/>
              <a:t>bn</a:t>
            </a:r>
            <a:r>
              <a:rPr lang="en-US" sz="20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577706692913386E-2"/>
          <c:y val="0.10283799941673957"/>
          <c:w val="0.93276459973753278"/>
          <c:h val="0.78182516768737242"/>
        </c:manualLayout>
      </c:layout>
      <c:barChart>
        <c:barDir val="col"/>
        <c:grouping val="clustered"/>
        <c:varyColors val="0"/>
        <c:ser>
          <c:idx val="0"/>
          <c:order val="0"/>
          <c:tx>
            <c:strRef>
              <c:f>'[Net Imports (1) (2).xlsx]Aircrafts'!$B$1</c:f>
              <c:strCache>
                <c:ptCount val="1"/>
                <c:pt idx="0">
                  <c:v>Aircrafts($ bn)</c:v>
                </c:pt>
              </c:strCache>
            </c:strRef>
          </c:tx>
          <c:spPr>
            <a:solidFill>
              <a:schemeClr val="accent1"/>
            </a:solidFill>
            <a:ln>
              <a:noFill/>
            </a:ln>
            <a:effectLst/>
          </c:spPr>
          <c:invertIfNegative val="0"/>
          <c:cat>
            <c:numRef>
              <c:f>'[Net Imports (1) (2).xlsx]Aircrafts'!$A$2:$A$53</c:f>
              <c:numCache>
                <c:formatCode>General</c:formatCode>
                <c:ptCount val="52"/>
                <c:pt idx="0">
                  <c:v>1962</c:v>
                </c:pt>
                <c:pt idx="1">
                  <c:v>1963</c:v>
                </c:pt>
                <c:pt idx="2">
                  <c:v>1964</c:v>
                </c:pt>
                <c:pt idx="3">
                  <c:v>1965</c:v>
                </c:pt>
                <c:pt idx="4">
                  <c:v>1966</c:v>
                </c:pt>
                <c:pt idx="5">
                  <c:v>1967</c:v>
                </c:pt>
                <c:pt idx="6">
                  <c:v>1968</c:v>
                </c:pt>
                <c:pt idx="7">
                  <c:v>1969</c:v>
                </c:pt>
                <c:pt idx="8">
                  <c:v>1970</c:v>
                </c:pt>
                <c:pt idx="9">
                  <c:v>1971</c:v>
                </c:pt>
                <c:pt idx="10">
                  <c:v>1972</c:v>
                </c:pt>
                <c:pt idx="11">
                  <c:v>1973</c:v>
                </c:pt>
                <c:pt idx="12">
                  <c:v>1974</c:v>
                </c:pt>
                <c:pt idx="13">
                  <c:v>1975</c:v>
                </c:pt>
                <c:pt idx="14">
                  <c:v>1976</c:v>
                </c:pt>
                <c:pt idx="15">
                  <c:v>1977</c:v>
                </c:pt>
                <c:pt idx="16">
                  <c:v>1978</c:v>
                </c:pt>
                <c:pt idx="17">
                  <c:v>1979</c:v>
                </c:pt>
                <c:pt idx="18">
                  <c:v>1980</c:v>
                </c:pt>
                <c:pt idx="19">
                  <c:v>1981</c:v>
                </c:pt>
                <c:pt idx="20">
                  <c:v>1982</c:v>
                </c:pt>
                <c:pt idx="21">
                  <c:v>1983</c:v>
                </c:pt>
                <c:pt idx="22">
                  <c:v>1984</c:v>
                </c:pt>
                <c:pt idx="23">
                  <c:v>1985</c:v>
                </c:pt>
                <c:pt idx="24">
                  <c:v>1986</c:v>
                </c:pt>
                <c:pt idx="25">
                  <c:v>1987</c:v>
                </c:pt>
                <c:pt idx="26">
                  <c:v>1988</c:v>
                </c:pt>
                <c:pt idx="27">
                  <c:v>1989</c:v>
                </c:pt>
                <c:pt idx="28">
                  <c:v>1990</c:v>
                </c:pt>
                <c:pt idx="29">
                  <c:v>1991</c:v>
                </c:pt>
                <c:pt idx="30">
                  <c:v>1992</c:v>
                </c:pt>
                <c:pt idx="31">
                  <c:v>1993</c:v>
                </c:pt>
                <c:pt idx="32">
                  <c:v>1994</c:v>
                </c:pt>
                <c:pt idx="33">
                  <c:v>1995</c:v>
                </c:pt>
                <c:pt idx="34">
                  <c:v>1996</c:v>
                </c:pt>
                <c:pt idx="35">
                  <c:v>1997</c:v>
                </c:pt>
                <c:pt idx="36">
                  <c:v>1998</c:v>
                </c:pt>
                <c:pt idx="37">
                  <c:v>1999</c:v>
                </c:pt>
                <c:pt idx="38">
                  <c:v>2000</c:v>
                </c:pt>
                <c:pt idx="39">
                  <c:v>2001</c:v>
                </c:pt>
                <c:pt idx="40">
                  <c:v>2002</c:v>
                </c:pt>
                <c:pt idx="41">
                  <c:v>2003</c:v>
                </c:pt>
                <c:pt idx="42">
                  <c:v>2004</c:v>
                </c:pt>
                <c:pt idx="43">
                  <c:v>2005</c:v>
                </c:pt>
                <c:pt idx="44">
                  <c:v>2006</c:v>
                </c:pt>
                <c:pt idx="45">
                  <c:v>2007</c:v>
                </c:pt>
                <c:pt idx="46">
                  <c:v>2008</c:v>
                </c:pt>
                <c:pt idx="47">
                  <c:v>2009</c:v>
                </c:pt>
                <c:pt idx="48">
                  <c:v>2010</c:v>
                </c:pt>
                <c:pt idx="49">
                  <c:v>2011</c:v>
                </c:pt>
                <c:pt idx="50">
                  <c:v>2012</c:v>
                </c:pt>
                <c:pt idx="51">
                  <c:v>2013</c:v>
                </c:pt>
              </c:numCache>
            </c:numRef>
          </c:cat>
          <c:val>
            <c:numRef>
              <c:f>'[Net Imports (1) (2).xlsx]Aircrafts'!$B$2:$B$53</c:f>
              <c:numCache>
                <c:formatCode>General</c:formatCode>
                <c:ptCount val="52"/>
                <c:pt idx="0">
                  <c:v>3.6799999999999999E-2</c:v>
                </c:pt>
                <c:pt idx="1">
                  <c:v>3.04E-2</c:v>
                </c:pt>
                <c:pt idx="2">
                  <c:v>1.9E-2</c:v>
                </c:pt>
                <c:pt idx="3">
                  <c:v>1.5800000000000002E-2</c:v>
                </c:pt>
                <c:pt idx="4">
                  <c:v>1.8599999999999998E-2</c:v>
                </c:pt>
                <c:pt idx="5">
                  <c:v>2.24E-2</c:v>
                </c:pt>
                <c:pt idx="6">
                  <c:v>2.5399999999999999E-2</c:v>
                </c:pt>
                <c:pt idx="7">
                  <c:v>1.7399999999999999E-2</c:v>
                </c:pt>
                <c:pt idx="8">
                  <c:v>1.83E-2</c:v>
                </c:pt>
                <c:pt idx="9">
                  <c:v>4.9200000000000001E-2</c:v>
                </c:pt>
                <c:pt idx="10">
                  <c:v>4.2000000000000003E-2</c:v>
                </c:pt>
                <c:pt idx="11">
                  <c:v>4.7899999999999998E-2</c:v>
                </c:pt>
                <c:pt idx="12">
                  <c:v>5.33E-2</c:v>
                </c:pt>
                <c:pt idx="13">
                  <c:v>6.13E-2</c:v>
                </c:pt>
                <c:pt idx="14">
                  <c:v>7.2800000000000004E-2</c:v>
                </c:pt>
                <c:pt idx="15">
                  <c:v>0.126</c:v>
                </c:pt>
                <c:pt idx="16">
                  <c:v>0.191</c:v>
                </c:pt>
                <c:pt idx="17">
                  <c:v>0.108</c:v>
                </c:pt>
                <c:pt idx="18">
                  <c:v>0.31</c:v>
                </c:pt>
                <c:pt idx="19">
                  <c:v>0.193</c:v>
                </c:pt>
                <c:pt idx="20">
                  <c:v>0.58499999999999996</c:v>
                </c:pt>
                <c:pt idx="21">
                  <c:v>0.17799999999999999</c:v>
                </c:pt>
                <c:pt idx="22">
                  <c:v>0.27600000000000002</c:v>
                </c:pt>
                <c:pt idx="23">
                  <c:v>0.29699999999999999</c:v>
                </c:pt>
                <c:pt idx="24">
                  <c:v>0.219</c:v>
                </c:pt>
                <c:pt idx="25">
                  <c:v>0.30599999999999999</c:v>
                </c:pt>
                <c:pt idx="26">
                  <c:v>0.16500000000000001</c:v>
                </c:pt>
                <c:pt idx="27">
                  <c:v>0.68400000000000005</c:v>
                </c:pt>
                <c:pt idx="28">
                  <c:v>0.74399999999999999</c:v>
                </c:pt>
                <c:pt idx="29">
                  <c:v>0.33700000000000002</c:v>
                </c:pt>
                <c:pt idx="30">
                  <c:v>0.33200000000000002</c:v>
                </c:pt>
                <c:pt idx="31">
                  <c:v>1.07</c:v>
                </c:pt>
                <c:pt idx="32">
                  <c:v>0.86399999999999999</c:v>
                </c:pt>
                <c:pt idx="33">
                  <c:v>0.66300000000000003</c:v>
                </c:pt>
                <c:pt idx="34">
                  <c:v>0.58799999999999997</c:v>
                </c:pt>
                <c:pt idx="35">
                  <c:v>0.625</c:v>
                </c:pt>
                <c:pt idx="36">
                  <c:v>0.625</c:v>
                </c:pt>
                <c:pt idx="37">
                  <c:v>0.98399999999999999</c:v>
                </c:pt>
                <c:pt idx="38">
                  <c:v>0.315</c:v>
                </c:pt>
                <c:pt idx="39">
                  <c:v>0.45200000000000001</c:v>
                </c:pt>
                <c:pt idx="40">
                  <c:v>0.63400000000000001</c:v>
                </c:pt>
                <c:pt idx="41">
                  <c:v>1.41</c:v>
                </c:pt>
                <c:pt idx="42">
                  <c:v>1.04</c:v>
                </c:pt>
                <c:pt idx="43">
                  <c:v>2.72</c:v>
                </c:pt>
                <c:pt idx="44">
                  <c:v>7.01</c:v>
                </c:pt>
                <c:pt idx="45">
                  <c:v>4.6500000000000004</c:v>
                </c:pt>
                <c:pt idx="46">
                  <c:v>16</c:v>
                </c:pt>
                <c:pt idx="47">
                  <c:v>5.54</c:v>
                </c:pt>
                <c:pt idx="48">
                  <c:v>3.84</c:v>
                </c:pt>
                <c:pt idx="49">
                  <c:v>2.38</c:v>
                </c:pt>
                <c:pt idx="50">
                  <c:v>2.89</c:v>
                </c:pt>
                <c:pt idx="51">
                  <c:v>3.35</c:v>
                </c:pt>
              </c:numCache>
            </c:numRef>
          </c:val>
          <c:extLst>
            <c:ext xmlns:c16="http://schemas.microsoft.com/office/drawing/2014/chart" uri="{C3380CC4-5D6E-409C-BE32-E72D297353CC}">
              <c16:uniqueId val="{00000000-2850-4404-9A88-719155E4D69E}"/>
            </c:ext>
          </c:extLst>
        </c:ser>
        <c:dLbls>
          <c:showLegendKey val="0"/>
          <c:showVal val="0"/>
          <c:showCatName val="0"/>
          <c:showSerName val="0"/>
          <c:showPercent val="0"/>
          <c:showBubbleSize val="0"/>
        </c:dLbls>
        <c:gapWidth val="219"/>
        <c:overlap val="-27"/>
        <c:axId val="256804863"/>
        <c:axId val="256809439"/>
      </c:barChart>
      <c:catAx>
        <c:axId val="256804863"/>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Years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56809439"/>
        <c:crosses val="autoZero"/>
        <c:auto val="1"/>
        <c:lblAlgn val="ctr"/>
        <c:lblOffset val="100"/>
        <c:noMultiLvlLbl val="0"/>
      </c:catAx>
      <c:valAx>
        <c:axId val="256809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800" b="0" i="0" baseline="0" dirty="0">
                    <a:effectLst/>
                  </a:rPr>
                  <a:t>in Billion $</a:t>
                </a:r>
                <a:endParaRPr lang="en-US" sz="1400" dirty="0">
                  <a:effectLst/>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568048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Gold ($ </a:t>
            </a:r>
            <a:r>
              <a:rPr lang="en-US" sz="2000" dirty="0" err="1"/>
              <a:t>bn</a:t>
            </a:r>
            <a:r>
              <a:rPr lang="en-US" sz="2000" dirty="0"/>
              <a:t>)</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577706692913386E-2"/>
          <c:y val="0.10468985126859143"/>
          <c:w val="0.93276459973753278"/>
          <c:h val="0.77997331583552054"/>
        </c:manualLayout>
      </c:layout>
      <c:barChart>
        <c:barDir val="col"/>
        <c:grouping val="clustered"/>
        <c:varyColors val="0"/>
        <c:ser>
          <c:idx val="0"/>
          <c:order val="0"/>
          <c:tx>
            <c:strRef>
              <c:f>'[Net Imports (1) (2).xlsx]Gold'!$B$1</c:f>
              <c:strCache>
                <c:ptCount val="1"/>
                <c:pt idx="0">
                  <c:v>Gold ($bn)</c:v>
                </c:pt>
              </c:strCache>
            </c:strRef>
          </c:tx>
          <c:spPr>
            <a:solidFill>
              <a:schemeClr val="accent1"/>
            </a:solidFill>
            <a:ln>
              <a:noFill/>
            </a:ln>
            <a:effectLst/>
          </c:spPr>
          <c:invertIfNegative val="0"/>
          <c:cat>
            <c:numRef>
              <c:f>'[Net Imports (1) (2).xlsx]Gold'!$A$2:$A$53</c:f>
              <c:numCache>
                <c:formatCode>General</c:formatCode>
                <c:ptCount val="52"/>
                <c:pt idx="0">
                  <c:v>1962</c:v>
                </c:pt>
                <c:pt idx="1">
                  <c:v>1963</c:v>
                </c:pt>
                <c:pt idx="2">
                  <c:v>1964</c:v>
                </c:pt>
                <c:pt idx="3">
                  <c:v>1965</c:v>
                </c:pt>
                <c:pt idx="4">
                  <c:v>1966</c:v>
                </c:pt>
                <c:pt idx="5">
                  <c:v>1967</c:v>
                </c:pt>
                <c:pt idx="6">
                  <c:v>1968</c:v>
                </c:pt>
                <c:pt idx="7">
                  <c:v>1969</c:v>
                </c:pt>
                <c:pt idx="8">
                  <c:v>1970</c:v>
                </c:pt>
                <c:pt idx="9">
                  <c:v>1971</c:v>
                </c:pt>
                <c:pt idx="10">
                  <c:v>1972</c:v>
                </c:pt>
                <c:pt idx="11">
                  <c:v>1973</c:v>
                </c:pt>
                <c:pt idx="12">
                  <c:v>1974</c:v>
                </c:pt>
                <c:pt idx="13">
                  <c:v>1975</c:v>
                </c:pt>
                <c:pt idx="14">
                  <c:v>1976</c:v>
                </c:pt>
                <c:pt idx="15">
                  <c:v>1977</c:v>
                </c:pt>
                <c:pt idx="16">
                  <c:v>1978</c:v>
                </c:pt>
                <c:pt idx="17">
                  <c:v>1979</c:v>
                </c:pt>
                <c:pt idx="18">
                  <c:v>1980</c:v>
                </c:pt>
                <c:pt idx="19">
                  <c:v>1981</c:v>
                </c:pt>
                <c:pt idx="20">
                  <c:v>1982</c:v>
                </c:pt>
                <c:pt idx="21">
                  <c:v>1983</c:v>
                </c:pt>
                <c:pt idx="22">
                  <c:v>1984</c:v>
                </c:pt>
                <c:pt idx="23">
                  <c:v>1985</c:v>
                </c:pt>
                <c:pt idx="24">
                  <c:v>1986</c:v>
                </c:pt>
                <c:pt idx="25">
                  <c:v>1987</c:v>
                </c:pt>
                <c:pt idx="26">
                  <c:v>1988</c:v>
                </c:pt>
                <c:pt idx="27">
                  <c:v>1989</c:v>
                </c:pt>
                <c:pt idx="28">
                  <c:v>1990</c:v>
                </c:pt>
                <c:pt idx="29">
                  <c:v>1991</c:v>
                </c:pt>
                <c:pt idx="30">
                  <c:v>1992</c:v>
                </c:pt>
                <c:pt idx="31">
                  <c:v>1993</c:v>
                </c:pt>
                <c:pt idx="32">
                  <c:v>1994</c:v>
                </c:pt>
                <c:pt idx="33">
                  <c:v>1995</c:v>
                </c:pt>
                <c:pt idx="34">
                  <c:v>1996</c:v>
                </c:pt>
                <c:pt idx="35">
                  <c:v>1997</c:v>
                </c:pt>
                <c:pt idx="36">
                  <c:v>1998</c:v>
                </c:pt>
                <c:pt idx="37">
                  <c:v>1999</c:v>
                </c:pt>
                <c:pt idx="38">
                  <c:v>2000</c:v>
                </c:pt>
                <c:pt idx="39">
                  <c:v>2001</c:v>
                </c:pt>
                <c:pt idx="40">
                  <c:v>2002</c:v>
                </c:pt>
                <c:pt idx="41">
                  <c:v>2003</c:v>
                </c:pt>
                <c:pt idx="42">
                  <c:v>2004</c:v>
                </c:pt>
                <c:pt idx="43">
                  <c:v>2005</c:v>
                </c:pt>
                <c:pt idx="44">
                  <c:v>2006</c:v>
                </c:pt>
                <c:pt idx="45">
                  <c:v>2007</c:v>
                </c:pt>
                <c:pt idx="46">
                  <c:v>2008</c:v>
                </c:pt>
                <c:pt idx="47">
                  <c:v>2009</c:v>
                </c:pt>
                <c:pt idx="48">
                  <c:v>2010</c:v>
                </c:pt>
                <c:pt idx="49">
                  <c:v>2011</c:v>
                </c:pt>
                <c:pt idx="50">
                  <c:v>2012</c:v>
                </c:pt>
                <c:pt idx="51">
                  <c:v>2013</c:v>
                </c:pt>
              </c:numCache>
            </c:numRef>
          </c:cat>
          <c:val>
            <c:numRef>
              <c:f>'[Net Imports (1) (2).xlsx]Gold'!$B$2:$B$53</c:f>
              <c:numCache>
                <c:formatCode>General</c:formatCode>
                <c:ptCount val="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2.8899999999999998E-4</c:v>
                </c:pt>
                <c:pt idx="21">
                  <c:v>0</c:v>
                </c:pt>
                <c:pt idx="22">
                  <c:v>2.6600000000000001E-4</c:v>
                </c:pt>
                <c:pt idx="23">
                  <c:v>3.0599999999999998E-3</c:v>
                </c:pt>
                <c:pt idx="24">
                  <c:v>2.6199999999999999E-3</c:v>
                </c:pt>
                <c:pt idx="25">
                  <c:v>0</c:v>
                </c:pt>
                <c:pt idx="26">
                  <c:v>0</c:v>
                </c:pt>
                <c:pt idx="27">
                  <c:v>0</c:v>
                </c:pt>
                <c:pt idx="28">
                  <c:v>2.5100000000000001E-2</c:v>
                </c:pt>
                <c:pt idx="29">
                  <c:v>2.4199999999999999E-2</c:v>
                </c:pt>
                <c:pt idx="30">
                  <c:v>5.8100000000000001E-3</c:v>
                </c:pt>
                <c:pt idx="31">
                  <c:v>0.22700000000000001</c:v>
                </c:pt>
                <c:pt idx="32">
                  <c:v>0.42599999999999999</c:v>
                </c:pt>
                <c:pt idx="33">
                  <c:v>0.49299999999999999</c:v>
                </c:pt>
                <c:pt idx="34">
                  <c:v>0.629</c:v>
                </c:pt>
                <c:pt idx="35">
                  <c:v>4.17</c:v>
                </c:pt>
                <c:pt idx="36">
                  <c:v>4.17</c:v>
                </c:pt>
                <c:pt idx="37">
                  <c:v>5.5100000000000003E-2</c:v>
                </c:pt>
                <c:pt idx="38">
                  <c:v>3.58</c:v>
                </c:pt>
                <c:pt idx="39">
                  <c:v>4.3899999999999997</c:v>
                </c:pt>
                <c:pt idx="40">
                  <c:v>3.34</c:v>
                </c:pt>
                <c:pt idx="41">
                  <c:v>5.03</c:v>
                </c:pt>
                <c:pt idx="42">
                  <c:v>8.1199999999999992</c:v>
                </c:pt>
                <c:pt idx="43">
                  <c:v>10.7</c:v>
                </c:pt>
                <c:pt idx="44">
                  <c:v>12.2</c:v>
                </c:pt>
                <c:pt idx="45">
                  <c:v>15.8</c:v>
                </c:pt>
                <c:pt idx="46">
                  <c:v>18.3</c:v>
                </c:pt>
                <c:pt idx="47">
                  <c:v>21.6</c:v>
                </c:pt>
                <c:pt idx="48">
                  <c:v>35.5</c:v>
                </c:pt>
                <c:pt idx="49">
                  <c:v>53.7</c:v>
                </c:pt>
                <c:pt idx="50">
                  <c:v>52.6</c:v>
                </c:pt>
                <c:pt idx="51">
                  <c:v>37.700000000000003</c:v>
                </c:pt>
              </c:numCache>
            </c:numRef>
          </c:val>
          <c:extLst>
            <c:ext xmlns:c16="http://schemas.microsoft.com/office/drawing/2014/chart" uri="{C3380CC4-5D6E-409C-BE32-E72D297353CC}">
              <c16:uniqueId val="{00000000-72F4-452E-9B5A-AA1CBAD96E55}"/>
            </c:ext>
          </c:extLst>
        </c:ser>
        <c:dLbls>
          <c:showLegendKey val="0"/>
          <c:showVal val="0"/>
          <c:showCatName val="0"/>
          <c:showSerName val="0"/>
          <c:showPercent val="0"/>
          <c:showBubbleSize val="0"/>
        </c:dLbls>
        <c:gapWidth val="219"/>
        <c:overlap val="-27"/>
        <c:axId val="261570879"/>
        <c:axId val="261579199"/>
      </c:barChart>
      <c:catAx>
        <c:axId val="261570879"/>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Years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61579199"/>
        <c:crosses val="autoZero"/>
        <c:auto val="1"/>
        <c:lblAlgn val="ctr"/>
        <c:lblOffset val="100"/>
        <c:noMultiLvlLbl val="0"/>
      </c:catAx>
      <c:valAx>
        <c:axId val="2615791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b="0" i="0" baseline="0" dirty="0">
                    <a:effectLst/>
                  </a:rPr>
                  <a:t>in Billion $</a:t>
                </a:r>
                <a:endParaRPr lang="en-US" dirty="0">
                  <a:effectLst/>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615708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Electronic Goods Imports ($ </a:t>
            </a:r>
            <a:r>
              <a:rPr lang="en-US" sz="2000" dirty="0" err="1"/>
              <a:t>bn</a:t>
            </a:r>
            <a:r>
              <a:rPr lang="en-US" sz="2000" dirty="0"/>
              <a:t>)</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5447014435695533E-2"/>
          <c:y val="9.872688830562848E-2"/>
          <c:w val="0.92309465223097109"/>
          <c:h val="0.76599854184893557"/>
        </c:manualLayout>
      </c:layout>
      <c:barChart>
        <c:barDir val="col"/>
        <c:grouping val="clustered"/>
        <c:varyColors val="0"/>
        <c:ser>
          <c:idx val="0"/>
          <c:order val="0"/>
          <c:tx>
            <c:strRef>
              <c:f>'[Net Imports (1) (2).xlsx]Electronic Goods'!$B$1</c:f>
              <c:strCache>
                <c:ptCount val="1"/>
                <c:pt idx="0">
                  <c:v>Electronic Goods($bn)</c:v>
                </c:pt>
              </c:strCache>
            </c:strRef>
          </c:tx>
          <c:spPr>
            <a:solidFill>
              <a:schemeClr val="accent1"/>
            </a:solidFill>
            <a:ln>
              <a:noFill/>
            </a:ln>
            <a:effectLst/>
          </c:spPr>
          <c:invertIfNegative val="0"/>
          <c:cat>
            <c:numRef>
              <c:f>'[Net Imports (1) (2).xlsx]Electronic Goods'!$A$2:$A$53</c:f>
              <c:numCache>
                <c:formatCode>General</c:formatCode>
                <c:ptCount val="52"/>
                <c:pt idx="0">
                  <c:v>1962</c:v>
                </c:pt>
                <c:pt idx="1">
                  <c:v>1963</c:v>
                </c:pt>
                <c:pt idx="2">
                  <c:v>1964</c:v>
                </c:pt>
                <c:pt idx="3">
                  <c:v>1965</c:v>
                </c:pt>
                <c:pt idx="4">
                  <c:v>1966</c:v>
                </c:pt>
                <c:pt idx="5">
                  <c:v>1967</c:v>
                </c:pt>
                <c:pt idx="6">
                  <c:v>1968</c:v>
                </c:pt>
                <c:pt idx="7">
                  <c:v>1969</c:v>
                </c:pt>
                <c:pt idx="8">
                  <c:v>1970</c:v>
                </c:pt>
                <c:pt idx="9">
                  <c:v>1971</c:v>
                </c:pt>
                <c:pt idx="10">
                  <c:v>1972</c:v>
                </c:pt>
                <c:pt idx="11">
                  <c:v>1973</c:v>
                </c:pt>
                <c:pt idx="12">
                  <c:v>1974</c:v>
                </c:pt>
                <c:pt idx="13">
                  <c:v>1975</c:v>
                </c:pt>
                <c:pt idx="14">
                  <c:v>1976</c:v>
                </c:pt>
                <c:pt idx="15">
                  <c:v>1977</c:v>
                </c:pt>
                <c:pt idx="16">
                  <c:v>1978</c:v>
                </c:pt>
                <c:pt idx="17">
                  <c:v>1979</c:v>
                </c:pt>
                <c:pt idx="18">
                  <c:v>1980</c:v>
                </c:pt>
                <c:pt idx="19">
                  <c:v>1981</c:v>
                </c:pt>
                <c:pt idx="20">
                  <c:v>1982</c:v>
                </c:pt>
                <c:pt idx="21">
                  <c:v>1983</c:v>
                </c:pt>
                <c:pt idx="22">
                  <c:v>1984</c:v>
                </c:pt>
                <c:pt idx="23">
                  <c:v>1985</c:v>
                </c:pt>
                <c:pt idx="24">
                  <c:v>1986</c:v>
                </c:pt>
                <c:pt idx="25">
                  <c:v>1987</c:v>
                </c:pt>
                <c:pt idx="26">
                  <c:v>1988</c:v>
                </c:pt>
                <c:pt idx="27">
                  <c:v>1989</c:v>
                </c:pt>
                <c:pt idx="28">
                  <c:v>1990</c:v>
                </c:pt>
                <c:pt idx="29">
                  <c:v>1991</c:v>
                </c:pt>
                <c:pt idx="30">
                  <c:v>1992</c:v>
                </c:pt>
                <c:pt idx="31">
                  <c:v>1993</c:v>
                </c:pt>
                <c:pt idx="32">
                  <c:v>1994</c:v>
                </c:pt>
                <c:pt idx="33">
                  <c:v>1995</c:v>
                </c:pt>
                <c:pt idx="34">
                  <c:v>1996</c:v>
                </c:pt>
                <c:pt idx="35">
                  <c:v>1997</c:v>
                </c:pt>
                <c:pt idx="36">
                  <c:v>1998</c:v>
                </c:pt>
                <c:pt idx="37">
                  <c:v>1999</c:v>
                </c:pt>
                <c:pt idx="38">
                  <c:v>2000</c:v>
                </c:pt>
                <c:pt idx="39">
                  <c:v>2001</c:v>
                </c:pt>
                <c:pt idx="40">
                  <c:v>2002</c:v>
                </c:pt>
                <c:pt idx="41">
                  <c:v>2003</c:v>
                </c:pt>
                <c:pt idx="42">
                  <c:v>2004</c:v>
                </c:pt>
                <c:pt idx="43">
                  <c:v>2005</c:v>
                </c:pt>
                <c:pt idx="44">
                  <c:v>2006</c:v>
                </c:pt>
                <c:pt idx="45">
                  <c:v>2007</c:v>
                </c:pt>
                <c:pt idx="46">
                  <c:v>2008</c:v>
                </c:pt>
                <c:pt idx="47">
                  <c:v>2009</c:v>
                </c:pt>
                <c:pt idx="48">
                  <c:v>2010</c:v>
                </c:pt>
                <c:pt idx="49">
                  <c:v>2011</c:v>
                </c:pt>
                <c:pt idx="50">
                  <c:v>2012</c:v>
                </c:pt>
                <c:pt idx="51">
                  <c:v>2013</c:v>
                </c:pt>
              </c:numCache>
            </c:numRef>
          </c:cat>
          <c:val>
            <c:numRef>
              <c:f>'[Net Imports (1) (2).xlsx]Electronic Goods'!$B$2:$B$53</c:f>
              <c:numCache>
                <c:formatCode>General</c:formatCode>
                <c:ptCount val="52"/>
                <c:pt idx="0">
                  <c:v>4.9500000000000002E-2</c:v>
                </c:pt>
                <c:pt idx="1">
                  <c:v>7.85E-2</c:v>
                </c:pt>
                <c:pt idx="2">
                  <c:v>8.3000000000000004E-2</c:v>
                </c:pt>
                <c:pt idx="3">
                  <c:v>0.11899999999999999</c:v>
                </c:pt>
                <c:pt idx="4">
                  <c:v>7.9299999999999995E-2</c:v>
                </c:pt>
                <c:pt idx="5">
                  <c:v>8.4000000000000005E-2</c:v>
                </c:pt>
                <c:pt idx="6">
                  <c:v>6.8099999999999994E-2</c:v>
                </c:pt>
                <c:pt idx="7">
                  <c:v>5.4600000000000003E-2</c:v>
                </c:pt>
                <c:pt idx="8">
                  <c:v>5.5300000000000002E-2</c:v>
                </c:pt>
                <c:pt idx="9">
                  <c:v>7.7299999999999994E-2</c:v>
                </c:pt>
                <c:pt idx="10">
                  <c:v>8.4000000000000005E-2</c:v>
                </c:pt>
                <c:pt idx="11">
                  <c:v>0.105</c:v>
                </c:pt>
                <c:pt idx="12">
                  <c:v>0.122</c:v>
                </c:pt>
                <c:pt idx="13">
                  <c:v>0.17</c:v>
                </c:pt>
                <c:pt idx="14">
                  <c:v>0.13500000000000001</c:v>
                </c:pt>
                <c:pt idx="15">
                  <c:v>0.185</c:v>
                </c:pt>
                <c:pt idx="16">
                  <c:v>0.16500000000000001</c:v>
                </c:pt>
                <c:pt idx="17">
                  <c:v>0.245</c:v>
                </c:pt>
                <c:pt idx="18">
                  <c:v>0.27100000000000002</c:v>
                </c:pt>
                <c:pt idx="19">
                  <c:v>0.35599999999999998</c:v>
                </c:pt>
                <c:pt idx="20">
                  <c:v>0.46100000000000002</c:v>
                </c:pt>
                <c:pt idx="21">
                  <c:v>0.49099999999999999</c:v>
                </c:pt>
                <c:pt idx="22">
                  <c:v>0.54200000000000004</c:v>
                </c:pt>
                <c:pt idx="23">
                  <c:v>0.72199999999999998</c:v>
                </c:pt>
                <c:pt idx="24">
                  <c:v>0.85199999999999998</c:v>
                </c:pt>
                <c:pt idx="25">
                  <c:v>0.83299999999999996</c:v>
                </c:pt>
                <c:pt idx="26">
                  <c:v>1.0900000000000001</c:v>
                </c:pt>
                <c:pt idx="27">
                  <c:v>1.17</c:v>
                </c:pt>
                <c:pt idx="28">
                  <c:v>1.1100000000000001</c:v>
                </c:pt>
                <c:pt idx="29">
                  <c:v>0.876</c:v>
                </c:pt>
                <c:pt idx="30">
                  <c:v>0.89100000000000001</c:v>
                </c:pt>
                <c:pt idx="31">
                  <c:v>0.80300000000000005</c:v>
                </c:pt>
                <c:pt idx="32">
                  <c:v>1.07</c:v>
                </c:pt>
                <c:pt idx="33">
                  <c:v>1.59</c:v>
                </c:pt>
                <c:pt idx="34">
                  <c:v>1.39</c:v>
                </c:pt>
                <c:pt idx="35">
                  <c:v>2.0699999999999998</c:v>
                </c:pt>
                <c:pt idx="36">
                  <c:v>2.0699999999999998</c:v>
                </c:pt>
                <c:pt idx="37">
                  <c:v>3.24</c:v>
                </c:pt>
                <c:pt idx="38">
                  <c:v>3.23</c:v>
                </c:pt>
                <c:pt idx="39">
                  <c:v>3.41</c:v>
                </c:pt>
                <c:pt idx="40">
                  <c:v>4.6100000000000003</c:v>
                </c:pt>
                <c:pt idx="41">
                  <c:v>6.48</c:v>
                </c:pt>
                <c:pt idx="42">
                  <c:v>8.52</c:v>
                </c:pt>
                <c:pt idx="43">
                  <c:v>11.2</c:v>
                </c:pt>
                <c:pt idx="44">
                  <c:v>14.4</c:v>
                </c:pt>
                <c:pt idx="45">
                  <c:v>17.899999999999999</c:v>
                </c:pt>
                <c:pt idx="46">
                  <c:v>15</c:v>
                </c:pt>
                <c:pt idx="47">
                  <c:v>18.2</c:v>
                </c:pt>
                <c:pt idx="48">
                  <c:v>21.1</c:v>
                </c:pt>
                <c:pt idx="49">
                  <c:v>30.3</c:v>
                </c:pt>
                <c:pt idx="50">
                  <c:v>30</c:v>
                </c:pt>
                <c:pt idx="51">
                  <c:v>30.9</c:v>
                </c:pt>
              </c:numCache>
            </c:numRef>
          </c:val>
          <c:extLst>
            <c:ext xmlns:c16="http://schemas.microsoft.com/office/drawing/2014/chart" uri="{C3380CC4-5D6E-409C-BE32-E72D297353CC}">
              <c16:uniqueId val="{00000000-7609-4391-97E6-1B20EA3A73A1}"/>
            </c:ext>
          </c:extLst>
        </c:ser>
        <c:dLbls>
          <c:showLegendKey val="0"/>
          <c:showVal val="0"/>
          <c:showCatName val="0"/>
          <c:showSerName val="0"/>
          <c:showPercent val="0"/>
          <c:showBubbleSize val="0"/>
        </c:dLbls>
        <c:gapWidth val="219"/>
        <c:overlap val="-27"/>
        <c:axId val="199233535"/>
        <c:axId val="199228543"/>
      </c:barChart>
      <c:catAx>
        <c:axId val="199233535"/>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Years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9228543"/>
        <c:crosses val="autoZero"/>
        <c:auto val="1"/>
        <c:lblAlgn val="ctr"/>
        <c:lblOffset val="100"/>
        <c:noMultiLvlLbl val="0"/>
      </c:catAx>
      <c:valAx>
        <c:axId val="1992285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In Billion $</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92335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Coal Imports($ </a:t>
            </a:r>
            <a:r>
              <a:rPr lang="en-US" sz="2000" dirty="0" err="1"/>
              <a:t>bn</a:t>
            </a:r>
            <a:r>
              <a:rPr lang="en-US" sz="2000" dirty="0"/>
              <a:t>)</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'[Net Imports (1) (2).xlsx]Coal'!$B$1</c:f>
              <c:strCache>
                <c:ptCount val="1"/>
                <c:pt idx="0">
                  <c:v>Coal($bn)</c:v>
                </c:pt>
              </c:strCache>
            </c:strRef>
          </c:tx>
          <c:spPr>
            <a:solidFill>
              <a:schemeClr val="accent1"/>
            </a:solidFill>
            <a:ln>
              <a:noFill/>
            </a:ln>
            <a:effectLst/>
          </c:spPr>
          <c:invertIfNegative val="0"/>
          <c:cat>
            <c:numRef>
              <c:f>'[Net Imports (1) (2).xlsx]Coal'!$A$2:$A$53</c:f>
              <c:numCache>
                <c:formatCode>General</c:formatCode>
                <c:ptCount val="52"/>
                <c:pt idx="0">
                  <c:v>1962</c:v>
                </c:pt>
                <c:pt idx="1">
                  <c:v>1963</c:v>
                </c:pt>
                <c:pt idx="2">
                  <c:v>1964</c:v>
                </c:pt>
                <c:pt idx="3">
                  <c:v>1965</c:v>
                </c:pt>
                <c:pt idx="4">
                  <c:v>1966</c:v>
                </c:pt>
                <c:pt idx="5">
                  <c:v>1967</c:v>
                </c:pt>
                <c:pt idx="6">
                  <c:v>1968</c:v>
                </c:pt>
                <c:pt idx="7">
                  <c:v>1969</c:v>
                </c:pt>
                <c:pt idx="8">
                  <c:v>1970</c:v>
                </c:pt>
                <c:pt idx="9">
                  <c:v>1971</c:v>
                </c:pt>
                <c:pt idx="10">
                  <c:v>1972</c:v>
                </c:pt>
                <c:pt idx="11">
                  <c:v>1973</c:v>
                </c:pt>
                <c:pt idx="12">
                  <c:v>1974</c:v>
                </c:pt>
                <c:pt idx="13">
                  <c:v>1975</c:v>
                </c:pt>
                <c:pt idx="14">
                  <c:v>1976</c:v>
                </c:pt>
                <c:pt idx="15">
                  <c:v>1977</c:v>
                </c:pt>
                <c:pt idx="16">
                  <c:v>1978</c:v>
                </c:pt>
                <c:pt idx="17">
                  <c:v>1979</c:v>
                </c:pt>
                <c:pt idx="18">
                  <c:v>1980</c:v>
                </c:pt>
                <c:pt idx="19">
                  <c:v>1981</c:v>
                </c:pt>
                <c:pt idx="20">
                  <c:v>1982</c:v>
                </c:pt>
                <c:pt idx="21">
                  <c:v>1983</c:v>
                </c:pt>
                <c:pt idx="22">
                  <c:v>1984</c:v>
                </c:pt>
                <c:pt idx="23">
                  <c:v>1985</c:v>
                </c:pt>
                <c:pt idx="24">
                  <c:v>1986</c:v>
                </c:pt>
                <c:pt idx="25">
                  <c:v>1987</c:v>
                </c:pt>
                <c:pt idx="26">
                  <c:v>1988</c:v>
                </c:pt>
                <c:pt idx="27">
                  <c:v>1989</c:v>
                </c:pt>
                <c:pt idx="28">
                  <c:v>1990</c:v>
                </c:pt>
                <c:pt idx="29">
                  <c:v>1991</c:v>
                </c:pt>
                <c:pt idx="30">
                  <c:v>1992</c:v>
                </c:pt>
                <c:pt idx="31">
                  <c:v>1993</c:v>
                </c:pt>
                <c:pt idx="32">
                  <c:v>1994</c:v>
                </c:pt>
                <c:pt idx="33">
                  <c:v>1995</c:v>
                </c:pt>
                <c:pt idx="34">
                  <c:v>1996</c:v>
                </c:pt>
                <c:pt idx="35">
                  <c:v>1997</c:v>
                </c:pt>
                <c:pt idx="36">
                  <c:v>1998</c:v>
                </c:pt>
                <c:pt idx="37">
                  <c:v>1999</c:v>
                </c:pt>
                <c:pt idx="38">
                  <c:v>2000</c:v>
                </c:pt>
                <c:pt idx="39">
                  <c:v>2001</c:v>
                </c:pt>
                <c:pt idx="40">
                  <c:v>2002</c:v>
                </c:pt>
                <c:pt idx="41">
                  <c:v>2003</c:v>
                </c:pt>
                <c:pt idx="42">
                  <c:v>2004</c:v>
                </c:pt>
                <c:pt idx="43">
                  <c:v>2005</c:v>
                </c:pt>
                <c:pt idx="44">
                  <c:v>2006</c:v>
                </c:pt>
                <c:pt idx="45">
                  <c:v>2007</c:v>
                </c:pt>
                <c:pt idx="46">
                  <c:v>2008</c:v>
                </c:pt>
                <c:pt idx="47">
                  <c:v>2009</c:v>
                </c:pt>
                <c:pt idx="48">
                  <c:v>2010</c:v>
                </c:pt>
                <c:pt idx="49">
                  <c:v>2011</c:v>
                </c:pt>
                <c:pt idx="50">
                  <c:v>2012</c:v>
                </c:pt>
                <c:pt idx="51">
                  <c:v>2013</c:v>
                </c:pt>
              </c:numCache>
            </c:numRef>
          </c:cat>
          <c:val>
            <c:numRef>
              <c:f>'[Net Imports (1) (2).xlsx]Coal'!$B$2:$B$53</c:f>
              <c:numCache>
                <c:formatCode>General</c:formatCode>
                <c:ptCount val="52"/>
                <c:pt idx="0">
                  <c:v>7.67E-4</c:v>
                </c:pt>
                <c:pt idx="1">
                  <c:v>2.12E-4</c:v>
                </c:pt>
                <c:pt idx="2">
                  <c:v>2.02E-4</c:v>
                </c:pt>
                <c:pt idx="3">
                  <c:v>2.5300000000000002E-4</c:v>
                </c:pt>
                <c:pt idx="4">
                  <c:v>8.2999999999999998E-5</c:v>
                </c:pt>
                <c:pt idx="5">
                  <c:v>1.1E-5</c:v>
                </c:pt>
                <c:pt idx="6">
                  <c:v>2.3E-5</c:v>
                </c:pt>
                <c:pt idx="7">
                  <c:v>4.6099999999999998E-4</c:v>
                </c:pt>
                <c:pt idx="8">
                  <c:v>1.92E-4</c:v>
                </c:pt>
                <c:pt idx="9">
                  <c:v>4.1599999999999997E-4</c:v>
                </c:pt>
                <c:pt idx="10">
                  <c:v>4.3000000000000002E-5</c:v>
                </c:pt>
                <c:pt idx="11">
                  <c:v>9.2999999999999997E-5</c:v>
                </c:pt>
                <c:pt idx="12">
                  <c:v>7.2999999999999999E-5</c:v>
                </c:pt>
                <c:pt idx="13">
                  <c:v>1.5999999999999999E-5</c:v>
                </c:pt>
                <c:pt idx="14">
                  <c:v>0</c:v>
                </c:pt>
                <c:pt idx="15">
                  <c:v>4.6E-5</c:v>
                </c:pt>
                <c:pt idx="16">
                  <c:v>2.1999999999999999E-5</c:v>
                </c:pt>
                <c:pt idx="17">
                  <c:v>9.9999999999999995E-7</c:v>
                </c:pt>
                <c:pt idx="18">
                  <c:v>0</c:v>
                </c:pt>
                <c:pt idx="19">
                  <c:v>2.4000000000000001E-5</c:v>
                </c:pt>
                <c:pt idx="20">
                  <c:v>0</c:v>
                </c:pt>
                <c:pt idx="21">
                  <c:v>2.5600000000000002E-3</c:v>
                </c:pt>
                <c:pt idx="22">
                  <c:v>2.87E-2</c:v>
                </c:pt>
                <c:pt idx="23">
                  <c:v>0.122</c:v>
                </c:pt>
                <c:pt idx="24">
                  <c:v>0.27400000000000002</c:v>
                </c:pt>
                <c:pt idx="25">
                  <c:v>0.27100000000000002</c:v>
                </c:pt>
                <c:pt idx="26">
                  <c:v>0.254</c:v>
                </c:pt>
                <c:pt idx="27">
                  <c:v>0.315</c:v>
                </c:pt>
                <c:pt idx="28">
                  <c:v>4.8399999999999997E-3</c:v>
                </c:pt>
                <c:pt idx="29">
                  <c:v>3.0200000000000001E-2</c:v>
                </c:pt>
                <c:pt idx="30">
                  <c:v>0.32400000000000001</c:v>
                </c:pt>
                <c:pt idx="31">
                  <c:v>0.41199999999999998</c:v>
                </c:pt>
                <c:pt idx="32">
                  <c:v>0.624</c:v>
                </c:pt>
                <c:pt idx="33">
                  <c:v>0.82299999999999995</c:v>
                </c:pt>
                <c:pt idx="34">
                  <c:v>0.82699999999999996</c:v>
                </c:pt>
                <c:pt idx="35">
                  <c:v>0.82699999999999996</c:v>
                </c:pt>
                <c:pt idx="36">
                  <c:v>0.875</c:v>
                </c:pt>
                <c:pt idx="37">
                  <c:v>0.65100000000000002</c:v>
                </c:pt>
                <c:pt idx="38">
                  <c:v>0.998</c:v>
                </c:pt>
                <c:pt idx="39">
                  <c:v>1.02</c:v>
                </c:pt>
                <c:pt idx="40">
                  <c:v>1.05</c:v>
                </c:pt>
                <c:pt idx="41">
                  <c:v>1.25</c:v>
                </c:pt>
                <c:pt idx="42">
                  <c:v>2.15</c:v>
                </c:pt>
                <c:pt idx="43">
                  <c:v>3.6</c:v>
                </c:pt>
                <c:pt idx="44">
                  <c:v>3.83</c:v>
                </c:pt>
                <c:pt idx="45">
                  <c:v>5.24</c:v>
                </c:pt>
                <c:pt idx="46">
                  <c:v>9.3699999999999992</c:v>
                </c:pt>
                <c:pt idx="47">
                  <c:v>7.43</c:v>
                </c:pt>
                <c:pt idx="48">
                  <c:v>9.02</c:v>
                </c:pt>
                <c:pt idx="49">
                  <c:v>15.6</c:v>
                </c:pt>
                <c:pt idx="50">
                  <c:v>16.399999999999999</c:v>
                </c:pt>
                <c:pt idx="51">
                  <c:v>15.8</c:v>
                </c:pt>
              </c:numCache>
            </c:numRef>
          </c:val>
          <c:extLst>
            <c:ext xmlns:c16="http://schemas.microsoft.com/office/drawing/2014/chart" uri="{C3380CC4-5D6E-409C-BE32-E72D297353CC}">
              <c16:uniqueId val="{00000000-6BF7-4C50-A309-48B1F0718B86}"/>
            </c:ext>
          </c:extLst>
        </c:ser>
        <c:dLbls>
          <c:showLegendKey val="0"/>
          <c:showVal val="0"/>
          <c:showCatName val="0"/>
          <c:showSerName val="0"/>
          <c:showPercent val="0"/>
          <c:showBubbleSize val="0"/>
        </c:dLbls>
        <c:gapWidth val="219"/>
        <c:overlap val="-27"/>
        <c:axId val="208927359"/>
        <c:axId val="208923615"/>
      </c:barChart>
      <c:catAx>
        <c:axId val="208927359"/>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Years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8923615"/>
        <c:crosses val="autoZero"/>
        <c:auto val="1"/>
        <c:lblAlgn val="ctr"/>
        <c:lblOffset val="100"/>
        <c:noMultiLvlLbl val="0"/>
      </c:catAx>
      <c:valAx>
        <c:axId val="2089236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In Billion $</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892735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Overall Commodity Imports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2240239501312333E-2"/>
          <c:y val="0.1124284047827355"/>
          <c:w val="0.94732759186351712"/>
          <c:h val="0.7696566054243219"/>
        </c:manualLayout>
      </c:layout>
      <c:lineChart>
        <c:grouping val="standard"/>
        <c:varyColors val="0"/>
        <c:ser>
          <c:idx val="0"/>
          <c:order val="0"/>
          <c:tx>
            <c:strRef>
              <c:f>All!$B$1</c:f>
              <c:strCache>
                <c:ptCount val="1"/>
                <c:pt idx="0">
                  <c:v>Petroleum Imports and Crude ($bn)</c:v>
                </c:pt>
              </c:strCache>
            </c:strRef>
          </c:tx>
          <c:spPr>
            <a:ln w="28575" cap="rnd">
              <a:solidFill>
                <a:schemeClr val="accent1"/>
              </a:solidFill>
              <a:round/>
            </a:ln>
            <a:effectLst/>
          </c:spPr>
          <c:marker>
            <c:symbol val="none"/>
          </c:marker>
          <c:cat>
            <c:numRef>
              <c:f>All!$A$2:$A$53</c:f>
              <c:numCache>
                <c:formatCode>General</c:formatCode>
                <c:ptCount val="52"/>
                <c:pt idx="0">
                  <c:v>1962</c:v>
                </c:pt>
                <c:pt idx="1">
                  <c:v>1963</c:v>
                </c:pt>
                <c:pt idx="2">
                  <c:v>1964</c:v>
                </c:pt>
                <c:pt idx="3">
                  <c:v>1965</c:v>
                </c:pt>
                <c:pt idx="4">
                  <c:v>1966</c:v>
                </c:pt>
                <c:pt idx="5">
                  <c:v>1967</c:v>
                </c:pt>
                <c:pt idx="6">
                  <c:v>1968</c:v>
                </c:pt>
                <c:pt idx="7">
                  <c:v>1969</c:v>
                </c:pt>
                <c:pt idx="8">
                  <c:v>1970</c:v>
                </c:pt>
                <c:pt idx="9">
                  <c:v>1971</c:v>
                </c:pt>
                <c:pt idx="10">
                  <c:v>1972</c:v>
                </c:pt>
                <c:pt idx="11">
                  <c:v>1973</c:v>
                </c:pt>
                <c:pt idx="12">
                  <c:v>1974</c:v>
                </c:pt>
                <c:pt idx="13">
                  <c:v>1975</c:v>
                </c:pt>
                <c:pt idx="14">
                  <c:v>1976</c:v>
                </c:pt>
                <c:pt idx="15">
                  <c:v>1977</c:v>
                </c:pt>
                <c:pt idx="16">
                  <c:v>1978</c:v>
                </c:pt>
                <c:pt idx="17">
                  <c:v>1979</c:v>
                </c:pt>
                <c:pt idx="18">
                  <c:v>1980</c:v>
                </c:pt>
                <c:pt idx="19">
                  <c:v>1981</c:v>
                </c:pt>
                <c:pt idx="20">
                  <c:v>1982</c:v>
                </c:pt>
                <c:pt idx="21">
                  <c:v>1983</c:v>
                </c:pt>
                <c:pt idx="22">
                  <c:v>1984</c:v>
                </c:pt>
                <c:pt idx="23">
                  <c:v>1985</c:v>
                </c:pt>
                <c:pt idx="24">
                  <c:v>1986</c:v>
                </c:pt>
                <c:pt idx="25">
                  <c:v>1987</c:v>
                </c:pt>
                <c:pt idx="26">
                  <c:v>1988</c:v>
                </c:pt>
                <c:pt idx="27">
                  <c:v>1989</c:v>
                </c:pt>
                <c:pt idx="28">
                  <c:v>1990</c:v>
                </c:pt>
                <c:pt idx="29">
                  <c:v>1991</c:v>
                </c:pt>
                <c:pt idx="30">
                  <c:v>1992</c:v>
                </c:pt>
                <c:pt idx="31">
                  <c:v>1993</c:v>
                </c:pt>
                <c:pt idx="32">
                  <c:v>1994</c:v>
                </c:pt>
                <c:pt idx="33">
                  <c:v>1995</c:v>
                </c:pt>
                <c:pt idx="34">
                  <c:v>1996</c:v>
                </c:pt>
                <c:pt idx="35">
                  <c:v>1997</c:v>
                </c:pt>
                <c:pt idx="36">
                  <c:v>1998</c:v>
                </c:pt>
                <c:pt idx="37">
                  <c:v>1999</c:v>
                </c:pt>
                <c:pt idx="38">
                  <c:v>2000</c:v>
                </c:pt>
                <c:pt idx="39">
                  <c:v>2001</c:v>
                </c:pt>
                <c:pt idx="40">
                  <c:v>2002</c:v>
                </c:pt>
                <c:pt idx="41">
                  <c:v>2003</c:v>
                </c:pt>
                <c:pt idx="42">
                  <c:v>2004</c:v>
                </c:pt>
                <c:pt idx="43">
                  <c:v>2005</c:v>
                </c:pt>
                <c:pt idx="44">
                  <c:v>2006</c:v>
                </c:pt>
                <c:pt idx="45">
                  <c:v>2007</c:v>
                </c:pt>
                <c:pt idx="46">
                  <c:v>2008</c:v>
                </c:pt>
                <c:pt idx="47">
                  <c:v>2009</c:v>
                </c:pt>
                <c:pt idx="48">
                  <c:v>2010</c:v>
                </c:pt>
                <c:pt idx="49">
                  <c:v>2011</c:v>
                </c:pt>
                <c:pt idx="50">
                  <c:v>2012</c:v>
                </c:pt>
                <c:pt idx="51">
                  <c:v>2013</c:v>
                </c:pt>
              </c:numCache>
            </c:numRef>
          </c:cat>
          <c:val>
            <c:numRef>
              <c:f>All!$B$2:$B$53</c:f>
              <c:numCache>
                <c:formatCode>General</c:formatCode>
                <c:ptCount val="52"/>
                <c:pt idx="0">
                  <c:v>8.6999999999999994E-2</c:v>
                </c:pt>
                <c:pt idx="1">
                  <c:v>0.17399999999999999</c:v>
                </c:pt>
                <c:pt idx="2">
                  <c:v>0.13500000000000001</c:v>
                </c:pt>
                <c:pt idx="3">
                  <c:v>0.115</c:v>
                </c:pt>
                <c:pt idx="4">
                  <c:v>0.105</c:v>
                </c:pt>
                <c:pt idx="5">
                  <c:v>0.10100000000000001</c:v>
                </c:pt>
                <c:pt idx="6">
                  <c:v>0.108</c:v>
                </c:pt>
                <c:pt idx="7">
                  <c:v>6.88E-2</c:v>
                </c:pt>
                <c:pt idx="8">
                  <c:v>0.13500000000000001</c:v>
                </c:pt>
                <c:pt idx="9">
                  <c:v>0.221</c:v>
                </c:pt>
                <c:pt idx="10">
                  <c:v>7.5499999999999998E-2</c:v>
                </c:pt>
                <c:pt idx="11">
                  <c:v>0.436</c:v>
                </c:pt>
                <c:pt idx="12">
                  <c:v>1.32</c:v>
                </c:pt>
                <c:pt idx="13">
                  <c:v>0.15</c:v>
                </c:pt>
                <c:pt idx="14">
                  <c:v>1.37</c:v>
                </c:pt>
                <c:pt idx="15">
                  <c:v>0.28100000000000003</c:v>
                </c:pt>
                <c:pt idx="16">
                  <c:v>1.0800000000000001E-2</c:v>
                </c:pt>
                <c:pt idx="17">
                  <c:v>0.84199999999999997</c:v>
                </c:pt>
                <c:pt idx="18">
                  <c:v>0.59899999999999998</c:v>
                </c:pt>
                <c:pt idx="19">
                  <c:v>0.27500000000000002</c:v>
                </c:pt>
                <c:pt idx="20">
                  <c:v>1.89</c:v>
                </c:pt>
                <c:pt idx="21">
                  <c:v>0.113</c:v>
                </c:pt>
                <c:pt idx="22">
                  <c:v>2.97E-3</c:v>
                </c:pt>
                <c:pt idx="23">
                  <c:v>2.0699999999999998E-3</c:v>
                </c:pt>
                <c:pt idx="24">
                  <c:v>1.51</c:v>
                </c:pt>
                <c:pt idx="25">
                  <c:v>2.1800000000000002</c:v>
                </c:pt>
                <c:pt idx="26">
                  <c:v>1.73</c:v>
                </c:pt>
                <c:pt idx="27">
                  <c:v>2.27</c:v>
                </c:pt>
                <c:pt idx="28">
                  <c:v>0.16400000000000001</c:v>
                </c:pt>
                <c:pt idx="29">
                  <c:v>0.252</c:v>
                </c:pt>
                <c:pt idx="30">
                  <c:v>0.34300000000000003</c:v>
                </c:pt>
                <c:pt idx="31">
                  <c:v>3.21</c:v>
                </c:pt>
                <c:pt idx="32">
                  <c:v>3.07</c:v>
                </c:pt>
                <c:pt idx="33">
                  <c:v>3.25</c:v>
                </c:pt>
                <c:pt idx="34">
                  <c:v>5.0199999999999996</c:v>
                </c:pt>
                <c:pt idx="35">
                  <c:v>3.62</c:v>
                </c:pt>
                <c:pt idx="36">
                  <c:v>3.62</c:v>
                </c:pt>
                <c:pt idx="37">
                  <c:v>3.28</c:v>
                </c:pt>
                <c:pt idx="38">
                  <c:v>4.4400000000000004</c:v>
                </c:pt>
                <c:pt idx="39">
                  <c:v>1.23</c:v>
                </c:pt>
                <c:pt idx="40">
                  <c:v>1.63</c:v>
                </c:pt>
                <c:pt idx="41">
                  <c:v>1.96</c:v>
                </c:pt>
                <c:pt idx="42">
                  <c:v>2.41</c:v>
                </c:pt>
                <c:pt idx="43">
                  <c:v>4.1399999999999997</c:v>
                </c:pt>
                <c:pt idx="44">
                  <c:v>36.4</c:v>
                </c:pt>
                <c:pt idx="45">
                  <c:v>52.7</c:v>
                </c:pt>
                <c:pt idx="46">
                  <c:v>84.9</c:v>
                </c:pt>
                <c:pt idx="47">
                  <c:v>62.9</c:v>
                </c:pt>
                <c:pt idx="48">
                  <c:v>85</c:v>
                </c:pt>
                <c:pt idx="49">
                  <c:v>134</c:v>
                </c:pt>
                <c:pt idx="50">
                  <c:v>164</c:v>
                </c:pt>
                <c:pt idx="51">
                  <c:v>164</c:v>
                </c:pt>
              </c:numCache>
            </c:numRef>
          </c:val>
          <c:smooth val="0"/>
          <c:extLst>
            <c:ext xmlns:c16="http://schemas.microsoft.com/office/drawing/2014/chart" uri="{C3380CC4-5D6E-409C-BE32-E72D297353CC}">
              <c16:uniqueId val="{00000000-FB69-4A4D-8E40-DCF94955064E}"/>
            </c:ext>
          </c:extLst>
        </c:ser>
        <c:ser>
          <c:idx val="1"/>
          <c:order val="1"/>
          <c:tx>
            <c:strRef>
              <c:f>All!$C$1</c:f>
              <c:strCache>
                <c:ptCount val="1"/>
                <c:pt idx="0">
                  <c:v>Gold ($bn)</c:v>
                </c:pt>
              </c:strCache>
            </c:strRef>
          </c:tx>
          <c:spPr>
            <a:ln w="28575" cap="rnd">
              <a:solidFill>
                <a:schemeClr val="accent2"/>
              </a:solidFill>
              <a:round/>
            </a:ln>
            <a:effectLst/>
          </c:spPr>
          <c:marker>
            <c:symbol val="none"/>
          </c:marker>
          <c:cat>
            <c:numRef>
              <c:f>All!$A$2:$A$53</c:f>
              <c:numCache>
                <c:formatCode>General</c:formatCode>
                <c:ptCount val="52"/>
                <c:pt idx="0">
                  <c:v>1962</c:v>
                </c:pt>
                <c:pt idx="1">
                  <c:v>1963</c:v>
                </c:pt>
                <c:pt idx="2">
                  <c:v>1964</c:v>
                </c:pt>
                <c:pt idx="3">
                  <c:v>1965</c:v>
                </c:pt>
                <c:pt idx="4">
                  <c:v>1966</c:v>
                </c:pt>
                <c:pt idx="5">
                  <c:v>1967</c:v>
                </c:pt>
                <c:pt idx="6">
                  <c:v>1968</c:v>
                </c:pt>
                <c:pt idx="7">
                  <c:v>1969</c:v>
                </c:pt>
                <c:pt idx="8">
                  <c:v>1970</c:v>
                </c:pt>
                <c:pt idx="9">
                  <c:v>1971</c:v>
                </c:pt>
                <c:pt idx="10">
                  <c:v>1972</c:v>
                </c:pt>
                <c:pt idx="11">
                  <c:v>1973</c:v>
                </c:pt>
                <c:pt idx="12">
                  <c:v>1974</c:v>
                </c:pt>
                <c:pt idx="13">
                  <c:v>1975</c:v>
                </c:pt>
                <c:pt idx="14">
                  <c:v>1976</c:v>
                </c:pt>
                <c:pt idx="15">
                  <c:v>1977</c:v>
                </c:pt>
                <c:pt idx="16">
                  <c:v>1978</c:v>
                </c:pt>
                <c:pt idx="17">
                  <c:v>1979</c:v>
                </c:pt>
                <c:pt idx="18">
                  <c:v>1980</c:v>
                </c:pt>
                <c:pt idx="19">
                  <c:v>1981</c:v>
                </c:pt>
                <c:pt idx="20">
                  <c:v>1982</c:v>
                </c:pt>
                <c:pt idx="21">
                  <c:v>1983</c:v>
                </c:pt>
                <c:pt idx="22">
                  <c:v>1984</c:v>
                </c:pt>
                <c:pt idx="23">
                  <c:v>1985</c:v>
                </c:pt>
                <c:pt idx="24">
                  <c:v>1986</c:v>
                </c:pt>
                <c:pt idx="25">
                  <c:v>1987</c:v>
                </c:pt>
                <c:pt idx="26">
                  <c:v>1988</c:v>
                </c:pt>
                <c:pt idx="27">
                  <c:v>1989</c:v>
                </c:pt>
                <c:pt idx="28">
                  <c:v>1990</c:v>
                </c:pt>
                <c:pt idx="29">
                  <c:v>1991</c:v>
                </c:pt>
                <c:pt idx="30">
                  <c:v>1992</c:v>
                </c:pt>
                <c:pt idx="31">
                  <c:v>1993</c:v>
                </c:pt>
                <c:pt idx="32">
                  <c:v>1994</c:v>
                </c:pt>
                <c:pt idx="33">
                  <c:v>1995</c:v>
                </c:pt>
                <c:pt idx="34">
                  <c:v>1996</c:v>
                </c:pt>
                <c:pt idx="35">
                  <c:v>1997</c:v>
                </c:pt>
                <c:pt idx="36">
                  <c:v>1998</c:v>
                </c:pt>
                <c:pt idx="37">
                  <c:v>1999</c:v>
                </c:pt>
                <c:pt idx="38">
                  <c:v>2000</c:v>
                </c:pt>
                <c:pt idx="39">
                  <c:v>2001</c:v>
                </c:pt>
                <c:pt idx="40">
                  <c:v>2002</c:v>
                </c:pt>
                <c:pt idx="41">
                  <c:v>2003</c:v>
                </c:pt>
                <c:pt idx="42">
                  <c:v>2004</c:v>
                </c:pt>
                <c:pt idx="43">
                  <c:v>2005</c:v>
                </c:pt>
                <c:pt idx="44">
                  <c:v>2006</c:v>
                </c:pt>
                <c:pt idx="45">
                  <c:v>2007</c:v>
                </c:pt>
                <c:pt idx="46">
                  <c:v>2008</c:v>
                </c:pt>
                <c:pt idx="47">
                  <c:v>2009</c:v>
                </c:pt>
                <c:pt idx="48">
                  <c:v>2010</c:v>
                </c:pt>
                <c:pt idx="49">
                  <c:v>2011</c:v>
                </c:pt>
                <c:pt idx="50">
                  <c:v>2012</c:v>
                </c:pt>
                <c:pt idx="51">
                  <c:v>2013</c:v>
                </c:pt>
              </c:numCache>
            </c:numRef>
          </c:cat>
          <c:val>
            <c:numRef>
              <c:f>All!$C$2:$C$53</c:f>
              <c:numCache>
                <c:formatCode>General</c:formatCode>
                <c:ptCount val="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2.8899999999999998E-4</c:v>
                </c:pt>
                <c:pt idx="21">
                  <c:v>0</c:v>
                </c:pt>
                <c:pt idx="22">
                  <c:v>2.6600000000000001E-4</c:v>
                </c:pt>
                <c:pt idx="23">
                  <c:v>3.0599999999999998E-3</c:v>
                </c:pt>
                <c:pt idx="24">
                  <c:v>2.6199999999999999E-3</c:v>
                </c:pt>
                <c:pt idx="25">
                  <c:v>0</c:v>
                </c:pt>
                <c:pt idx="26">
                  <c:v>0</c:v>
                </c:pt>
                <c:pt idx="27">
                  <c:v>0</c:v>
                </c:pt>
                <c:pt idx="28">
                  <c:v>2.5100000000000001E-2</c:v>
                </c:pt>
                <c:pt idx="29">
                  <c:v>2.4199999999999999E-2</c:v>
                </c:pt>
                <c:pt idx="30">
                  <c:v>5.8100000000000001E-3</c:v>
                </c:pt>
                <c:pt idx="31">
                  <c:v>0.22700000000000001</c:v>
                </c:pt>
                <c:pt idx="32">
                  <c:v>0.42599999999999999</c:v>
                </c:pt>
                <c:pt idx="33">
                  <c:v>0.49299999999999999</c:v>
                </c:pt>
                <c:pt idx="34">
                  <c:v>0.629</c:v>
                </c:pt>
                <c:pt idx="35">
                  <c:v>4.17</c:v>
                </c:pt>
                <c:pt idx="36">
                  <c:v>4.17</c:v>
                </c:pt>
                <c:pt idx="37">
                  <c:v>5.5100000000000003E-2</c:v>
                </c:pt>
                <c:pt idx="38">
                  <c:v>3.58</c:v>
                </c:pt>
                <c:pt idx="39">
                  <c:v>4.3899999999999997</c:v>
                </c:pt>
                <c:pt idx="40">
                  <c:v>3.34</c:v>
                </c:pt>
                <c:pt idx="41">
                  <c:v>5.03</c:v>
                </c:pt>
                <c:pt idx="42">
                  <c:v>8.1199999999999992</c:v>
                </c:pt>
                <c:pt idx="43">
                  <c:v>10.7</c:v>
                </c:pt>
                <c:pt idx="44">
                  <c:v>12.2</c:v>
                </c:pt>
                <c:pt idx="45">
                  <c:v>15.8</c:v>
                </c:pt>
                <c:pt idx="46">
                  <c:v>18.3</c:v>
                </c:pt>
                <c:pt idx="47">
                  <c:v>21.6</c:v>
                </c:pt>
                <c:pt idx="48">
                  <c:v>35.5</c:v>
                </c:pt>
                <c:pt idx="49">
                  <c:v>53.7</c:v>
                </c:pt>
                <c:pt idx="50">
                  <c:v>52.6</c:v>
                </c:pt>
                <c:pt idx="51">
                  <c:v>37.700000000000003</c:v>
                </c:pt>
              </c:numCache>
            </c:numRef>
          </c:val>
          <c:smooth val="0"/>
          <c:extLst>
            <c:ext xmlns:c16="http://schemas.microsoft.com/office/drawing/2014/chart" uri="{C3380CC4-5D6E-409C-BE32-E72D297353CC}">
              <c16:uniqueId val="{00000001-FB69-4A4D-8E40-DCF94955064E}"/>
            </c:ext>
          </c:extLst>
        </c:ser>
        <c:ser>
          <c:idx val="2"/>
          <c:order val="2"/>
          <c:tx>
            <c:strRef>
              <c:f>All!$D$1</c:f>
              <c:strCache>
                <c:ptCount val="1"/>
                <c:pt idx="0">
                  <c:v>Coal ($bn)</c:v>
                </c:pt>
              </c:strCache>
            </c:strRef>
          </c:tx>
          <c:spPr>
            <a:ln w="28575" cap="rnd">
              <a:solidFill>
                <a:schemeClr val="accent3"/>
              </a:solidFill>
              <a:round/>
            </a:ln>
            <a:effectLst/>
          </c:spPr>
          <c:marker>
            <c:symbol val="none"/>
          </c:marker>
          <c:cat>
            <c:numRef>
              <c:f>All!$A$2:$A$53</c:f>
              <c:numCache>
                <c:formatCode>General</c:formatCode>
                <c:ptCount val="52"/>
                <c:pt idx="0">
                  <c:v>1962</c:v>
                </c:pt>
                <c:pt idx="1">
                  <c:v>1963</c:v>
                </c:pt>
                <c:pt idx="2">
                  <c:v>1964</c:v>
                </c:pt>
                <c:pt idx="3">
                  <c:v>1965</c:v>
                </c:pt>
                <c:pt idx="4">
                  <c:v>1966</c:v>
                </c:pt>
                <c:pt idx="5">
                  <c:v>1967</c:v>
                </c:pt>
                <c:pt idx="6">
                  <c:v>1968</c:v>
                </c:pt>
                <c:pt idx="7">
                  <c:v>1969</c:v>
                </c:pt>
                <c:pt idx="8">
                  <c:v>1970</c:v>
                </c:pt>
                <c:pt idx="9">
                  <c:v>1971</c:v>
                </c:pt>
                <c:pt idx="10">
                  <c:v>1972</c:v>
                </c:pt>
                <c:pt idx="11">
                  <c:v>1973</c:v>
                </c:pt>
                <c:pt idx="12">
                  <c:v>1974</c:v>
                </c:pt>
                <c:pt idx="13">
                  <c:v>1975</c:v>
                </c:pt>
                <c:pt idx="14">
                  <c:v>1976</c:v>
                </c:pt>
                <c:pt idx="15">
                  <c:v>1977</c:v>
                </c:pt>
                <c:pt idx="16">
                  <c:v>1978</c:v>
                </c:pt>
                <c:pt idx="17">
                  <c:v>1979</c:v>
                </c:pt>
                <c:pt idx="18">
                  <c:v>1980</c:v>
                </c:pt>
                <c:pt idx="19">
                  <c:v>1981</c:v>
                </c:pt>
                <c:pt idx="20">
                  <c:v>1982</c:v>
                </c:pt>
                <c:pt idx="21">
                  <c:v>1983</c:v>
                </c:pt>
                <c:pt idx="22">
                  <c:v>1984</c:v>
                </c:pt>
                <c:pt idx="23">
                  <c:v>1985</c:v>
                </c:pt>
                <c:pt idx="24">
                  <c:v>1986</c:v>
                </c:pt>
                <c:pt idx="25">
                  <c:v>1987</c:v>
                </c:pt>
                <c:pt idx="26">
                  <c:v>1988</c:v>
                </c:pt>
                <c:pt idx="27">
                  <c:v>1989</c:v>
                </c:pt>
                <c:pt idx="28">
                  <c:v>1990</c:v>
                </c:pt>
                <c:pt idx="29">
                  <c:v>1991</c:v>
                </c:pt>
                <c:pt idx="30">
                  <c:v>1992</c:v>
                </c:pt>
                <c:pt idx="31">
                  <c:v>1993</c:v>
                </c:pt>
                <c:pt idx="32">
                  <c:v>1994</c:v>
                </c:pt>
                <c:pt idx="33">
                  <c:v>1995</c:v>
                </c:pt>
                <c:pt idx="34">
                  <c:v>1996</c:v>
                </c:pt>
                <c:pt idx="35">
                  <c:v>1997</c:v>
                </c:pt>
                <c:pt idx="36">
                  <c:v>1998</c:v>
                </c:pt>
                <c:pt idx="37">
                  <c:v>1999</c:v>
                </c:pt>
                <c:pt idx="38">
                  <c:v>2000</c:v>
                </c:pt>
                <c:pt idx="39">
                  <c:v>2001</c:v>
                </c:pt>
                <c:pt idx="40">
                  <c:v>2002</c:v>
                </c:pt>
                <c:pt idx="41">
                  <c:v>2003</c:v>
                </c:pt>
                <c:pt idx="42">
                  <c:v>2004</c:v>
                </c:pt>
                <c:pt idx="43">
                  <c:v>2005</c:v>
                </c:pt>
                <c:pt idx="44">
                  <c:v>2006</c:v>
                </c:pt>
                <c:pt idx="45">
                  <c:v>2007</c:v>
                </c:pt>
                <c:pt idx="46">
                  <c:v>2008</c:v>
                </c:pt>
                <c:pt idx="47">
                  <c:v>2009</c:v>
                </c:pt>
                <c:pt idx="48">
                  <c:v>2010</c:v>
                </c:pt>
                <c:pt idx="49">
                  <c:v>2011</c:v>
                </c:pt>
                <c:pt idx="50">
                  <c:v>2012</c:v>
                </c:pt>
                <c:pt idx="51">
                  <c:v>2013</c:v>
                </c:pt>
              </c:numCache>
            </c:numRef>
          </c:cat>
          <c:val>
            <c:numRef>
              <c:f>All!$D$2:$D$53</c:f>
              <c:numCache>
                <c:formatCode>General</c:formatCode>
                <c:ptCount val="52"/>
                <c:pt idx="0">
                  <c:v>7.67E-4</c:v>
                </c:pt>
                <c:pt idx="1">
                  <c:v>2.12E-4</c:v>
                </c:pt>
                <c:pt idx="2">
                  <c:v>2.02E-4</c:v>
                </c:pt>
                <c:pt idx="3">
                  <c:v>2.5300000000000002E-4</c:v>
                </c:pt>
                <c:pt idx="4">
                  <c:v>8.2999999999999998E-5</c:v>
                </c:pt>
                <c:pt idx="5">
                  <c:v>1.1E-5</c:v>
                </c:pt>
                <c:pt idx="6">
                  <c:v>2.3E-5</c:v>
                </c:pt>
                <c:pt idx="7">
                  <c:v>4.6099999999999998E-4</c:v>
                </c:pt>
                <c:pt idx="8">
                  <c:v>1.92E-4</c:v>
                </c:pt>
                <c:pt idx="9">
                  <c:v>4.1599999999999997E-4</c:v>
                </c:pt>
                <c:pt idx="10">
                  <c:v>4.3000000000000002E-5</c:v>
                </c:pt>
                <c:pt idx="11">
                  <c:v>9.2999999999999997E-5</c:v>
                </c:pt>
                <c:pt idx="12">
                  <c:v>7.2999999999999999E-5</c:v>
                </c:pt>
                <c:pt idx="13">
                  <c:v>1.5999999999999999E-5</c:v>
                </c:pt>
                <c:pt idx="14">
                  <c:v>0</c:v>
                </c:pt>
                <c:pt idx="15">
                  <c:v>4.6E-5</c:v>
                </c:pt>
                <c:pt idx="16">
                  <c:v>2.1999999999999999E-5</c:v>
                </c:pt>
                <c:pt idx="17">
                  <c:v>9.9999999999999995E-7</c:v>
                </c:pt>
                <c:pt idx="18">
                  <c:v>0</c:v>
                </c:pt>
                <c:pt idx="19">
                  <c:v>2.4000000000000001E-5</c:v>
                </c:pt>
                <c:pt idx="20">
                  <c:v>0</c:v>
                </c:pt>
                <c:pt idx="21">
                  <c:v>2.5600000000000002E-3</c:v>
                </c:pt>
                <c:pt idx="22">
                  <c:v>2.87E-2</c:v>
                </c:pt>
                <c:pt idx="23">
                  <c:v>0.122</c:v>
                </c:pt>
                <c:pt idx="24">
                  <c:v>0.27400000000000002</c:v>
                </c:pt>
                <c:pt idx="25">
                  <c:v>0.27100000000000002</c:v>
                </c:pt>
                <c:pt idx="26">
                  <c:v>0.254</c:v>
                </c:pt>
                <c:pt idx="27">
                  <c:v>0.315</c:v>
                </c:pt>
                <c:pt idx="28">
                  <c:v>4.8399999999999997E-3</c:v>
                </c:pt>
                <c:pt idx="29">
                  <c:v>3.0200000000000001E-2</c:v>
                </c:pt>
                <c:pt idx="30">
                  <c:v>0.32400000000000001</c:v>
                </c:pt>
                <c:pt idx="31">
                  <c:v>0.41199999999999998</c:v>
                </c:pt>
                <c:pt idx="32">
                  <c:v>0.624</c:v>
                </c:pt>
                <c:pt idx="33">
                  <c:v>0.82299999999999995</c:v>
                </c:pt>
                <c:pt idx="34">
                  <c:v>0.82699999999999996</c:v>
                </c:pt>
                <c:pt idx="35">
                  <c:v>0.82699999999999996</c:v>
                </c:pt>
                <c:pt idx="36">
                  <c:v>0.875</c:v>
                </c:pt>
                <c:pt idx="37">
                  <c:v>0.65100000000000002</c:v>
                </c:pt>
                <c:pt idx="38">
                  <c:v>0.998</c:v>
                </c:pt>
                <c:pt idx="39">
                  <c:v>1.02</c:v>
                </c:pt>
                <c:pt idx="40">
                  <c:v>1.05</c:v>
                </c:pt>
                <c:pt idx="41">
                  <c:v>1.25</c:v>
                </c:pt>
                <c:pt idx="42">
                  <c:v>2.15</c:v>
                </c:pt>
                <c:pt idx="43">
                  <c:v>3.6</c:v>
                </c:pt>
                <c:pt idx="44">
                  <c:v>3.83</c:v>
                </c:pt>
                <c:pt idx="45">
                  <c:v>5.24</c:v>
                </c:pt>
                <c:pt idx="46">
                  <c:v>9.3699999999999992</c:v>
                </c:pt>
                <c:pt idx="47">
                  <c:v>7.43</c:v>
                </c:pt>
                <c:pt idx="48">
                  <c:v>9.02</c:v>
                </c:pt>
                <c:pt idx="49">
                  <c:v>15.6</c:v>
                </c:pt>
                <c:pt idx="50">
                  <c:v>16.399999999999999</c:v>
                </c:pt>
                <c:pt idx="51">
                  <c:v>15.8</c:v>
                </c:pt>
              </c:numCache>
            </c:numRef>
          </c:val>
          <c:smooth val="0"/>
          <c:extLst>
            <c:ext xmlns:c16="http://schemas.microsoft.com/office/drawing/2014/chart" uri="{C3380CC4-5D6E-409C-BE32-E72D297353CC}">
              <c16:uniqueId val="{00000002-FB69-4A4D-8E40-DCF94955064E}"/>
            </c:ext>
          </c:extLst>
        </c:ser>
        <c:ser>
          <c:idx val="3"/>
          <c:order val="3"/>
          <c:tx>
            <c:strRef>
              <c:f>All!$E$1</c:f>
              <c:strCache>
                <c:ptCount val="1"/>
                <c:pt idx="0">
                  <c:v>Diamond and Preicous Stones ($bn)</c:v>
                </c:pt>
              </c:strCache>
            </c:strRef>
          </c:tx>
          <c:spPr>
            <a:ln w="28575" cap="rnd">
              <a:solidFill>
                <a:schemeClr val="accent4"/>
              </a:solidFill>
              <a:round/>
            </a:ln>
            <a:effectLst/>
          </c:spPr>
          <c:marker>
            <c:symbol val="none"/>
          </c:marker>
          <c:cat>
            <c:numRef>
              <c:f>All!$A$2:$A$53</c:f>
              <c:numCache>
                <c:formatCode>General</c:formatCode>
                <c:ptCount val="52"/>
                <c:pt idx="0">
                  <c:v>1962</c:v>
                </c:pt>
                <c:pt idx="1">
                  <c:v>1963</c:v>
                </c:pt>
                <c:pt idx="2">
                  <c:v>1964</c:v>
                </c:pt>
                <c:pt idx="3">
                  <c:v>1965</c:v>
                </c:pt>
                <c:pt idx="4">
                  <c:v>1966</c:v>
                </c:pt>
                <c:pt idx="5">
                  <c:v>1967</c:v>
                </c:pt>
                <c:pt idx="6">
                  <c:v>1968</c:v>
                </c:pt>
                <c:pt idx="7">
                  <c:v>1969</c:v>
                </c:pt>
                <c:pt idx="8">
                  <c:v>1970</c:v>
                </c:pt>
                <c:pt idx="9">
                  <c:v>1971</c:v>
                </c:pt>
                <c:pt idx="10">
                  <c:v>1972</c:v>
                </c:pt>
                <c:pt idx="11">
                  <c:v>1973</c:v>
                </c:pt>
                <c:pt idx="12">
                  <c:v>1974</c:v>
                </c:pt>
                <c:pt idx="13">
                  <c:v>1975</c:v>
                </c:pt>
                <c:pt idx="14">
                  <c:v>1976</c:v>
                </c:pt>
                <c:pt idx="15">
                  <c:v>1977</c:v>
                </c:pt>
                <c:pt idx="16">
                  <c:v>1978</c:v>
                </c:pt>
                <c:pt idx="17">
                  <c:v>1979</c:v>
                </c:pt>
                <c:pt idx="18">
                  <c:v>1980</c:v>
                </c:pt>
                <c:pt idx="19">
                  <c:v>1981</c:v>
                </c:pt>
                <c:pt idx="20">
                  <c:v>1982</c:v>
                </c:pt>
                <c:pt idx="21">
                  <c:v>1983</c:v>
                </c:pt>
                <c:pt idx="22">
                  <c:v>1984</c:v>
                </c:pt>
                <c:pt idx="23">
                  <c:v>1985</c:v>
                </c:pt>
                <c:pt idx="24">
                  <c:v>1986</c:v>
                </c:pt>
                <c:pt idx="25">
                  <c:v>1987</c:v>
                </c:pt>
                <c:pt idx="26">
                  <c:v>1988</c:v>
                </c:pt>
                <c:pt idx="27">
                  <c:v>1989</c:v>
                </c:pt>
                <c:pt idx="28">
                  <c:v>1990</c:v>
                </c:pt>
                <c:pt idx="29">
                  <c:v>1991</c:v>
                </c:pt>
                <c:pt idx="30">
                  <c:v>1992</c:v>
                </c:pt>
                <c:pt idx="31">
                  <c:v>1993</c:v>
                </c:pt>
                <c:pt idx="32">
                  <c:v>1994</c:v>
                </c:pt>
                <c:pt idx="33">
                  <c:v>1995</c:v>
                </c:pt>
                <c:pt idx="34">
                  <c:v>1996</c:v>
                </c:pt>
                <c:pt idx="35">
                  <c:v>1997</c:v>
                </c:pt>
                <c:pt idx="36">
                  <c:v>1998</c:v>
                </c:pt>
                <c:pt idx="37">
                  <c:v>1999</c:v>
                </c:pt>
                <c:pt idx="38">
                  <c:v>2000</c:v>
                </c:pt>
                <c:pt idx="39">
                  <c:v>2001</c:v>
                </c:pt>
                <c:pt idx="40">
                  <c:v>2002</c:v>
                </c:pt>
                <c:pt idx="41">
                  <c:v>2003</c:v>
                </c:pt>
                <c:pt idx="42">
                  <c:v>2004</c:v>
                </c:pt>
                <c:pt idx="43">
                  <c:v>2005</c:v>
                </c:pt>
                <c:pt idx="44">
                  <c:v>2006</c:v>
                </c:pt>
                <c:pt idx="45">
                  <c:v>2007</c:v>
                </c:pt>
                <c:pt idx="46">
                  <c:v>2008</c:v>
                </c:pt>
                <c:pt idx="47">
                  <c:v>2009</c:v>
                </c:pt>
                <c:pt idx="48">
                  <c:v>2010</c:v>
                </c:pt>
                <c:pt idx="49">
                  <c:v>2011</c:v>
                </c:pt>
                <c:pt idx="50">
                  <c:v>2012</c:v>
                </c:pt>
                <c:pt idx="51">
                  <c:v>2013</c:v>
                </c:pt>
              </c:numCache>
            </c:numRef>
          </c:cat>
          <c:val>
            <c:numRef>
              <c:f>All!$E$2:$E$53</c:f>
              <c:numCache>
                <c:formatCode>General</c:formatCode>
                <c:ptCount val="52"/>
                <c:pt idx="0">
                  <c:v>2.5999999999999999E-3</c:v>
                </c:pt>
                <c:pt idx="1">
                  <c:v>3.3999999999999998E-3</c:v>
                </c:pt>
                <c:pt idx="2">
                  <c:v>3.2000000000000002E-3</c:v>
                </c:pt>
                <c:pt idx="3">
                  <c:v>3.8999999999999998E-3</c:v>
                </c:pt>
                <c:pt idx="4">
                  <c:v>7.7400000000000004E-3</c:v>
                </c:pt>
                <c:pt idx="5">
                  <c:v>1.6400000000000001E-2</c:v>
                </c:pt>
                <c:pt idx="6">
                  <c:v>2.81E-2</c:v>
                </c:pt>
                <c:pt idx="7">
                  <c:v>3.9800000000000002E-2</c:v>
                </c:pt>
                <c:pt idx="8">
                  <c:v>3.3799999999999997E-2</c:v>
                </c:pt>
                <c:pt idx="9">
                  <c:v>3.6299999999999999E-2</c:v>
                </c:pt>
                <c:pt idx="10">
                  <c:v>4.9299999999999997E-2</c:v>
                </c:pt>
                <c:pt idx="11">
                  <c:v>8.8700000000000001E-2</c:v>
                </c:pt>
                <c:pt idx="12">
                  <c:v>7.0199999999999999E-2</c:v>
                </c:pt>
                <c:pt idx="13">
                  <c:v>9.0800000000000006E-2</c:v>
                </c:pt>
                <c:pt idx="14">
                  <c:v>0.16500000000000001</c:v>
                </c:pt>
                <c:pt idx="15">
                  <c:v>0.34100000000000003</c:v>
                </c:pt>
                <c:pt idx="16">
                  <c:v>0.57899999999999996</c:v>
                </c:pt>
                <c:pt idx="17">
                  <c:v>0.43099999999999999</c:v>
                </c:pt>
                <c:pt idx="18">
                  <c:v>0.45900000000000002</c:v>
                </c:pt>
                <c:pt idx="19">
                  <c:v>0.59899999999999998</c:v>
                </c:pt>
                <c:pt idx="20">
                  <c:v>0.69699999999999995</c:v>
                </c:pt>
                <c:pt idx="21">
                  <c:v>0.86599999999999999</c:v>
                </c:pt>
                <c:pt idx="22">
                  <c:v>0.80800000000000005</c:v>
                </c:pt>
                <c:pt idx="23">
                  <c:v>0.80800000000000005</c:v>
                </c:pt>
                <c:pt idx="24">
                  <c:v>1.05</c:v>
                </c:pt>
                <c:pt idx="25">
                  <c:v>1.42</c:v>
                </c:pt>
                <c:pt idx="26">
                  <c:v>2.0099999999999998</c:v>
                </c:pt>
                <c:pt idx="27">
                  <c:v>2.41</c:v>
                </c:pt>
                <c:pt idx="28">
                  <c:v>2.11</c:v>
                </c:pt>
                <c:pt idx="29">
                  <c:v>1.34</c:v>
                </c:pt>
                <c:pt idx="30">
                  <c:v>1.97</c:v>
                </c:pt>
                <c:pt idx="31">
                  <c:v>2.39</c:v>
                </c:pt>
                <c:pt idx="32">
                  <c:v>1.51</c:v>
                </c:pt>
                <c:pt idx="33">
                  <c:v>2.0499999999999998</c:v>
                </c:pt>
                <c:pt idx="34">
                  <c:v>2.64</c:v>
                </c:pt>
                <c:pt idx="35">
                  <c:v>3.43</c:v>
                </c:pt>
                <c:pt idx="36">
                  <c:v>3.43</c:v>
                </c:pt>
                <c:pt idx="37">
                  <c:v>4.83</c:v>
                </c:pt>
                <c:pt idx="38">
                  <c:v>4.8600000000000003</c:v>
                </c:pt>
                <c:pt idx="39">
                  <c:v>3.93</c:v>
                </c:pt>
                <c:pt idx="40">
                  <c:v>5.38</c:v>
                </c:pt>
                <c:pt idx="41">
                  <c:v>5.99</c:v>
                </c:pt>
                <c:pt idx="42">
                  <c:v>7.51</c:v>
                </c:pt>
                <c:pt idx="43">
                  <c:v>9.59</c:v>
                </c:pt>
                <c:pt idx="44">
                  <c:v>6.89</c:v>
                </c:pt>
                <c:pt idx="45">
                  <c:v>7.81</c:v>
                </c:pt>
                <c:pt idx="46">
                  <c:v>10.4</c:v>
                </c:pt>
                <c:pt idx="47">
                  <c:v>14</c:v>
                </c:pt>
                <c:pt idx="48">
                  <c:v>25.2</c:v>
                </c:pt>
                <c:pt idx="49">
                  <c:v>33.700000000000003</c:v>
                </c:pt>
                <c:pt idx="50">
                  <c:v>21.4</c:v>
                </c:pt>
                <c:pt idx="51">
                  <c:v>23.5</c:v>
                </c:pt>
              </c:numCache>
            </c:numRef>
          </c:val>
          <c:smooth val="0"/>
          <c:extLst>
            <c:ext xmlns:c16="http://schemas.microsoft.com/office/drawing/2014/chart" uri="{C3380CC4-5D6E-409C-BE32-E72D297353CC}">
              <c16:uniqueId val="{00000003-FB69-4A4D-8E40-DCF94955064E}"/>
            </c:ext>
          </c:extLst>
        </c:ser>
        <c:ser>
          <c:idx val="4"/>
          <c:order val="4"/>
          <c:tx>
            <c:strRef>
              <c:f>All!$F$1</c:f>
              <c:strCache>
                <c:ptCount val="1"/>
                <c:pt idx="0">
                  <c:v>Electronic Goods ($bn)</c:v>
                </c:pt>
              </c:strCache>
            </c:strRef>
          </c:tx>
          <c:spPr>
            <a:ln w="28575" cap="rnd">
              <a:solidFill>
                <a:schemeClr val="accent5"/>
              </a:solidFill>
              <a:round/>
            </a:ln>
            <a:effectLst/>
          </c:spPr>
          <c:marker>
            <c:symbol val="none"/>
          </c:marker>
          <c:cat>
            <c:numRef>
              <c:f>All!$A$2:$A$53</c:f>
              <c:numCache>
                <c:formatCode>General</c:formatCode>
                <c:ptCount val="52"/>
                <c:pt idx="0">
                  <c:v>1962</c:v>
                </c:pt>
                <c:pt idx="1">
                  <c:v>1963</c:v>
                </c:pt>
                <c:pt idx="2">
                  <c:v>1964</c:v>
                </c:pt>
                <c:pt idx="3">
                  <c:v>1965</c:v>
                </c:pt>
                <c:pt idx="4">
                  <c:v>1966</c:v>
                </c:pt>
                <c:pt idx="5">
                  <c:v>1967</c:v>
                </c:pt>
                <c:pt idx="6">
                  <c:v>1968</c:v>
                </c:pt>
                <c:pt idx="7">
                  <c:v>1969</c:v>
                </c:pt>
                <c:pt idx="8">
                  <c:v>1970</c:v>
                </c:pt>
                <c:pt idx="9">
                  <c:v>1971</c:v>
                </c:pt>
                <c:pt idx="10">
                  <c:v>1972</c:v>
                </c:pt>
                <c:pt idx="11">
                  <c:v>1973</c:v>
                </c:pt>
                <c:pt idx="12">
                  <c:v>1974</c:v>
                </c:pt>
                <c:pt idx="13">
                  <c:v>1975</c:v>
                </c:pt>
                <c:pt idx="14">
                  <c:v>1976</c:v>
                </c:pt>
                <c:pt idx="15">
                  <c:v>1977</c:v>
                </c:pt>
                <c:pt idx="16">
                  <c:v>1978</c:v>
                </c:pt>
                <c:pt idx="17">
                  <c:v>1979</c:v>
                </c:pt>
                <c:pt idx="18">
                  <c:v>1980</c:v>
                </c:pt>
                <c:pt idx="19">
                  <c:v>1981</c:v>
                </c:pt>
                <c:pt idx="20">
                  <c:v>1982</c:v>
                </c:pt>
                <c:pt idx="21">
                  <c:v>1983</c:v>
                </c:pt>
                <c:pt idx="22">
                  <c:v>1984</c:v>
                </c:pt>
                <c:pt idx="23">
                  <c:v>1985</c:v>
                </c:pt>
                <c:pt idx="24">
                  <c:v>1986</c:v>
                </c:pt>
                <c:pt idx="25">
                  <c:v>1987</c:v>
                </c:pt>
                <c:pt idx="26">
                  <c:v>1988</c:v>
                </c:pt>
                <c:pt idx="27">
                  <c:v>1989</c:v>
                </c:pt>
                <c:pt idx="28">
                  <c:v>1990</c:v>
                </c:pt>
                <c:pt idx="29">
                  <c:v>1991</c:v>
                </c:pt>
                <c:pt idx="30">
                  <c:v>1992</c:v>
                </c:pt>
                <c:pt idx="31">
                  <c:v>1993</c:v>
                </c:pt>
                <c:pt idx="32">
                  <c:v>1994</c:v>
                </c:pt>
                <c:pt idx="33">
                  <c:v>1995</c:v>
                </c:pt>
                <c:pt idx="34">
                  <c:v>1996</c:v>
                </c:pt>
                <c:pt idx="35">
                  <c:v>1997</c:v>
                </c:pt>
                <c:pt idx="36">
                  <c:v>1998</c:v>
                </c:pt>
                <c:pt idx="37">
                  <c:v>1999</c:v>
                </c:pt>
                <c:pt idx="38">
                  <c:v>2000</c:v>
                </c:pt>
                <c:pt idx="39">
                  <c:v>2001</c:v>
                </c:pt>
                <c:pt idx="40">
                  <c:v>2002</c:v>
                </c:pt>
                <c:pt idx="41">
                  <c:v>2003</c:v>
                </c:pt>
                <c:pt idx="42">
                  <c:v>2004</c:v>
                </c:pt>
                <c:pt idx="43">
                  <c:v>2005</c:v>
                </c:pt>
                <c:pt idx="44">
                  <c:v>2006</c:v>
                </c:pt>
                <c:pt idx="45">
                  <c:v>2007</c:v>
                </c:pt>
                <c:pt idx="46">
                  <c:v>2008</c:v>
                </c:pt>
                <c:pt idx="47">
                  <c:v>2009</c:v>
                </c:pt>
                <c:pt idx="48">
                  <c:v>2010</c:v>
                </c:pt>
                <c:pt idx="49">
                  <c:v>2011</c:v>
                </c:pt>
                <c:pt idx="50">
                  <c:v>2012</c:v>
                </c:pt>
                <c:pt idx="51">
                  <c:v>2013</c:v>
                </c:pt>
              </c:numCache>
            </c:numRef>
          </c:cat>
          <c:val>
            <c:numRef>
              <c:f>All!$F$2:$F$53</c:f>
              <c:numCache>
                <c:formatCode>General</c:formatCode>
                <c:ptCount val="52"/>
                <c:pt idx="0">
                  <c:v>4.9500000000000002E-2</c:v>
                </c:pt>
                <c:pt idx="1">
                  <c:v>7.85E-2</c:v>
                </c:pt>
                <c:pt idx="2">
                  <c:v>8.3000000000000004E-2</c:v>
                </c:pt>
                <c:pt idx="3">
                  <c:v>0.11899999999999999</c:v>
                </c:pt>
                <c:pt idx="4">
                  <c:v>7.9299999999999995E-2</c:v>
                </c:pt>
                <c:pt idx="5">
                  <c:v>8.4000000000000005E-2</c:v>
                </c:pt>
                <c:pt idx="6">
                  <c:v>6.8099999999999994E-2</c:v>
                </c:pt>
                <c:pt idx="7">
                  <c:v>5.4600000000000003E-2</c:v>
                </c:pt>
                <c:pt idx="8">
                  <c:v>5.5300000000000002E-2</c:v>
                </c:pt>
                <c:pt idx="9">
                  <c:v>7.7299999999999994E-2</c:v>
                </c:pt>
                <c:pt idx="10">
                  <c:v>8.4000000000000005E-2</c:v>
                </c:pt>
                <c:pt idx="11">
                  <c:v>0.105</c:v>
                </c:pt>
                <c:pt idx="12">
                  <c:v>0.122</c:v>
                </c:pt>
                <c:pt idx="13">
                  <c:v>0.17</c:v>
                </c:pt>
                <c:pt idx="14">
                  <c:v>0.13500000000000001</c:v>
                </c:pt>
                <c:pt idx="15">
                  <c:v>0.185</c:v>
                </c:pt>
                <c:pt idx="16">
                  <c:v>0.16500000000000001</c:v>
                </c:pt>
                <c:pt idx="17">
                  <c:v>0.245</c:v>
                </c:pt>
                <c:pt idx="18">
                  <c:v>0.27100000000000002</c:v>
                </c:pt>
                <c:pt idx="19">
                  <c:v>0.35599999999999998</c:v>
                </c:pt>
                <c:pt idx="20">
                  <c:v>0.46100000000000002</c:v>
                </c:pt>
                <c:pt idx="21">
                  <c:v>0.49099999999999999</c:v>
                </c:pt>
                <c:pt idx="22">
                  <c:v>0.54200000000000004</c:v>
                </c:pt>
                <c:pt idx="23">
                  <c:v>0.72199999999999998</c:v>
                </c:pt>
                <c:pt idx="24">
                  <c:v>0.85199999999999998</c:v>
                </c:pt>
                <c:pt idx="25">
                  <c:v>0.83299999999999996</c:v>
                </c:pt>
                <c:pt idx="26">
                  <c:v>1.0900000000000001</c:v>
                </c:pt>
                <c:pt idx="27">
                  <c:v>1.17</c:v>
                </c:pt>
                <c:pt idx="28">
                  <c:v>1.1100000000000001</c:v>
                </c:pt>
                <c:pt idx="29">
                  <c:v>0.876</c:v>
                </c:pt>
                <c:pt idx="30">
                  <c:v>0.89100000000000001</c:v>
                </c:pt>
                <c:pt idx="31">
                  <c:v>0.80300000000000005</c:v>
                </c:pt>
                <c:pt idx="32">
                  <c:v>1.07</c:v>
                </c:pt>
                <c:pt idx="33">
                  <c:v>1.59</c:v>
                </c:pt>
                <c:pt idx="34">
                  <c:v>1.39</c:v>
                </c:pt>
                <c:pt idx="35">
                  <c:v>2.0699999999999998</c:v>
                </c:pt>
                <c:pt idx="36">
                  <c:v>2.0699999999999998</c:v>
                </c:pt>
                <c:pt idx="37">
                  <c:v>3.24</c:v>
                </c:pt>
                <c:pt idx="38">
                  <c:v>3.23</c:v>
                </c:pt>
                <c:pt idx="39">
                  <c:v>3.41</c:v>
                </c:pt>
                <c:pt idx="40">
                  <c:v>4.6100000000000003</c:v>
                </c:pt>
                <c:pt idx="41">
                  <c:v>6.48</c:v>
                </c:pt>
                <c:pt idx="42">
                  <c:v>8.52</c:v>
                </c:pt>
                <c:pt idx="43">
                  <c:v>11.2</c:v>
                </c:pt>
                <c:pt idx="44">
                  <c:v>14.4</c:v>
                </c:pt>
                <c:pt idx="45">
                  <c:v>17.899999999999999</c:v>
                </c:pt>
                <c:pt idx="46">
                  <c:v>15</c:v>
                </c:pt>
                <c:pt idx="47">
                  <c:v>18.2</c:v>
                </c:pt>
                <c:pt idx="48">
                  <c:v>21.1</c:v>
                </c:pt>
                <c:pt idx="49">
                  <c:v>30.3</c:v>
                </c:pt>
                <c:pt idx="50">
                  <c:v>30</c:v>
                </c:pt>
                <c:pt idx="51">
                  <c:v>30.9</c:v>
                </c:pt>
              </c:numCache>
            </c:numRef>
          </c:val>
          <c:smooth val="0"/>
          <c:extLst>
            <c:ext xmlns:c16="http://schemas.microsoft.com/office/drawing/2014/chart" uri="{C3380CC4-5D6E-409C-BE32-E72D297353CC}">
              <c16:uniqueId val="{00000004-FB69-4A4D-8E40-DCF94955064E}"/>
            </c:ext>
          </c:extLst>
        </c:ser>
        <c:ser>
          <c:idx val="5"/>
          <c:order val="5"/>
          <c:tx>
            <c:strRef>
              <c:f>All!$G$1</c:f>
              <c:strCache>
                <c:ptCount val="1"/>
                <c:pt idx="0">
                  <c:v>Aircrafts ($bn)</c:v>
                </c:pt>
              </c:strCache>
            </c:strRef>
          </c:tx>
          <c:spPr>
            <a:ln w="28575" cap="rnd">
              <a:solidFill>
                <a:schemeClr val="accent6"/>
              </a:solidFill>
              <a:round/>
            </a:ln>
            <a:effectLst/>
          </c:spPr>
          <c:marker>
            <c:symbol val="none"/>
          </c:marker>
          <c:cat>
            <c:numRef>
              <c:f>All!$A$2:$A$53</c:f>
              <c:numCache>
                <c:formatCode>General</c:formatCode>
                <c:ptCount val="52"/>
                <c:pt idx="0">
                  <c:v>1962</c:v>
                </c:pt>
                <c:pt idx="1">
                  <c:v>1963</c:v>
                </c:pt>
                <c:pt idx="2">
                  <c:v>1964</c:v>
                </c:pt>
                <c:pt idx="3">
                  <c:v>1965</c:v>
                </c:pt>
                <c:pt idx="4">
                  <c:v>1966</c:v>
                </c:pt>
                <c:pt idx="5">
                  <c:v>1967</c:v>
                </c:pt>
                <c:pt idx="6">
                  <c:v>1968</c:v>
                </c:pt>
                <c:pt idx="7">
                  <c:v>1969</c:v>
                </c:pt>
                <c:pt idx="8">
                  <c:v>1970</c:v>
                </c:pt>
                <c:pt idx="9">
                  <c:v>1971</c:v>
                </c:pt>
                <c:pt idx="10">
                  <c:v>1972</c:v>
                </c:pt>
                <c:pt idx="11">
                  <c:v>1973</c:v>
                </c:pt>
                <c:pt idx="12">
                  <c:v>1974</c:v>
                </c:pt>
                <c:pt idx="13">
                  <c:v>1975</c:v>
                </c:pt>
                <c:pt idx="14">
                  <c:v>1976</c:v>
                </c:pt>
                <c:pt idx="15">
                  <c:v>1977</c:v>
                </c:pt>
                <c:pt idx="16">
                  <c:v>1978</c:v>
                </c:pt>
                <c:pt idx="17">
                  <c:v>1979</c:v>
                </c:pt>
                <c:pt idx="18">
                  <c:v>1980</c:v>
                </c:pt>
                <c:pt idx="19">
                  <c:v>1981</c:v>
                </c:pt>
                <c:pt idx="20">
                  <c:v>1982</c:v>
                </c:pt>
                <c:pt idx="21">
                  <c:v>1983</c:v>
                </c:pt>
                <c:pt idx="22">
                  <c:v>1984</c:v>
                </c:pt>
                <c:pt idx="23">
                  <c:v>1985</c:v>
                </c:pt>
                <c:pt idx="24">
                  <c:v>1986</c:v>
                </c:pt>
                <c:pt idx="25">
                  <c:v>1987</c:v>
                </c:pt>
                <c:pt idx="26">
                  <c:v>1988</c:v>
                </c:pt>
                <c:pt idx="27">
                  <c:v>1989</c:v>
                </c:pt>
                <c:pt idx="28">
                  <c:v>1990</c:v>
                </c:pt>
                <c:pt idx="29">
                  <c:v>1991</c:v>
                </c:pt>
                <c:pt idx="30">
                  <c:v>1992</c:v>
                </c:pt>
                <c:pt idx="31">
                  <c:v>1993</c:v>
                </c:pt>
                <c:pt idx="32">
                  <c:v>1994</c:v>
                </c:pt>
                <c:pt idx="33">
                  <c:v>1995</c:v>
                </c:pt>
                <c:pt idx="34">
                  <c:v>1996</c:v>
                </c:pt>
                <c:pt idx="35">
                  <c:v>1997</c:v>
                </c:pt>
                <c:pt idx="36">
                  <c:v>1998</c:v>
                </c:pt>
                <c:pt idx="37">
                  <c:v>1999</c:v>
                </c:pt>
                <c:pt idx="38">
                  <c:v>2000</c:v>
                </c:pt>
                <c:pt idx="39">
                  <c:v>2001</c:v>
                </c:pt>
                <c:pt idx="40">
                  <c:v>2002</c:v>
                </c:pt>
                <c:pt idx="41">
                  <c:v>2003</c:v>
                </c:pt>
                <c:pt idx="42">
                  <c:v>2004</c:v>
                </c:pt>
                <c:pt idx="43">
                  <c:v>2005</c:v>
                </c:pt>
                <c:pt idx="44">
                  <c:v>2006</c:v>
                </c:pt>
                <c:pt idx="45">
                  <c:v>2007</c:v>
                </c:pt>
                <c:pt idx="46">
                  <c:v>2008</c:v>
                </c:pt>
                <c:pt idx="47">
                  <c:v>2009</c:v>
                </c:pt>
                <c:pt idx="48">
                  <c:v>2010</c:v>
                </c:pt>
                <c:pt idx="49">
                  <c:v>2011</c:v>
                </c:pt>
                <c:pt idx="50">
                  <c:v>2012</c:v>
                </c:pt>
                <c:pt idx="51">
                  <c:v>2013</c:v>
                </c:pt>
              </c:numCache>
            </c:numRef>
          </c:cat>
          <c:val>
            <c:numRef>
              <c:f>All!$G$2:$G$53</c:f>
              <c:numCache>
                <c:formatCode>General</c:formatCode>
                <c:ptCount val="52"/>
                <c:pt idx="0">
                  <c:v>3.6799999999999999E-2</c:v>
                </c:pt>
                <c:pt idx="1">
                  <c:v>3.04E-2</c:v>
                </c:pt>
                <c:pt idx="2">
                  <c:v>1.9E-2</c:v>
                </c:pt>
                <c:pt idx="3">
                  <c:v>1.5800000000000002E-2</c:v>
                </c:pt>
                <c:pt idx="4">
                  <c:v>1.8599999999999998E-2</c:v>
                </c:pt>
                <c:pt idx="5">
                  <c:v>2.24E-2</c:v>
                </c:pt>
                <c:pt idx="6">
                  <c:v>2.5399999999999999E-2</c:v>
                </c:pt>
                <c:pt idx="7">
                  <c:v>1.7399999999999999E-2</c:v>
                </c:pt>
                <c:pt idx="8">
                  <c:v>1.83E-2</c:v>
                </c:pt>
                <c:pt idx="9">
                  <c:v>4.9200000000000001E-2</c:v>
                </c:pt>
                <c:pt idx="10">
                  <c:v>4.2000000000000003E-2</c:v>
                </c:pt>
                <c:pt idx="11">
                  <c:v>4.7899999999999998E-2</c:v>
                </c:pt>
                <c:pt idx="12">
                  <c:v>5.33E-2</c:v>
                </c:pt>
                <c:pt idx="13">
                  <c:v>6.13E-2</c:v>
                </c:pt>
                <c:pt idx="14">
                  <c:v>7.2800000000000004E-2</c:v>
                </c:pt>
                <c:pt idx="15">
                  <c:v>0.126</c:v>
                </c:pt>
                <c:pt idx="16">
                  <c:v>0.191</c:v>
                </c:pt>
                <c:pt idx="17">
                  <c:v>0.108</c:v>
                </c:pt>
                <c:pt idx="18">
                  <c:v>0.31</c:v>
                </c:pt>
                <c:pt idx="19">
                  <c:v>0.193</c:v>
                </c:pt>
                <c:pt idx="20">
                  <c:v>0.58499999999999996</c:v>
                </c:pt>
                <c:pt idx="21">
                  <c:v>0.17799999999999999</c:v>
                </c:pt>
                <c:pt idx="22">
                  <c:v>0.27600000000000002</c:v>
                </c:pt>
                <c:pt idx="23">
                  <c:v>0.29699999999999999</c:v>
                </c:pt>
                <c:pt idx="24">
                  <c:v>0.219</c:v>
                </c:pt>
                <c:pt idx="25">
                  <c:v>0.30599999999999999</c:v>
                </c:pt>
                <c:pt idx="26">
                  <c:v>0.16500000000000001</c:v>
                </c:pt>
                <c:pt idx="27">
                  <c:v>0.68400000000000005</c:v>
                </c:pt>
                <c:pt idx="28">
                  <c:v>0.74399999999999999</c:v>
                </c:pt>
                <c:pt idx="29">
                  <c:v>0.33700000000000002</c:v>
                </c:pt>
                <c:pt idx="30">
                  <c:v>0.33200000000000002</c:v>
                </c:pt>
                <c:pt idx="31">
                  <c:v>1.07</c:v>
                </c:pt>
                <c:pt idx="32">
                  <c:v>0.86399999999999999</c:v>
                </c:pt>
                <c:pt idx="33">
                  <c:v>0.66300000000000003</c:v>
                </c:pt>
                <c:pt idx="34">
                  <c:v>0.58799999999999997</c:v>
                </c:pt>
                <c:pt idx="35">
                  <c:v>0.625</c:v>
                </c:pt>
                <c:pt idx="36">
                  <c:v>0.625</c:v>
                </c:pt>
                <c:pt idx="37">
                  <c:v>0.98399999999999999</c:v>
                </c:pt>
                <c:pt idx="38">
                  <c:v>0.315</c:v>
                </c:pt>
                <c:pt idx="39">
                  <c:v>0.45200000000000001</c:v>
                </c:pt>
                <c:pt idx="40">
                  <c:v>0.63400000000000001</c:v>
                </c:pt>
                <c:pt idx="41">
                  <c:v>1.41</c:v>
                </c:pt>
                <c:pt idx="42">
                  <c:v>1.04</c:v>
                </c:pt>
                <c:pt idx="43">
                  <c:v>2.72</c:v>
                </c:pt>
                <c:pt idx="44">
                  <c:v>7.01</c:v>
                </c:pt>
                <c:pt idx="45">
                  <c:v>4.6500000000000004</c:v>
                </c:pt>
                <c:pt idx="46">
                  <c:v>16</c:v>
                </c:pt>
                <c:pt idx="47">
                  <c:v>5.54</c:v>
                </c:pt>
                <c:pt idx="48">
                  <c:v>3.84</c:v>
                </c:pt>
                <c:pt idx="49">
                  <c:v>2.38</c:v>
                </c:pt>
                <c:pt idx="50">
                  <c:v>2.89</c:v>
                </c:pt>
                <c:pt idx="51">
                  <c:v>3.35</c:v>
                </c:pt>
              </c:numCache>
            </c:numRef>
          </c:val>
          <c:smooth val="0"/>
          <c:extLst>
            <c:ext xmlns:c16="http://schemas.microsoft.com/office/drawing/2014/chart" uri="{C3380CC4-5D6E-409C-BE32-E72D297353CC}">
              <c16:uniqueId val="{00000005-FB69-4A4D-8E40-DCF94955064E}"/>
            </c:ext>
          </c:extLst>
        </c:ser>
        <c:dLbls>
          <c:showLegendKey val="0"/>
          <c:showVal val="0"/>
          <c:showCatName val="0"/>
          <c:showSerName val="0"/>
          <c:showPercent val="0"/>
          <c:showBubbleSize val="0"/>
        </c:dLbls>
        <c:smooth val="0"/>
        <c:axId val="207565407"/>
        <c:axId val="207566655"/>
      </c:lineChart>
      <c:catAx>
        <c:axId val="207565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7566655"/>
        <c:crosses val="autoZero"/>
        <c:auto val="1"/>
        <c:lblAlgn val="ctr"/>
        <c:lblOffset val="100"/>
        <c:noMultiLvlLbl val="0"/>
      </c:catAx>
      <c:valAx>
        <c:axId val="207566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In Billion $</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7565407"/>
        <c:crosses val="autoZero"/>
        <c:crossBetween val="between"/>
      </c:valAx>
      <c:spPr>
        <a:noFill/>
        <a:ln>
          <a:noFill/>
        </a:ln>
        <a:effectLst/>
      </c:spPr>
    </c:plotArea>
    <c:legend>
      <c:legendPos val="b"/>
      <c:layout>
        <c:manualLayout>
          <c:xMode val="edge"/>
          <c:yMode val="edge"/>
          <c:x val="4.2708333333333334E-2"/>
          <c:y val="0.10787751531058619"/>
          <c:w val="0.94687500000000002"/>
          <c:h val="7.897258675998833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Net Imports of India </a:t>
            </a:r>
          </a:p>
        </c:rich>
      </c:tx>
      <c:layout>
        <c:manualLayout>
          <c:xMode val="edge"/>
          <c:yMode val="edge"/>
          <c:x val="0.39158074077926025"/>
          <c:y val="1.4814814814814815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509519398746672E-2"/>
          <c:y val="0.10583799941673958"/>
          <c:w val="0.92803214632809594"/>
          <c:h val="0.781480023330417"/>
        </c:manualLayout>
      </c:layout>
      <c:barChart>
        <c:barDir val="col"/>
        <c:grouping val="clustered"/>
        <c:varyColors val="0"/>
        <c:ser>
          <c:idx val="0"/>
          <c:order val="0"/>
          <c:spPr>
            <a:solidFill>
              <a:schemeClr val="accent1"/>
            </a:solidFill>
            <a:ln>
              <a:noFill/>
            </a:ln>
            <a:effectLst/>
          </c:spPr>
          <c:invertIfNegative val="0"/>
          <c:cat>
            <c:numRef>
              <c:f>Sheet1!$A$2:$A$53</c:f>
              <c:numCache>
                <c:formatCode>General</c:formatCode>
                <c:ptCount val="52"/>
                <c:pt idx="0">
                  <c:v>1962</c:v>
                </c:pt>
                <c:pt idx="1">
                  <c:v>1963</c:v>
                </c:pt>
                <c:pt idx="2">
                  <c:v>1964</c:v>
                </c:pt>
                <c:pt idx="3">
                  <c:v>1965</c:v>
                </c:pt>
                <c:pt idx="4">
                  <c:v>1966</c:v>
                </c:pt>
                <c:pt idx="5">
                  <c:v>1967</c:v>
                </c:pt>
                <c:pt idx="6">
                  <c:v>1968</c:v>
                </c:pt>
                <c:pt idx="7">
                  <c:v>1969</c:v>
                </c:pt>
                <c:pt idx="8">
                  <c:v>1970</c:v>
                </c:pt>
                <c:pt idx="9">
                  <c:v>1971</c:v>
                </c:pt>
                <c:pt idx="10">
                  <c:v>1972</c:v>
                </c:pt>
                <c:pt idx="11">
                  <c:v>1973</c:v>
                </c:pt>
                <c:pt idx="12">
                  <c:v>1974</c:v>
                </c:pt>
                <c:pt idx="13">
                  <c:v>1975</c:v>
                </c:pt>
                <c:pt idx="14">
                  <c:v>1976</c:v>
                </c:pt>
                <c:pt idx="15">
                  <c:v>1977</c:v>
                </c:pt>
                <c:pt idx="16">
                  <c:v>1978</c:v>
                </c:pt>
                <c:pt idx="17">
                  <c:v>1979</c:v>
                </c:pt>
                <c:pt idx="18">
                  <c:v>1980</c:v>
                </c:pt>
                <c:pt idx="19">
                  <c:v>1981</c:v>
                </c:pt>
                <c:pt idx="20">
                  <c:v>1982</c:v>
                </c:pt>
                <c:pt idx="21">
                  <c:v>1983</c:v>
                </c:pt>
                <c:pt idx="22">
                  <c:v>1984</c:v>
                </c:pt>
                <c:pt idx="23">
                  <c:v>1985</c:v>
                </c:pt>
                <c:pt idx="24">
                  <c:v>1986</c:v>
                </c:pt>
                <c:pt idx="25">
                  <c:v>1987</c:v>
                </c:pt>
                <c:pt idx="26">
                  <c:v>1988</c:v>
                </c:pt>
                <c:pt idx="27">
                  <c:v>1989</c:v>
                </c:pt>
                <c:pt idx="28">
                  <c:v>1990</c:v>
                </c:pt>
                <c:pt idx="29">
                  <c:v>1991</c:v>
                </c:pt>
                <c:pt idx="30">
                  <c:v>1992</c:v>
                </c:pt>
                <c:pt idx="31">
                  <c:v>1993</c:v>
                </c:pt>
                <c:pt idx="32">
                  <c:v>1994</c:v>
                </c:pt>
                <c:pt idx="33">
                  <c:v>1995</c:v>
                </c:pt>
                <c:pt idx="34">
                  <c:v>1996</c:v>
                </c:pt>
                <c:pt idx="35">
                  <c:v>1997</c:v>
                </c:pt>
                <c:pt idx="36">
                  <c:v>1998</c:v>
                </c:pt>
                <c:pt idx="37">
                  <c:v>1999</c:v>
                </c:pt>
                <c:pt idx="38">
                  <c:v>2000</c:v>
                </c:pt>
                <c:pt idx="39">
                  <c:v>2001</c:v>
                </c:pt>
                <c:pt idx="40">
                  <c:v>2002</c:v>
                </c:pt>
                <c:pt idx="41">
                  <c:v>2003</c:v>
                </c:pt>
                <c:pt idx="42">
                  <c:v>2004</c:v>
                </c:pt>
                <c:pt idx="43">
                  <c:v>2005</c:v>
                </c:pt>
                <c:pt idx="44">
                  <c:v>2006</c:v>
                </c:pt>
                <c:pt idx="45">
                  <c:v>2007</c:v>
                </c:pt>
                <c:pt idx="46">
                  <c:v>2008</c:v>
                </c:pt>
                <c:pt idx="47">
                  <c:v>2009</c:v>
                </c:pt>
                <c:pt idx="48">
                  <c:v>2010</c:v>
                </c:pt>
                <c:pt idx="49">
                  <c:v>2011</c:v>
                </c:pt>
                <c:pt idx="50">
                  <c:v>2012</c:v>
                </c:pt>
                <c:pt idx="51">
                  <c:v>2013</c:v>
                </c:pt>
              </c:numCache>
            </c:numRef>
          </c:cat>
          <c:val>
            <c:numRef>
              <c:f>Sheet1!$B$2:$B$53</c:f>
              <c:numCache>
                <c:formatCode>General</c:formatCode>
                <c:ptCount val="52"/>
                <c:pt idx="0">
                  <c:v>1.39</c:v>
                </c:pt>
                <c:pt idx="1">
                  <c:v>1.59</c:v>
                </c:pt>
                <c:pt idx="2">
                  <c:v>2.29</c:v>
                </c:pt>
                <c:pt idx="3">
                  <c:v>2.69</c:v>
                </c:pt>
                <c:pt idx="4">
                  <c:v>2.6</c:v>
                </c:pt>
                <c:pt idx="5">
                  <c:v>2.54</c:v>
                </c:pt>
                <c:pt idx="6">
                  <c:v>2.38</c:v>
                </c:pt>
                <c:pt idx="7">
                  <c:v>2.0099999999999998</c:v>
                </c:pt>
                <c:pt idx="8">
                  <c:v>2.0099999999999998</c:v>
                </c:pt>
                <c:pt idx="9">
                  <c:v>2.23</c:v>
                </c:pt>
                <c:pt idx="10">
                  <c:v>1.88</c:v>
                </c:pt>
                <c:pt idx="11">
                  <c:v>3.06</c:v>
                </c:pt>
                <c:pt idx="12">
                  <c:v>5</c:v>
                </c:pt>
                <c:pt idx="13">
                  <c:v>4.9400000000000004</c:v>
                </c:pt>
                <c:pt idx="14">
                  <c:v>5.38</c:v>
                </c:pt>
                <c:pt idx="15">
                  <c:v>4.78</c:v>
                </c:pt>
                <c:pt idx="16">
                  <c:v>4.29</c:v>
                </c:pt>
                <c:pt idx="17">
                  <c:v>6.7</c:v>
                </c:pt>
                <c:pt idx="18">
                  <c:v>7.81</c:v>
                </c:pt>
                <c:pt idx="19">
                  <c:v>8.06</c:v>
                </c:pt>
                <c:pt idx="20">
                  <c:v>9.59</c:v>
                </c:pt>
                <c:pt idx="21">
                  <c:v>7.11</c:v>
                </c:pt>
                <c:pt idx="22">
                  <c:v>10.5</c:v>
                </c:pt>
                <c:pt idx="23">
                  <c:v>10.8</c:v>
                </c:pt>
                <c:pt idx="24">
                  <c:v>14.2</c:v>
                </c:pt>
                <c:pt idx="25">
                  <c:v>15.5</c:v>
                </c:pt>
                <c:pt idx="26">
                  <c:v>18.399999999999999</c:v>
                </c:pt>
                <c:pt idx="27">
                  <c:v>20.3</c:v>
                </c:pt>
                <c:pt idx="28">
                  <c:v>15.7</c:v>
                </c:pt>
                <c:pt idx="29">
                  <c:v>13.3</c:v>
                </c:pt>
                <c:pt idx="30">
                  <c:v>14.9</c:v>
                </c:pt>
                <c:pt idx="31">
                  <c:v>19.7</c:v>
                </c:pt>
                <c:pt idx="32">
                  <c:v>24.1</c:v>
                </c:pt>
                <c:pt idx="33">
                  <c:v>29.7</c:v>
                </c:pt>
                <c:pt idx="34">
                  <c:v>35.9</c:v>
                </c:pt>
                <c:pt idx="35">
                  <c:v>37</c:v>
                </c:pt>
                <c:pt idx="36">
                  <c:v>35</c:v>
                </c:pt>
                <c:pt idx="37">
                  <c:v>43.8</c:v>
                </c:pt>
                <c:pt idx="38">
                  <c:v>47.7</c:v>
                </c:pt>
                <c:pt idx="39">
                  <c:v>47</c:v>
                </c:pt>
                <c:pt idx="40">
                  <c:v>52.9</c:v>
                </c:pt>
                <c:pt idx="41">
                  <c:v>68.900000000000006</c:v>
                </c:pt>
                <c:pt idx="42">
                  <c:v>92.8</c:v>
                </c:pt>
                <c:pt idx="43">
                  <c:v>132</c:v>
                </c:pt>
                <c:pt idx="44">
                  <c:v>167</c:v>
                </c:pt>
                <c:pt idx="45">
                  <c:v>223</c:v>
                </c:pt>
                <c:pt idx="46">
                  <c:v>299</c:v>
                </c:pt>
                <c:pt idx="47">
                  <c:v>250</c:v>
                </c:pt>
                <c:pt idx="48">
                  <c:v>324</c:v>
                </c:pt>
                <c:pt idx="49">
                  <c:v>421</c:v>
                </c:pt>
                <c:pt idx="50">
                  <c:v>449</c:v>
                </c:pt>
                <c:pt idx="51">
                  <c:v>420</c:v>
                </c:pt>
              </c:numCache>
            </c:numRef>
          </c:val>
          <c:extLst>
            <c:ext xmlns:c16="http://schemas.microsoft.com/office/drawing/2014/chart" uri="{C3380CC4-5D6E-409C-BE32-E72D297353CC}">
              <c16:uniqueId val="{00000000-9F1C-431A-8B21-2F1719AE8CE5}"/>
            </c:ext>
          </c:extLst>
        </c:ser>
        <c:dLbls>
          <c:showLegendKey val="0"/>
          <c:showVal val="0"/>
          <c:showCatName val="0"/>
          <c:showSerName val="0"/>
          <c:showPercent val="0"/>
          <c:showBubbleSize val="0"/>
        </c:dLbls>
        <c:gapWidth val="150"/>
        <c:axId val="1628298959"/>
        <c:axId val="1628300207"/>
      </c:barChart>
      <c:catAx>
        <c:axId val="1628298959"/>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Years</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28300207"/>
        <c:crosses val="autoZero"/>
        <c:auto val="1"/>
        <c:lblAlgn val="ctr"/>
        <c:lblOffset val="100"/>
        <c:noMultiLvlLbl val="0"/>
      </c:catAx>
      <c:valAx>
        <c:axId val="16283002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in Billion $</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28298959"/>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75A5D-E719-43DD-8885-F0F245B3566B}" type="datetimeFigureOut">
              <a:rPr lang="en-US" smtClean="0"/>
              <a:t>16-Apr-16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87BD8-634B-4344-BFD4-634E55FF480B}" type="slidenum">
              <a:rPr lang="en-US" smtClean="0"/>
              <a:t>‹#›</a:t>
            </a:fld>
            <a:endParaRPr lang="en-US"/>
          </a:p>
        </p:txBody>
      </p:sp>
    </p:spTree>
    <p:extLst>
      <p:ext uri="{BB962C8B-B14F-4D97-AF65-F5344CB8AC3E}">
        <p14:creationId xmlns:p14="http://schemas.microsoft.com/office/powerpoint/2010/main" val="115439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a:t>
            </a:r>
            <a:r>
              <a:rPr lang="en-US" baseline="0" dirty="0"/>
              <a:t> 66.22 Billion$</a:t>
            </a:r>
            <a:endParaRPr lang="en-US" dirty="0"/>
          </a:p>
        </p:txBody>
      </p:sp>
      <p:sp>
        <p:nvSpPr>
          <p:cNvPr id="4" name="Slide Number Placeholder 3"/>
          <p:cNvSpPr>
            <a:spLocks noGrp="1"/>
          </p:cNvSpPr>
          <p:nvPr>
            <p:ph type="sldNum" sz="quarter" idx="10"/>
          </p:nvPr>
        </p:nvSpPr>
        <p:spPr/>
        <p:txBody>
          <a:bodyPr/>
          <a:lstStyle/>
          <a:p>
            <a:fld id="{DC187BD8-634B-4344-BFD4-634E55FF480B}" type="slidenum">
              <a:rPr lang="en-US" smtClean="0"/>
              <a:t>27</a:t>
            </a:fld>
            <a:endParaRPr lang="en-US"/>
          </a:p>
        </p:txBody>
      </p:sp>
    </p:spTree>
    <p:extLst>
      <p:ext uri="{BB962C8B-B14F-4D97-AF65-F5344CB8AC3E}">
        <p14:creationId xmlns:p14="http://schemas.microsoft.com/office/powerpoint/2010/main" val="77098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784488F-5BFC-4B05-92E3-0124672BF202}" type="datetimeFigureOut">
              <a:rPr lang="en-US" smtClean="0"/>
              <a:t>16-Apr-16</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1FC0CAB-0578-4AEC-AAA0-94029264AB73}" type="slidenum">
              <a:rPr lang="en-US" smtClean="0"/>
              <a:t>‹#›</a:t>
            </a:fld>
            <a:endParaRPr lang="en-US"/>
          </a:p>
        </p:txBody>
      </p:sp>
    </p:spTree>
    <p:extLst>
      <p:ext uri="{BB962C8B-B14F-4D97-AF65-F5344CB8AC3E}">
        <p14:creationId xmlns:p14="http://schemas.microsoft.com/office/powerpoint/2010/main" val="137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4488F-5BFC-4B05-92E3-0124672BF202}" type="datetimeFigureOut">
              <a:rPr lang="en-US" smtClean="0"/>
              <a:t>16-Apr-16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C0CAB-0578-4AEC-AAA0-94029264AB73}" type="slidenum">
              <a:rPr lang="en-US" smtClean="0"/>
              <a:t>‹#›</a:t>
            </a:fld>
            <a:endParaRPr lang="en-US"/>
          </a:p>
        </p:txBody>
      </p:sp>
    </p:spTree>
    <p:extLst>
      <p:ext uri="{BB962C8B-B14F-4D97-AF65-F5344CB8AC3E}">
        <p14:creationId xmlns:p14="http://schemas.microsoft.com/office/powerpoint/2010/main" val="197673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784488F-5BFC-4B05-92E3-0124672BF202}" type="datetimeFigureOut">
              <a:rPr lang="en-US" smtClean="0"/>
              <a:t>16-Apr-16</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1FC0CAB-0578-4AEC-AAA0-94029264AB73}" type="slidenum">
              <a:rPr lang="en-US" smtClean="0"/>
              <a:t>‹#›</a:t>
            </a:fld>
            <a:endParaRPr lang="en-US"/>
          </a:p>
        </p:txBody>
      </p:sp>
    </p:spTree>
    <p:extLst>
      <p:ext uri="{BB962C8B-B14F-4D97-AF65-F5344CB8AC3E}">
        <p14:creationId xmlns:p14="http://schemas.microsoft.com/office/powerpoint/2010/main" val="23799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4488F-5BFC-4B05-92E3-0124672BF202}" type="datetimeFigureOut">
              <a:rPr lang="en-US" smtClean="0"/>
              <a:t>16-Apr-16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1FC0CAB-0578-4AEC-AAA0-94029264AB73}" type="slidenum">
              <a:rPr lang="en-US" smtClean="0"/>
              <a:t>‹#›</a:t>
            </a:fld>
            <a:endParaRPr lang="en-US"/>
          </a:p>
        </p:txBody>
      </p:sp>
    </p:spTree>
    <p:extLst>
      <p:ext uri="{BB962C8B-B14F-4D97-AF65-F5344CB8AC3E}">
        <p14:creationId xmlns:p14="http://schemas.microsoft.com/office/powerpoint/2010/main" val="307541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784488F-5BFC-4B05-92E3-0124672BF202}" type="datetimeFigureOut">
              <a:rPr lang="en-US" smtClean="0"/>
              <a:t>16-Apr-16</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1FC0CAB-0578-4AEC-AAA0-94029264AB73}" type="slidenum">
              <a:rPr lang="en-US" smtClean="0"/>
              <a:t>‹#›</a:t>
            </a:fld>
            <a:endParaRPr lang="en-US"/>
          </a:p>
        </p:txBody>
      </p:sp>
    </p:spTree>
    <p:extLst>
      <p:ext uri="{BB962C8B-B14F-4D97-AF65-F5344CB8AC3E}">
        <p14:creationId xmlns:p14="http://schemas.microsoft.com/office/powerpoint/2010/main" val="322432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84488F-5BFC-4B05-92E3-0124672BF202}" type="datetimeFigureOut">
              <a:rPr lang="en-US" smtClean="0"/>
              <a:t>16-Apr-16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C0CAB-0578-4AEC-AAA0-94029264AB73}" type="slidenum">
              <a:rPr lang="en-US" smtClean="0"/>
              <a:t>‹#›</a:t>
            </a:fld>
            <a:endParaRPr lang="en-US"/>
          </a:p>
        </p:txBody>
      </p:sp>
    </p:spTree>
    <p:extLst>
      <p:ext uri="{BB962C8B-B14F-4D97-AF65-F5344CB8AC3E}">
        <p14:creationId xmlns:p14="http://schemas.microsoft.com/office/powerpoint/2010/main" val="351851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84488F-5BFC-4B05-92E3-0124672BF202}" type="datetimeFigureOut">
              <a:rPr lang="en-US" smtClean="0"/>
              <a:t>16-Apr-16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FC0CAB-0578-4AEC-AAA0-94029264AB73}" type="slidenum">
              <a:rPr lang="en-US" smtClean="0"/>
              <a:t>‹#›</a:t>
            </a:fld>
            <a:endParaRPr lang="en-US"/>
          </a:p>
        </p:txBody>
      </p:sp>
    </p:spTree>
    <p:extLst>
      <p:ext uri="{BB962C8B-B14F-4D97-AF65-F5344CB8AC3E}">
        <p14:creationId xmlns:p14="http://schemas.microsoft.com/office/powerpoint/2010/main" val="266030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784488F-5BFC-4B05-92E3-0124672BF202}" type="datetimeFigureOut">
              <a:rPr lang="en-US" smtClean="0"/>
              <a:t>16-Apr-16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FC0CAB-0578-4AEC-AAA0-94029264AB73}"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9207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4488F-5BFC-4B05-92E3-0124672BF202}" type="datetimeFigureOut">
              <a:rPr lang="en-US" smtClean="0"/>
              <a:t>16-Apr-16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FC0CAB-0578-4AEC-AAA0-94029264AB73}" type="slidenum">
              <a:rPr lang="en-US" smtClean="0"/>
              <a:t>‹#›</a:t>
            </a:fld>
            <a:endParaRPr lang="en-US"/>
          </a:p>
        </p:txBody>
      </p:sp>
    </p:spTree>
    <p:extLst>
      <p:ext uri="{BB962C8B-B14F-4D97-AF65-F5344CB8AC3E}">
        <p14:creationId xmlns:p14="http://schemas.microsoft.com/office/powerpoint/2010/main" val="929239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784488F-5BFC-4B05-92E3-0124672BF202}" type="datetimeFigureOut">
              <a:rPr lang="en-US" smtClean="0"/>
              <a:t>16-Apr-16</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1FC0CAB-0578-4AEC-AAA0-94029264AB73}" type="slidenum">
              <a:rPr lang="en-US" smtClean="0"/>
              <a:t>‹#›</a:t>
            </a:fld>
            <a:endParaRPr lang="en-US"/>
          </a:p>
        </p:txBody>
      </p:sp>
    </p:spTree>
    <p:extLst>
      <p:ext uri="{BB962C8B-B14F-4D97-AF65-F5344CB8AC3E}">
        <p14:creationId xmlns:p14="http://schemas.microsoft.com/office/powerpoint/2010/main" val="27608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84488F-5BFC-4B05-92E3-0124672BF202}" type="datetimeFigureOut">
              <a:rPr lang="en-US" smtClean="0"/>
              <a:t>16-Apr-16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C0CAB-0578-4AEC-AAA0-94029264AB73}" type="slidenum">
              <a:rPr lang="en-US" smtClean="0"/>
              <a:t>‹#›</a:t>
            </a:fld>
            <a:endParaRPr lang="en-US"/>
          </a:p>
        </p:txBody>
      </p:sp>
    </p:spTree>
    <p:extLst>
      <p:ext uri="{BB962C8B-B14F-4D97-AF65-F5344CB8AC3E}">
        <p14:creationId xmlns:p14="http://schemas.microsoft.com/office/powerpoint/2010/main" val="72045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784488F-5BFC-4B05-92E3-0124672BF202}" type="datetimeFigureOut">
              <a:rPr lang="en-US" smtClean="0"/>
              <a:t>16-Apr-16</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1FC0CAB-0578-4AEC-AAA0-94029264AB73}"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2334365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39"/>
            <a:ext cx="12192000" cy="7502770"/>
          </a:xfrm>
          <a:prstGeom prst="rect">
            <a:avLst/>
          </a:prstGeom>
        </p:spPr>
      </p:pic>
      <p:sp>
        <p:nvSpPr>
          <p:cNvPr id="2" name="Title 1"/>
          <p:cNvSpPr>
            <a:spLocks noGrp="1"/>
          </p:cNvSpPr>
          <p:nvPr>
            <p:ph type="ctrTitle"/>
          </p:nvPr>
        </p:nvSpPr>
        <p:spPr>
          <a:xfrm>
            <a:off x="3162948" y="49169"/>
            <a:ext cx="5866104" cy="1475013"/>
          </a:xfrm>
        </p:spPr>
        <p:txBody>
          <a:bodyPr/>
          <a:lstStyle/>
          <a:p>
            <a:r>
              <a:rPr lang="en-US" dirty="0"/>
              <a:t>Import Trends in India</a:t>
            </a:r>
          </a:p>
        </p:txBody>
      </p:sp>
      <p:sp>
        <p:nvSpPr>
          <p:cNvPr id="3" name="Subtitle 2"/>
          <p:cNvSpPr>
            <a:spLocks noGrp="1"/>
          </p:cNvSpPr>
          <p:nvPr>
            <p:ph type="subTitle" idx="1"/>
          </p:nvPr>
        </p:nvSpPr>
        <p:spPr>
          <a:xfrm>
            <a:off x="4342088" y="1524182"/>
            <a:ext cx="3507824" cy="590321"/>
          </a:xfrm>
        </p:spPr>
        <p:txBody>
          <a:bodyPr/>
          <a:lstStyle/>
          <a:p>
            <a:r>
              <a:rPr lang="en-US" dirty="0">
                <a:solidFill>
                  <a:schemeClr val="accent1"/>
                </a:solidFill>
              </a:rPr>
              <a:t>Economics Project-4 Group-2</a:t>
            </a:r>
          </a:p>
        </p:txBody>
      </p:sp>
    </p:spTree>
    <p:extLst>
      <p:ext uri="{BB962C8B-B14F-4D97-AF65-F5344CB8AC3E}">
        <p14:creationId xmlns:p14="http://schemas.microsoft.com/office/powerpoint/2010/main" val="2320917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Trade Deficit (Contd.)</a:t>
            </a:r>
          </a:p>
        </p:txBody>
      </p:sp>
      <p:sp>
        <p:nvSpPr>
          <p:cNvPr id="3" name="Content Placeholder 2"/>
          <p:cNvSpPr>
            <a:spLocks noGrp="1"/>
          </p:cNvSpPr>
          <p:nvPr>
            <p:ph idx="1"/>
          </p:nvPr>
        </p:nvSpPr>
        <p:spPr/>
        <p:txBody>
          <a:bodyPr>
            <a:noAutofit/>
          </a:bodyPr>
          <a:lstStyle/>
          <a:p>
            <a:r>
              <a:rPr lang="en-US" sz="2400" dirty="0"/>
              <a:t>A long-term trade deficit leads to an unstable economy, where unemployment, foreign debt and currency crises become concerns.</a:t>
            </a:r>
          </a:p>
          <a:p>
            <a:r>
              <a:rPr lang="en-US" sz="2400" dirty="0"/>
              <a:t>Agriculture-based economies may face a trade deficit due to:</a:t>
            </a:r>
          </a:p>
          <a:p>
            <a:pPr lvl="1"/>
            <a:r>
              <a:rPr lang="en-US" sz="2000" dirty="0"/>
              <a:t>The seasonal nature of trade</a:t>
            </a:r>
          </a:p>
          <a:p>
            <a:pPr lvl="1"/>
            <a:r>
              <a:rPr lang="en-US" sz="2000" dirty="0"/>
              <a:t>Financial soundness of the domestic business, which significantly impacts the trade balance</a:t>
            </a:r>
          </a:p>
          <a:p>
            <a:pPr lvl="1"/>
            <a:r>
              <a:rPr lang="en-US" sz="2000" dirty="0"/>
              <a:t>Low domestic production or substandard quality goods downgrade the monetary value of imports</a:t>
            </a:r>
          </a:p>
          <a:p>
            <a:pPr lvl="1"/>
            <a:r>
              <a:rPr lang="en-US" sz="2000" dirty="0"/>
              <a:t>The overvaluation of the domestic currency may also lead to a long-term trade deficit. Static exchange rates and high inflation rates lead to the overvaluation of a currency.</a:t>
            </a:r>
          </a:p>
        </p:txBody>
      </p:sp>
    </p:spTree>
    <p:extLst>
      <p:ext uri="{BB962C8B-B14F-4D97-AF65-F5344CB8AC3E}">
        <p14:creationId xmlns:p14="http://schemas.microsoft.com/office/powerpoint/2010/main" val="878644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Factors affecting Balance of trade</a:t>
            </a:r>
          </a:p>
        </p:txBody>
      </p:sp>
      <p:sp>
        <p:nvSpPr>
          <p:cNvPr id="3" name="Content Placeholder 2"/>
          <p:cNvSpPr>
            <a:spLocks noGrp="1"/>
          </p:cNvSpPr>
          <p:nvPr>
            <p:ph idx="1"/>
          </p:nvPr>
        </p:nvSpPr>
        <p:spPr>
          <a:xfrm>
            <a:off x="581192" y="2067954"/>
            <a:ext cx="11029615" cy="4107762"/>
          </a:xfrm>
        </p:spPr>
        <p:txBody>
          <a:bodyPr>
            <a:normAutofit/>
          </a:bodyPr>
          <a:lstStyle/>
          <a:p>
            <a:r>
              <a:rPr lang="en-US" sz="2400" dirty="0"/>
              <a:t>The cost of production (land, labor, capital, taxes, incentives etc.) in the exporting economy in exchange of those in the importing economy</a:t>
            </a:r>
          </a:p>
          <a:p>
            <a:r>
              <a:rPr lang="en-US" sz="2400" dirty="0"/>
              <a:t>The cost and availability of raw materials, intermediate goods and other inputs</a:t>
            </a:r>
          </a:p>
          <a:p>
            <a:r>
              <a:rPr lang="en-US" sz="2400" dirty="0"/>
              <a:t>Exchange rate movements</a:t>
            </a:r>
          </a:p>
          <a:p>
            <a:r>
              <a:rPr lang="en-US" sz="2400" dirty="0"/>
              <a:t>Multilateral, bilateral and unilateral taxes or restrictions on trade</a:t>
            </a:r>
          </a:p>
          <a:p>
            <a:r>
              <a:rPr lang="en-US" sz="2400" dirty="0"/>
              <a:t>Non-tariff barriers such as environmental, health or safety standards</a:t>
            </a:r>
          </a:p>
          <a:p>
            <a:r>
              <a:rPr lang="en-US" sz="2400" dirty="0"/>
              <a:t>The availability of adequate foreign exchange with which to pay for imports</a:t>
            </a:r>
          </a:p>
          <a:p>
            <a:r>
              <a:rPr lang="en-US" sz="2400" dirty="0"/>
              <a:t>Prices of goods manufactured at home (influenced by the responsiveness of supply)</a:t>
            </a:r>
          </a:p>
        </p:txBody>
      </p:sp>
    </p:spTree>
    <p:extLst>
      <p:ext uri="{BB962C8B-B14F-4D97-AF65-F5344CB8AC3E}">
        <p14:creationId xmlns:p14="http://schemas.microsoft.com/office/powerpoint/2010/main" val="249389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India’s balance of trade</a:t>
            </a:r>
          </a:p>
        </p:txBody>
      </p:sp>
      <p:sp>
        <p:nvSpPr>
          <p:cNvPr id="3" name="Content Placeholder 2"/>
          <p:cNvSpPr>
            <a:spLocks noGrp="1"/>
          </p:cNvSpPr>
          <p:nvPr>
            <p:ph idx="1"/>
          </p:nvPr>
        </p:nvSpPr>
        <p:spPr/>
        <p:txBody>
          <a:bodyPr>
            <a:noAutofit/>
          </a:bodyPr>
          <a:lstStyle/>
          <a:p>
            <a:r>
              <a:rPr lang="en-US" sz="2400" dirty="0"/>
              <a:t>India had a favorable balance of trade only in 1972-72 (</a:t>
            </a:r>
            <a:r>
              <a:rPr lang="en-US" sz="2400" dirty="0" err="1"/>
              <a:t>Rs</a:t>
            </a:r>
            <a:r>
              <a:rPr lang="en-US" sz="2400" dirty="0"/>
              <a:t>. 104 Crore) and 1976-77 (</a:t>
            </a:r>
            <a:r>
              <a:rPr lang="en-US" sz="2400" dirty="0" err="1"/>
              <a:t>Rs</a:t>
            </a:r>
            <a:r>
              <a:rPr lang="en-US" sz="2400" dirty="0"/>
              <a:t>. 68 crore).</a:t>
            </a:r>
          </a:p>
          <a:p>
            <a:r>
              <a:rPr lang="en-US" sz="2400" dirty="0"/>
              <a:t>In today’s interlinked global economy, consumers are used to seeing products and produce from every corner of the world in their local malls and stores. These overseas products provide more choices to consumers and help them manage strained household budgets. But too many imports in relation to exports – which are products shipped from a country to foreign destinations – can distort a nation’s balance of trade and devalue its currency. The value of a currency, in turn, is one of the biggest determinants of a nation’s economic performance.</a:t>
            </a:r>
          </a:p>
        </p:txBody>
      </p:sp>
    </p:spTree>
    <p:extLst>
      <p:ext uri="{BB962C8B-B14F-4D97-AF65-F5344CB8AC3E}">
        <p14:creationId xmlns:p14="http://schemas.microsoft.com/office/powerpoint/2010/main" val="242407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Why is </a:t>
            </a:r>
            <a:r>
              <a:rPr lang="en-US" sz="3200" dirty="0" err="1"/>
              <a:t>india’s</a:t>
            </a:r>
            <a:r>
              <a:rPr lang="en-US" sz="3200" dirty="0"/>
              <a:t> balance of trade unfavorable?</a:t>
            </a:r>
          </a:p>
        </p:txBody>
      </p:sp>
      <p:sp>
        <p:nvSpPr>
          <p:cNvPr id="3" name="Content Placeholder 2"/>
          <p:cNvSpPr>
            <a:spLocks noGrp="1"/>
          </p:cNvSpPr>
          <p:nvPr>
            <p:ph idx="1"/>
          </p:nvPr>
        </p:nvSpPr>
        <p:spPr>
          <a:xfrm>
            <a:off x="581192" y="1937288"/>
            <a:ext cx="11029615" cy="4556502"/>
          </a:xfrm>
        </p:spPr>
        <p:txBody>
          <a:bodyPr>
            <a:noAutofit/>
          </a:bodyPr>
          <a:lstStyle/>
          <a:p>
            <a:r>
              <a:rPr lang="en-US" sz="2400" dirty="0"/>
              <a:t>India has been incurring high expenses on Petroleum Bill. In 2006-07, India’s oil import bill was about US $ 48 billion. In 2007-08, it had gone up 40 percent, to US $ 68 billion. By way of comparison, the net invisibles surplus and the current account deficit were US $ 73 billion and US $ 17 billion (1.5 percent of GDP) in 2007-08, versus US $ 53 billion and US $ 10 billion (1.1 percent of GDP) in 2006-07. For the April-June quarter of 2008-09, oil imports grew by 50 percent to US $ 25 billion from US $ 17 billion in April-June 2007-08. This was at an average price of about US $ 118 a barrel, which is close to where the price settled today (August 5). This translates to US $ 100 billion a year. So, other things equal, that is another US $ 32 billion added to the current account deficit, or over 2 percent of GDP added to the current account deficit.</a:t>
            </a:r>
          </a:p>
        </p:txBody>
      </p:sp>
    </p:spTree>
    <p:extLst>
      <p:ext uri="{BB962C8B-B14F-4D97-AF65-F5344CB8AC3E}">
        <p14:creationId xmlns:p14="http://schemas.microsoft.com/office/powerpoint/2010/main" val="103727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201624469"/>
              </p:ext>
            </p:extLst>
          </p:nvPr>
        </p:nvGraphicFramePr>
        <p:xfrm>
          <a:off x="0" y="512652"/>
          <a:ext cx="12191999" cy="597255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3529005" y="112541"/>
            <a:ext cx="5205046" cy="400110"/>
          </a:xfrm>
          <a:prstGeom prst="rect">
            <a:avLst/>
          </a:prstGeom>
          <a:noFill/>
        </p:spPr>
        <p:txBody>
          <a:bodyPr wrap="square" rtlCol="0">
            <a:spAutoFit/>
          </a:bodyPr>
          <a:lstStyle/>
          <a:p>
            <a:pPr algn="ctr"/>
            <a:r>
              <a:rPr lang="en-US" sz="2000" dirty="0"/>
              <a:t>Trade Deficit</a:t>
            </a:r>
          </a:p>
        </p:txBody>
      </p:sp>
    </p:spTree>
    <p:extLst>
      <p:ext uri="{BB962C8B-B14F-4D97-AF65-F5344CB8AC3E}">
        <p14:creationId xmlns:p14="http://schemas.microsoft.com/office/powerpoint/2010/main" val="327486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Balance of payment</a:t>
            </a:r>
          </a:p>
        </p:txBody>
      </p:sp>
      <p:sp>
        <p:nvSpPr>
          <p:cNvPr id="3" name="Content Placeholder 2"/>
          <p:cNvSpPr>
            <a:spLocks noGrp="1"/>
          </p:cNvSpPr>
          <p:nvPr>
            <p:ph idx="1"/>
          </p:nvPr>
        </p:nvSpPr>
        <p:spPr>
          <a:xfrm>
            <a:off x="581193" y="2350977"/>
            <a:ext cx="11029615" cy="3678303"/>
          </a:xfrm>
        </p:spPr>
        <p:txBody>
          <a:bodyPr>
            <a:noAutofit/>
          </a:bodyPr>
          <a:lstStyle/>
          <a:p>
            <a:r>
              <a:rPr lang="en-US" sz="2800" dirty="0"/>
              <a:t>Balance of Payment is defined as the 'flow of cash between domestic country and all other foreign countries'. It includes not only import and export of goods and services but also includes financial capital transfer.</a:t>
            </a:r>
          </a:p>
          <a:p>
            <a:r>
              <a:rPr lang="en-US" sz="2800" dirty="0"/>
              <a:t>BOP = BOT + (Net Earning  on foreign investment i.e. payments made to foreign investors) + Cash Transfer + Capital Account +or - Balancing Item</a:t>
            </a:r>
          </a:p>
          <a:p>
            <a:endParaRPr lang="en-US" sz="2800" dirty="0"/>
          </a:p>
        </p:txBody>
      </p:sp>
    </p:spTree>
    <p:extLst>
      <p:ext uri="{BB962C8B-B14F-4D97-AF65-F5344CB8AC3E}">
        <p14:creationId xmlns:p14="http://schemas.microsoft.com/office/powerpoint/2010/main" val="709019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Effect of import on economy</a:t>
            </a:r>
          </a:p>
        </p:txBody>
      </p:sp>
      <p:sp>
        <p:nvSpPr>
          <p:cNvPr id="3" name="Content Placeholder 2"/>
          <p:cNvSpPr>
            <a:spLocks noGrp="1"/>
          </p:cNvSpPr>
          <p:nvPr>
            <p:ph idx="1"/>
          </p:nvPr>
        </p:nvSpPr>
        <p:spPr/>
        <p:txBody>
          <a:bodyPr>
            <a:normAutofit/>
          </a:bodyPr>
          <a:lstStyle/>
          <a:p>
            <a:r>
              <a:rPr lang="en-US" sz="2400" dirty="0"/>
              <a:t>According to the expenditures method of calculating gross domestic product, an economy’s annual GDP is the sum total of C + I + G + (X – M), where C, I and G represent consumer spending, capital investment and government spending, respectively.</a:t>
            </a:r>
          </a:p>
          <a:p>
            <a:r>
              <a:rPr lang="en-US" sz="2400" dirty="0"/>
              <a:t>While all those terms are important in the context of an economy, let’s look closer at the term (X – M), which represents exports minus imports, or net exports. If exports exceed imports, the net exports figure would be positive, indicating that the nation has a trade surplus. If exports are less than imports, the net exports figure would be negative, and the nation has a trade deficit.</a:t>
            </a:r>
          </a:p>
        </p:txBody>
      </p:sp>
    </p:spTree>
    <p:extLst>
      <p:ext uri="{BB962C8B-B14F-4D97-AF65-F5344CB8AC3E}">
        <p14:creationId xmlns:p14="http://schemas.microsoft.com/office/powerpoint/2010/main" val="2659666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Countries from which India imports</a:t>
            </a:r>
          </a:p>
        </p:txBody>
      </p:sp>
      <p:sp>
        <p:nvSpPr>
          <p:cNvPr id="3" name="Content Placeholder 2"/>
          <p:cNvSpPr>
            <a:spLocks noGrp="1"/>
          </p:cNvSpPr>
          <p:nvPr>
            <p:ph idx="1"/>
          </p:nvPr>
        </p:nvSpPr>
        <p:spPr/>
        <p:txBody>
          <a:bodyPr>
            <a:normAutofit/>
          </a:bodyPr>
          <a:lstStyle/>
          <a:p>
            <a:r>
              <a:rPr lang="en-US" sz="2800" dirty="0"/>
              <a:t>Top 5 countries from which India imports maximum needed commodities </a:t>
            </a:r>
          </a:p>
          <a:p>
            <a:pPr marL="666900" lvl="1" indent="-342900">
              <a:buFont typeface="+mj-lt"/>
              <a:buAutoNum type="arabicPeriod"/>
            </a:pPr>
            <a:r>
              <a:rPr lang="en-US" sz="2400" dirty="0"/>
              <a:t>China (60413 million USD) (10.7% of total imports)</a:t>
            </a:r>
          </a:p>
          <a:p>
            <a:pPr marL="666900" lvl="1" indent="-342900">
              <a:buFont typeface="+mj-lt"/>
              <a:buAutoNum type="arabicPeriod"/>
            </a:pPr>
            <a:r>
              <a:rPr lang="en-US" sz="2400" dirty="0"/>
              <a:t>Saudi Arabia (28107 million USD) (8% of total imports)</a:t>
            </a:r>
          </a:p>
          <a:p>
            <a:pPr marL="666900" lvl="1" indent="-342900">
              <a:buFont typeface="+mj-lt"/>
              <a:buAutoNum type="arabicPeriod"/>
            </a:pPr>
            <a:r>
              <a:rPr lang="en-US" sz="2400" dirty="0"/>
              <a:t>United Arab Emirates (26139 million USD) (7% of total imports)</a:t>
            </a:r>
          </a:p>
          <a:p>
            <a:pPr marL="666900" lvl="1" indent="-342900">
              <a:buFont typeface="+mj-lt"/>
              <a:buAutoNum type="arabicPeriod"/>
            </a:pPr>
            <a:r>
              <a:rPr lang="en-US" sz="2400" dirty="0"/>
              <a:t>Switzerland (22133 million USD) (7% of total imports)</a:t>
            </a:r>
          </a:p>
          <a:p>
            <a:pPr marL="666900" lvl="1" indent="-342900">
              <a:buFont typeface="+mj-lt"/>
              <a:buAutoNum type="arabicPeriod"/>
            </a:pPr>
            <a:r>
              <a:rPr lang="en-US" sz="2400" dirty="0"/>
              <a:t>United States (21814 million USD) (5% of total imports)</a:t>
            </a:r>
          </a:p>
        </p:txBody>
      </p:sp>
    </p:spTree>
    <p:extLst>
      <p:ext uri="{BB962C8B-B14F-4D97-AF65-F5344CB8AC3E}">
        <p14:creationId xmlns:p14="http://schemas.microsoft.com/office/powerpoint/2010/main" val="2782006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India’s Import Trends</a:t>
            </a:r>
          </a:p>
        </p:txBody>
      </p:sp>
      <p:sp>
        <p:nvSpPr>
          <p:cNvPr id="3" name="Content Placeholder 2"/>
          <p:cNvSpPr>
            <a:spLocks noGrp="1"/>
          </p:cNvSpPr>
          <p:nvPr>
            <p:ph idx="1"/>
          </p:nvPr>
        </p:nvSpPr>
        <p:spPr>
          <a:xfrm>
            <a:off x="581192" y="2180496"/>
            <a:ext cx="11029615" cy="3953018"/>
          </a:xfrm>
        </p:spPr>
        <p:txBody>
          <a:bodyPr>
            <a:normAutofit/>
          </a:bodyPr>
          <a:lstStyle/>
          <a:p>
            <a:r>
              <a:rPr lang="en-US" sz="2800" dirty="0"/>
              <a:t>India's top 5 import items (as of 2016) are:</a:t>
            </a:r>
          </a:p>
          <a:p>
            <a:pPr marL="666900" lvl="1" indent="-342900">
              <a:buFont typeface="+mj-lt"/>
              <a:buAutoNum type="arabicPeriod"/>
            </a:pPr>
            <a:r>
              <a:rPr lang="en-US" sz="2400" dirty="0"/>
              <a:t>Petroleum crude (26.8% of total imports)</a:t>
            </a:r>
          </a:p>
          <a:p>
            <a:pPr marL="666900" lvl="1" indent="-342900">
              <a:buFont typeface="+mj-lt"/>
              <a:buAutoNum type="arabicPeriod"/>
            </a:pPr>
            <a:r>
              <a:rPr lang="en-US" sz="2400" dirty="0"/>
              <a:t>Gems and Precious Stones (15.3% of total imports)</a:t>
            </a:r>
          </a:p>
          <a:p>
            <a:pPr marL="666900" lvl="1" indent="-342900">
              <a:buFont typeface="+mj-lt"/>
              <a:buAutoNum type="arabicPeriod"/>
            </a:pPr>
            <a:r>
              <a:rPr lang="en-US" sz="2400" dirty="0"/>
              <a:t>Electronic goods (9.2% of total imports)</a:t>
            </a:r>
          </a:p>
          <a:p>
            <a:pPr marL="666900" lvl="1" indent="-342900">
              <a:buFont typeface="+mj-lt"/>
              <a:buAutoNum type="arabicPeriod"/>
            </a:pPr>
            <a:r>
              <a:rPr lang="en-US" sz="2400" dirty="0"/>
              <a:t>Machinery (8.2% of total imports)</a:t>
            </a:r>
          </a:p>
          <a:p>
            <a:pPr marL="666900" lvl="1" indent="-342900">
              <a:buFont typeface="+mj-lt"/>
              <a:buAutoNum type="arabicPeriod"/>
            </a:pPr>
            <a:r>
              <a:rPr lang="en-US" sz="2400" dirty="0"/>
              <a:t>Organic Chemicals (4.1% of total imports) </a:t>
            </a:r>
          </a:p>
        </p:txBody>
      </p:sp>
    </p:spTree>
    <p:extLst>
      <p:ext uri="{BB962C8B-B14F-4D97-AF65-F5344CB8AC3E}">
        <p14:creationId xmlns:p14="http://schemas.microsoft.com/office/powerpoint/2010/main" val="2397273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India’s stand on importing (2013)</a:t>
            </a:r>
          </a:p>
        </p:txBody>
      </p:sp>
      <p:sp>
        <p:nvSpPr>
          <p:cNvPr id="3" name="Content Placeholder 2"/>
          <p:cNvSpPr>
            <a:spLocks noGrp="1"/>
          </p:cNvSpPr>
          <p:nvPr>
            <p:ph idx="1"/>
          </p:nvPr>
        </p:nvSpPr>
        <p:spPr>
          <a:xfrm>
            <a:off x="581192" y="2319981"/>
            <a:ext cx="11029615" cy="3678303"/>
          </a:xfrm>
        </p:spPr>
        <p:txBody>
          <a:bodyPr>
            <a:normAutofit/>
          </a:bodyPr>
          <a:lstStyle/>
          <a:p>
            <a:r>
              <a:rPr lang="en-US" sz="2800" dirty="0"/>
              <a:t>3</a:t>
            </a:r>
            <a:r>
              <a:rPr lang="en-US" sz="2800" baseline="30000" dirty="0"/>
              <a:t>rd</a:t>
            </a:r>
            <a:r>
              <a:rPr lang="en-US" sz="2800" dirty="0"/>
              <a:t> largest crude oil importer (9.3%) after US (17%) and China (14%).</a:t>
            </a:r>
          </a:p>
          <a:p>
            <a:r>
              <a:rPr lang="en-US" sz="2800" dirty="0"/>
              <a:t>2</a:t>
            </a:r>
            <a:r>
              <a:rPr lang="en-US" sz="2800" baseline="30000" dirty="0"/>
              <a:t>nd</a:t>
            </a:r>
            <a:r>
              <a:rPr lang="en-US" sz="2800" dirty="0"/>
              <a:t> largest gold importer (15%) after Hong Kong (38%).</a:t>
            </a:r>
          </a:p>
          <a:p>
            <a:r>
              <a:rPr lang="en-US" sz="2800" dirty="0"/>
              <a:t>3</a:t>
            </a:r>
            <a:r>
              <a:rPr lang="en-US" sz="2800" baseline="30000" dirty="0"/>
              <a:t>rd</a:t>
            </a:r>
            <a:r>
              <a:rPr lang="en-US" sz="2800" dirty="0"/>
              <a:t> largest coal importer (13%) after Japan (20%) and China(20%).</a:t>
            </a:r>
          </a:p>
          <a:p>
            <a:r>
              <a:rPr lang="en-US" sz="2800" dirty="0"/>
              <a:t>4</a:t>
            </a:r>
            <a:r>
              <a:rPr lang="en-US" sz="2800" baseline="30000" dirty="0"/>
              <a:t>th</a:t>
            </a:r>
            <a:r>
              <a:rPr lang="en-US" sz="2800" dirty="0"/>
              <a:t> largest diamonds and precious stones (8.3%) after China(40%) , US(14%) and Hong Kong(11%).</a:t>
            </a:r>
          </a:p>
          <a:p>
            <a:r>
              <a:rPr lang="en-US" sz="2800" dirty="0"/>
              <a:t>2</a:t>
            </a:r>
            <a:r>
              <a:rPr lang="en-US" sz="2800" baseline="30000" dirty="0"/>
              <a:t>nd</a:t>
            </a:r>
            <a:r>
              <a:rPr lang="en-US" sz="2800" dirty="0"/>
              <a:t> largest aircraft importer (8.3%) after USA(39%).</a:t>
            </a:r>
          </a:p>
          <a:p>
            <a:endParaRPr lang="en-US" sz="2800" dirty="0"/>
          </a:p>
        </p:txBody>
      </p:sp>
    </p:spTree>
    <p:extLst>
      <p:ext uri="{BB962C8B-B14F-4D97-AF65-F5344CB8AC3E}">
        <p14:creationId xmlns:p14="http://schemas.microsoft.com/office/powerpoint/2010/main" val="4103831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is import?</a:t>
            </a:r>
          </a:p>
        </p:txBody>
      </p:sp>
      <p:sp>
        <p:nvSpPr>
          <p:cNvPr id="3" name="Content Placeholder 2"/>
          <p:cNvSpPr>
            <a:spLocks noGrp="1"/>
          </p:cNvSpPr>
          <p:nvPr>
            <p:ph idx="1"/>
          </p:nvPr>
        </p:nvSpPr>
        <p:spPr/>
        <p:txBody>
          <a:bodyPr>
            <a:noAutofit/>
          </a:bodyPr>
          <a:lstStyle/>
          <a:p>
            <a:r>
              <a:rPr lang="en-US" sz="3200" dirty="0"/>
              <a:t>Imports are goods, services and products brought into a country and which were bought from another country.  Along with exports, imports form the backbone of international trade. </a:t>
            </a:r>
          </a:p>
          <a:p>
            <a:r>
              <a:rPr lang="en-US" sz="3200" dirty="0"/>
              <a:t>The higher the value of imports entering a country, compared to the value of exports, the more negative that country's balance of trade becomes.</a:t>
            </a:r>
          </a:p>
        </p:txBody>
      </p:sp>
    </p:spTree>
    <p:extLst>
      <p:ext uri="{BB962C8B-B14F-4D97-AF65-F5344CB8AC3E}">
        <p14:creationId xmlns:p14="http://schemas.microsoft.com/office/powerpoint/2010/main" val="825985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4126662921"/>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4033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435260101"/>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5962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854747549"/>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3222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543543636"/>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8971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765674012"/>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145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757678635"/>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4737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773045385"/>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8346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483580516"/>
              </p:ext>
            </p:extLst>
          </p:nvPr>
        </p:nvGraphicFramePr>
        <p:xfrm>
          <a:off x="0" y="0"/>
          <a:ext cx="12191999"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4734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63" y="0"/>
            <a:ext cx="11422251" cy="6870645"/>
          </a:xfrm>
          <a:prstGeom prst="rect">
            <a:avLst/>
          </a:prstGeom>
        </p:spPr>
      </p:pic>
    </p:spTree>
    <p:extLst>
      <p:ext uri="{BB962C8B-B14F-4D97-AF65-F5344CB8AC3E}">
        <p14:creationId xmlns:p14="http://schemas.microsoft.com/office/powerpoint/2010/main" val="2623738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Group Members</a:t>
            </a:r>
          </a:p>
        </p:txBody>
      </p:sp>
      <p:sp>
        <p:nvSpPr>
          <p:cNvPr id="3" name="Content Placeholder 2"/>
          <p:cNvSpPr>
            <a:spLocks noGrp="1"/>
          </p:cNvSpPr>
          <p:nvPr>
            <p:ph idx="1"/>
          </p:nvPr>
        </p:nvSpPr>
        <p:spPr>
          <a:xfrm>
            <a:off x="447816" y="741877"/>
            <a:ext cx="11292840" cy="4204800"/>
          </a:xfrm>
        </p:spPr>
        <p:txBody>
          <a:bodyPr>
            <a:normAutofit fontScale="62500" lnSpcReduction="20000"/>
          </a:bodyPr>
          <a:lstStyle/>
          <a:p>
            <a:pPr marL="0" indent="0" algn="ctr">
              <a:buNone/>
            </a:pPr>
            <a:r>
              <a:rPr lang="en-US" sz="4800" dirty="0"/>
              <a:t>Kaivalya Shah (1401108)</a:t>
            </a:r>
          </a:p>
          <a:p>
            <a:pPr marL="0" indent="0" algn="ctr">
              <a:buNone/>
            </a:pPr>
            <a:r>
              <a:rPr lang="en-US" sz="4800" dirty="0"/>
              <a:t>Ratnesh Shah (1401110)</a:t>
            </a:r>
          </a:p>
          <a:p>
            <a:pPr marL="0" indent="0" algn="ctr">
              <a:buNone/>
            </a:pPr>
            <a:r>
              <a:rPr lang="en-US" sz="4800" dirty="0" err="1"/>
              <a:t>Maitrey</a:t>
            </a:r>
            <a:r>
              <a:rPr lang="en-US" sz="4800" dirty="0"/>
              <a:t> Mehta (1401040)</a:t>
            </a:r>
          </a:p>
          <a:p>
            <a:pPr marL="0" indent="0" algn="ctr">
              <a:buNone/>
            </a:pPr>
            <a:r>
              <a:rPr lang="en-US" sz="4800" dirty="0"/>
              <a:t>Jay Shah (1401053)</a:t>
            </a:r>
          </a:p>
          <a:p>
            <a:pPr marL="0" indent="0" algn="ctr">
              <a:buNone/>
            </a:pPr>
            <a:r>
              <a:rPr lang="en-US" sz="4800" dirty="0" err="1"/>
              <a:t>Aaditya</a:t>
            </a:r>
            <a:r>
              <a:rPr lang="en-US" sz="4800" dirty="0"/>
              <a:t> Shah (1401107)</a:t>
            </a:r>
          </a:p>
          <a:p>
            <a:pPr marL="0" indent="0" algn="ctr">
              <a:buNone/>
            </a:pPr>
            <a:r>
              <a:rPr lang="en-US" sz="4800" dirty="0" err="1"/>
              <a:t>Ayam</a:t>
            </a:r>
            <a:r>
              <a:rPr lang="en-US" sz="4800" dirty="0"/>
              <a:t> </a:t>
            </a:r>
            <a:r>
              <a:rPr lang="en-US" sz="4800" dirty="0" err="1"/>
              <a:t>Ajmera</a:t>
            </a:r>
            <a:r>
              <a:rPr lang="en-US" sz="4800" dirty="0"/>
              <a:t> (1401096)</a:t>
            </a:r>
          </a:p>
          <a:p>
            <a:pPr marL="0" indent="0" algn="ctr">
              <a:buNone/>
            </a:pPr>
            <a:r>
              <a:rPr lang="en-US" sz="4800" dirty="0"/>
              <a:t>Maharsh Patel (1401109)</a:t>
            </a:r>
          </a:p>
          <a:p>
            <a:pPr marL="0" indent="0" algn="ctr">
              <a:buNone/>
            </a:pPr>
            <a:r>
              <a:rPr lang="en-US" sz="4800" dirty="0" err="1"/>
              <a:t>Mohit</a:t>
            </a:r>
            <a:r>
              <a:rPr lang="en-US" sz="4800" dirty="0"/>
              <a:t> </a:t>
            </a:r>
            <a:r>
              <a:rPr lang="en-US" sz="4800" dirty="0" err="1"/>
              <a:t>Vachhani</a:t>
            </a:r>
            <a:r>
              <a:rPr lang="en-US" sz="4800" dirty="0"/>
              <a:t> (1401073)</a:t>
            </a:r>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740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Importance of Import</a:t>
            </a:r>
          </a:p>
        </p:txBody>
      </p:sp>
      <p:sp>
        <p:nvSpPr>
          <p:cNvPr id="3" name="Content Placeholder 2"/>
          <p:cNvSpPr>
            <a:spLocks noGrp="1"/>
          </p:cNvSpPr>
          <p:nvPr>
            <p:ph idx="1"/>
          </p:nvPr>
        </p:nvSpPr>
        <p:spPr>
          <a:xfrm>
            <a:off x="581193" y="2614449"/>
            <a:ext cx="11029615" cy="3678303"/>
          </a:xfrm>
        </p:spPr>
        <p:txBody>
          <a:bodyPr>
            <a:noAutofit/>
          </a:bodyPr>
          <a:lstStyle/>
          <a:p>
            <a:r>
              <a:rPr lang="en-US" sz="2800" dirty="0"/>
              <a:t>However, imports per se are not necessarily detrimental to economic performance, and in fact, are a vital component of the economy. A high level of imports indicates robust domestic demand and a growing economy. It’s even better if these imports are mainly of productive assets like machinery and equipment, since they will improve productivity over the long run.</a:t>
            </a:r>
          </a:p>
          <a:p>
            <a:r>
              <a:rPr lang="en-US" sz="2800" dirty="0"/>
              <a:t>A healthy economy, then, is one where both exports and imports are growing, since this typically indicates economic strength and a sustainable trade surplus or deficit.</a:t>
            </a:r>
          </a:p>
          <a:p>
            <a:endParaRPr lang="en-US" sz="2800" dirty="0"/>
          </a:p>
        </p:txBody>
      </p:sp>
    </p:spTree>
    <p:extLst>
      <p:ext uri="{BB962C8B-B14F-4D97-AF65-F5344CB8AC3E}">
        <p14:creationId xmlns:p14="http://schemas.microsoft.com/office/powerpoint/2010/main" val="1958539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9600" dirty="0"/>
              <a:t>Thank You!</a:t>
            </a:r>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4817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Why import?</a:t>
            </a:r>
          </a:p>
        </p:txBody>
      </p:sp>
      <p:sp>
        <p:nvSpPr>
          <p:cNvPr id="3" name="Content Placeholder 2"/>
          <p:cNvSpPr>
            <a:spLocks noGrp="1"/>
          </p:cNvSpPr>
          <p:nvPr>
            <p:ph idx="1"/>
          </p:nvPr>
        </p:nvSpPr>
        <p:spPr/>
        <p:txBody>
          <a:bodyPr>
            <a:normAutofit lnSpcReduction="10000"/>
          </a:bodyPr>
          <a:lstStyle/>
          <a:p>
            <a:r>
              <a:rPr lang="en-US" sz="3200" dirty="0"/>
              <a:t>Countries are most likely to import goods that domestic industries cannot produce as efficiently or cheaply, but may also import raw materials or commodities that are not available within its borders. </a:t>
            </a:r>
          </a:p>
          <a:p>
            <a:r>
              <a:rPr lang="en-US" sz="3200" dirty="0"/>
              <a:t>For example, many countries have to import oil because they either cannot produce it domestically or cannot produce enough of it to meet demand</a:t>
            </a:r>
          </a:p>
        </p:txBody>
      </p:sp>
    </p:spTree>
    <p:extLst>
      <p:ext uri="{BB962C8B-B14F-4D97-AF65-F5344CB8AC3E}">
        <p14:creationId xmlns:p14="http://schemas.microsoft.com/office/powerpoint/2010/main" val="65263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Why not Import Too much?</a:t>
            </a:r>
          </a:p>
        </p:txBody>
      </p:sp>
      <p:sp>
        <p:nvSpPr>
          <p:cNvPr id="3" name="Content Placeholder 2"/>
          <p:cNvSpPr>
            <a:spLocks noGrp="1"/>
          </p:cNvSpPr>
          <p:nvPr>
            <p:ph idx="1"/>
          </p:nvPr>
        </p:nvSpPr>
        <p:spPr/>
        <p:txBody>
          <a:bodyPr>
            <a:normAutofit fontScale="92500" lnSpcReduction="10000"/>
          </a:bodyPr>
          <a:lstStyle/>
          <a:p>
            <a:r>
              <a:rPr lang="en-US" sz="3200" dirty="0"/>
              <a:t>Most countries would prefer to import less, and export more. Countries that rely on imports for important commodities, such as food, oil, and industrial materials, are then dependent on other countries to keep their population fed and their manufacturers humming. </a:t>
            </a:r>
          </a:p>
          <a:p>
            <a:r>
              <a:rPr lang="en-US" sz="3200" dirty="0"/>
              <a:t>Countries with higher import levels then need to also increase their currency reserves to pay for the imports. In other words, a country would prefer to be a supplier to other countries.</a:t>
            </a:r>
          </a:p>
        </p:txBody>
      </p:sp>
    </p:spTree>
    <p:extLst>
      <p:ext uri="{BB962C8B-B14F-4D97-AF65-F5344CB8AC3E}">
        <p14:creationId xmlns:p14="http://schemas.microsoft.com/office/powerpoint/2010/main" val="364367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Effect of foreign exchange on import</a:t>
            </a:r>
          </a:p>
        </p:txBody>
      </p:sp>
      <p:sp>
        <p:nvSpPr>
          <p:cNvPr id="3" name="Content Placeholder 2"/>
          <p:cNvSpPr>
            <a:spLocks noGrp="1"/>
          </p:cNvSpPr>
          <p:nvPr>
            <p:ph idx="1"/>
          </p:nvPr>
        </p:nvSpPr>
        <p:spPr>
          <a:xfrm>
            <a:off x="581192" y="1715956"/>
            <a:ext cx="11029615" cy="5142044"/>
          </a:xfrm>
        </p:spPr>
        <p:txBody>
          <a:bodyPr>
            <a:noAutofit/>
          </a:bodyPr>
          <a:lstStyle/>
          <a:p>
            <a:r>
              <a:rPr lang="en-US" sz="2000" dirty="0"/>
              <a:t>The exchange rate has an effect on the trade surplus (or deficit), which in turn affects the exchange rate, and so on. In general, however, a weaker domestic currency stimulates exports and makes imports more expensive. Conversely, a strong domestic currency hampers exports and makes imports cheaper.</a:t>
            </a:r>
          </a:p>
          <a:p>
            <a:r>
              <a:rPr lang="en-US" sz="2000" dirty="0"/>
              <a:t>Let’s use an example to illustrate this concept. Consider an electronic component priced at $10 in the U.S. that will be exported to India. Assume the exchange rate is 50 rupees to the U.S. dollar. Ignoring shipping and other transaction costs such as import duties for the moment, the $10 item would cost the Indian importer 500 rupees. Now, if the dollar strengthens against the Indian rupee to a level of 55, assuming that the U.S. exporter leaves the $10 price for the component unchanged, its price would increase to 550 rupees ($10 x 55) for the Indian importer. This may force the Indian importer to look for cheaper components from other locations. The 10% appreciation in the dollar versus the rupee has thus diminished the U.S. exporter’s competitiveness in the Indian market.</a:t>
            </a:r>
          </a:p>
        </p:txBody>
      </p:sp>
    </p:spTree>
    <p:extLst>
      <p:ext uri="{BB962C8B-B14F-4D97-AF65-F5344CB8AC3E}">
        <p14:creationId xmlns:p14="http://schemas.microsoft.com/office/powerpoint/2010/main" val="277918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450" y="650930"/>
            <a:ext cx="11406753" cy="5262979"/>
          </a:xfrm>
          <a:prstGeom prst="rect">
            <a:avLst/>
          </a:prstGeom>
        </p:spPr>
        <p:txBody>
          <a:bodyPr wrap="square">
            <a:spAutoFit/>
          </a:bodyPr>
          <a:lstStyle/>
          <a:p>
            <a:endParaRPr lang="en-US" sz="2400" dirty="0">
              <a:solidFill>
                <a:schemeClr val="tx2"/>
              </a:solidFill>
            </a:endParaRPr>
          </a:p>
          <a:p>
            <a:pPr marL="342900" indent="-342900">
              <a:buFont typeface="Wingdings" panose="05000000000000000000" pitchFamily="2" charset="2"/>
              <a:buChar char="§"/>
            </a:pPr>
            <a:r>
              <a:rPr lang="en-US" sz="2400" dirty="0">
                <a:solidFill>
                  <a:schemeClr val="tx2"/>
                </a:solidFill>
              </a:rPr>
              <a:t>At the same time, consider a garment exporter in India whose primary market is the U.S. A shirt that the exporter sells for $10 in the U.S. market would fetch her 500 rupees when the export proceeds are received (again ignoring shipping and other costs), assuming an exchange rate of 50 rupees to the dollar. But if the rupee weakens to 55 versus the dollar, to receive the same amount of rupees (500), the exporter can now sell the shirt for $9.09.  The 10% depreciation in the rupee versus the dollar has therefore improved the Indian exporter’s competitiveness in the U.S. market.</a:t>
            </a:r>
          </a:p>
          <a:p>
            <a:endParaRPr lang="en-US" sz="2400" dirty="0">
              <a:solidFill>
                <a:schemeClr val="tx2"/>
              </a:solidFill>
            </a:endParaRPr>
          </a:p>
          <a:p>
            <a:pPr marL="342900" indent="-342900">
              <a:buFont typeface="Wingdings" panose="05000000000000000000" pitchFamily="2" charset="2"/>
              <a:buChar char="§"/>
            </a:pPr>
            <a:r>
              <a:rPr lang="en-US" sz="2400" dirty="0">
                <a:solidFill>
                  <a:schemeClr val="tx2"/>
                </a:solidFill>
              </a:rPr>
              <a:t>To summarize, a 10% appreciation of the dollar versus the rupee has rendered U.S.A exports of electronic components uncompetitive, but has made imported Indian shirts cheaper for U.S. consumers.  The flip side of the coin is that a 10% depreciation of the rupee has improved the competitiveness of Indian garment exports, but has made imports of electronic components more expensive for Indian buyers.</a:t>
            </a:r>
          </a:p>
        </p:txBody>
      </p:sp>
    </p:spTree>
    <p:extLst>
      <p:ext uri="{BB962C8B-B14F-4D97-AF65-F5344CB8AC3E}">
        <p14:creationId xmlns:p14="http://schemas.microsoft.com/office/powerpoint/2010/main" val="39870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Competitive Devaluation</a:t>
            </a:r>
          </a:p>
        </p:txBody>
      </p:sp>
      <p:sp>
        <p:nvSpPr>
          <p:cNvPr id="3" name="Content Placeholder 2"/>
          <p:cNvSpPr>
            <a:spLocks noGrp="1"/>
          </p:cNvSpPr>
          <p:nvPr>
            <p:ph idx="1"/>
          </p:nvPr>
        </p:nvSpPr>
        <p:spPr>
          <a:xfrm>
            <a:off x="581192" y="1968286"/>
            <a:ext cx="11029615" cy="3890514"/>
          </a:xfrm>
        </p:spPr>
        <p:txBody>
          <a:bodyPr>
            <a:noAutofit/>
          </a:bodyPr>
          <a:lstStyle/>
          <a:p>
            <a:r>
              <a:rPr lang="en-US" sz="2400" dirty="0"/>
              <a:t>Countries occasionally try to resolve their economic problems by resorting to methods that artificially depress their currencies in an effort to gain an advantage in international trade. One such technique is “competitive devaluation”, which refers to the strategic and large-scale depreciation of a domestic currency to boost export volumes. </a:t>
            </a:r>
          </a:p>
          <a:p>
            <a:r>
              <a:rPr lang="en-US" sz="2400" dirty="0"/>
              <a:t>Another method is to suppress the domestic currency and keep it at an abnormally low level. This is the route preferred by China, which held its yuan steady for a full decade from 1994 to 2004, and subsequently allowed it to appreciate only gradually against the U.S. dollar, despite having the world’s biggest trade surpluses and foreign exchange reserves for years.</a:t>
            </a:r>
          </a:p>
        </p:txBody>
      </p:sp>
    </p:spTree>
    <p:extLst>
      <p:ext uri="{BB962C8B-B14F-4D97-AF65-F5344CB8AC3E}">
        <p14:creationId xmlns:p14="http://schemas.microsoft.com/office/powerpoint/2010/main" val="144332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Trade Deficit</a:t>
            </a:r>
          </a:p>
        </p:txBody>
      </p:sp>
      <p:sp>
        <p:nvSpPr>
          <p:cNvPr id="3" name="Content Placeholder 2"/>
          <p:cNvSpPr>
            <a:spLocks noGrp="1"/>
          </p:cNvSpPr>
          <p:nvPr>
            <p:ph idx="1"/>
          </p:nvPr>
        </p:nvSpPr>
        <p:spPr/>
        <p:txBody>
          <a:bodyPr>
            <a:normAutofit fontScale="92500" lnSpcReduction="10000"/>
          </a:bodyPr>
          <a:lstStyle/>
          <a:p>
            <a:r>
              <a:rPr lang="en-US" sz="3200" dirty="0"/>
              <a:t>Trade deficit is an economic measure of a negative balance of trade in which a country's imports exceeds its exports.  A trade deficit represents an outflow of domestic currency to foreign markets.</a:t>
            </a:r>
          </a:p>
          <a:p>
            <a:r>
              <a:rPr lang="en-US" sz="3200" dirty="0"/>
              <a:t>Imports provide competition to domestic companies, who always want to sell more, whether its locally or overseas. They also receive a competitive advantage by exporting, because they learn and excel in producing a variety of globally-demanded goods and services. If a country imports more than it exports, it runs a trade deficit.</a:t>
            </a:r>
          </a:p>
        </p:txBody>
      </p:sp>
    </p:spTree>
    <p:extLst>
      <p:ext uri="{BB962C8B-B14F-4D97-AF65-F5344CB8AC3E}">
        <p14:creationId xmlns:p14="http://schemas.microsoft.com/office/powerpoint/2010/main" val="51154172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971</TotalTime>
  <Words>1983</Words>
  <Application>Microsoft Office PowerPoint</Application>
  <PresentationFormat>Widescreen</PresentationFormat>
  <Paragraphs>109</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Gill Sans MT</vt:lpstr>
      <vt:lpstr>Wingdings</vt:lpstr>
      <vt:lpstr>Wingdings 2</vt:lpstr>
      <vt:lpstr>Dividend</vt:lpstr>
      <vt:lpstr>Import Trends in India</vt:lpstr>
      <vt:lpstr>What is import?</vt:lpstr>
      <vt:lpstr>Importance of Import</vt:lpstr>
      <vt:lpstr>Why import?</vt:lpstr>
      <vt:lpstr>Why not Import Too much?</vt:lpstr>
      <vt:lpstr>Effect of foreign exchange on import</vt:lpstr>
      <vt:lpstr>PowerPoint Presentation</vt:lpstr>
      <vt:lpstr>Competitive Devaluation</vt:lpstr>
      <vt:lpstr>Trade Deficit</vt:lpstr>
      <vt:lpstr>Trade Deficit (Contd.)</vt:lpstr>
      <vt:lpstr>Factors affecting Balance of trade</vt:lpstr>
      <vt:lpstr>India’s balance of trade</vt:lpstr>
      <vt:lpstr>Why is india’s balance of trade unfavorable?</vt:lpstr>
      <vt:lpstr>PowerPoint Presentation</vt:lpstr>
      <vt:lpstr>Balance of payment</vt:lpstr>
      <vt:lpstr>Effect of import on economy</vt:lpstr>
      <vt:lpstr>Countries from which India imports</vt:lpstr>
      <vt:lpstr>India’s Import Trends</vt:lpstr>
      <vt:lpstr>India’s stand on importing (2013)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 Trends in India</dc:title>
  <dc:creator>Kaivalya Shah</dc:creator>
  <cp:lastModifiedBy>Kaivalya Shah</cp:lastModifiedBy>
  <cp:revision>125</cp:revision>
  <dcterms:created xsi:type="dcterms:W3CDTF">2016-04-13T11:31:11Z</dcterms:created>
  <dcterms:modified xsi:type="dcterms:W3CDTF">2016-04-16T17:11:33Z</dcterms:modified>
</cp:coreProperties>
</file>