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4" r:id="rId3"/>
    <p:sldId id="355" r:id="rId4"/>
    <p:sldId id="356" r:id="rId5"/>
    <p:sldId id="357" r:id="rId6"/>
    <p:sldId id="358" r:id="rId7"/>
    <p:sldId id="360" r:id="rId8"/>
    <p:sldId id="361" r:id="rId9"/>
    <p:sldId id="399" r:id="rId10"/>
    <p:sldId id="400" r:id="rId11"/>
    <p:sldId id="401" r:id="rId12"/>
    <p:sldId id="402" r:id="rId13"/>
    <p:sldId id="403" r:id="rId14"/>
    <p:sldId id="404" r:id="rId15"/>
    <p:sldId id="405" r:id="rId16"/>
    <p:sldId id="381"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8" r:id="rId35"/>
    <p:sldId id="389" r:id="rId36"/>
    <p:sldId id="390" r:id="rId37"/>
    <p:sldId id="391" r:id="rId38"/>
    <p:sldId id="392" r:id="rId39"/>
    <p:sldId id="393" r:id="rId40"/>
    <p:sldId id="394" r:id="rId41"/>
    <p:sldId id="395" r:id="rId42"/>
    <p:sldId id="3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11"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Prices%20(1)%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chart>
    <c:title>
      <c:layout/>
      <c:txPr>
        <a:bodyPr/>
        <a:lstStyle/>
        <a:p>
          <a:pPr>
            <a:defRPr sz="2400"/>
          </a:pPr>
          <a:endParaRPr lang="en-US"/>
        </a:p>
      </c:txPr>
    </c:title>
    <c:plotArea>
      <c:layout/>
      <c:lineChart>
        <c:grouping val="standard"/>
        <c:ser>
          <c:idx val="1"/>
          <c:order val="0"/>
          <c:tx>
            <c:strRef>
              <c:f>Sheet1!$E$86</c:f>
              <c:strCache>
                <c:ptCount val="1"/>
                <c:pt idx="0">
                  <c:v>Supply in tonnes (Nescafe)</c:v>
                </c:pt>
              </c:strCache>
            </c:strRef>
          </c:tx>
          <c:marker>
            <c:symbol val="none"/>
          </c:marker>
          <c:cat>
            <c:numRef>
              <c:f>Sheet1!$C$87:$C$92</c:f>
              <c:numCache>
                <c:formatCode>General</c:formatCode>
                <c:ptCount val="6"/>
                <c:pt idx="0">
                  <c:v>1580</c:v>
                </c:pt>
                <c:pt idx="1">
                  <c:v>1600</c:v>
                </c:pt>
                <c:pt idx="2">
                  <c:v>1843.8</c:v>
                </c:pt>
                <c:pt idx="3">
                  <c:v>2109</c:v>
                </c:pt>
                <c:pt idx="4">
                  <c:v>2140</c:v>
                </c:pt>
                <c:pt idx="5">
                  <c:v>2200</c:v>
                </c:pt>
              </c:numCache>
            </c:numRef>
          </c:cat>
          <c:val>
            <c:numRef>
              <c:f>Sheet1!$E$87:$E$92</c:f>
              <c:numCache>
                <c:formatCode>General</c:formatCode>
                <c:ptCount val="6"/>
                <c:pt idx="0">
                  <c:v>78905</c:v>
                </c:pt>
                <c:pt idx="1">
                  <c:v>95504</c:v>
                </c:pt>
                <c:pt idx="2">
                  <c:v>118243</c:v>
                </c:pt>
                <c:pt idx="3">
                  <c:v>129840</c:v>
                </c:pt>
                <c:pt idx="4">
                  <c:v>144064</c:v>
                </c:pt>
                <c:pt idx="5">
                  <c:v>168910</c:v>
                </c:pt>
              </c:numCache>
            </c:numRef>
          </c:val>
        </c:ser>
        <c:marker val="1"/>
        <c:axId val="58834304"/>
        <c:axId val="66030208"/>
      </c:lineChart>
      <c:catAx>
        <c:axId val="58834304"/>
        <c:scaling>
          <c:orientation val="minMax"/>
        </c:scaling>
        <c:axPos val="b"/>
        <c:numFmt formatCode="General" sourceLinked="1"/>
        <c:tickLblPos val="nextTo"/>
        <c:txPr>
          <a:bodyPr/>
          <a:lstStyle/>
          <a:p>
            <a:pPr>
              <a:defRPr sz="2000"/>
            </a:pPr>
            <a:endParaRPr lang="en-US"/>
          </a:p>
        </c:txPr>
        <c:crossAx val="66030208"/>
        <c:crosses val="autoZero"/>
        <c:auto val="1"/>
        <c:lblAlgn val="ctr"/>
        <c:lblOffset val="100"/>
      </c:catAx>
      <c:valAx>
        <c:axId val="66030208"/>
        <c:scaling>
          <c:orientation val="minMax"/>
        </c:scaling>
        <c:axPos val="l"/>
        <c:majorGridlines/>
        <c:numFmt formatCode="General" sourceLinked="1"/>
        <c:tickLblPos val="nextTo"/>
        <c:txPr>
          <a:bodyPr/>
          <a:lstStyle/>
          <a:p>
            <a:pPr>
              <a:defRPr sz="1800"/>
            </a:pPr>
            <a:endParaRPr lang="en-US"/>
          </a:p>
        </c:txPr>
        <c:crossAx val="58834304"/>
        <c:crosses val="autoZero"/>
        <c:crossBetween val="between"/>
      </c:valAx>
    </c:plotArea>
    <c:legend>
      <c:legendPos val="r"/>
      <c:layout/>
      <c:txPr>
        <a:bodyPr/>
        <a:lstStyle/>
        <a:p>
          <a:pPr>
            <a:defRPr sz="16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3/18/2016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3/18/2016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3/18/2016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3/18/2016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3/18/2016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3/18/2016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3/18/2016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eb.archive.org/web/*/bigbasket.com" TargetMode="External"/><Relationship Id="rId2" Type="http://schemas.openxmlformats.org/officeDocument/2006/relationships/hyperlink" Target="https://en.wikipedia.org/wiki/Cross_elasticity_of_demand" TargetMode="External"/><Relationship Id="rId1" Type="http://schemas.openxmlformats.org/officeDocument/2006/relationships/slideLayout" Target="../slideLayouts/slideLayout2.xml"/><Relationship Id="rId5" Type="http://schemas.openxmlformats.org/officeDocument/2006/relationships/hyperlink" Target="http://brandequity.economictimes.indiatimes.com/social-analytics" TargetMode="External"/><Relationship Id="rId4" Type="http://schemas.openxmlformats.org/officeDocument/2006/relationships/hyperlink" Target="http://www.nestle.com/investors/publica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6477000" cy="1828800"/>
          </a:xfrm>
        </p:spPr>
        <p:txBody>
          <a:bodyPr/>
          <a:lstStyle/>
          <a:p>
            <a:pPr algn="ctr"/>
            <a:r>
              <a:rPr lang="en-US" dirty="0" smtClean="0"/>
              <a:t>Nescafe vs Bru</a:t>
            </a:r>
            <a:endParaRPr lang="en-US" dirty="0"/>
          </a:p>
        </p:txBody>
      </p:sp>
      <p:sp>
        <p:nvSpPr>
          <p:cNvPr id="3" name="Subtitle 2"/>
          <p:cNvSpPr>
            <a:spLocks noGrp="1"/>
          </p:cNvSpPr>
          <p:nvPr>
            <p:ph type="subTitle" idx="1"/>
          </p:nvPr>
        </p:nvSpPr>
        <p:spPr/>
        <p:txBody>
          <a:bodyPr/>
          <a:lstStyle/>
          <a:p>
            <a:r>
              <a:rPr lang="en-US" dirty="0" smtClean="0"/>
              <a:t>Group -5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Retailer vs Mall vs. Online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any company a concerning issue is to supply goods to all type of consumers.</a:t>
            </a:r>
          </a:p>
          <a:p>
            <a:r>
              <a:rPr lang="en-US" dirty="0" smtClean="0"/>
              <a:t>As different type of customers prefer buying product from different type of seller i.e. a person with easy access to technology will prefer to buy goods from online market or vice-versa.</a:t>
            </a:r>
          </a:p>
          <a:p>
            <a:r>
              <a:rPr lang="en-US" dirty="0" smtClean="0"/>
              <a:t>Here we wish to present various policies a company adapt to sell maximum goods to all 3 type of major vendors i.e.  Malls , Retailers and Online market.</a:t>
            </a:r>
          </a:p>
          <a:p>
            <a:r>
              <a:rPr lang="en-US" dirty="0" smtClean="0"/>
              <a:t>For studying we visited </a:t>
            </a:r>
            <a:r>
              <a:rPr lang="en-IN" dirty="0" smtClean="0"/>
              <a:t>rural and urban provision stores, Coffee stalls and urban supermarkets.</a:t>
            </a:r>
            <a:endParaRPr lang="en-US" dirty="0" smtClean="0"/>
          </a:p>
        </p:txBody>
      </p:sp>
    </p:spTree>
    <p:extLst>
      <p:ext uri="{BB962C8B-B14F-4D97-AF65-F5344CB8AC3E}">
        <p14:creationId xmlns="" xmlns:p14="http://schemas.microsoft.com/office/powerpoint/2010/main" val="3068220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Urban Retailers</a:t>
            </a:r>
            <a:endParaRPr lang="en-US" dirty="0"/>
          </a:p>
        </p:txBody>
      </p:sp>
      <p:sp>
        <p:nvSpPr>
          <p:cNvPr id="3" name="Content Placeholder 2"/>
          <p:cNvSpPr>
            <a:spLocks noGrp="1"/>
          </p:cNvSpPr>
          <p:nvPr>
            <p:ph idx="1"/>
          </p:nvPr>
        </p:nvSpPr>
        <p:spPr/>
        <p:txBody>
          <a:bodyPr>
            <a:normAutofit/>
          </a:bodyPr>
          <a:lstStyle/>
          <a:p>
            <a:r>
              <a:rPr lang="en-US" sz="2800" dirty="0"/>
              <a:t>We visited various provision stores. From that what we could conclude about the current scenario is listed as follows:</a:t>
            </a:r>
          </a:p>
          <a:p>
            <a:r>
              <a:rPr lang="en-US" sz="2800" dirty="0"/>
              <a:t>The package which was sold maximum was Nescafe in comparison to </a:t>
            </a:r>
            <a:r>
              <a:rPr lang="en-US" sz="2800" dirty="0" err="1"/>
              <a:t>Bru</a:t>
            </a:r>
            <a:r>
              <a:rPr lang="en-US" sz="2800" dirty="0"/>
              <a:t> .The selling ratio was 8:2(</a:t>
            </a:r>
            <a:r>
              <a:rPr lang="en-US" sz="2800" dirty="0" err="1"/>
              <a:t>Nescafe:Bru</a:t>
            </a:r>
            <a:r>
              <a:rPr lang="en-US" sz="2800" dirty="0"/>
              <a:t>).</a:t>
            </a:r>
          </a:p>
          <a:p>
            <a:r>
              <a:rPr lang="en-US" sz="2800" dirty="0"/>
              <a:t>The price of 50 gm was approx. Rs. 120 and the </a:t>
            </a:r>
            <a:r>
              <a:rPr lang="en-US" sz="2800" dirty="0" err="1"/>
              <a:t>reatilers</a:t>
            </a:r>
            <a:r>
              <a:rPr lang="en-US" sz="2800" dirty="0"/>
              <a:t> would make a profit between Rs. 2 to Rs. 5. </a:t>
            </a:r>
          </a:p>
          <a:p>
            <a:r>
              <a:rPr lang="en-US" sz="2800" dirty="0"/>
              <a:t>Stock sold was approx. 2 dozen per week.</a:t>
            </a:r>
          </a:p>
          <a:p>
            <a:endParaRPr lang="en-US" sz="2000" dirty="0"/>
          </a:p>
        </p:txBody>
      </p:sp>
    </p:spTree>
    <p:extLst>
      <p:ext uri="{BB962C8B-B14F-4D97-AF65-F5344CB8AC3E}">
        <p14:creationId xmlns="" xmlns:p14="http://schemas.microsoft.com/office/powerpoint/2010/main" val="150788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Rural Retailers</a:t>
            </a:r>
            <a:endParaRPr lang="en-US" dirty="0"/>
          </a:p>
        </p:txBody>
      </p:sp>
      <p:sp>
        <p:nvSpPr>
          <p:cNvPr id="3" name="Content Placeholder 2"/>
          <p:cNvSpPr>
            <a:spLocks noGrp="1"/>
          </p:cNvSpPr>
          <p:nvPr>
            <p:ph idx="1"/>
          </p:nvPr>
        </p:nvSpPr>
        <p:spPr>
          <a:xfrm>
            <a:off x="612648" y="1600200"/>
            <a:ext cx="8153400" cy="5029200"/>
          </a:xfrm>
        </p:spPr>
        <p:txBody>
          <a:bodyPr>
            <a:normAutofit fontScale="92500"/>
          </a:bodyPr>
          <a:lstStyle/>
          <a:p>
            <a:r>
              <a:rPr lang="en-US" sz="4000" dirty="0"/>
              <a:t>In </a:t>
            </a:r>
            <a:r>
              <a:rPr lang="en-US" sz="4000" dirty="0" err="1"/>
              <a:t>Sarkhej</a:t>
            </a:r>
            <a:r>
              <a:rPr lang="en-US" sz="4000" dirty="0"/>
              <a:t> area only 1 provision store out of the 7 stores we </a:t>
            </a:r>
            <a:r>
              <a:rPr lang="en-US" sz="4000" dirty="0" smtClean="0"/>
              <a:t>visited, </a:t>
            </a:r>
            <a:r>
              <a:rPr lang="en-US" sz="4000" dirty="0"/>
              <a:t>had Bru coffee.</a:t>
            </a:r>
          </a:p>
          <a:p>
            <a:r>
              <a:rPr lang="en-US" sz="4000" dirty="0"/>
              <a:t>Here price was an important factor and hence coffee sales was very low. They usually </a:t>
            </a:r>
            <a:r>
              <a:rPr lang="en-US" sz="4000" dirty="0" smtClean="0"/>
              <a:t>sell </a:t>
            </a:r>
            <a:r>
              <a:rPr lang="en-US" sz="4000" dirty="0"/>
              <a:t>Nescafe Sunrise sachets and in loose packing. Along with that they even sold coffee of a local producer.</a:t>
            </a:r>
          </a:p>
          <a:p>
            <a:pPr>
              <a:buNone/>
            </a:pPr>
            <a:endParaRPr lang="en-US" sz="2400" dirty="0"/>
          </a:p>
        </p:txBody>
      </p:sp>
    </p:spTree>
    <p:extLst>
      <p:ext uri="{BB962C8B-B14F-4D97-AF65-F5344CB8AC3E}">
        <p14:creationId xmlns="" xmlns:p14="http://schemas.microsoft.com/office/powerpoint/2010/main" val="2064353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Urban Supermarket</a:t>
            </a:r>
            <a:r>
              <a:rPr lang="en-US" dirty="0" smtClean="0"/>
              <a:t/>
            </a:r>
            <a:br>
              <a:rPr lang="en-US" dirty="0" smtClean="0"/>
            </a:br>
            <a:endParaRPr lang="en-US" dirty="0"/>
          </a:p>
        </p:txBody>
      </p:sp>
      <p:sp>
        <p:nvSpPr>
          <p:cNvPr id="3" name="Content Placeholder 2"/>
          <p:cNvSpPr>
            <a:spLocks noGrp="1"/>
          </p:cNvSpPr>
          <p:nvPr>
            <p:ph idx="1"/>
          </p:nvPr>
        </p:nvSpPr>
        <p:spPr>
          <a:xfrm>
            <a:off x="352698" y="1856559"/>
            <a:ext cx="8181702" cy="6296841"/>
          </a:xfrm>
        </p:spPr>
        <p:txBody>
          <a:bodyPr>
            <a:noAutofit/>
          </a:bodyPr>
          <a:lstStyle/>
          <a:p>
            <a:r>
              <a:rPr lang="en-US" sz="3200" dirty="0"/>
              <a:t>We visited D-mart of satellite area.</a:t>
            </a:r>
          </a:p>
          <a:p>
            <a:r>
              <a:rPr lang="en-US" sz="3200" dirty="0"/>
              <a:t>Nescafe was sold more as compared to Bru. Also Nescafe(50 gm) packing was sold maximum.</a:t>
            </a:r>
          </a:p>
          <a:p>
            <a:r>
              <a:rPr lang="en-US" sz="3200" dirty="0"/>
              <a:t>Here the ratio is 65:35(</a:t>
            </a:r>
            <a:r>
              <a:rPr lang="en-US" sz="3200" dirty="0" err="1"/>
              <a:t>Nescafe:Bru</a:t>
            </a:r>
            <a:r>
              <a:rPr lang="en-US" sz="3200" dirty="0"/>
              <a:t>)</a:t>
            </a:r>
          </a:p>
          <a:p>
            <a:r>
              <a:rPr lang="en-US" sz="3200" dirty="0"/>
              <a:t>As D-mart buys the product in bulk they have a large scope of giving offers and they exploit this to increase their sale.</a:t>
            </a:r>
          </a:p>
          <a:p>
            <a:endParaRPr lang="en-US" sz="2000" dirty="0"/>
          </a:p>
          <a:p>
            <a:endParaRPr lang="en-US" sz="2000" dirty="0"/>
          </a:p>
        </p:txBody>
      </p:sp>
    </p:spTree>
    <p:extLst>
      <p:ext uri="{BB962C8B-B14F-4D97-AF65-F5344CB8AC3E}">
        <p14:creationId xmlns="" xmlns:p14="http://schemas.microsoft.com/office/powerpoint/2010/main" val="1192757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Urban Supermarket</a:t>
            </a:r>
            <a:r>
              <a:rPr lang="en-US" dirty="0" smtClean="0"/>
              <a:t/>
            </a:r>
            <a:br>
              <a:rPr lang="en-US" dirty="0" smtClean="0"/>
            </a:br>
            <a:endParaRPr lang="en-US" dirty="0"/>
          </a:p>
        </p:txBody>
      </p:sp>
      <p:sp>
        <p:nvSpPr>
          <p:cNvPr id="3" name="Content Placeholder 2"/>
          <p:cNvSpPr>
            <a:spLocks noGrp="1"/>
          </p:cNvSpPr>
          <p:nvPr>
            <p:ph idx="1"/>
          </p:nvPr>
        </p:nvSpPr>
        <p:spPr>
          <a:xfrm>
            <a:off x="352698" y="1856559"/>
            <a:ext cx="8181702" cy="6296841"/>
          </a:xfrm>
        </p:spPr>
        <p:txBody>
          <a:bodyPr>
            <a:noAutofit/>
          </a:bodyPr>
          <a:lstStyle/>
          <a:p>
            <a:r>
              <a:rPr lang="en-US" sz="2600" dirty="0" smtClean="0"/>
              <a:t>D-mart Sales Representative informed us that apart from their own offers Nescafe very often gives offers like Jars or biscuit packets or some other goods free with Nescafe Classic. This could be stated as giving </a:t>
            </a:r>
            <a:r>
              <a:rPr lang="en-US" sz="2600" b="1" dirty="0" smtClean="0"/>
              <a:t>consumer surplus</a:t>
            </a:r>
            <a:r>
              <a:rPr lang="en-US" sz="2600" dirty="0" smtClean="0"/>
              <a:t> in economic terms, i.e., giving the customer more goods at relatively lower rates. </a:t>
            </a:r>
            <a:r>
              <a:rPr lang="en-IN" sz="2600" dirty="0" smtClean="0"/>
              <a:t>Hence they are able to purchase a product for a price that is less than the highest price that they would be willing to pay.</a:t>
            </a:r>
          </a:p>
          <a:p>
            <a:r>
              <a:rPr lang="en-US" sz="2800" dirty="0" smtClean="0"/>
              <a:t>During such offer periods there has been a rise of approximately 25% sales in Nescafe classic in D-mart.</a:t>
            </a:r>
            <a:endParaRPr lang="en-US" sz="2800" dirty="0"/>
          </a:p>
        </p:txBody>
      </p:sp>
    </p:spTree>
    <p:extLst>
      <p:ext uri="{BB962C8B-B14F-4D97-AF65-F5344CB8AC3E}">
        <p14:creationId xmlns="" xmlns:p14="http://schemas.microsoft.com/office/powerpoint/2010/main" val="1192757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Stores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Grofers and BigBasket are yet growing online markets and have not affected the sales of the supermarkets very much.</a:t>
            </a:r>
          </a:p>
          <a:p>
            <a:endParaRPr lang="en-US" dirty="0" smtClean="0"/>
          </a:p>
          <a:p>
            <a:r>
              <a:rPr lang="en-US" dirty="0" smtClean="0"/>
              <a:t>The tie up of grofers with provision stores in fact has a great potential of increasing the sales of coffee in retail stores with offers. </a:t>
            </a:r>
          </a:p>
          <a:p>
            <a:endParaRPr lang="en-US" dirty="0" smtClean="0"/>
          </a:p>
          <a:p>
            <a:r>
              <a:rPr lang="en-US" dirty="0" smtClean="0"/>
              <a:t>Krishna general stores which is affiliated with grofers stated that the sales of Nescafe has been good after grofers because of recurring offers coming up in Nescafe compared to Bru.</a:t>
            </a:r>
          </a:p>
        </p:txBody>
      </p:sp>
    </p:spTree>
    <p:extLst>
      <p:ext uri="{BB962C8B-B14F-4D97-AF65-F5344CB8AC3E}">
        <p14:creationId xmlns="" xmlns:p14="http://schemas.microsoft.com/office/powerpoint/2010/main" val="2735160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76400"/>
            <a:ext cx="6477000" cy="1828800"/>
          </a:xfrm>
        </p:spPr>
        <p:txBody>
          <a:bodyPr/>
          <a:lstStyle/>
          <a:p>
            <a:r>
              <a:rPr lang="en-IN" dirty="0" smtClean="0"/>
              <a:t>Demand , Supply &amp; Cross Elasticity</a:t>
            </a:r>
            <a:endParaRPr lang="en-IN" dirty="0"/>
          </a:p>
        </p:txBody>
      </p:sp>
      <p:sp>
        <p:nvSpPr>
          <p:cNvPr id="3" name="Subtitle 2"/>
          <p:cNvSpPr>
            <a:spLocks noGrp="1"/>
          </p:cNvSpPr>
          <p:nvPr>
            <p:ph type="subTitle" idx="1"/>
          </p:nvPr>
        </p:nvSpPr>
        <p:spPr/>
        <p:txBody>
          <a:bodyPr>
            <a:normAutofit fontScale="77500" lnSpcReduction="20000"/>
          </a:bodyPr>
          <a:lstStyle/>
          <a:p>
            <a:r>
              <a:rPr lang="en-IN" dirty="0" smtClean="0"/>
              <a:t>Nescafe Vs Bru</a:t>
            </a:r>
          </a:p>
          <a:p>
            <a:r>
              <a:rPr lang="en-IN" dirty="0" smtClean="0"/>
              <a:t>Brook Bond Red Label</a:t>
            </a:r>
            <a:endParaRPr lang="en-IN" dirty="0"/>
          </a:p>
        </p:txBody>
      </p:sp>
    </p:spTree>
    <p:extLst>
      <p:ext uri="{BB962C8B-B14F-4D97-AF65-F5344CB8AC3E}">
        <p14:creationId xmlns="" xmlns:p14="http://schemas.microsoft.com/office/powerpoint/2010/main" val="1060482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a:t>
            </a:r>
            <a:endParaRPr lang="en-IN" dirty="0"/>
          </a:p>
        </p:txBody>
      </p:sp>
      <p:sp>
        <p:nvSpPr>
          <p:cNvPr id="3" name="Content Placeholder 2"/>
          <p:cNvSpPr>
            <a:spLocks noGrp="1"/>
          </p:cNvSpPr>
          <p:nvPr>
            <p:ph idx="1"/>
          </p:nvPr>
        </p:nvSpPr>
        <p:spPr/>
        <p:txBody>
          <a:bodyPr>
            <a:noAutofit/>
          </a:bodyPr>
          <a:lstStyle/>
          <a:p>
            <a:r>
              <a:rPr lang="en-IN" sz="2600" dirty="0"/>
              <a:t>We got the data for total demand and supply and of coffee in India, this representative data is then adjusted according to the market stakes of respective brand for the particular year.</a:t>
            </a:r>
          </a:p>
          <a:p>
            <a:r>
              <a:rPr lang="en-IN" sz="2600" dirty="0"/>
              <a:t>Also for studying Demand and Supply , if prices have been changed more than once in a particular year then the average price for that particular year has been taken into consideration.  </a:t>
            </a:r>
          </a:p>
          <a:p>
            <a:r>
              <a:rPr lang="en-IN" sz="2600" dirty="0"/>
              <a:t>Similarly for Cross elasticity Brook Bond Red label tea has been taken in consideration and demands of Nescafe and Bru has been  studied individually. </a:t>
            </a:r>
          </a:p>
        </p:txBody>
      </p:sp>
    </p:spTree>
    <p:extLst>
      <p:ext uri="{BB962C8B-B14F-4D97-AF65-F5344CB8AC3E}">
        <p14:creationId xmlns="" xmlns:p14="http://schemas.microsoft.com/office/powerpoint/2010/main" val="1970578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Demand Theory.</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According to this theory as price of a particular commodity decreases its demand increases, here the behaviour of consumer must be rational.</a:t>
            </a:r>
          </a:p>
          <a:p>
            <a:r>
              <a:rPr lang="en-IN" dirty="0" smtClean="0"/>
              <a:t>Thus Demand curve will be a graph representing the variation in demand whenever there is a variation in price.</a:t>
            </a:r>
          </a:p>
          <a:p>
            <a:pPr marL="0" indent="0" algn="ctr">
              <a:buNone/>
            </a:pPr>
            <a:r>
              <a:rPr lang="en-IN" i="1" dirty="0" smtClean="0">
                <a:solidFill>
                  <a:srgbClr val="FF0000"/>
                </a:solidFill>
              </a:rPr>
              <a:t>Our Analysis</a:t>
            </a:r>
          </a:p>
          <a:p>
            <a:pPr marL="0" indent="0">
              <a:buNone/>
            </a:pPr>
            <a:r>
              <a:rPr lang="en-IN" dirty="0" smtClean="0"/>
              <a:t>The data ,we collected at some point contradicts the theory, main reason for this is change in taste nowadays, increase in ones income over the span of time, more exposure and advertising which influences consumers, strong establishment of brand name etc.  </a:t>
            </a:r>
          </a:p>
          <a:p>
            <a:pPr marL="0" indent="0">
              <a:buNone/>
            </a:pPr>
            <a:endParaRPr lang="en-IN" dirty="0" smtClean="0"/>
          </a:p>
        </p:txBody>
      </p:sp>
    </p:spTree>
    <p:extLst>
      <p:ext uri="{BB962C8B-B14F-4D97-AF65-F5344CB8AC3E}">
        <p14:creationId xmlns="" xmlns:p14="http://schemas.microsoft.com/office/powerpoint/2010/main" val="539171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For Demand Theory</a:t>
            </a:r>
            <a:endParaRPr lang="en-IN" dirty="0"/>
          </a:p>
        </p:txBody>
      </p:sp>
      <p:sp>
        <p:nvSpPr>
          <p:cNvPr id="3" name="Content Placeholder 2"/>
          <p:cNvSpPr>
            <a:spLocks noGrp="1"/>
          </p:cNvSpPr>
          <p:nvPr>
            <p:ph sz="half" idx="1"/>
          </p:nvPr>
        </p:nvSpPr>
        <p:spPr/>
        <p:txBody>
          <a:bodyPr/>
          <a:lstStyle/>
          <a:p>
            <a:pPr marL="0" indent="0" algn="ctr">
              <a:buNone/>
            </a:pPr>
            <a:r>
              <a:rPr lang="en-IN" b="1" i="1" dirty="0" smtClean="0"/>
              <a:t>       Data Table:</a:t>
            </a:r>
            <a:endParaRPr lang="en-IN" b="1" i="1" dirty="0"/>
          </a:p>
        </p:txBody>
      </p:sp>
      <p:sp>
        <p:nvSpPr>
          <p:cNvPr id="5" name="Content Placeholder 4"/>
          <p:cNvSpPr>
            <a:spLocks noGrp="1"/>
          </p:cNvSpPr>
          <p:nvPr>
            <p:ph sz="half" idx="2"/>
          </p:nvPr>
        </p:nvSpPr>
        <p:spPr/>
        <p:txBody>
          <a:bodyPr/>
          <a:lstStyle/>
          <a:p>
            <a:pPr marL="0" indent="0" algn="ctr">
              <a:buNone/>
            </a:pPr>
            <a:r>
              <a:rPr lang="en-IN" b="1" i="1" dirty="0" smtClean="0"/>
              <a:t> Market Stakes:</a:t>
            </a:r>
          </a:p>
          <a:p>
            <a:pPr marL="0" indent="0">
              <a:buNone/>
            </a:pPr>
            <a:endParaRPr lang="en-IN" dirty="0"/>
          </a:p>
        </p:txBody>
      </p:sp>
      <p:graphicFrame>
        <p:nvGraphicFramePr>
          <p:cNvPr id="4" name="Table 3"/>
          <p:cNvGraphicFramePr>
            <a:graphicFrameLocks noGrp="1"/>
          </p:cNvGraphicFramePr>
          <p:nvPr>
            <p:extLst/>
          </p:nvPr>
        </p:nvGraphicFramePr>
        <p:xfrm>
          <a:off x="457199" y="2209802"/>
          <a:ext cx="4267200" cy="4267196"/>
        </p:xfrm>
        <a:graphic>
          <a:graphicData uri="http://schemas.openxmlformats.org/drawingml/2006/table">
            <a:tbl>
              <a:tblPr firstRow="1" bandRow="1">
                <a:tableStyleId>{5C22544A-7EE6-4342-B048-85BDC9FD1C3A}</a:tableStyleId>
              </a:tblPr>
              <a:tblGrid>
                <a:gridCol w="853440"/>
                <a:gridCol w="853440"/>
                <a:gridCol w="853440"/>
                <a:gridCol w="853440"/>
                <a:gridCol w="853440"/>
              </a:tblGrid>
              <a:tr h="1713782">
                <a:tc>
                  <a:txBody>
                    <a:bodyPr/>
                    <a:lstStyle/>
                    <a:p>
                      <a:pPr algn="ctr"/>
                      <a:r>
                        <a:rPr lang="en-IN" sz="1800" i="1" dirty="0" smtClean="0"/>
                        <a:t>YEAR</a:t>
                      </a:r>
                      <a:endParaRPr lang="en-IN" sz="1800" i="1" dirty="0"/>
                    </a:p>
                  </a:txBody>
                  <a:tcPr marL="68580" marR="68580" marT="34290" marB="34290"/>
                </a:tc>
                <a:tc>
                  <a:txBody>
                    <a:bodyPr/>
                    <a:lstStyle/>
                    <a:p>
                      <a:pPr algn="ctr"/>
                      <a:r>
                        <a:rPr lang="en-IN" sz="1800" i="1" dirty="0" smtClean="0"/>
                        <a:t>Price</a:t>
                      </a:r>
                      <a:r>
                        <a:rPr lang="en-IN" sz="1800" i="1" baseline="0" dirty="0" smtClean="0"/>
                        <a:t> Per Kg(Nescafe)</a:t>
                      </a:r>
                      <a:endParaRPr lang="en-IN" sz="1800" i="1" dirty="0"/>
                    </a:p>
                  </a:txBody>
                  <a:tcPr marL="68580" marR="68580" marT="34290" marB="34290"/>
                </a:tc>
                <a:tc>
                  <a:txBody>
                    <a:bodyPr/>
                    <a:lstStyle/>
                    <a:p>
                      <a:pPr algn="ctr"/>
                      <a:r>
                        <a:rPr lang="en-IN" sz="1800" i="1" dirty="0" smtClean="0"/>
                        <a:t>Price Per Kg(Bru)</a:t>
                      </a:r>
                      <a:endParaRPr lang="en-IN" sz="1800" i="1" dirty="0"/>
                    </a:p>
                  </a:txBody>
                  <a:tcPr marL="68580" marR="68580" marT="34290" marB="34290"/>
                </a:tc>
                <a:tc>
                  <a:txBody>
                    <a:bodyPr/>
                    <a:lstStyle/>
                    <a:p>
                      <a:r>
                        <a:rPr lang="en-IN" sz="1800" i="1" dirty="0" smtClean="0"/>
                        <a:t>Demand</a:t>
                      </a:r>
                      <a:r>
                        <a:rPr lang="en-IN" sz="1800" i="1" baseline="0" dirty="0" smtClean="0"/>
                        <a:t> in Tonnes (Nescafe)</a:t>
                      </a:r>
                      <a:endParaRPr lang="en-IN" sz="1800" i="1"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1" dirty="0" smtClean="0"/>
                        <a:t>Demand</a:t>
                      </a:r>
                      <a:r>
                        <a:rPr lang="en-IN" sz="1800" i="1" baseline="0" dirty="0" smtClean="0"/>
                        <a:t> in Tonnes (Bru)</a:t>
                      </a:r>
                      <a:endParaRPr lang="en-IN" sz="1800" i="1" dirty="0" smtClean="0"/>
                    </a:p>
                  </a:txBody>
                  <a:tcPr marL="68580" marR="68580" marT="34290" marB="34290"/>
                </a:tc>
              </a:tr>
              <a:tr h="425569">
                <a:tc>
                  <a:txBody>
                    <a:bodyPr/>
                    <a:lstStyle/>
                    <a:p>
                      <a:pPr algn="ctr"/>
                      <a:r>
                        <a:rPr lang="en-IN" sz="1800" i="1" dirty="0" smtClean="0"/>
                        <a:t>2010</a:t>
                      </a:r>
                      <a:endParaRPr lang="en-IN" sz="1800" i="1" dirty="0"/>
                    </a:p>
                  </a:txBody>
                  <a:tcPr marL="68580" marR="68580" marT="34290" marB="34290"/>
                </a:tc>
                <a:tc>
                  <a:txBody>
                    <a:bodyPr/>
                    <a:lstStyle/>
                    <a:p>
                      <a:pPr algn="ctr" fontAlgn="b"/>
                      <a:r>
                        <a:rPr lang="en-IN" sz="1600" b="0" i="0" u="none" strike="noStrike" dirty="0">
                          <a:solidFill>
                            <a:srgbClr val="000000"/>
                          </a:solidFill>
                          <a:effectLst/>
                          <a:latin typeface="Calibri" panose="020F0502020204030204" pitchFamily="34" charset="0"/>
                        </a:rPr>
                        <a:t>1580</a:t>
                      </a:r>
                    </a:p>
                  </a:txBody>
                  <a:tcPr marL="7144" marR="7144" marT="7144" marB="0" anchor="b"/>
                </a:tc>
                <a:tc>
                  <a:txBody>
                    <a:bodyPr/>
                    <a:lstStyle/>
                    <a:p>
                      <a:pPr algn="ctr" fontAlgn="b"/>
                      <a:r>
                        <a:rPr lang="en-IN" sz="1600" b="0" i="0" u="none" strike="noStrike" dirty="0">
                          <a:solidFill>
                            <a:srgbClr val="000000"/>
                          </a:solidFill>
                          <a:effectLst/>
                          <a:latin typeface="Calibri" panose="020F0502020204030204" pitchFamily="34" charset="0"/>
                        </a:rPr>
                        <a:t>1175</a:t>
                      </a:r>
                    </a:p>
                  </a:txBody>
                  <a:tcPr marL="7144" marR="7144" marT="7144" marB="0" anchor="b"/>
                </a:tc>
                <a:tc>
                  <a:txBody>
                    <a:bodyPr/>
                    <a:lstStyle/>
                    <a:p>
                      <a:pPr algn="ctr" fontAlgn="b"/>
                      <a:r>
                        <a:rPr lang="en-IN" sz="1800" b="0" i="0" u="none" strike="noStrike" dirty="0">
                          <a:solidFill>
                            <a:srgbClr val="000000"/>
                          </a:solidFill>
                          <a:effectLst/>
                          <a:latin typeface="Calibri" panose="020F0502020204030204" pitchFamily="34" charset="0"/>
                        </a:rPr>
                        <a:t>44290</a:t>
                      </a:r>
                    </a:p>
                  </a:txBody>
                  <a:tcPr marL="7144" marR="7144" marT="7144" marB="0" anchor="b"/>
                </a:tc>
                <a:tc>
                  <a:txBody>
                    <a:bodyPr/>
                    <a:lstStyle/>
                    <a:p>
                      <a:pPr algn="r" fontAlgn="b"/>
                      <a:r>
                        <a:rPr lang="en-IN" sz="1800" b="0" i="0" u="none" strike="noStrike" dirty="0">
                          <a:solidFill>
                            <a:srgbClr val="000000"/>
                          </a:solidFill>
                          <a:effectLst/>
                          <a:latin typeface="Calibri" panose="020F0502020204030204" pitchFamily="34" charset="0"/>
                        </a:rPr>
                        <a:t>38110</a:t>
                      </a:r>
                    </a:p>
                  </a:txBody>
                  <a:tcPr marL="7144" marR="7144" marT="7144" marB="0" anchor="b"/>
                </a:tc>
              </a:tr>
              <a:tr h="425569">
                <a:tc>
                  <a:txBody>
                    <a:bodyPr/>
                    <a:lstStyle/>
                    <a:p>
                      <a:pPr algn="ctr"/>
                      <a:r>
                        <a:rPr lang="en-IN" sz="1800" i="1" dirty="0" smtClean="0"/>
                        <a:t>2011</a:t>
                      </a:r>
                      <a:endParaRPr lang="en-IN" sz="1800" i="1" dirty="0"/>
                    </a:p>
                  </a:txBody>
                  <a:tcPr marL="68580" marR="68580" marT="34290" marB="34290"/>
                </a:tc>
                <a:tc>
                  <a:txBody>
                    <a:bodyPr/>
                    <a:lstStyle/>
                    <a:p>
                      <a:pPr algn="ctr" fontAlgn="b"/>
                      <a:r>
                        <a:rPr lang="en-IN" sz="1600" b="0" i="0" u="none" strike="noStrike">
                          <a:solidFill>
                            <a:srgbClr val="000000"/>
                          </a:solidFill>
                          <a:effectLst/>
                          <a:latin typeface="Calibri" panose="020F0502020204030204" pitchFamily="34" charset="0"/>
                        </a:rPr>
                        <a:t>1600</a:t>
                      </a:r>
                    </a:p>
                  </a:txBody>
                  <a:tcPr marL="7144" marR="7144" marT="7144" marB="0" anchor="b"/>
                </a:tc>
                <a:tc>
                  <a:txBody>
                    <a:bodyPr/>
                    <a:lstStyle/>
                    <a:p>
                      <a:pPr algn="ctr" fontAlgn="b"/>
                      <a:r>
                        <a:rPr lang="en-IN" sz="1600" b="0" i="0" u="none" strike="noStrike" dirty="0">
                          <a:solidFill>
                            <a:srgbClr val="000000"/>
                          </a:solidFill>
                          <a:effectLst/>
                          <a:latin typeface="Calibri" panose="020F0502020204030204" pitchFamily="34" charset="0"/>
                        </a:rPr>
                        <a:t>1190</a:t>
                      </a:r>
                    </a:p>
                  </a:txBody>
                  <a:tcPr marL="7144" marR="7144" marT="7144" marB="0" anchor="b"/>
                </a:tc>
                <a:tc>
                  <a:txBody>
                    <a:bodyPr/>
                    <a:lstStyle/>
                    <a:p>
                      <a:pPr algn="ctr" fontAlgn="b"/>
                      <a:r>
                        <a:rPr lang="en-IN" sz="1800" b="0" i="0" u="none" strike="noStrike">
                          <a:solidFill>
                            <a:srgbClr val="000000"/>
                          </a:solidFill>
                          <a:effectLst/>
                          <a:latin typeface="Calibri" panose="020F0502020204030204" pitchFamily="34" charset="0"/>
                        </a:rPr>
                        <a:t>47700</a:t>
                      </a:r>
                    </a:p>
                  </a:txBody>
                  <a:tcPr marL="7144" marR="7144" marT="7144" marB="0" anchor="b"/>
                </a:tc>
                <a:tc>
                  <a:txBody>
                    <a:bodyPr/>
                    <a:lstStyle/>
                    <a:p>
                      <a:pPr algn="r" fontAlgn="b"/>
                      <a:r>
                        <a:rPr lang="en-IN" sz="1800" b="0" i="0" u="none" strike="noStrike" dirty="0">
                          <a:solidFill>
                            <a:srgbClr val="000000"/>
                          </a:solidFill>
                          <a:effectLst/>
                          <a:latin typeface="Calibri" panose="020F0502020204030204" pitchFamily="34" charset="0"/>
                        </a:rPr>
                        <a:t>46640</a:t>
                      </a:r>
                    </a:p>
                  </a:txBody>
                  <a:tcPr marL="7144" marR="7144" marT="7144" marB="0" anchor="b"/>
                </a:tc>
              </a:tr>
              <a:tr h="425569">
                <a:tc>
                  <a:txBody>
                    <a:bodyPr/>
                    <a:lstStyle/>
                    <a:p>
                      <a:pPr algn="ctr"/>
                      <a:r>
                        <a:rPr lang="en-IN" sz="1800" i="1" dirty="0" smtClean="0"/>
                        <a:t>2012</a:t>
                      </a:r>
                      <a:endParaRPr lang="en-IN" sz="1800" i="1" dirty="0"/>
                    </a:p>
                  </a:txBody>
                  <a:tcPr marL="68580" marR="68580" marT="34290" marB="34290"/>
                </a:tc>
                <a:tc>
                  <a:txBody>
                    <a:bodyPr/>
                    <a:lstStyle/>
                    <a:p>
                      <a:pPr algn="ctr" fontAlgn="b"/>
                      <a:r>
                        <a:rPr lang="en-IN" sz="1600" b="0" i="0" u="none" strike="noStrike" dirty="0">
                          <a:solidFill>
                            <a:srgbClr val="000000"/>
                          </a:solidFill>
                          <a:effectLst/>
                          <a:latin typeface="Calibri" panose="020F0502020204030204" pitchFamily="34" charset="0"/>
                        </a:rPr>
                        <a:t>1843.8</a:t>
                      </a:r>
                    </a:p>
                  </a:txBody>
                  <a:tcPr marL="7144" marR="7144" marT="7144" marB="0" anchor="b"/>
                </a:tc>
                <a:tc>
                  <a:txBody>
                    <a:bodyPr/>
                    <a:lstStyle/>
                    <a:p>
                      <a:pPr algn="ctr" fontAlgn="b"/>
                      <a:r>
                        <a:rPr lang="en-IN" sz="1600" b="0" i="0" u="none" strike="noStrike" dirty="0">
                          <a:solidFill>
                            <a:srgbClr val="000000"/>
                          </a:solidFill>
                          <a:effectLst/>
                          <a:latin typeface="Calibri" panose="020F0502020204030204" pitchFamily="34" charset="0"/>
                        </a:rPr>
                        <a:t>1350</a:t>
                      </a:r>
                    </a:p>
                  </a:txBody>
                  <a:tcPr marL="7144" marR="7144" marT="7144" marB="0" anchor="b"/>
                </a:tc>
                <a:tc>
                  <a:txBody>
                    <a:bodyPr/>
                    <a:lstStyle/>
                    <a:p>
                      <a:pPr algn="ctr" fontAlgn="b"/>
                      <a:r>
                        <a:rPr lang="en-IN" sz="1800" b="0" i="0" u="none" strike="noStrike" dirty="0">
                          <a:solidFill>
                            <a:srgbClr val="000000"/>
                          </a:solidFill>
                          <a:effectLst/>
                          <a:latin typeface="Calibri" panose="020F0502020204030204" pitchFamily="34" charset="0"/>
                        </a:rPr>
                        <a:t>32340</a:t>
                      </a:r>
                    </a:p>
                  </a:txBody>
                  <a:tcPr marL="7144" marR="7144" marT="7144" marB="0" anchor="b"/>
                </a:tc>
                <a:tc>
                  <a:txBody>
                    <a:bodyPr/>
                    <a:lstStyle/>
                    <a:p>
                      <a:pPr algn="r" fontAlgn="b"/>
                      <a:r>
                        <a:rPr lang="en-IN" sz="1800" b="0" i="0" u="none" strike="noStrike" dirty="0">
                          <a:solidFill>
                            <a:srgbClr val="000000"/>
                          </a:solidFill>
                          <a:effectLst/>
                          <a:latin typeface="Calibri" panose="020F0502020204030204" pitchFamily="34" charset="0"/>
                        </a:rPr>
                        <a:t>26400</a:t>
                      </a:r>
                    </a:p>
                  </a:txBody>
                  <a:tcPr marL="7144" marR="7144" marT="7144" marB="0" anchor="b"/>
                </a:tc>
              </a:tr>
              <a:tr h="425569">
                <a:tc>
                  <a:txBody>
                    <a:bodyPr/>
                    <a:lstStyle/>
                    <a:p>
                      <a:pPr algn="ctr"/>
                      <a:r>
                        <a:rPr lang="en-IN" sz="1800" i="1" dirty="0" smtClean="0"/>
                        <a:t>2013</a:t>
                      </a:r>
                      <a:endParaRPr lang="en-IN" sz="1800" i="1" dirty="0"/>
                    </a:p>
                  </a:txBody>
                  <a:tcPr marL="68580" marR="68580" marT="34290" marB="34290"/>
                </a:tc>
                <a:tc>
                  <a:txBody>
                    <a:bodyPr/>
                    <a:lstStyle/>
                    <a:p>
                      <a:pPr algn="ctr" fontAlgn="b"/>
                      <a:r>
                        <a:rPr lang="en-IN" sz="1600" b="0" i="0" u="none" strike="noStrike">
                          <a:solidFill>
                            <a:srgbClr val="000000"/>
                          </a:solidFill>
                          <a:effectLst/>
                          <a:latin typeface="Calibri" panose="020F0502020204030204" pitchFamily="34" charset="0"/>
                        </a:rPr>
                        <a:t>2109</a:t>
                      </a:r>
                    </a:p>
                  </a:txBody>
                  <a:tcPr marL="7144" marR="7144" marT="7144" marB="0" anchor="b"/>
                </a:tc>
                <a:tc>
                  <a:txBody>
                    <a:bodyPr/>
                    <a:lstStyle/>
                    <a:p>
                      <a:pPr algn="ctr" fontAlgn="b"/>
                      <a:r>
                        <a:rPr lang="en-IN" sz="1600" b="0" i="0" u="none" strike="noStrike" dirty="0">
                          <a:solidFill>
                            <a:srgbClr val="000000"/>
                          </a:solidFill>
                          <a:effectLst/>
                          <a:latin typeface="Calibri" panose="020F0502020204030204" pitchFamily="34" charset="0"/>
                        </a:rPr>
                        <a:t>1390</a:t>
                      </a:r>
                    </a:p>
                  </a:txBody>
                  <a:tcPr marL="7144" marR="7144" marT="7144" marB="0" anchor="b"/>
                </a:tc>
                <a:tc>
                  <a:txBody>
                    <a:bodyPr/>
                    <a:lstStyle/>
                    <a:p>
                      <a:pPr algn="ctr" fontAlgn="b"/>
                      <a:r>
                        <a:rPr lang="en-IN" sz="1800" b="0" i="0" u="none" strike="noStrike">
                          <a:solidFill>
                            <a:srgbClr val="000000"/>
                          </a:solidFill>
                          <a:effectLst/>
                          <a:latin typeface="Calibri" panose="020F0502020204030204" pitchFamily="34" charset="0"/>
                        </a:rPr>
                        <a:t>39600</a:t>
                      </a:r>
                    </a:p>
                  </a:txBody>
                  <a:tcPr marL="7144" marR="7144" marT="7144" marB="0" anchor="b"/>
                </a:tc>
                <a:tc>
                  <a:txBody>
                    <a:bodyPr/>
                    <a:lstStyle/>
                    <a:p>
                      <a:pPr algn="r" fontAlgn="b"/>
                      <a:r>
                        <a:rPr lang="en-IN" sz="1800" b="0" i="0" u="none" strike="noStrike" dirty="0">
                          <a:solidFill>
                            <a:srgbClr val="000000"/>
                          </a:solidFill>
                          <a:effectLst/>
                          <a:latin typeface="Calibri" panose="020F0502020204030204" pitchFamily="34" charset="0"/>
                        </a:rPr>
                        <a:t>25920</a:t>
                      </a:r>
                    </a:p>
                  </a:txBody>
                  <a:tcPr marL="7144" marR="7144" marT="7144" marB="0" anchor="b"/>
                </a:tc>
              </a:tr>
              <a:tr h="425569">
                <a:tc>
                  <a:txBody>
                    <a:bodyPr/>
                    <a:lstStyle/>
                    <a:p>
                      <a:pPr algn="ctr"/>
                      <a:r>
                        <a:rPr lang="en-IN" sz="1800" i="1" dirty="0" smtClean="0"/>
                        <a:t>2014</a:t>
                      </a:r>
                      <a:endParaRPr lang="en-IN" sz="1800" i="1" dirty="0"/>
                    </a:p>
                  </a:txBody>
                  <a:tcPr marL="68580" marR="68580" marT="34290" marB="34290"/>
                </a:tc>
                <a:tc>
                  <a:txBody>
                    <a:bodyPr/>
                    <a:lstStyle/>
                    <a:p>
                      <a:pPr algn="ctr" fontAlgn="b"/>
                      <a:r>
                        <a:rPr lang="en-IN" sz="1600" b="0" i="0" u="none" strike="noStrike">
                          <a:solidFill>
                            <a:srgbClr val="000000"/>
                          </a:solidFill>
                          <a:effectLst/>
                          <a:latin typeface="Calibri" panose="020F0502020204030204" pitchFamily="34" charset="0"/>
                        </a:rPr>
                        <a:t>2140</a:t>
                      </a:r>
                    </a:p>
                  </a:txBody>
                  <a:tcPr marL="7144" marR="7144" marT="7144" marB="0" anchor="b"/>
                </a:tc>
                <a:tc>
                  <a:txBody>
                    <a:bodyPr/>
                    <a:lstStyle/>
                    <a:p>
                      <a:pPr algn="ctr" fontAlgn="b"/>
                      <a:r>
                        <a:rPr lang="en-IN" sz="1600" b="0" i="0" u="none" strike="noStrike" dirty="0">
                          <a:solidFill>
                            <a:srgbClr val="000000"/>
                          </a:solidFill>
                          <a:effectLst/>
                          <a:latin typeface="Calibri" panose="020F0502020204030204" pitchFamily="34" charset="0"/>
                        </a:rPr>
                        <a:t>1473</a:t>
                      </a:r>
                    </a:p>
                  </a:txBody>
                  <a:tcPr marL="7144" marR="7144" marT="7144" marB="0" anchor="b"/>
                </a:tc>
                <a:tc>
                  <a:txBody>
                    <a:bodyPr/>
                    <a:lstStyle/>
                    <a:p>
                      <a:pPr algn="ctr" fontAlgn="b"/>
                      <a:r>
                        <a:rPr lang="en-IN" sz="1800" b="0" i="0" u="none" strike="noStrike">
                          <a:solidFill>
                            <a:srgbClr val="000000"/>
                          </a:solidFill>
                          <a:effectLst/>
                          <a:latin typeface="Calibri" panose="020F0502020204030204" pitchFamily="34" charset="0"/>
                        </a:rPr>
                        <a:t>75000</a:t>
                      </a:r>
                    </a:p>
                  </a:txBody>
                  <a:tcPr marL="7144" marR="7144" marT="7144" marB="0" anchor="b"/>
                </a:tc>
                <a:tc>
                  <a:txBody>
                    <a:bodyPr/>
                    <a:lstStyle/>
                    <a:p>
                      <a:pPr algn="r" fontAlgn="b"/>
                      <a:r>
                        <a:rPr lang="en-IN" sz="1800" b="0" i="0" u="none" strike="noStrike" dirty="0">
                          <a:solidFill>
                            <a:srgbClr val="000000"/>
                          </a:solidFill>
                          <a:effectLst/>
                          <a:latin typeface="Calibri" panose="020F0502020204030204" pitchFamily="34" charset="0"/>
                        </a:rPr>
                        <a:t>37500</a:t>
                      </a:r>
                    </a:p>
                  </a:txBody>
                  <a:tcPr marL="7144" marR="7144" marT="7144" marB="0" anchor="b"/>
                </a:tc>
              </a:tr>
              <a:tr h="425569">
                <a:tc>
                  <a:txBody>
                    <a:bodyPr/>
                    <a:lstStyle/>
                    <a:p>
                      <a:pPr algn="ctr"/>
                      <a:r>
                        <a:rPr lang="en-IN" sz="1800" i="1" dirty="0" smtClean="0"/>
                        <a:t>2015</a:t>
                      </a:r>
                      <a:endParaRPr lang="en-IN" sz="1800" i="1" dirty="0"/>
                    </a:p>
                  </a:txBody>
                  <a:tcPr marL="68580" marR="68580" marT="34290" marB="34290"/>
                </a:tc>
                <a:tc>
                  <a:txBody>
                    <a:bodyPr/>
                    <a:lstStyle/>
                    <a:p>
                      <a:pPr algn="ctr" fontAlgn="b"/>
                      <a:r>
                        <a:rPr lang="en-IN" sz="1600" b="0" i="0" u="none" strike="noStrike" dirty="0">
                          <a:solidFill>
                            <a:srgbClr val="000000"/>
                          </a:solidFill>
                          <a:effectLst/>
                          <a:latin typeface="Calibri" panose="020F0502020204030204" pitchFamily="34" charset="0"/>
                        </a:rPr>
                        <a:t>2200</a:t>
                      </a:r>
                    </a:p>
                  </a:txBody>
                  <a:tcPr marL="7144" marR="7144" marT="7144" marB="0" anchor="b"/>
                </a:tc>
                <a:tc>
                  <a:txBody>
                    <a:bodyPr/>
                    <a:lstStyle/>
                    <a:p>
                      <a:pPr algn="ctr" fontAlgn="b"/>
                      <a:r>
                        <a:rPr lang="en-IN" sz="1600" b="0" i="0" u="none" strike="noStrike" dirty="0">
                          <a:solidFill>
                            <a:srgbClr val="000000"/>
                          </a:solidFill>
                          <a:effectLst/>
                          <a:latin typeface="Calibri" panose="020F0502020204030204" pitchFamily="34" charset="0"/>
                        </a:rPr>
                        <a:t>1495</a:t>
                      </a:r>
                    </a:p>
                  </a:txBody>
                  <a:tcPr marL="7144" marR="7144" marT="7144" marB="0" anchor="b"/>
                </a:tc>
                <a:tc>
                  <a:txBody>
                    <a:bodyPr/>
                    <a:lstStyle/>
                    <a:p>
                      <a:pPr algn="ctr" fontAlgn="b"/>
                      <a:r>
                        <a:rPr lang="en-IN" sz="1800" b="0" i="0" u="none" strike="noStrike" dirty="0">
                          <a:solidFill>
                            <a:srgbClr val="000000"/>
                          </a:solidFill>
                          <a:effectLst/>
                          <a:latin typeface="Calibri" panose="020F0502020204030204" pitchFamily="34" charset="0"/>
                        </a:rPr>
                        <a:t>83490</a:t>
                      </a:r>
                    </a:p>
                  </a:txBody>
                  <a:tcPr marL="7144" marR="7144" marT="7144" marB="0" anchor="b"/>
                </a:tc>
                <a:tc>
                  <a:txBody>
                    <a:bodyPr/>
                    <a:lstStyle/>
                    <a:p>
                      <a:pPr algn="r" fontAlgn="b"/>
                      <a:r>
                        <a:rPr lang="en-IN" sz="1800" b="0" i="0" u="none" strike="noStrike" dirty="0">
                          <a:solidFill>
                            <a:srgbClr val="000000"/>
                          </a:solidFill>
                          <a:effectLst/>
                          <a:latin typeface="Calibri" panose="020F0502020204030204" pitchFamily="34" charset="0"/>
                        </a:rPr>
                        <a:t>31625</a:t>
                      </a:r>
                    </a:p>
                  </a:txBody>
                  <a:tcPr marL="7144" marR="7144" marT="7144" marB="0" anchor="b"/>
                </a:tc>
              </a:tr>
            </a:tbl>
          </a:graphicData>
        </a:graphic>
      </p:graphicFrame>
      <p:graphicFrame>
        <p:nvGraphicFramePr>
          <p:cNvPr id="6" name="Table 5"/>
          <p:cNvGraphicFramePr>
            <a:graphicFrameLocks noGrp="1"/>
          </p:cNvGraphicFramePr>
          <p:nvPr>
            <p:extLst/>
          </p:nvPr>
        </p:nvGraphicFramePr>
        <p:xfrm>
          <a:off x="4945486" y="2209800"/>
          <a:ext cx="3741313" cy="4191000"/>
        </p:xfrm>
        <a:graphic>
          <a:graphicData uri="http://schemas.openxmlformats.org/drawingml/2006/table">
            <a:tbl>
              <a:tblPr>
                <a:tableStyleId>{5C22544A-7EE6-4342-B048-85BDC9FD1C3A}</a:tableStyleId>
              </a:tblPr>
              <a:tblGrid>
                <a:gridCol w="2166025"/>
                <a:gridCol w="1575288"/>
              </a:tblGrid>
              <a:tr h="523875">
                <a:tc gridSpan="2">
                  <a:txBody>
                    <a:bodyPr/>
                    <a:lstStyle/>
                    <a:p>
                      <a:pPr algn="ctr" fontAlgn="b"/>
                      <a:r>
                        <a:rPr lang="en-IN" sz="2100" b="1" u="none" strike="noStrike" dirty="0" smtClean="0">
                          <a:effectLst/>
                        </a:rPr>
                        <a:t>Market </a:t>
                      </a:r>
                      <a:r>
                        <a:rPr lang="en-IN" sz="2100" b="1" u="none" strike="noStrike" dirty="0">
                          <a:effectLst/>
                        </a:rPr>
                        <a:t>Stakes(%)</a:t>
                      </a:r>
                      <a:endParaRPr lang="en-IN" sz="2100" b="1" i="0" u="none" strike="noStrike" dirty="0">
                        <a:solidFill>
                          <a:srgbClr val="000000"/>
                        </a:solidFill>
                        <a:effectLst/>
                        <a:latin typeface="Calibri" panose="020F0502020204030204" pitchFamily="34" charset="0"/>
                      </a:endParaRPr>
                    </a:p>
                  </a:txBody>
                  <a:tcPr marL="7144" marR="7144" marT="7144" marB="0" anchor="b"/>
                </a:tc>
                <a:tc hMerge="1">
                  <a:txBody>
                    <a:bodyPr/>
                    <a:lstStyle/>
                    <a:p>
                      <a:endParaRPr lang="en-IN"/>
                    </a:p>
                  </a:txBody>
                  <a:tcPr/>
                </a:tc>
              </a:tr>
              <a:tr h="523875">
                <a:tc>
                  <a:txBody>
                    <a:bodyPr/>
                    <a:lstStyle/>
                    <a:p>
                      <a:pPr algn="ctr" fontAlgn="b"/>
                      <a:r>
                        <a:rPr lang="en-IN" sz="2100" i="1" u="none" strike="noStrike" dirty="0">
                          <a:effectLst/>
                        </a:rPr>
                        <a:t>Bru</a:t>
                      </a:r>
                      <a:endParaRPr lang="en-IN" sz="2100" b="0" i="1"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IN" sz="2100" i="1" u="none" strike="noStrike" dirty="0">
                          <a:effectLst/>
                        </a:rPr>
                        <a:t>Nescafe</a:t>
                      </a:r>
                      <a:endParaRPr lang="en-IN" sz="2100" b="0" i="1" u="none" strike="noStrike" dirty="0">
                        <a:solidFill>
                          <a:srgbClr val="000000"/>
                        </a:solidFill>
                        <a:effectLst/>
                        <a:latin typeface="Calibri" panose="020F0502020204030204" pitchFamily="34" charset="0"/>
                      </a:endParaRPr>
                    </a:p>
                  </a:txBody>
                  <a:tcPr marL="7144" marR="7144" marT="7144" marB="0" anchor="b"/>
                </a:tc>
              </a:tr>
              <a:tr h="523875">
                <a:tc>
                  <a:txBody>
                    <a:bodyPr/>
                    <a:lstStyle/>
                    <a:p>
                      <a:pPr algn="ctr" fontAlgn="b"/>
                      <a:r>
                        <a:rPr lang="en-IN" sz="2100" i="1" u="none" strike="noStrike" dirty="0" smtClean="0">
                          <a:effectLst/>
                        </a:rPr>
                        <a:t>41%</a:t>
                      </a:r>
                      <a:endParaRPr lang="en-IN" sz="2100" b="0" i="1"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IN" sz="2100" i="1" u="none" strike="noStrike" dirty="0">
                          <a:effectLst/>
                        </a:rPr>
                        <a:t>43%</a:t>
                      </a:r>
                      <a:endParaRPr lang="en-IN" sz="2100" b="0" i="1" u="none" strike="noStrike" dirty="0">
                        <a:solidFill>
                          <a:srgbClr val="000000"/>
                        </a:solidFill>
                        <a:effectLst/>
                        <a:latin typeface="Calibri" panose="020F0502020204030204" pitchFamily="34" charset="0"/>
                      </a:endParaRPr>
                    </a:p>
                  </a:txBody>
                  <a:tcPr marL="7144" marR="7144" marT="7144" marB="0" anchor="b"/>
                </a:tc>
              </a:tr>
              <a:tr h="523875">
                <a:tc>
                  <a:txBody>
                    <a:bodyPr/>
                    <a:lstStyle/>
                    <a:p>
                      <a:pPr algn="ctr" fontAlgn="b"/>
                      <a:r>
                        <a:rPr lang="en-IN" sz="2100" i="1" u="none" strike="noStrike" dirty="0" smtClean="0">
                          <a:effectLst/>
                        </a:rPr>
                        <a:t>49%</a:t>
                      </a:r>
                      <a:endParaRPr lang="en-IN" sz="2100" b="0" i="1"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IN" sz="2100" i="1" u="none" strike="noStrike" dirty="0" smtClean="0">
                          <a:effectLst/>
                        </a:rPr>
                        <a:t>47%</a:t>
                      </a:r>
                      <a:endParaRPr lang="en-IN" sz="2100" b="0" i="1" u="none" strike="noStrike" dirty="0">
                        <a:solidFill>
                          <a:srgbClr val="000000"/>
                        </a:solidFill>
                        <a:effectLst/>
                        <a:latin typeface="Calibri" panose="020F0502020204030204" pitchFamily="34" charset="0"/>
                      </a:endParaRPr>
                    </a:p>
                  </a:txBody>
                  <a:tcPr marL="7144" marR="7144" marT="7144" marB="0" anchor="b"/>
                </a:tc>
              </a:tr>
              <a:tr h="523875">
                <a:tc>
                  <a:txBody>
                    <a:bodyPr/>
                    <a:lstStyle/>
                    <a:p>
                      <a:pPr algn="ctr" fontAlgn="b"/>
                      <a:r>
                        <a:rPr lang="en-IN" sz="2100" i="1" u="none" strike="noStrike" dirty="0">
                          <a:effectLst/>
                        </a:rPr>
                        <a:t>40%</a:t>
                      </a:r>
                      <a:endParaRPr lang="en-IN" sz="2100" b="0" i="1"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IN" sz="2100" i="1" u="none" strike="noStrike" dirty="0" smtClean="0">
                          <a:effectLst/>
                        </a:rPr>
                        <a:t>52%</a:t>
                      </a:r>
                      <a:endParaRPr lang="en-IN" sz="2100" b="0" i="1" u="none" strike="noStrike" dirty="0">
                        <a:solidFill>
                          <a:srgbClr val="000000"/>
                        </a:solidFill>
                        <a:effectLst/>
                        <a:latin typeface="Calibri" panose="020F0502020204030204" pitchFamily="34" charset="0"/>
                      </a:endParaRPr>
                    </a:p>
                  </a:txBody>
                  <a:tcPr marL="7144" marR="7144" marT="7144" marB="0" anchor="b"/>
                </a:tc>
              </a:tr>
              <a:tr h="523875">
                <a:tc>
                  <a:txBody>
                    <a:bodyPr/>
                    <a:lstStyle/>
                    <a:p>
                      <a:pPr algn="ctr" fontAlgn="b"/>
                      <a:r>
                        <a:rPr lang="en-IN" sz="2100" i="1" u="none" strike="noStrike" dirty="0">
                          <a:effectLst/>
                        </a:rPr>
                        <a:t>36%</a:t>
                      </a:r>
                      <a:endParaRPr lang="en-IN" sz="2100" b="0" i="1"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IN" sz="2100" i="1" u="none" strike="noStrike" dirty="0" smtClean="0">
                          <a:effectLst/>
                        </a:rPr>
                        <a:t>55%</a:t>
                      </a:r>
                      <a:endParaRPr lang="en-IN" sz="2100" b="0" i="1" u="none" strike="noStrike" dirty="0">
                        <a:solidFill>
                          <a:srgbClr val="000000"/>
                        </a:solidFill>
                        <a:effectLst/>
                        <a:latin typeface="Calibri" panose="020F0502020204030204" pitchFamily="34" charset="0"/>
                      </a:endParaRPr>
                    </a:p>
                  </a:txBody>
                  <a:tcPr marL="7144" marR="7144" marT="7144" marB="0" anchor="b"/>
                </a:tc>
              </a:tr>
              <a:tr h="523875">
                <a:tc>
                  <a:txBody>
                    <a:bodyPr/>
                    <a:lstStyle/>
                    <a:p>
                      <a:pPr algn="ctr" fontAlgn="b"/>
                      <a:r>
                        <a:rPr lang="en-IN" sz="2100" i="1" u="none" strike="noStrike" dirty="0">
                          <a:effectLst/>
                        </a:rPr>
                        <a:t>30%</a:t>
                      </a:r>
                      <a:endParaRPr lang="en-IN" sz="2100" b="0" i="1"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IN" sz="2100" i="1" u="none" strike="noStrike" dirty="0">
                          <a:effectLst/>
                        </a:rPr>
                        <a:t>60%</a:t>
                      </a:r>
                      <a:endParaRPr lang="en-IN" sz="2100" b="0" i="1" u="none" strike="noStrike" dirty="0">
                        <a:solidFill>
                          <a:srgbClr val="000000"/>
                        </a:solidFill>
                        <a:effectLst/>
                        <a:latin typeface="Calibri" panose="020F0502020204030204" pitchFamily="34" charset="0"/>
                      </a:endParaRPr>
                    </a:p>
                  </a:txBody>
                  <a:tcPr marL="7144" marR="7144" marT="7144" marB="0" anchor="b"/>
                </a:tc>
              </a:tr>
              <a:tr h="523875">
                <a:tc>
                  <a:txBody>
                    <a:bodyPr/>
                    <a:lstStyle/>
                    <a:p>
                      <a:pPr algn="ctr" fontAlgn="b"/>
                      <a:r>
                        <a:rPr lang="en-IN" sz="2100" i="1" u="none" strike="noStrike" dirty="0">
                          <a:effectLst/>
                        </a:rPr>
                        <a:t>25%</a:t>
                      </a:r>
                      <a:endParaRPr lang="en-IN" sz="2100" b="0" i="1" u="none" strike="noStrike" dirty="0">
                        <a:solidFill>
                          <a:srgbClr val="000000"/>
                        </a:solidFill>
                        <a:effectLst/>
                        <a:latin typeface="Calibri" panose="020F0502020204030204" pitchFamily="34" charset="0"/>
                      </a:endParaRPr>
                    </a:p>
                  </a:txBody>
                  <a:tcPr marL="7144" marR="7144" marT="7144" marB="0" anchor="b"/>
                </a:tc>
                <a:tc>
                  <a:txBody>
                    <a:bodyPr/>
                    <a:lstStyle/>
                    <a:p>
                      <a:pPr algn="ctr" fontAlgn="b"/>
                      <a:r>
                        <a:rPr lang="en-IN" sz="2100" i="1" u="none" strike="noStrike" dirty="0">
                          <a:effectLst/>
                        </a:rPr>
                        <a:t>66%</a:t>
                      </a:r>
                      <a:endParaRPr lang="en-IN" sz="2100" b="0" i="1" u="none" strike="noStrike" dirty="0">
                        <a:solidFill>
                          <a:srgbClr val="000000"/>
                        </a:solidFill>
                        <a:effectLst/>
                        <a:latin typeface="Calibri" panose="020F0502020204030204" pitchFamily="34" charset="0"/>
                      </a:endParaRPr>
                    </a:p>
                  </a:txBody>
                  <a:tcPr marL="7144" marR="7144" marT="7144" marB="0" anchor="b"/>
                </a:tc>
              </a:tr>
            </a:tbl>
          </a:graphicData>
        </a:graphic>
      </p:graphicFrame>
    </p:spTree>
    <p:extLst>
      <p:ext uri="{BB962C8B-B14F-4D97-AF65-F5344CB8AC3E}">
        <p14:creationId xmlns="" xmlns:p14="http://schemas.microsoft.com/office/powerpoint/2010/main" val="1304061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Members</a:t>
            </a:r>
            <a:endParaRPr lang="en-IN" dirty="0"/>
          </a:p>
        </p:txBody>
      </p:sp>
      <p:sp>
        <p:nvSpPr>
          <p:cNvPr id="3" name="Content Placeholder 2"/>
          <p:cNvSpPr>
            <a:spLocks noGrp="1"/>
          </p:cNvSpPr>
          <p:nvPr>
            <p:ph sz="quarter" idx="1"/>
          </p:nvPr>
        </p:nvSpPr>
        <p:spPr/>
        <p:txBody>
          <a:bodyPr/>
          <a:lstStyle/>
          <a:p>
            <a:r>
              <a:rPr lang="en-IN" dirty="0" smtClean="0"/>
              <a:t>Nand Parikh              1401023</a:t>
            </a:r>
          </a:p>
          <a:p>
            <a:r>
              <a:rPr lang="en-IN" dirty="0" smtClean="0"/>
              <a:t>Prerak Raja               1401041</a:t>
            </a:r>
          </a:p>
          <a:p>
            <a:r>
              <a:rPr lang="en-IN" dirty="0" smtClean="0"/>
              <a:t>Varad </a:t>
            </a:r>
            <a:r>
              <a:rPr lang="en-IN" dirty="0" err="1" smtClean="0"/>
              <a:t>Bhogayata</a:t>
            </a:r>
            <a:r>
              <a:rPr lang="en-IN" dirty="0" smtClean="0"/>
              <a:t>      1401042</a:t>
            </a:r>
          </a:p>
          <a:p>
            <a:r>
              <a:rPr lang="en-IN" dirty="0" smtClean="0"/>
              <a:t>Jay M Joshi               1401052</a:t>
            </a:r>
          </a:p>
          <a:p>
            <a:r>
              <a:rPr lang="en-IN" dirty="0" smtClean="0"/>
              <a:t>Parth Shah                1401054</a:t>
            </a:r>
          </a:p>
          <a:p>
            <a:r>
              <a:rPr lang="en-IN" dirty="0" smtClean="0"/>
              <a:t>Bhavya </a:t>
            </a:r>
            <a:r>
              <a:rPr lang="en-IN" dirty="0" err="1" smtClean="0"/>
              <a:t>Patwa</a:t>
            </a:r>
            <a:r>
              <a:rPr lang="en-IN" dirty="0" smtClean="0"/>
              <a:t>           1401063</a:t>
            </a:r>
          </a:p>
          <a:p>
            <a:r>
              <a:rPr lang="en-IN" dirty="0" err="1" smtClean="0"/>
              <a:t>Riddhesh</a:t>
            </a:r>
            <a:r>
              <a:rPr lang="en-IN" dirty="0" smtClean="0"/>
              <a:t> </a:t>
            </a:r>
            <a:r>
              <a:rPr lang="en-IN" dirty="0" err="1" smtClean="0"/>
              <a:t>Sanghvi</a:t>
            </a:r>
            <a:r>
              <a:rPr lang="en-IN" dirty="0" smtClean="0"/>
              <a:t>      1401074</a:t>
            </a:r>
          </a:p>
          <a:p>
            <a:r>
              <a:rPr lang="en-US" dirty="0" smtClean="0"/>
              <a:t>Karan Patel               </a:t>
            </a:r>
            <a:r>
              <a:rPr lang="en-US" dirty="0" smtClean="0"/>
              <a:t>1401113</a:t>
            </a:r>
            <a:endParaRPr lang="en-IN" dirty="0" smtClean="0"/>
          </a:p>
        </p:txBody>
      </p:sp>
    </p:spTree>
    <p:extLst>
      <p:ext uri="{BB962C8B-B14F-4D97-AF65-F5344CB8AC3E}">
        <p14:creationId xmlns="" xmlns:p14="http://schemas.microsoft.com/office/powerpoint/2010/main" val="1799441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Curves For Demand Theory</a:t>
            </a:r>
            <a:endParaRPr lang="en-IN" dirty="0"/>
          </a:p>
        </p:txBody>
      </p:sp>
      <p:pic>
        <p:nvPicPr>
          <p:cNvPr id="3" name="Content Placeholder 2"/>
          <p:cNvPicPr>
            <a:picLocks noGrp="1" noChangeAspect="1"/>
          </p:cNvPicPr>
          <p:nvPr>
            <p:ph idx="1"/>
          </p:nvPr>
        </p:nvPicPr>
        <p:blipFill>
          <a:blip r:embed="rId2" cstate="print">
            <a:extLst>
              <a:ext uri="{28A0092B-C50C-407E-A947-70E740481C1C}">
                <a14:useLocalDpi xmlns="" xmlns:a14="http://schemas.microsoft.com/office/drawing/2010/main" val="0"/>
              </a:ext>
            </a:extLst>
          </a:blip>
          <a:srcRect l="1675" t="2857" r="1158" b="2857"/>
          <a:stretch>
            <a:fillRect/>
          </a:stretch>
        </p:blipFill>
        <p:spPr>
          <a:xfrm>
            <a:off x="152400" y="1676400"/>
            <a:ext cx="8839200" cy="5029200"/>
          </a:xfrm>
        </p:spPr>
      </p:pic>
    </p:spTree>
    <p:extLst>
      <p:ext uri="{BB962C8B-B14F-4D97-AF65-F5344CB8AC3E}">
        <p14:creationId xmlns="" xmlns:p14="http://schemas.microsoft.com/office/powerpoint/2010/main" val="3673105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Nescafe(Classic) </a:t>
            </a:r>
            <a:r>
              <a:rPr lang="en-IN" dirty="0"/>
              <a:t>Demand Curve</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rcRect l="1667" t="1411" r="1667" b="3087"/>
          <a:stretch>
            <a:fillRect/>
          </a:stretch>
        </p:blipFill>
        <p:spPr>
          <a:xfrm>
            <a:off x="152400" y="1600200"/>
            <a:ext cx="8839200" cy="5105400"/>
          </a:xfrm>
          <a:prstGeom prst="rect">
            <a:avLst/>
          </a:prstGeom>
        </p:spPr>
      </p:pic>
    </p:spTree>
    <p:extLst>
      <p:ext uri="{BB962C8B-B14F-4D97-AF65-F5344CB8AC3E}">
        <p14:creationId xmlns="" xmlns:p14="http://schemas.microsoft.com/office/powerpoint/2010/main" val="1186793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Comparison Between Nescafe and Bru</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rcRect l="1656" t="2858" r="2298" b="2857"/>
          <a:stretch>
            <a:fillRect/>
          </a:stretch>
        </p:blipFill>
        <p:spPr>
          <a:xfrm>
            <a:off x="152400" y="1676400"/>
            <a:ext cx="8839200" cy="5029200"/>
          </a:xfrm>
          <a:prstGeom prst="rect">
            <a:avLst/>
          </a:prstGeom>
        </p:spPr>
      </p:pic>
    </p:spTree>
    <p:extLst>
      <p:ext uri="{BB962C8B-B14F-4D97-AF65-F5344CB8AC3E}">
        <p14:creationId xmlns="" xmlns:p14="http://schemas.microsoft.com/office/powerpoint/2010/main" val="3349942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above results have been acquired for </a:t>
            </a:r>
            <a:r>
              <a:rPr lang="en-IN" i="1" dirty="0" smtClean="0"/>
              <a:t>Nescafe Sunrise </a:t>
            </a:r>
            <a:r>
              <a:rPr lang="en-IN" dirty="0" smtClean="0"/>
              <a:t>and</a:t>
            </a:r>
            <a:r>
              <a:rPr lang="en-IN" i="1" dirty="0" smtClean="0"/>
              <a:t> Bru Lite.</a:t>
            </a:r>
          </a:p>
          <a:p>
            <a:r>
              <a:rPr lang="en-IN" dirty="0" smtClean="0"/>
              <a:t>From the given curves the following results are derived.</a:t>
            </a:r>
          </a:p>
          <a:p>
            <a:pPr marL="428625" indent="-428625">
              <a:buFont typeface="+mj-lt"/>
              <a:buAutoNum type="romanUcPeriod"/>
            </a:pPr>
            <a:r>
              <a:rPr lang="en-IN" dirty="0" smtClean="0"/>
              <a:t>	Till </a:t>
            </a:r>
            <a:r>
              <a:rPr lang="en-IN" dirty="0" smtClean="0"/>
              <a:t>2012 </a:t>
            </a:r>
            <a:r>
              <a:rPr lang="en-IN" dirty="0" smtClean="0"/>
              <a:t>(</a:t>
            </a:r>
            <a:r>
              <a:rPr lang="en-IN" dirty="0" smtClean="0"/>
              <a:t>2008-2012) </a:t>
            </a:r>
            <a:r>
              <a:rPr lang="en-IN" dirty="0" smtClean="0"/>
              <a:t>Bru and Nescafe acquired 	an equal share.</a:t>
            </a:r>
          </a:p>
          <a:p>
            <a:pPr marL="428625" indent="-428625">
              <a:buFont typeface="+mj-lt"/>
              <a:buAutoNum type="romanUcPeriod"/>
            </a:pPr>
            <a:r>
              <a:rPr lang="en-IN" dirty="0" smtClean="0"/>
              <a:t>     But after </a:t>
            </a:r>
            <a:r>
              <a:rPr lang="en-IN" dirty="0" smtClean="0"/>
              <a:t>2013 </a:t>
            </a:r>
            <a:r>
              <a:rPr lang="en-IN" dirty="0" smtClean="0"/>
              <a:t>Nescafe’s demand saw new peaks.</a:t>
            </a:r>
          </a:p>
          <a:p>
            <a:pPr marL="428625" indent="-428625">
              <a:buFont typeface="+mj-lt"/>
              <a:buAutoNum type="romanUcPeriod"/>
            </a:pPr>
            <a:r>
              <a:rPr lang="en-IN" dirty="0"/>
              <a:t> </a:t>
            </a:r>
            <a:r>
              <a:rPr lang="en-IN" dirty="0" smtClean="0"/>
              <a:t>    According to Economic Times Bru which was once   	covering 50% market, crashed to merely 	27%  where as Nescafe has emerged as pure 	winner by capturing above 65% of market stake.       </a:t>
            </a:r>
          </a:p>
          <a:p>
            <a:endParaRPr lang="en-IN" dirty="0"/>
          </a:p>
        </p:txBody>
      </p:sp>
    </p:spTree>
    <p:extLst>
      <p:ext uri="{BB962C8B-B14F-4D97-AF65-F5344CB8AC3E}">
        <p14:creationId xmlns="" xmlns:p14="http://schemas.microsoft.com/office/powerpoint/2010/main" val="3333953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Supply Theory</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Rational behaviour of producer is to supply more goods as price increases, but sometimes there are variation , because due to abrupt change (increase) in price a typical consumer buys less goods.</a:t>
            </a:r>
          </a:p>
          <a:p>
            <a:r>
              <a:rPr lang="en-IN" dirty="0" smtClean="0"/>
              <a:t>Thus Supply curve will be a graph representing the variation in Supply whenever there is a variation in price.</a:t>
            </a:r>
          </a:p>
          <a:p>
            <a:pPr marL="0" indent="0" algn="ctr">
              <a:buNone/>
            </a:pPr>
            <a:r>
              <a:rPr lang="en-IN" b="1" i="1" dirty="0" smtClean="0">
                <a:solidFill>
                  <a:srgbClr val="FF0000"/>
                </a:solidFill>
              </a:rPr>
              <a:t>Data Analysis</a:t>
            </a:r>
          </a:p>
          <a:p>
            <a:r>
              <a:rPr lang="en-IN" dirty="0" smtClean="0"/>
              <a:t>As Both companies are exporting their product to other countries supply is extremely huge compared to demand, in our data.</a:t>
            </a:r>
          </a:p>
          <a:p>
            <a:endParaRPr lang="en-IN" dirty="0"/>
          </a:p>
        </p:txBody>
      </p:sp>
    </p:spTree>
    <p:extLst>
      <p:ext uri="{BB962C8B-B14F-4D97-AF65-F5344CB8AC3E}">
        <p14:creationId xmlns="" xmlns:p14="http://schemas.microsoft.com/office/powerpoint/2010/main" val="135457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For Supply Theory</a:t>
            </a:r>
            <a:endParaRPr lang="en-IN" dirty="0"/>
          </a:p>
        </p:txBody>
      </p:sp>
      <p:sp>
        <p:nvSpPr>
          <p:cNvPr id="9" name="Content Placeholder 8"/>
          <p:cNvSpPr>
            <a:spLocks noGrp="1"/>
          </p:cNvSpPr>
          <p:nvPr>
            <p:ph idx="1"/>
          </p:nvPr>
        </p:nvSpPr>
        <p:spPr/>
        <p:txBody>
          <a:bodyPr/>
          <a:lstStyle/>
          <a:p>
            <a:r>
              <a:rPr lang="en-IN" i="1" dirty="0" smtClean="0"/>
              <a:t>Data Table:</a:t>
            </a:r>
          </a:p>
          <a:p>
            <a:endParaRPr lang="en-IN" i="1" dirty="0"/>
          </a:p>
        </p:txBody>
      </p:sp>
      <p:graphicFrame>
        <p:nvGraphicFramePr>
          <p:cNvPr id="10" name="Table 9"/>
          <p:cNvGraphicFramePr>
            <a:graphicFrameLocks noGrp="1"/>
          </p:cNvGraphicFramePr>
          <p:nvPr>
            <p:extLst/>
          </p:nvPr>
        </p:nvGraphicFramePr>
        <p:xfrm>
          <a:off x="1143000" y="2594736"/>
          <a:ext cx="7391400" cy="3848226"/>
        </p:xfrm>
        <a:graphic>
          <a:graphicData uri="http://schemas.openxmlformats.org/drawingml/2006/table">
            <a:tbl>
              <a:tblPr firstRow="1" bandRow="1">
                <a:tableStyleId>{5C22544A-7EE6-4342-B048-85BDC9FD1C3A}</a:tableStyleId>
              </a:tblPr>
              <a:tblGrid>
                <a:gridCol w="1478280"/>
                <a:gridCol w="1478280"/>
                <a:gridCol w="1478280"/>
                <a:gridCol w="1478280"/>
                <a:gridCol w="1478280"/>
              </a:tblGrid>
              <a:tr h="1123695">
                <a:tc>
                  <a:txBody>
                    <a:bodyPr/>
                    <a:lstStyle/>
                    <a:p>
                      <a:r>
                        <a:rPr lang="en-IN" sz="2400" dirty="0" smtClean="0"/>
                        <a:t>Year</a:t>
                      </a:r>
                      <a:endParaRPr lang="en-IN" sz="2400" dirty="0"/>
                    </a:p>
                  </a:txBody>
                  <a:tcPr marL="68580" marR="68580" marT="34290" marB="34290"/>
                </a:tc>
                <a:tc>
                  <a:txBody>
                    <a:bodyPr/>
                    <a:lstStyle/>
                    <a:p>
                      <a:pPr algn="ctr"/>
                      <a:r>
                        <a:rPr lang="en-IN" sz="2400" i="1" dirty="0" smtClean="0"/>
                        <a:t>Price</a:t>
                      </a:r>
                      <a:r>
                        <a:rPr lang="en-IN" sz="2400" i="1" baseline="0" dirty="0" smtClean="0"/>
                        <a:t> Per Kg(Nescafe)</a:t>
                      </a:r>
                      <a:endParaRPr lang="en-IN" sz="2400" i="1" dirty="0"/>
                    </a:p>
                  </a:txBody>
                  <a:tcPr marL="68580" marR="68580" marT="34290" marB="34290"/>
                </a:tc>
                <a:tc>
                  <a:txBody>
                    <a:bodyPr/>
                    <a:lstStyle/>
                    <a:p>
                      <a:pPr algn="ctr"/>
                      <a:r>
                        <a:rPr lang="en-IN" sz="2400" i="1" dirty="0" smtClean="0"/>
                        <a:t>Price Per Kg(Bru)</a:t>
                      </a:r>
                      <a:endParaRPr lang="en-IN" sz="2400" i="1" dirty="0"/>
                    </a:p>
                  </a:txBody>
                  <a:tcPr marL="68580" marR="68580" marT="34290" marB="34290"/>
                </a:tc>
                <a:tc>
                  <a:txBody>
                    <a:bodyPr/>
                    <a:lstStyle/>
                    <a:p>
                      <a:r>
                        <a:rPr lang="en-IN" sz="2400" dirty="0" smtClean="0"/>
                        <a:t>Supply in Tonnes</a:t>
                      </a:r>
                    </a:p>
                    <a:p>
                      <a:r>
                        <a:rPr lang="en-IN" sz="2400" dirty="0" smtClean="0"/>
                        <a:t>(Nescafe)</a:t>
                      </a:r>
                      <a:endParaRPr lang="en-IN" sz="2400" dirty="0"/>
                    </a:p>
                  </a:txBody>
                  <a:tcPr marL="68580" marR="68580" marT="34290" marB="34290"/>
                </a:tc>
                <a:tc>
                  <a:txBody>
                    <a:bodyPr/>
                    <a:lstStyle/>
                    <a:p>
                      <a:r>
                        <a:rPr lang="en-IN" sz="2400" dirty="0" smtClean="0"/>
                        <a:t>Supply in Tonnes</a:t>
                      </a:r>
                    </a:p>
                    <a:p>
                      <a:r>
                        <a:rPr lang="en-IN" sz="2400" dirty="0" smtClean="0"/>
                        <a:t>(Bru)</a:t>
                      </a:r>
                      <a:endParaRPr lang="en-IN" sz="2400" dirty="0"/>
                    </a:p>
                  </a:txBody>
                  <a:tcPr marL="68580" marR="68580" marT="34290" marB="34290"/>
                </a:tc>
              </a:tr>
              <a:tr h="447061">
                <a:tc>
                  <a:txBody>
                    <a:bodyPr/>
                    <a:lstStyle/>
                    <a:p>
                      <a:pPr algn="ctr"/>
                      <a:r>
                        <a:rPr lang="en-IN" sz="2400" dirty="0" smtClean="0"/>
                        <a:t>2010</a:t>
                      </a:r>
                      <a:endParaRPr lang="en-IN" sz="2400" dirty="0"/>
                    </a:p>
                  </a:txBody>
                  <a:tcPr marL="68580" marR="68580" marT="34290" marB="34290"/>
                </a:tc>
                <a:tc>
                  <a:txBody>
                    <a:bodyPr/>
                    <a:lstStyle/>
                    <a:p>
                      <a:pPr algn="ctr" fontAlgn="b"/>
                      <a:r>
                        <a:rPr lang="en-IN" sz="2000" b="0" i="0" u="none" strike="noStrike" dirty="0">
                          <a:solidFill>
                            <a:srgbClr val="000000"/>
                          </a:solidFill>
                          <a:effectLst/>
                          <a:latin typeface="Calibri" panose="020F0502020204030204" pitchFamily="34" charset="0"/>
                        </a:rPr>
                        <a:t>1580</a:t>
                      </a:r>
                    </a:p>
                  </a:txBody>
                  <a:tcPr marL="7144" marR="7144" marT="7144" marB="0" anchor="b"/>
                </a:tc>
                <a:tc>
                  <a:txBody>
                    <a:bodyPr/>
                    <a:lstStyle/>
                    <a:p>
                      <a:pPr algn="ctr" fontAlgn="b"/>
                      <a:r>
                        <a:rPr lang="en-IN" sz="2000" b="0" i="0" u="none" strike="noStrike" dirty="0">
                          <a:solidFill>
                            <a:srgbClr val="000000"/>
                          </a:solidFill>
                          <a:effectLst/>
                          <a:latin typeface="Calibri" panose="020F0502020204030204" pitchFamily="34" charset="0"/>
                        </a:rPr>
                        <a:t>1175</a:t>
                      </a:r>
                    </a:p>
                  </a:txBody>
                  <a:tcPr marL="7144" marR="7144" marT="7144" marB="0" anchor="b"/>
                </a:tc>
                <a:tc>
                  <a:txBody>
                    <a:bodyPr/>
                    <a:lstStyle/>
                    <a:p>
                      <a:pPr algn="ctr" fontAlgn="b"/>
                      <a:r>
                        <a:rPr lang="en-IN" sz="2400" b="0" i="0" u="none" strike="noStrike" dirty="0">
                          <a:solidFill>
                            <a:srgbClr val="000000"/>
                          </a:solidFill>
                          <a:effectLst/>
                          <a:latin typeface="Calibri" panose="020F0502020204030204" pitchFamily="34" charset="0"/>
                        </a:rPr>
                        <a:t>78905</a:t>
                      </a:r>
                    </a:p>
                  </a:txBody>
                  <a:tcPr marL="7144" marR="7144" marT="7144" marB="0" anchor="b"/>
                </a:tc>
                <a:tc>
                  <a:txBody>
                    <a:bodyPr/>
                    <a:lstStyle/>
                    <a:p>
                      <a:pPr algn="ctr" rtl="0" fontAlgn="b"/>
                      <a:r>
                        <a:rPr lang="en-IN" sz="2400" b="0" i="0" u="none" strike="noStrike">
                          <a:solidFill>
                            <a:srgbClr val="000000"/>
                          </a:solidFill>
                          <a:latin typeface="Calibri"/>
                        </a:rPr>
                        <a:t>75235</a:t>
                      </a:r>
                    </a:p>
                  </a:txBody>
                  <a:tcPr marL="0" marR="0" marT="0" marB="0" anchor="b"/>
                </a:tc>
              </a:tr>
              <a:tr h="447061">
                <a:tc>
                  <a:txBody>
                    <a:bodyPr/>
                    <a:lstStyle/>
                    <a:p>
                      <a:pPr algn="ctr"/>
                      <a:r>
                        <a:rPr lang="en-IN" sz="2400" dirty="0" smtClean="0"/>
                        <a:t>2011</a:t>
                      </a:r>
                      <a:endParaRPr lang="en-IN" sz="2400" dirty="0"/>
                    </a:p>
                  </a:txBody>
                  <a:tcPr marL="68580" marR="68580" marT="34290" marB="34290"/>
                </a:tc>
                <a:tc>
                  <a:txBody>
                    <a:bodyPr/>
                    <a:lstStyle/>
                    <a:p>
                      <a:pPr algn="ctr" fontAlgn="b"/>
                      <a:r>
                        <a:rPr lang="en-IN" sz="2000" b="0" i="0" u="none" strike="noStrike" dirty="0">
                          <a:solidFill>
                            <a:srgbClr val="000000"/>
                          </a:solidFill>
                          <a:effectLst/>
                          <a:latin typeface="Calibri" panose="020F0502020204030204" pitchFamily="34" charset="0"/>
                        </a:rPr>
                        <a:t>1600</a:t>
                      </a:r>
                    </a:p>
                  </a:txBody>
                  <a:tcPr marL="7144" marR="7144" marT="7144" marB="0" anchor="b"/>
                </a:tc>
                <a:tc>
                  <a:txBody>
                    <a:bodyPr/>
                    <a:lstStyle/>
                    <a:p>
                      <a:pPr algn="ctr" fontAlgn="b"/>
                      <a:r>
                        <a:rPr lang="en-IN" sz="2000" b="0" i="0" u="none" strike="noStrike" dirty="0">
                          <a:solidFill>
                            <a:srgbClr val="000000"/>
                          </a:solidFill>
                          <a:effectLst/>
                          <a:latin typeface="Calibri" panose="020F0502020204030204" pitchFamily="34" charset="0"/>
                        </a:rPr>
                        <a:t>1190</a:t>
                      </a:r>
                    </a:p>
                  </a:txBody>
                  <a:tcPr marL="7144" marR="7144" marT="7144" marB="0" anchor="b"/>
                </a:tc>
                <a:tc>
                  <a:txBody>
                    <a:bodyPr/>
                    <a:lstStyle/>
                    <a:p>
                      <a:pPr algn="ctr" fontAlgn="b"/>
                      <a:r>
                        <a:rPr lang="en-IN" sz="2400" b="0" i="0" u="none" strike="noStrike" dirty="0">
                          <a:solidFill>
                            <a:srgbClr val="000000"/>
                          </a:solidFill>
                          <a:effectLst/>
                          <a:latin typeface="Calibri" panose="020F0502020204030204" pitchFamily="34" charset="0"/>
                        </a:rPr>
                        <a:t>95504</a:t>
                      </a:r>
                    </a:p>
                  </a:txBody>
                  <a:tcPr marL="7144" marR="7144" marT="7144" marB="0" anchor="b"/>
                </a:tc>
                <a:tc>
                  <a:txBody>
                    <a:bodyPr/>
                    <a:lstStyle/>
                    <a:p>
                      <a:pPr algn="ctr" rtl="0" fontAlgn="b"/>
                      <a:r>
                        <a:rPr lang="en-IN" sz="2400" b="0" i="0" u="none" strike="noStrike">
                          <a:solidFill>
                            <a:srgbClr val="000000"/>
                          </a:solidFill>
                          <a:latin typeface="Calibri"/>
                        </a:rPr>
                        <a:t>89408</a:t>
                      </a:r>
                    </a:p>
                  </a:txBody>
                  <a:tcPr marL="0" marR="0" marT="0" marB="0" anchor="b"/>
                </a:tc>
              </a:tr>
              <a:tr h="447061">
                <a:tc>
                  <a:txBody>
                    <a:bodyPr/>
                    <a:lstStyle/>
                    <a:p>
                      <a:pPr algn="ctr"/>
                      <a:r>
                        <a:rPr lang="en-IN" sz="2400" dirty="0" smtClean="0"/>
                        <a:t>2012</a:t>
                      </a:r>
                      <a:endParaRPr lang="en-IN" sz="2400" dirty="0"/>
                    </a:p>
                  </a:txBody>
                  <a:tcPr marL="68580" marR="68580" marT="34290" marB="34290"/>
                </a:tc>
                <a:tc>
                  <a:txBody>
                    <a:bodyPr/>
                    <a:lstStyle/>
                    <a:p>
                      <a:pPr algn="ctr" fontAlgn="b"/>
                      <a:r>
                        <a:rPr lang="en-IN" sz="2000" b="0" i="0" u="none" strike="noStrike" dirty="0">
                          <a:solidFill>
                            <a:srgbClr val="000000"/>
                          </a:solidFill>
                          <a:effectLst/>
                          <a:latin typeface="Calibri" panose="020F0502020204030204" pitchFamily="34" charset="0"/>
                        </a:rPr>
                        <a:t>1843.8</a:t>
                      </a:r>
                    </a:p>
                  </a:txBody>
                  <a:tcPr marL="7144" marR="7144" marT="7144" marB="0" anchor="b"/>
                </a:tc>
                <a:tc>
                  <a:txBody>
                    <a:bodyPr/>
                    <a:lstStyle/>
                    <a:p>
                      <a:pPr algn="ctr" fontAlgn="b"/>
                      <a:r>
                        <a:rPr lang="en-IN" sz="2000" b="0" i="0" u="none" strike="noStrike" dirty="0">
                          <a:solidFill>
                            <a:srgbClr val="000000"/>
                          </a:solidFill>
                          <a:effectLst/>
                          <a:latin typeface="Calibri" panose="020F0502020204030204" pitchFamily="34" charset="0"/>
                        </a:rPr>
                        <a:t>1350</a:t>
                      </a:r>
                    </a:p>
                  </a:txBody>
                  <a:tcPr marL="7144" marR="7144" marT="7144" marB="0" anchor="b"/>
                </a:tc>
                <a:tc>
                  <a:txBody>
                    <a:bodyPr/>
                    <a:lstStyle/>
                    <a:p>
                      <a:pPr algn="ctr" fontAlgn="b"/>
                      <a:r>
                        <a:rPr lang="en-IN" sz="2400" b="0" i="0" u="none" strike="noStrike" dirty="0">
                          <a:solidFill>
                            <a:srgbClr val="000000"/>
                          </a:solidFill>
                          <a:effectLst/>
                          <a:latin typeface="Calibri" panose="020F0502020204030204" pitchFamily="34" charset="0"/>
                        </a:rPr>
                        <a:t>118243</a:t>
                      </a:r>
                    </a:p>
                  </a:txBody>
                  <a:tcPr marL="7144" marR="7144" marT="7144" marB="0" anchor="b"/>
                </a:tc>
                <a:tc>
                  <a:txBody>
                    <a:bodyPr/>
                    <a:lstStyle/>
                    <a:p>
                      <a:pPr algn="ctr" rtl="0" fontAlgn="b"/>
                      <a:r>
                        <a:rPr lang="en-IN" sz="2400" b="0" i="0" u="none" strike="noStrike">
                          <a:solidFill>
                            <a:srgbClr val="000000"/>
                          </a:solidFill>
                          <a:latin typeface="Calibri"/>
                        </a:rPr>
                        <a:t>84778</a:t>
                      </a:r>
                    </a:p>
                  </a:txBody>
                  <a:tcPr marL="0" marR="0" marT="0" marB="0" anchor="b"/>
                </a:tc>
              </a:tr>
              <a:tr h="447061">
                <a:tc>
                  <a:txBody>
                    <a:bodyPr/>
                    <a:lstStyle/>
                    <a:p>
                      <a:pPr algn="ctr"/>
                      <a:r>
                        <a:rPr lang="en-IN" sz="2400" dirty="0" smtClean="0"/>
                        <a:t>2013</a:t>
                      </a:r>
                      <a:endParaRPr lang="en-IN" sz="2400" dirty="0"/>
                    </a:p>
                  </a:txBody>
                  <a:tcPr marL="68580" marR="68580" marT="34290" marB="34290"/>
                </a:tc>
                <a:tc>
                  <a:txBody>
                    <a:bodyPr/>
                    <a:lstStyle/>
                    <a:p>
                      <a:pPr algn="ctr" fontAlgn="b"/>
                      <a:r>
                        <a:rPr lang="en-IN" sz="2000" b="0" i="0" u="none" strike="noStrike" dirty="0">
                          <a:solidFill>
                            <a:srgbClr val="000000"/>
                          </a:solidFill>
                          <a:effectLst/>
                          <a:latin typeface="Calibri" panose="020F0502020204030204" pitchFamily="34" charset="0"/>
                        </a:rPr>
                        <a:t>2109</a:t>
                      </a:r>
                    </a:p>
                  </a:txBody>
                  <a:tcPr marL="7144" marR="7144" marT="7144" marB="0" anchor="b"/>
                </a:tc>
                <a:tc>
                  <a:txBody>
                    <a:bodyPr/>
                    <a:lstStyle/>
                    <a:p>
                      <a:pPr algn="ctr" fontAlgn="b"/>
                      <a:r>
                        <a:rPr lang="en-IN" sz="2000" b="0" i="0" u="none" strike="noStrike" dirty="0">
                          <a:solidFill>
                            <a:srgbClr val="000000"/>
                          </a:solidFill>
                          <a:effectLst/>
                          <a:latin typeface="Calibri" panose="020F0502020204030204" pitchFamily="34" charset="0"/>
                        </a:rPr>
                        <a:t>1390</a:t>
                      </a:r>
                    </a:p>
                  </a:txBody>
                  <a:tcPr marL="7144" marR="7144" marT="7144" marB="0" anchor="b"/>
                </a:tc>
                <a:tc>
                  <a:txBody>
                    <a:bodyPr/>
                    <a:lstStyle/>
                    <a:p>
                      <a:pPr algn="ctr" fontAlgn="b"/>
                      <a:r>
                        <a:rPr lang="en-IN" sz="2400" b="0" i="0" u="none" strike="noStrike" dirty="0">
                          <a:solidFill>
                            <a:srgbClr val="000000"/>
                          </a:solidFill>
                          <a:effectLst/>
                          <a:latin typeface="Calibri" panose="020F0502020204030204" pitchFamily="34" charset="0"/>
                        </a:rPr>
                        <a:t>129840</a:t>
                      </a:r>
                    </a:p>
                  </a:txBody>
                  <a:tcPr marL="7144" marR="7144" marT="7144" marB="0" anchor="b"/>
                </a:tc>
                <a:tc>
                  <a:txBody>
                    <a:bodyPr/>
                    <a:lstStyle/>
                    <a:p>
                      <a:pPr algn="ctr" rtl="0" fontAlgn="b"/>
                      <a:r>
                        <a:rPr lang="en-IN" sz="2400" b="0" i="0" u="none" strike="noStrike">
                          <a:solidFill>
                            <a:srgbClr val="000000"/>
                          </a:solidFill>
                          <a:latin typeface="Calibri"/>
                        </a:rPr>
                        <a:t>69248</a:t>
                      </a:r>
                    </a:p>
                  </a:txBody>
                  <a:tcPr marL="0" marR="0" marT="0" marB="0" anchor="b"/>
                </a:tc>
              </a:tr>
              <a:tr h="447061">
                <a:tc>
                  <a:txBody>
                    <a:bodyPr/>
                    <a:lstStyle/>
                    <a:p>
                      <a:pPr algn="ctr"/>
                      <a:r>
                        <a:rPr lang="en-IN" sz="2400" dirty="0" smtClean="0"/>
                        <a:t>2014</a:t>
                      </a:r>
                      <a:endParaRPr lang="en-IN" sz="2400" dirty="0"/>
                    </a:p>
                  </a:txBody>
                  <a:tcPr marL="68580" marR="68580" marT="34290" marB="34290"/>
                </a:tc>
                <a:tc>
                  <a:txBody>
                    <a:bodyPr/>
                    <a:lstStyle/>
                    <a:p>
                      <a:pPr algn="ctr" fontAlgn="b"/>
                      <a:r>
                        <a:rPr lang="en-IN" sz="2000" b="0" i="0" u="none" strike="noStrike" dirty="0">
                          <a:solidFill>
                            <a:srgbClr val="000000"/>
                          </a:solidFill>
                          <a:effectLst/>
                          <a:latin typeface="Calibri" panose="020F0502020204030204" pitchFamily="34" charset="0"/>
                        </a:rPr>
                        <a:t>2140</a:t>
                      </a:r>
                    </a:p>
                  </a:txBody>
                  <a:tcPr marL="7144" marR="7144" marT="7144" marB="0" anchor="b"/>
                </a:tc>
                <a:tc>
                  <a:txBody>
                    <a:bodyPr/>
                    <a:lstStyle/>
                    <a:p>
                      <a:pPr algn="ctr" fontAlgn="b"/>
                      <a:r>
                        <a:rPr lang="en-IN" sz="2000" b="0" i="0" u="none" strike="noStrike" dirty="0">
                          <a:solidFill>
                            <a:srgbClr val="000000"/>
                          </a:solidFill>
                          <a:effectLst/>
                          <a:latin typeface="Calibri" panose="020F0502020204030204" pitchFamily="34" charset="0"/>
                        </a:rPr>
                        <a:t>1473</a:t>
                      </a:r>
                    </a:p>
                  </a:txBody>
                  <a:tcPr marL="7144" marR="7144" marT="7144" marB="0" anchor="b"/>
                </a:tc>
                <a:tc>
                  <a:txBody>
                    <a:bodyPr/>
                    <a:lstStyle/>
                    <a:p>
                      <a:pPr algn="ctr" fontAlgn="b"/>
                      <a:r>
                        <a:rPr lang="en-IN" sz="2400" b="0" i="0" u="none" strike="noStrike" dirty="0">
                          <a:solidFill>
                            <a:srgbClr val="000000"/>
                          </a:solidFill>
                          <a:effectLst/>
                          <a:latin typeface="Calibri" panose="020F0502020204030204" pitchFamily="34" charset="0"/>
                        </a:rPr>
                        <a:t>144064</a:t>
                      </a:r>
                    </a:p>
                  </a:txBody>
                  <a:tcPr marL="7144" marR="7144" marT="7144" marB="0" anchor="b"/>
                </a:tc>
                <a:tc>
                  <a:txBody>
                    <a:bodyPr/>
                    <a:lstStyle/>
                    <a:p>
                      <a:pPr algn="ctr" rtl="0" fontAlgn="b"/>
                      <a:r>
                        <a:rPr lang="en-IN" sz="2400" b="0" i="0" u="none" strike="noStrike">
                          <a:solidFill>
                            <a:srgbClr val="000000"/>
                          </a:solidFill>
                          <a:latin typeface="Calibri"/>
                        </a:rPr>
                        <a:t>63028</a:t>
                      </a:r>
                    </a:p>
                  </a:txBody>
                  <a:tcPr marL="0" marR="0" marT="0" marB="0" anchor="b"/>
                </a:tc>
              </a:tr>
              <a:tr h="447061">
                <a:tc>
                  <a:txBody>
                    <a:bodyPr/>
                    <a:lstStyle/>
                    <a:p>
                      <a:pPr algn="ctr"/>
                      <a:r>
                        <a:rPr lang="en-IN" sz="2400" dirty="0" smtClean="0"/>
                        <a:t>2015</a:t>
                      </a:r>
                      <a:endParaRPr lang="en-IN" sz="2400" dirty="0"/>
                    </a:p>
                  </a:txBody>
                  <a:tcPr marL="68580" marR="68580" marT="34290" marB="34290"/>
                </a:tc>
                <a:tc>
                  <a:txBody>
                    <a:bodyPr/>
                    <a:lstStyle/>
                    <a:p>
                      <a:pPr algn="ctr" fontAlgn="b"/>
                      <a:r>
                        <a:rPr lang="en-IN" sz="2000" b="0" i="0" u="none" strike="noStrike" dirty="0">
                          <a:solidFill>
                            <a:srgbClr val="000000"/>
                          </a:solidFill>
                          <a:effectLst/>
                          <a:latin typeface="Calibri" panose="020F0502020204030204" pitchFamily="34" charset="0"/>
                        </a:rPr>
                        <a:t>2200</a:t>
                      </a:r>
                    </a:p>
                  </a:txBody>
                  <a:tcPr marL="7144" marR="7144" marT="7144" marB="0" anchor="b"/>
                </a:tc>
                <a:tc>
                  <a:txBody>
                    <a:bodyPr/>
                    <a:lstStyle/>
                    <a:p>
                      <a:pPr algn="ctr" fontAlgn="b"/>
                      <a:r>
                        <a:rPr lang="en-IN" sz="2000" b="0" i="0" u="none" strike="noStrike" dirty="0">
                          <a:solidFill>
                            <a:srgbClr val="000000"/>
                          </a:solidFill>
                          <a:effectLst/>
                          <a:latin typeface="Calibri" panose="020F0502020204030204" pitchFamily="34" charset="0"/>
                        </a:rPr>
                        <a:t>1495</a:t>
                      </a:r>
                    </a:p>
                  </a:txBody>
                  <a:tcPr marL="7144" marR="7144" marT="7144" marB="0" anchor="b"/>
                </a:tc>
                <a:tc>
                  <a:txBody>
                    <a:bodyPr/>
                    <a:lstStyle/>
                    <a:p>
                      <a:pPr algn="ctr" fontAlgn="b"/>
                      <a:r>
                        <a:rPr lang="en-IN" sz="2400" b="0" i="0" u="none" strike="noStrike" dirty="0">
                          <a:solidFill>
                            <a:srgbClr val="000000"/>
                          </a:solidFill>
                          <a:effectLst/>
                          <a:latin typeface="Calibri" panose="020F0502020204030204" pitchFamily="34" charset="0"/>
                        </a:rPr>
                        <a:t>168910</a:t>
                      </a:r>
                    </a:p>
                  </a:txBody>
                  <a:tcPr marL="7144" marR="7144" marT="7144" marB="0" anchor="b"/>
                </a:tc>
                <a:tc>
                  <a:txBody>
                    <a:bodyPr/>
                    <a:lstStyle/>
                    <a:p>
                      <a:pPr algn="ctr" rtl="0" fontAlgn="b"/>
                      <a:r>
                        <a:rPr lang="en-IN" sz="2400" b="0" i="0" u="none" strike="noStrike" dirty="0">
                          <a:solidFill>
                            <a:srgbClr val="000000"/>
                          </a:solidFill>
                          <a:latin typeface="Calibri"/>
                        </a:rPr>
                        <a:t>50673</a:t>
                      </a:r>
                    </a:p>
                  </a:txBody>
                  <a:tcPr marL="0" marR="0" marT="0" marB="0" anchor="b"/>
                </a:tc>
              </a:tr>
            </a:tbl>
          </a:graphicData>
        </a:graphic>
      </p:graphicFrame>
    </p:spTree>
    <p:extLst>
      <p:ext uri="{BB962C8B-B14F-4D97-AF65-F5344CB8AC3E}">
        <p14:creationId xmlns="" xmlns:p14="http://schemas.microsoft.com/office/powerpoint/2010/main" val="2486337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Supply Curve For Nescafe</a:t>
            </a:r>
            <a:endParaRPr lang="en-IN" dirty="0"/>
          </a:p>
        </p:txBody>
      </p:sp>
      <p:graphicFrame>
        <p:nvGraphicFramePr>
          <p:cNvPr id="5" name="Chart 4"/>
          <p:cNvGraphicFramePr/>
          <p:nvPr/>
        </p:nvGraphicFramePr>
        <p:xfrm>
          <a:off x="152400" y="1524000"/>
          <a:ext cx="89916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2016199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Supply Curve For Bru </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rcRect t="2646" r="781" b="1940"/>
          <a:stretch>
            <a:fillRect/>
          </a:stretch>
        </p:blipFill>
        <p:spPr>
          <a:xfrm>
            <a:off x="0" y="1524000"/>
            <a:ext cx="8991600" cy="5181600"/>
          </a:xfrm>
        </p:spPr>
      </p:pic>
    </p:spTree>
    <p:extLst>
      <p:ext uri="{BB962C8B-B14F-4D97-AF65-F5344CB8AC3E}">
        <p14:creationId xmlns="" xmlns:p14="http://schemas.microsoft.com/office/powerpoint/2010/main" val="29220869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Comparison between Nescafe and Bru</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rcRect t="2033" r="1329" b="2090"/>
          <a:stretch>
            <a:fillRect/>
          </a:stretch>
        </p:blipFill>
        <p:spPr>
          <a:xfrm>
            <a:off x="76199" y="1524000"/>
            <a:ext cx="8991601" cy="5181600"/>
          </a:xfrm>
        </p:spPr>
      </p:pic>
    </p:spTree>
    <p:extLst>
      <p:ext uri="{BB962C8B-B14F-4D97-AF65-F5344CB8AC3E}">
        <p14:creationId xmlns="" xmlns:p14="http://schemas.microsoft.com/office/powerpoint/2010/main" val="1410929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normAutofit lnSpcReduction="10000"/>
          </a:bodyPr>
          <a:lstStyle/>
          <a:p>
            <a:r>
              <a:rPr lang="en-IN" dirty="0" smtClean="0"/>
              <a:t>Results of Nescafe for supply curve provide promising results, their supply has increased as their price has increased.</a:t>
            </a:r>
          </a:p>
          <a:p>
            <a:r>
              <a:rPr lang="en-IN" dirty="0" smtClean="0"/>
              <a:t>Contradictory, the supply of Bru has decreased because according to data table of market stakes, Bru’s market hold has also decreased from 49% to mere 25% , as their production cost increases they need to increase their price but as their demand has decreased they will surely produce(supply) less goods.   </a:t>
            </a:r>
            <a:endParaRPr lang="en-IN" dirty="0"/>
          </a:p>
        </p:txBody>
      </p:sp>
    </p:spTree>
    <p:extLst>
      <p:ext uri="{BB962C8B-B14F-4D97-AF65-F5344CB8AC3E}">
        <p14:creationId xmlns="" xmlns:p14="http://schemas.microsoft.com/office/powerpoint/2010/main" val="199658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sz="quarter" idx="1"/>
          </p:nvPr>
        </p:nvSpPr>
        <p:spPr/>
        <p:txBody>
          <a:bodyPr/>
          <a:lstStyle/>
          <a:p>
            <a:r>
              <a:rPr lang="en-IN" sz="4000" dirty="0" smtClean="0"/>
              <a:t>Swot Analysis of </a:t>
            </a:r>
            <a:r>
              <a:rPr lang="en-IN" sz="4000" dirty="0"/>
              <a:t>b</a:t>
            </a:r>
            <a:r>
              <a:rPr lang="en-IN" sz="4000" dirty="0" smtClean="0"/>
              <a:t>oth companies.</a:t>
            </a:r>
          </a:p>
          <a:p>
            <a:r>
              <a:rPr lang="en-IN" sz="4000" dirty="0" smtClean="0"/>
              <a:t>Demand theory , Supply theory and Cross Elasticities.</a:t>
            </a:r>
          </a:p>
          <a:p>
            <a:r>
              <a:rPr lang="en-IN" sz="4000" dirty="0" smtClean="0"/>
              <a:t>Impact of Various Vendors in Market.</a:t>
            </a:r>
          </a:p>
          <a:p>
            <a:r>
              <a:rPr lang="en-IN" sz="4000" dirty="0" smtClean="0"/>
              <a:t>Impact of Advertising.</a:t>
            </a:r>
          </a:p>
          <a:p>
            <a:endParaRPr lang="en-IN" dirty="0"/>
          </a:p>
        </p:txBody>
      </p:sp>
    </p:spTree>
    <p:extLst>
      <p:ext uri="{BB962C8B-B14F-4D97-AF65-F5344CB8AC3E}">
        <p14:creationId xmlns="" xmlns:p14="http://schemas.microsoft.com/office/powerpoint/2010/main" val="1362663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Elasticity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By definition of cross elasticity:</a:t>
            </a:r>
          </a:p>
          <a:p>
            <a:pPr marL="0" indent="0">
              <a:buNone/>
            </a:pPr>
            <a:r>
              <a:rPr lang="en-US" dirty="0" smtClean="0"/>
              <a:t>Two </a:t>
            </a:r>
            <a:r>
              <a:rPr lang="en-US" dirty="0"/>
              <a:t>goods that are substitutes have a positive cross elasticity of </a:t>
            </a:r>
            <a:r>
              <a:rPr lang="en-US" dirty="0" smtClean="0"/>
              <a:t>demand, as </a:t>
            </a:r>
            <a:r>
              <a:rPr lang="en-US" dirty="0"/>
              <a:t>the price of good Y rises, the demand for good X </a:t>
            </a:r>
            <a:r>
              <a:rPr lang="en-US" dirty="0" smtClean="0"/>
              <a:t>rises.</a:t>
            </a:r>
          </a:p>
          <a:p>
            <a:pPr marL="0" indent="0">
              <a:buNone/>
            </a:pPr>
            <a:endParaRPr lang="en-US" dirty="0"/>
          </a:p>
          <a:p>
            <a:pPr marL="0" indent="0">
              <a:buNone/>
            </a:pPr>
            <a:r>
              <a:rPr lang="en-US" dirty="0"/>
              <a:t>Tea and coffee are substitutes of each other , so as price of tea increases then demand of coffee increases and vice versa</a:t>
            </a:r>
            <a:r>
              <a:rPr lang="en-US" dirty="0" smtClean="0"/>
              <a:t>.</a:t>
            </a:r>
          </a:p>
          <a:p>
            <a:pPr marL="0" indent="0">
              <a:buNone/>
            </a:pPr>
            <a:endParaRPr lang="en-US" dirty="0" smtClean="0"/>
          </a:p>
          <a:p>
            <a:pPr marL="0" indent="0">
              <a:buNone/>
            </a:pPr>
            <a:r>
              <a:rPr lang="en-US" dirty="0" smtClean="0"/>
              <a:t>An ideal graph for the same is shown below.</a:t>
            </a:r>
          </a:p>
          <a:p>
            <a:pPr marL="0" indent="0">
              <a:buNone/>
            </a:pPr>
            <a:endParaRPr lang="en-US" dirty="0" smtClean="0"/>
          </a:p>
          <a:p>
            <a:pPr marL="0" indent="0">
              <a:buNone/>
            </a:pPr>
            <a:r>
              <a:rPr lang="en-US" dirty="0" smtClean="0"/>
              <a:t>Qx = Quantity demand for coffee1.</a:t>
            </a:r>
          </a:p>
          <a:p>
            <a:pPr marL="0" indent="0">
              <a:buNone/>
            </a:pPr>
            <a:r>
              <a:rPr lang="en-US" dirty="0" smtClean="0"/>
              <a:t>PY = Price of coffee2/Tea.</a:t>
            </a: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2" cstate="print"/>
          <a:stretch>
            <a:fillRect/>
          </a:stretch>
        </p:blipFill>
        <p:spPr>
          <a:xfrm>
            <a:off x="5715000" y="4876800"/>
            <a:ext cx="2274194" cy="1832625"/>
          </a:xfrm>
          <a:prstGeom prst="rect">
            <a:avLst/>
          </a:prstGeom>
        </p:spPr>
      </p:pic>
    </p:spTree>
    <p:extLst>
      <p:ext uri="{BB962C8B-B14F-4D97-AF65-F5344CB8AC3E}">
        <p14:creationId xmlns="" xmlns:p14="http://schemas.microsoft.com/office/powerpoint/2010/main" val="1986120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and Mathematical Model</a:t>
            </a:r>
            <a:endParaRPr lang="en-IN" dirty="0"/>
          </a:p>
        </p:txBody>
      </p:sp>
      <p:sp>
        <p:nvSpPr>
          <p:cNvPr id="3" name="Content Placeholder 2"/>
          <p:cNvSpPr>
            <a:spLocks noGrp="1"/>
          </p:cNvSpPr>
          <p:nvPr>
            <p:ph idx="1"/>
          </p:nvPr>
        </p:nvSpPr>
        <p:spPr>
          <a:xfrm>
            <a:off x="612648" y="1600200"/>
            <a:ext cx="8153400" cy="4953000"/>
          </a:xfrm>
        </p:spPr>
        <p:txBody>
          <a:bodyPr>
            <a:normAutofit fontScale="85000" lnSpcReduction="10000"/>
          </a:bodyPr>
          <a:lstStyle/>
          <a:p>
            <a:r>
              <a:rPr lang="en-IN" dirty="0" smtClean="0"/>
              <a:t>We have calculated cross elasticity between price of Brooke Bond and demand of Nescafe and Bru, cross elasticity between price of Nescafe and demand of Bru and cross elasticity between price of Bru and demand of Nescafe.</a:t>
            </a:r>
          </a:p>
          <a:p>
            <a:r>
              <a:rPr lang="en-IN" dirty="0" smtClean="0"/>
              <a:t>Let Ed be the cross elasticity constant</a:t>
            </a:r>
          </a:p>
          <a:p>
            <a:pPr marL="0" indent="0">
              <a:buNone/>
            </a:pPr>
            <a:r>
              <a:rPr lang="en-IN" dirty="0" smtClean="0"/>
              <a:t>   y = </a:t>
            </a:r>
            <a:r>
              <a:rPr lang="en-IN" dirty="0"/>
              <a:t>%increase in demand of </a:t>
            </a:r>
            <a:r>
              <a:rPr lang="en-IN" dirty="0" smtClean="0"/>
              <a:t>Coffee</a:t>
            </a:r>
          </a:p>
          <a:p>
            <a:pPr marL="0" indent="0">
              <a:buNone/>
            </a:pPr>
            <a:r>
              <a:rPr lang="en-IN" dirty="0"/>
              <a:t> </a:t>
            </a:r>
            <a:r>
              <a:rPr lang="en-IN" dirty="0" smtClean="0"/>
              <a:t>  x =  </a:t>
            </a:r>
            <a:r>
              <a:rPr lang="en-IN" dirty="0"/>
              <a:t>%increase in price of </a:t>
            </a:r>
            <a:r>
              <a:rPr lang="en-IN" dirty="0" smtClean="0"/>
              <a:t>Tea</a:t>
            </a:r>
          </a:p>
          <a:p>
            <a:pPr marL="0" indent="0">
              <a:buNone/>
            </a:pPr>
            <a:r>
              <a:rPr lang="en-IN" dirty="0" smtClean="0"/>
              <a:t> Then:</a:t>
            </a:r>
          </a:p>
          <a:p>
            <a:pPr marL="342900" lvl="1" indent="0">
              <a:buNone/>
            </a:pPr>
            <a:r>
              <a:rPr lang="en-IN" dirty="0" smtClean="0"/>
              <a:t>Ed = %increase in demand of Coffee/%increase in price of Tea.</a:t>
            </a:r>
          </a:p>
          <a:p>
            <a:pPr marL="342900" lvl="1" indent="0">
              <a:buNone/>
            </a:pPr>
            <a:r>
              <a:rPr lang="en-IN" dirty="0" smtClean="0"/>
              <a:t>Ed = y/x;</a:t>
            </a:r>
          </a:p>
          <a:p>
            <a:pPr marL="342900" lvl="1" indent="0">
              <a:buNone/>
            </a:pPr>
            <a:r>
              <a:rPr lang="en-IN" dirty="0" smtClean="0"/>
              <a:t>Hence</a:t>
            </a:r>
          </a:p>
          <a:p>
            <a:pPr marL="342900" lvl="1" indent="0">
              <a:buNone/>
            </a:pPr>
            <a:r>
              <a:rPr lang="en-IN" b="1" i="1" dirty="0" smtClean="0">
                <a:solidFill>
                  <a:srgbClr val="FF0000"/>
                </a:solidFill>
              </a:rPr>
              <a:t>Y = Ed*x.</a:t>
            </a:r>
          </a:p>
          <a:p>
            <a:pPr marL="342900" lvl="1" indent="0">
              <a:buNone/>
            </a:pPr>
            <a:endParaRPr lang="en-IN" b="1" i="1" dirty="0" smtClean="0">
              <a:solidFill>
                <a:srgbClr val="FF0000"/>
              </a:solidFill>
            </a:endParaRPr>
          </a:p>
          <a:p>
            <a:pPr marL="342900" lvl="1" indent="0">
              <a:buNone/>
            </a:pPr>
            <a:endParaRPr lang="en-IN" dirty="0" smtClean="0"/>
          </a:p>
        </p:txBody>
      </p:sp>
    </p:spTree>
    <p:extLst>
      <p:ext uri="{BB962C8B-B14F-4D97-AF65-F5344CB8AC3E}">
        <p14:creationId xmlns="" xmlns:p14="http://schemas.microsoft.com/office/powerpoint/2010/main" val="389389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Graph Of Cross Elasticity</a:t>
            </a:r>
            <a:endParaRPr lang="en-IN" dirty="0"/>
          </a:p>
        </p:txBody>
      </p:sp>
      <p:sp>
        <p:nvSpPr>
          <p:cNvPr id="3" name="Content Placeholder 2"/>
          <p:cNvSpPr>
            <a:spLocks noGrp="1"/>
          </p:cNvSpPr>
          <p:nvPr>
            <p:ph sz="half" idx="1"/>
          </p:nvPr>
        </p:nvSpPr>
        <p:spPr/>
        <p:txBody>
          <a:bodyPr/>
          <a:lstStyle/>
          <a:p>
            <a:r>
              <a:rPr lang="en-IN" b="1" dirty="0" smtClean="0"/>
              <a:t>Cross Ed of Nescafe vs. Tea</a:t>
            </a:r>
          </a:p>
          <a:p>
            <a:r>
              <a:rPr lang="en-US" sz="2200" dirty="0" smtClean="0"/>
              <a:t>Ed: %inc in Nescafe Demand/                                        	  %inc in Price of tea</a:t>
            </a:r>
            <a:endParaRPr lang="en-IN" sz="2200" dirty="0" smtClean="0"/>
          </a:p>
          <a:p>
            <a:pPr marL="0" indent="0">
              <a:buNone/>
            </a:pPr>
            <a:endParaRPr lang="en-IN" dirty="0"/>
          </a:p>
        </p:txBody>
      </p:sp>
      <p:sp>
        <p:nvSpPr>
          <p:cNvPr id="4" name="Content Placeholder 3"/>
          <p:cNvSpPr>
            <a:spLocks noGrp="1"/>
          </p:cNvSpPr>
          <p:nvPr>
            <p:ph sz="half" idx="2"/>
          </p:nvPr>
        </p:nvSpPr>
        <p:spPr/>
        <p:txBody>
          <a:bodyPr/>
          <a:lstStyle/>
          <a:p>
            <a:r>
              <a:rPr lang="en-IN" b="1" dirty="0" smtClean="0"/>
              <a:t>Cross Ed of Bru vs. Tea</a:t>
            </a:r>
          </a:p>
          <a:p>
            <a:r>
              <a:rPr lang="en-US" sz="2400" dirty="0" smtClean="0"/>
              <a:t>Ed: %inc in </a:t>
            </a:r>
            <a:r>
              <a:rPr lang="en-US" sz="2400" dirty="0" err="1" smtClean="0"/>
              <a:t>Bru</a:t>
            </a:r>
            <a:r>
              <a:rPr lang="en-US" sz="2400" dirty="0" smtClean="0"/>
              <a:t> Demand/                                   	  %inc in Price of tea</a:t>
            </a:r>
            <a:endParaRPr lang="en-IN" sz="2400" dirty="0" smtClean="0"/>
          </a:p>
          <a:p>
            <a:endParaRPr lang="en-IN"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rcRect t="2408" r="607"/>
          <a:stretch>
            <a:fillRect/>
          </a:stretch>
        </p:blipFill>
        <p:spPr>
          <a:xfrm>
            <a:off x="4876800" y="3429000"/>
            <a:ext cx="4038600" cy="3088782"/>
          </a:xfrm>
          <a:prstGeom prst="rect">
            <a:avLst/>
          </a:prstGeom>
          <a:ln w="3175" cap="sq">
            <a:solidFill>
              <a:srgbClr val="000000"/>
            </a:solidFill>
            <a:prstDash val="solid"/>
            <a:miter lim="800000"/>
          </a:ln>
          <a:effectLst/>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rcRect l="1158" t="2439" r="1620" b="2439"/>
          <a:stretch>
            <a:fillRect/>
          </a:stretch>
        </p:blipFill>
        <p:spPr>
          <a:xfrm>
            <a:off x="152400" y="3429000"/>
            <a:ext cx="4572000" cy="3124200"/>
          </a:xfrm>
          <a:prstGeom prst="rect">
            <a:avLst/>
          </a:prstGeom>
          <a:ln w="3175" cap="sq">
            <a:solidFill>
              <a:srgbClr val="000000"/>
            </a:solidFill>
            <a:prstDash val="solid"/>
            <a:miter lim="800000"/>
          </a:ln>
          <a:effectLst/>
        </p:spPr>
      </p:pic>
    </p:spTree>
    <p:extLst>
      <p:ext uri="{BB962C8B-B14F-4D97-AF65-F5344CB8AC3E}">
        <p14:creationId xmlns="" xmlns:p14="http://schemas.microsoft.com/office/powerpoint/2010/main" val="1281518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Graph Of Cross Elasticity</a:t>
            </a:r>
            <a:endParaRPr lang="en-IN" dirty="0"/>
          </a:p>
        </p:txBody>
      </p:sp>
      <p:sp>
        <p:nvSpPr>
          <p:cNvPr id="3" name="Content Placeholder 2"/>
          <p:cNvSpPr>
            <a:spLocks noGrp="1"/>
          </p:cNvSpPr>
          <p:nvPr>
            <p:ph sz="half" idx="1"/>
          </p:nvPr>
        </p:nvSpPr>
        <p:spPr/>
        <p:txBody>
          <a:bodyPr/>
          <a:lstStyle/>
          <a:p>
            <a:r>
              <a:rPr lang="en-IN" b="1" dirty="0" smtClean="0"/>
              <a:t>Cross Ed of Nescafe vs. Bru</a:t>
            </a:r>
          </a:p>
          <a:p>
            <a:r>
              <a:rPr lang="en-US" sz="2200" dirty="0" smtClean="0"/>
              <a:t>Ed: %inc in Nescafe Demand/                                        	  %inc in Price of </a:t>
            </a:r>
            <a:r>
              <a:rPr lang="en-US" sz="2200" dirty="0" err="1" smtClean="0"/>
              <a:t>Bru</a:t>
            </a:r>
            <a:endParaRPr lang="en-IN" sz="2200" dirty="0" smtClean="0"/>
          </a:p>
          <a:p>
            <a:pPr marL="0" indent="0">
              <a:buNone/>
            </a:pPr>
            <a:endParaRPr lang="en-IN" dirty="0"/>
          </a:p>
        </p:txBody>
      </p:sp>
      <p:sp>
        <p:nvSpPr>
          <p:cNvPr id="4" name="Content Placeholder 3"/>
          <p:cNvSpPr>
            <a:spLocks noGrp="1"/>
          </p:cNvSpPr>
          <p:nvPr>
            <p:ph sz="half" idx="2"/>
          </p:nvPr>
        </p:nvSpPr>
        <p:spPr/>
        <p:txBody>
          <a:bodyPr/>
          <a:lstStyle/>
          <a:p>
            <a:r>
              <a:rPr lang="en-IN" b="1" dirty="0" smtClean="0"/>
              <a:t>Cross Ed of Bru </a:t>
            </a:r>
            <a:r>
              <a:rPr lang="en-IN" b="1" dirty="0" err="1" smtClean="0"/>
              <a:t>vs.Nescafe</a:t>
            </a:r>
            <a:endParaRPr lang="en-IN" b="1" dirty="0" smtClean="0"/>
          </a:p>
          <a:p>
            <a:r>
              <a:rPr lang="en-US" sz="2200" dirty="0" smtClean="0"/>
              <a:t>Ed: %inc in </a:t>
            </a:r>
            <a:r>
              <a:rPr lang="en-US" sz="2200" dirty="0" err="1" smtClean="0"/>
              <a:t>Bru</a:t>
            </a:r>
            <a:r>
              <a:rPr lang="en-US" sz="2200" dirty="0" smtClean="0"/>
              <a:t> Demand/                                          %inc in Price of Nescafe</a:t>
            </a:r>
            <a:endParaRPr lang="en-IN" sz="2200" dirty="0" smtClean="0"/>
          </a:p>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648200" y="3505200"/>
            <a:ext cx="4212814" cy="2895600"/>
          </a:xfrm>
          <a:prstGeom prst="rect">
            <a:avLst/>
          </a:prstGeom>
          <a:noFill/>
          <a:ln w="9525">
            <a:noFill/>
            <a:miter lim="800000"/>
            <a:headEnd/>
            <a:tailEnd/>
          </a:ln>
        </p:spPr>
      </p:pic>
      <p:pic>
        <p:nvPicPr>
          <p:cNvPr id="1027" name="Picture 3" descr="C:\Users\User\Downloads\CrossEd-Nescafe-Bru.PNG"/>
          <p:cNvPicPr>
            <a:picLocks noChangeAspect="1" noChangeArrowheads="1"/>
          </p:cNvPicPr>
          <p:nvPr/>
        </p:nvPicPr>
        <p:blipFill>
          <a:blip r:embed="rId3" cstate="print"/>
          <a:srcRect/>
          <a:stretch>
            <a:fillRect/>
          </a:stretch>
        </p:blipFill>
        <p:spPr bwMode="auto">
          <a:xfrm>
            <a:off x="304800" y="3505200"/>
            <a:ext cx="4194419" cy="2895600"/>
          </a:xfrm>
          <a:prstGeom prst="rect">
            <a:avLst/>
          </a:prstGeom>
          <a:noFill/>
        </p:spPr>
      </p:pic>
    </p:spTree>
    <p:extLst>
      <p:ext uri="{BB962C8B-B14F-4D97-AF65-F5344CB8AC3E}">
        <p14:creationId xmlns="" xmlns:p14="http://schemas.microsoft.com/office/powerpoint/2010/main" val="1793583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423" y="1283679"/>
            <a:ext cx="8317523" cy="1372321"/>
          </a:xfrm>
        </p:spPr>
        <p:txBody>
          <a:bodyPr/>
          <a:lstStyle/>
          <a:p>
            <a:pPr algn="ctr"/>
            <a:r>
              <a:rPr lang="en-IN" dirty="0" smtClean="0"/>
              <a:t>Impact Of Advertising</a:t>
            </a:r>
            <a:endParaRPr lang="en-IN" dirty="0"/>
          </a:p>
        </p:txBody>
      </p:sp>
      <p:sp>
        <p:nvSpPr>
          <p:cNvPr id="3" name="Subtitle 2"/>
          <p:cNvSpPr>
            <a:spLocks noGrp="1"/>
          </p:cNvSpPr>
          <p:nvPr>
            <p:ph type="subTitle" idx="1"/>
          </p:nvPr>
        </p:nvSpPr>
        <p:spPr/>
        <p:txBody>
          <a:bodyPr/>
          <a:lstStyle/>
          <a:p>
            <a:r>
              <a:rPr lang="en-IN" dirty="0" smtClean="0"/>
              <a:t>Jo Dikhega Wo  Bikega……</a:t>
            </a:r>
          </a:p>
        </p:txBody>
      </p:sp>
    </p:spTree>
    <p:extLst>
      <p:ext uri="{BB962C8B-B14F-4D97-AF65-F5344CB8AC3E}">
        <p14:creationId xmlns="" xmlns:p14="http://schemas.microsoft.com/office/powerpoint/2010/main" val="494638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IN" dirty="0" smtClean="0"/>
              <a:t>Pushing Consumers for more Usage</a:t>
            </a:r>
          </a:p>
          <a:p>
            <a:r>
              <a:rPr lang="en-IN" dirty="0" smtClean="0"/>
              <a:t>Stepping up, Front End Execution</a:t>
            </a:r>
          </a:p>
          <a:p>
            <a:r>
              <a:rPr lang="en-IN" dirty="0" smtClean="0"/>
              <a:t>Appealing Rural Market.</a:t>
            </a:r>
          </a:p>
          <a:p>
            <a:r>
              <a:rPr lang="en-IN" dirty="0" smtClean="0"/>
              <a:t>Leveraging Information Technology and Social Media.</a:t>
            </a:r>
          </a:p>
          <a:p>
            <a:endParaRPr lang="en-IN" dirty="0" smtClean="0"/>
          </a:p>
          <a:p>
            <a:endParaRPr lang="en-IN" dirty="0"/>
          </a:p>
        </p:txBody>
      </p:sp>
      <p:sp>
        <p:nvSpPr>
          <p:cNvPr id="5" name="Content Placeholder 4"/>
          <p:cNvSpPr>
            <a:spLocks noGrp="1"/>
          </p:cNvSpPr>
          <p:nvPr>
            <p:ph sz="half" idx="2"/>
          </p:nvPr>
        </p:nvSpPr>
        <p:spPr/>
        <p:txBody>
          <a:bodyPr/>
          <a:lstStyle/>
          <a:p>
            <a:r>
              <a:rPr lang="en-IN" dirty="0" smtClean="0"/>
              <a:t>Betting on Big Stars for Advertising.</a:t>
            </a:r>
          </a:p>
          <a:p>
            <a:r>
              <a:rPr lang="en-IN" dirty="0" smtClean="0"/>
              <a:t>Bigger Better and Faster Innovation.</a:t>
            </a:r>
          </a:p>
        </p:txBody>
      </p:sp>
      <p:sp>
        <p:nvSpPr>
          <p:cNvPr id="2" name="Title 1"/>
          <p:cNvSpPr>
            <a:spLocks noGrp="1"/>
          </p:cNvSpPr>
          <p:nvPr>
            <p:ph type="title"/>
          </p:nvPr>
        </p:nvSpPr>
        <p:spPr/>
        <p:txBody>
          <a:bodyPr/>
          <a:lstStyle/>
          <a:p>
            <a:r>
              <a:rPr lang="en-IN" dirty="0" smtClean="0"/>
              <a:t>Advertising Strategies</a:t>
            </a:r>
            <a:endParaRPr lang="en-IN" dirty="0"/>
          </a:p>
        </p:txBody>
      </p:sp>
    </p:spTree>
    <p:extLst>
      <p:ext uri="{BB962C8B-B14F-4D97-AF65-F5344CB8AC3E}">
        <p14:creationId xmlns="" xmlns:p14="http://schemas.microsoft.com/office/powerpoint/2010/main" val="362239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516674"/>
            <a:ext cx="9144000" cy="5341326"/>
          </a:xfrm>
        </p:spPr>
        <p:txBody>
          <a:bodyPr>
            <a:normAutofit fontScale="55000" lnSpcReduction="20000"/>
          </a:bodyPr>
          <a:lstStyle/>
          <a:p>
            <a:r>
              <a:rPr lang="en-IN" sz="4400" dirty="0"/>
              <a:t>Both companies push their consumers for buying more and more of their product, for this both companies have came up with concrete ideas like: </a:t>
            </a:r>
          </a:p>
          <a:p>
            <a:pPr marL="342900" indent="-342900">
              <a:buFont typeface="+mj-lt"/>
              <a:buAutoNum type="arabicPeriod"/>
            </a:pPr>
            <a:r>
              <a:rPr lang="en-IN" sz="4400" b="1" u="sng" dirty="0"/>
              <a:t>Low Cost Sachets:</a:t>
            </a:r>
            <a:r>
              <a:rPr lang="en-IN" sz="4400" dirty="0"/>
              <a:t> A typical consumer may not buy a bigger packing once, but will buy small packing frequently.</a:t>
            </a:r>
          </a:p>
          <a:p>
            <a:pPr marL="342900" indent="-342900">
              <a:buFont typeface="+mj-lt"/>
              <a:buAutoNum type="arabicPeriod"/>
            </a:pPr>
            <a:r>
              <a:rPr lang="en-IN" sz="4400" b="1" u="sng" dirty="0"/>
              <a:t>Seasonal Products:</a:t>
            </a:r>
            <a:r>
              <a:rPr lang="en-IN" sz="4400" dirty="0"/>
              <a:t> Both companies try to attract consumers by keeping varieties of product like Bru Gold for Winter, Nescafe Choca - Mocca for Summer etc.   </a:t>
            </a:r>
          </a:p>
          <a:p>
            <a:pPr marL="0" indent="0">
              <a:buNone/>
            </a:pPr>
            <a:endParaRPr lang="en-IN" sz="4400" dirty="0"/>
          </a:p>
          <a:p>
            <a:pPr marL="0" indent="0">
              <a:buNone/>
            </a:pPr>
            <a:r>
              <a:rPr lang="en-IN" sz="4400" dirty="0"/>
              <a:t>Nescafe and Bru have been equally successful in encouraging customers for trying their various products and have appealed every class of society.</a:t>
            </a:r>
          </a:p>
          <a:p>
            <a:pPr marL="0" indent="0">
              <a:buNone/>
            </a:pPr>
            <a:endParaRPr lang="en-IN" sz="4400" dirty="0"/>
          </a:p>
          <a:p>
            <a:pPr marL="0" indent="0">
              <a:buNone/>
            </a:pPr>
            <a:r>
              <a:rPr lang="en-IN" sz="4400" dirty="0"/>
              <a:t>But when it comes to low cost sachets Nescafe took care of urban areas with sachets and of rural areas with loose packing which in turn reduced its cost substantially and it got a strong hold in rural areas.</a:t>
            </a:r>
          </a:p>
          <a:p>
            <a:pPr marL="0" indent="0">
              <a:buNone/>
            </a:pPr>
            <a:endParaRPr lang="en-IN" sz="1800" dirty="0"/>
          </a:p>
          <a:p>
            <a:pPr marL="0" indent="0">
              <a:buNone/>
            </a:pPr>
            <a:endParaRPr lang="en-IN" sz="1800" dirty="0"/>
          </a:p>
        </p:txBody>
      </p:sp>
      <p:sp>
        <p:nvSpPr>
          <p:cNvPr id="2" name="Title 1"/>
          <p:cNvSpPr>
            <a:spLocks noGrp="1"/>
          </p:cNvSpPr>
          <p:nvPr>
            <p:ph type="title"/>
          </p:nvPr>
        </p:nvSpPr>
        <p:spPr/>
        <p:txBody>
          <a:bodyPr>
            <a:normAutofit fontScale="90000"/>
          </a:bodyPr>
          <a:lstStyle/>
          <a:p>
            <a:r>
              <a:rPr lang="en-IN" dirty="0" smtClean="0"/>
              <a:t>Pushing Consumers for more Usage</a:t>
            </a:r>
            <a:br>
              <a:rPr lang="en-IN" dirty="0" smtClean="0"/>
            </a:br>
            <a:endParaRPr lang="en-IN" dirty="0"/>
          </a:p>
        </p:txBody>
      </p:sp>
    </p:spTree>
    <p:extLst>
      <p:ext uri="{BB962C8B-B14F-4D97-AF65-F5344CB8AC3E}">
        <p14:creationId xmlns="" xmlns:p14="http://schemas.microsoft.com/office/powerpoint/2010/main" val="1371607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68059" indent="-385763">
              <a:buNone/>
            </a:pPr>
            <a:r>
              <a:rPr lang="en-IN" sz="2400" b="1" u="sng" dirty="0" smtClean="0"/>
              <a:t>More Stores:</a:t>
            </a:r>
            <a:r>
              <a:rPr lang="en-IN" sz="2400" dirty="0" smtClean="0"/>
              <a:t> Both companies have tried to reach maximum possible retail units or Super markets as they want to 	         cover maximum range of consumers.</a:t>
            </a:r>
          </a:p>
          <a:p>
            <a:pPr marL="0" indent="0">
              <a:buNone/>
            </a:pPr>
            <a:endParaRPr lang="en-IN" sz="2400" dirty="0" smtClean="0"/>
          </a:p>
          <a:p>
            <a:pPr marL="0" indent="0">
              <a:buNone/>
            </a:pPr>
            <a:r>
              <a:rPr lang="en-IN" sz="2400" dirty="0" smtClean="0"/>
              <a:t>Both companies tried to establish their own stores to provide better services.</a:t>
            </a:r>
          </a:p>
          <a:p>
            <a:pPr marL="0" indent="0">
              <a:buNone/>
            </a:pPr>
            <a:endParaRPr lang="en-IN" sz="2400" dirty="0" smtClean="0"/>
          </a:p>
          <a:p>
            <a:pPr marL="0" indent="0">
              <a:buNone/>
            </a:pPr>
            <a:r>
              <a:rPr lang="en-IN" sz="2400" dirty="0" smtClean="0"/>
              <a:t>Nestle outraced HUL by establishing stores and outlets solely for advertising and selling its product. HUL could not attain this level of networking in its own outlets.</a:t>
            </a:r>
          </a:p>
        </p:txBody>
      </p:sp>
      <p:sp>
        <p:nvSpPr>
          <p:cNvPr id="2" name="Title 1"/>
          <p:cNvSpPr>
            <a:spLocks noGrp="1"/>
          </p:cNvSpPr>
          <p:nvPr>
            <p:ph type="title"/>
          </p:nvPr>
        </p:nvSpPr>
        <p:spPr/>
        <p:txBody>
          <a:bodyPr/>
          <a:lstStyle/>
          <a:p>
            <a:r>
              <a:rPr lang="en-IN" dirty="0" smtClean="0"/>
              <a:t>Stepping up Front end Execution</a:t>
            </a:r>
            <a:endParaRPr lang="en-IN" dirty="0"/>
          </a:p>
        </p:txBody>
      </p:sp>
    </p:spTree>
    <p:extLst>
      <p:ext uri="{BB962C8B-B14F-4D97-AF65-F5344CB8AC3E}">
        <p14:creationId xmlns="" xmlns:p14="http://schemas.microsoft.com/office/powerpoint/2010/main" val="3835844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524000"/>
            <a:ext cx="6154616" cy="5334000"/>
          </a:xfrm>
        </p:spPr>
        <p:txBody>
          <a:bodyPr>
            <a:normAutofit fontScale="77500" lnSpcReduction="20000"/>
          </a:bodyPr>
          <a:lstStyle/>
          <a:p>
            <a:pPr>
              <a:buNone/>
            </a:pPr>
            <a:r>
              <a:rPr lang="en-US" dirty="0" smtClean="0">
                <a:latin typeface="Times New Roman" pitchFamily="18" charset="0"/>
                <a:cs typeface="Times New Roman" pitchFamily="18" charset="0"/>
              </a:rPr>
              <a:t>In India Rural public consists of a whooping 68%. Hence it is really crucial for the companies to increase there strong hold on this chunk.</a:t>
            </a:r>
          </a:p>
          <a:p>
            <a:pPr>
              <a:buNone/>
            </a:pPr>
            <a:endParaRPr lang="en-IN" dirty="0" smtClean="0">
              <a:latin typeface="Times New Roman" pitchFamily="18" charset="0"/>
              <a:cs typeface="Times New Roman" pitchFamily="18" charset="0"/>
            </a:endParaRPr>
          </a:p>
          <a:p>
            <a:pPr marL="0" indent="0">
              <a:buNone/>
            </a:pPr>
            <a:r>
              <a:rPr lang="en-IN" b="1" u="sng" dirty="0" smtClean="0">
                <a:latin typeface="Times New Roman" pitchFamily="18" charset="0"/>
                <a:cs typeface="Times New Roman" pitchFamily="18" charset="0"/>
              </a:rPr>
              <a:t>Nescafe:</a:t>
            </a:r>
            <a:r>
              <a:rPr lang="en-IN" dirty="0" smtClean="0">
                <a:latin typeface="Times New Roman" pitchFamily="18" charset="0"/>
                <a:cs typeface="Times New Roman" pitchFamily="18" charset="0"/>
              </a:rPr>
              <a:t> As a company totally focused on food Products, marketing its various product through nutritional camps and awareness drives Nestle has successfully passed its product to rural places.</a:t>
            </a:r>
          </a:p>
          <a:p>
            <a:pPr marL="0" indent="0">
              <a:buNone/>
            </a:pPr>
            <a:r>
              <a:rPr lang="en-IN" b="1" u="sng" dirty="0" smtClean="0">
                <a:latin typeface="Times New Roman" pitchFamily="18" charset="0"/>
                <a:cs typeface="Times New Roman" pitchFamily="18" charset="0"/>
              </a:rPr>
              <a:t>Bru(HUL):</a:t>
            </a:r>
            <a:r>
              <a:rPr lang="en-IN" dirty="0" smtClean="0">
                <a:latin typeface="Times New Roman" pitchFamily="18" charset="0"/>
                <a:cs typeface="Times New Roman" pitchFamily="18" charset="0"/>
              </a:rPr>
              <a:t>   Being a multinational giant with various product HUL has failed to create impact of its edible product and beverages in rural part.</a:t>
            </a:r>
          </a:p>
          <a:p>
            <a:pPr marL="0" indent="0">
              <a:buNone/>
            </a:pP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According to a report of economics time(2011) Nescafe acquires 65-70% of rural market where as Bru as only acquired 7-10%.   </a:t>
            </a:r>
            <a:endParaRPr lang="en-IN"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IN" dirty="0" smtClean="0"/>
              <a:t>Appealing Rural Market  </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6178646" y="1283677"/>
            <a:ext cx="2577943" cy="189474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212315" y="3267442"/>
            <a:ext cx="2579993" cy="2032721"/>
          </a:xfrm>
          <a:prstGeom prst="rect">
            <a:avLst/>
          </a:prstGeom>
          <a:noFill/>
          <a:ln w="9525">
            <a:noFill/>
            <a:miter lim="800000"/>
            <a:headEnd/>
            <a:tailEnd/>
          </a:ln>
        </p:spPr>
      </p:pic>
    </p:spTree>
    <p:extLst>
      <p:ext uri="{BB962C8B-B14F-4D97-AF65-F5344CB8AC3E}">
        <p14:creationId xmlns="" xmlns:p14="http://schemas.microsoft.com/office/powerpoint/2010/main" val="878225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57250"/>
          </a:xfrm>
        </p:spPr>
        <p:txBody>
          <a:bodyPr>
            <a:noAutofit/>
          </a:bodyPr>
          <a:lstStyle/>
          <a:p>
            <a:pPr algn="ctr"/>
            <a:r>
              <a:rPr lang="en-IN" sz="2900" dirty="0"/>
              <a:t>Leveraging Information Technology and Social Media </a:t>
            </a:r>
            <a:br>
              <a:rPr lang="en-IN" sz="2900" dirty="0"/>
            </a:br>
            <a:r>
              <a:rPr lang="en-IN" sz="2900" dirty="0"/>
              <a:t> </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64344" y="1659320"/>
            <a:ext cx="7765256" cy="2467167"/>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24856" y="4252708"/>
            <a:ext cx="7528544" cy="2376692"/>
          </a:xfrm>
          <a:prstGeom prst="rect">
            <a:avLst/>
          </a:prstGeom>
          <a:noFill/>
          <a:ln w="9525">
            <a:noFill/>
            <a:miter lim="800000"/>
            <a:headEnd/>
            <a:tailEnd/>
          </a:ln>
        </p:spPr>
      </p:pic>
    </p:spTree>
    <p:extLst>
      <p:ext uri="{BB962C8B-B14F-4D97-AF65-F5344CB8AC3E}">
        <p14:creationId xmlns="" xmlns:p14="http://schemas.microsoft.com/office/powerpoint/2010/main" val="259441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IN" b="1" dirty="0"/>
          </a:p>
        </p:txBody>
      </p:sp>
      <p:sp>
        <p:nvSpPr>
          <p:cNvPr id="3" name="Content Placeholder 2"/>
          <p:cNvSpPr>
            <a:spLocks noGrp="1"/>
          </p:cNvSpPr>
          <p:nvPr>
            <p:ph idx="1"/>
          </p:nvPr>
        </p:nvSpPr>
        <p:spPr>
          <a:xfrm>
            <a:off x="612648" y="1600200"/>
            <a:ext cx="8153400" cy="5105400"/>
          </a:xfrm>
        </p:spPr>
        <p:txBody>
          <a:bodyPr>
            <a:normAutofit fontScale="92500" lnSpcReduction="10000"/>
          </a:bodyPr>
          <a:lstStyle/>
          <a:p>
            <a:r>
              <a:rPr lang="en-IN" sz="3200" dirty="0" smtClean="0"/>
              <a:t>Coffee is a Fast Moving Consumer Good(FMCG).</a:t>
            </a:r>
          </a:p>
          <a:p>
            <a:r>
              <a:rPr lang="en-IN" sz="3200" dirty="0" smtClean="0"/>
              <a:t>Coffee is the 2</a:t>
            </a:r>
            <a:r>
              <a:rPr lang="en-IN" sz="3200" baseline="30000" dirty="0" smtClean="0"/>
              <a:t>nd</a:t>
            </a:r>
            <a:r>
              <a:rPr lang="en-IN" sz="3200" dirty="0" smtClean="0"/>
              <a:t> most consumed beverage in world.</a:t>
            </a:r>
          </a:p>
          <a:p>
            <a:r>
              <a:rPr lang="en-IN" sz="3200" dirty="0" smtClean="0"/>
              <a:t>The consumption of tea is maximum in India, so it has always been difficult for coffee to sustain its growth in market.</a:t>
            </a:r>
          </a:p>
          <a:p>
            <a:r>
              <a:rPr lang="en-IN" sz="3200" dirty="0" smtClean="0"/>
              <a:t>Many big companies have entered into the coffee business which has led to increase in demand of coffee.</a:t>
            </a:r>
          </a:p>
          <a:p>
            <a:r>
              <a:rPr lang="en-IN" sz="3200" dirty="0" smtClean="0"/>
              <a:t>By taking a case study on Bru vs. Nescafé, we have tried to cover various economic concepts.</a:t>
            </a:r>
          </a:p>
          <a:p>
            <a:endParaRPr lang="en-IN" sz="2500" dirty="0" smtClean="0"/>
          </a:p>
        </p:txBody>
      </p:sp>
    </p:spTree>
    <p:extLst>
      <p:ext uri="{BB962C8B-B14F-4D97-AF65-F5344CB8AC3E}">
        <p14:creationId xmlns="" xmlns:p14="http://schemas.microsoft.com/office/powerpoint/2010/main" val="2343311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IN" dirty="0" smtClean="0"/>
              <a:t>In the competition to sell more, both companies have always tried to approach and cast bigger stars in their advertisements.</a:t>
            </a:r>
          </a:p>
          <a:p>
            <a:r>
              <a:rPr lang="en-IN" dirty="0" smtClean="0"/>
              <a:t>Nestlé's Star line includes Deepika Padukone , Shankar-Ehsan-Loy , and some of the regional stars for particular zone e.g. Surya is their ambassador for Southern India.</a:t>
            </a:r>
          </a:p>
          <a:p>
            <a:r>
              <a:rPr lang="en-IN" dirty="0" smtClean="0"/>
              <a:t>On the other hand HUL due to bigger brand value has managed to include the most popular pair of any given time like Shahid-Priyanka, Anushka-Siddharth etc.</a:t>
            </a:r>
          </a:p>
          <a:p>
            <a:pPr marL="0" indent="0">
              <a:buNone/>
            </a:pPr>
            <a:r>
              <a:rPr lang="en-IN" dirty="0"/>
              <a:t>S</a:t>
            </a:r>
            <a:r>
              <a:rPr lang="en-IN" dirty="0" smtClean="0"/>
              <a:t>uch humongous star cast is one of the prime reason that BRU has been able to compete with Nescafe over the period of time. </a:t>
            </a:r>
            <a:endParaRPr lang="en-IN" dirty="0"/>
          </a:p>
        </p:txBody>
      </p:sp>
      <p:sp>
        <p:nvSpPr>
          <p:cNvPr id="2" name="Title 1"/>
          <p:cNvSpPr>
            <a:spLocks noGrp="1"/>
          </p:cNvSpPr>
          <p:nvPr>
            <p:ph type="title"/>
          </p:nvPr>
        </p:nvSpPr>
        <p:spPr/>
        <p:txBody>
          <a:bodyPr/>
          <a:lstStyle/>
          <a:p>
            <a:r>
              <a:rPr lang="en-IN" dirty="0" smtClean="0"/>
              <a:t>Betting on Bigger Stars</a:t>
            </a:r>
            <a:endParaRPr lang="en-IN" dirty="0"/>
          </a:p>
        </p:txBody>
      </p:sp>
    </p:spTree>
    <p:extLst>
      <p:ext uri="{BB962C8B-B14F-4D97-AF65-F5344CB8AC3E}">
        <p14:creationId xmlns="" xmlns:p14="http://schemas.microsoft.com/office/powerpoint/2010/main" val="3811427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rmAutofit/>
          </a:bodyPr>
          <a:lstStyle/>
          <a:p>
            <a:r>
              <a:rPr lang="en-IN" sz="4000" dirty="0" smtClean="0"/>
              <a:t>By looking at various factors, various theories of economics we have presented a complete analysis of 2 leading brands in a FMCG goods and we can see that Nescafe is a clear winner for now.</a:t>
            </a:r>
          </a:p>
          <a:p>
            <a:endParaRPr lang="en-IN" dirty="0"/>
          </a:p>
          <a:p>
            <a:endParaRPr lang="en-IN" dirty="0" smtClean="0"/>
          </a:p>
        </p:txBody>
      </p:sp>
    </p:spTree>
    <p:extLst>
      <p:ext uri="{BB962C8B-B14F-4D97-AF65-F5344CB8AC3E}">
        <p14:creationId xmlns="" xmlns:p14="http://schemas.microsoft.com/office/powerpoint/2010/main" val="4134386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sz="quarter" idx="1"/>
          </p:nvPr>
        </p:nvSpPr>
        <p:spPr>
          <a:xfrm>
            <a:off x="612648" y="1600200"/>
            <a:ext cx="8153400" cy="4648200"/>
          </a:xfrm>
        </p:spPr>
        <p:txBody>
          <a:bodyPr>
            <a:normAutofit lnSpcReduction="10000"/>
          </a:bodyPr>
          <a:lstStyle/>
          <a:p>
            <a:r>
              <a:rPr lang="en-US" dirty="0" smtClean="0"/>
              <a:t>Cross Elasticity: </a:t>
            </a:r>
            <a:r>
              <a:rPr lang="en-US" dirty="0" smtClean="0">
                <a:hlinkClick r:id="rId2"/>
              </a:rPr>
              <a:t>https://</a:t>
            </a:r>
            <a:r>
              <a:rPr lang="en-US" dirty="0" smtClean="0">
                <a:hlinkClick r:id="rId2"/>
              </a:rPr>
              <a:t>en.wikipedia.org/wiki/Cross_elasticity_of_demand</a:t>
            </a:r>
            <a:endParaRPr lang="en-US" dirty="0" smtClean="0"/>
          </a:p>
          <a:p>
            <a:r>
              <a:rPr lang="en-US" dirty="0" smtClean="0"/>
              <a:t>Data of Prices from 2010 to 2015 </a:t>
            </a:r>
            <a:r>
              <a:rPr lang="en-US" dirty="0" smtClean="0"/>
              <a:t>of Nescafe and Bru: </a:t>
            </a:r>
            <a:r>
              <a:rPr lang="en-US" dirty="0" smtClean="0">
                <a:hlinkClick r:id="rId3"/>
              </a:rPr>
              <a:t>http://web.archive.org/web/*/</a:t>
            </a:r>
            <a:r>
              <a:rPr lang="en-US" dirty="0" smtClean="0">
                <a:hlinkClick r:id="rId3"/>
              </a:rPr>
              <a:t>bigbasket.com</a:t>
            </a:r>
            <a:endParaRPr lang="en-US" dirty="0" smtClean="0"/>
          </a:p>
          <a:p>
            <a:r>
              <a:rPr lang="en-US" dirty="0" smtClean="0"/>
              <a:t>Nestle Annual Reports</a:t>
            </a:r>
            <a:r>
              <a:rPr lang="en-US" dirty="0" smtClean="0"/>
              <a:t>: </a:t>
            </a:r>
            <a:r>
              <a:rPr lang="en-US" dirty="0" smtClean="0">
                <a:hlinkClick r:id="rId4"/>
              </a:rPr>
              <a:t>http://</a:t>
            </a:r>
            <a:r>
              <a:rPr lang="en-US" dirty="0" smtClean="0">
                <a:hlinkClick r:id="rId4"/>
              </a:rPr>
              <a:t>www.nestle.com/investors/publications</a:t>
            </a:r>
            <a:endParaRPr lang="en-US" dirty="0" smtClean="0"/>
          </a:p>
          <a:p>
            <a:r>
              <a:rPr lang="en-US" dirty="0" smtClean="0"/>
              <a:t>Social Analytics: </a:t>
            </a:r>
            <a:r>
              <a:rPr lang="en-US" dirty="0" smtClean="0">
                <a:hlinkClick r:id="rId5"/>
              </a:rPr>
              <a:t>http</a:t>
            </a:r>
            <a:r>
              <a:rPr lang="en-US" dirty="0" smtClean="0">
                <a:hlinkClick r:id="rId5"/>
              </a:rPr>
              <a:t>://</a:t>
            </a:r>
            <a:r>
              <a:rPr lang="en-US" dirty="0" smtClean="0">
                <a:hlinkClick r:id="rId5"/>
              </a:rPr>
              <a:t>brandequity.economictimes.indiatimes.com/social-analytics</a:t>
            </a:r>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Nescafé</a:t>
            </a:r>
            <a:br>
              <a:rPr lang="en-IN" dirty="0" smtClean="0"/>
            </a:br>
            <a:r>
              <a:rPr lang="en-IN" sz="2200" b="1" i="1" dirty="0" smtClean="0"/>
              <a:t> “It all starts with a Nescafé”</a:t>
            </a:r>
            <a:br>
              <a:rPr lang="en-IN" sz="2200" b="1" i="1" dirty="0" smtClean="0"/>
            </a:br>
            <a:endParaRPr lang="en-IN" b="1" i="1" dirty="0"/>
          </a:p>
        </p:txBody>
      </p:sp>
      <p:sp>
        <p:nvSpPr>
          <p:cNvPr id="3" name="Content Placeholder 2"/>
          <p:cNvSpPr>
            <a:spLocks noGrp="1"/>
          </p:cNvSpPr>
          <p:nvPr>
            <p:ph idx="1"/>
          </p:nvPr>
        </p:nvSpPr>
        <p:spPr>
          <a:xfrm>
            <a:off x="612648" y="1600200"/>
            <a:ext cx="8153400" cy="5029200"/>
          </a:xfrm>
        </p:spPr>
        <p:txBody>
          <a:bodyPr>
            <a:normAutofit/>
          </a:bodyPr>
          <a:lstStyle/>
          <a:p>
            <a:r>
              <a:rPr lang="en-IN" sz="3200" dirty="0" smtClean="0"/>
              <a:t>Nestlé's first coffee plant in India was established  at Moga(Punjab) in 1961.</a:t>
            </a:r>
          </a:p>
          <a:p>
            <a:r>
              <a:rPr lang="en-IN" sz="3200" dirty="0" smtClean="0"/>
              <a:t>Nestle named its coffee Nescafé and the first ever product was Nescafé classics.</a:t>
            </a:r>
          </a:p>
          <a:p>
            <a:r>
              <a:rPr lang="en-IN" sz="3200" dirty="0" smtClean="0"/>
              <a:t>Since then it has been a leading brand in coffee.</a:t>
            </a:r>
          </a:p>
          <a:p>
            <a:r>
              <a:rPr lang="en-IN" sz="3200" dirty="0" smtClean="0"/>
              <a:t>Many more have joined the competition but the brand has still maintained its top position in the Indian as well as the Global Market.</a:t>
            </a:r>
          </a:p>
          <a:p>
            <a:endParaRPr lang="en-IN" dirty="0"/>
          </a:p>
        </p:txBody>
      </p:sp>
    </p:spTree>
    <p:extLst>
      <p:ext uri="{BB962C8B-B14F-4D97-AF65-F5344CB8AC3E}">
        <p14:creationId xmlns="" xmlns:p14="http://schemas.microsoft.com/office/powerpoint/2010/main" val="643096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SWOT Analysis</a:t>
            </a:r>
            <a:r>
              <a:rPr lang="en-IN" sz="2500" dirty="0" smtClean="0"/>
              <a:t>(</a:t>
            </a:r>
            <a:r>
              <a:rPr lang="en-IN" sz="2500" dirty="0"/>
              <a:t>Nescafé</a:t>
            </a:r>
            <a:r>
              <a:rPr lang="en-IN" sz="2500" dirty="0" smtClean="0"/>
              <a:t>)</a:t>
            </a:r>
            <a:endParaRPr lang="en-IN" sz="2500" dirty="0"/>
          </a:p>
        </p:txBody>
      </p:sp>
      <p:graphicFrame>
        <p:nvGraphicFramePr>
          <p:cNvPr id="4" name="Table 3"/>
          <p:cNvGraphicFramePr>
            <a:graphicFrameLocks noGrp="1"/>
          </p:cNvGraphicFramePr>
          <p:nvPr/>
        </p:nvGraphicFramePr>
        <p:xfrm>
          <a:off x="0" y="1219200"/>
          <a:ext cx="9144000" cy="5638802"/>
        </p:xfrm>
        <a:graphic>
          <a:graphicData uri="http://schemas.openxmlformats.org/drawingml/2006/table">
            <a:tbl>
              <a:tblPr/>
              <a:tblGrid>
                <a:gridCol w="1676400"/>
                <a:gridCol w="7467600"/>
              </a:tblGrid>
              <a:tr h="282978">
                <a:tc gridSpan="2">
                  <a:txBody>
                    <a:bodyPr/>
                    <a:lstStyle/>
                    <a:p>
                      <a:pPr algn="ctr">
                        <a:lnSpc>
                          <a:spcPct val="115000"/>
                        </a:lnSpc>
                        <a:spcAft>
                          <a:spcPts val="0"/>
                        </a:spcAft>
                      </a:pPr>
                      <a:r>
                        <a:rPr lang="en-IN" sz="1600" b="1" dirty="0">
                          <a:solidFill>
                            <a:srgbClr val="FFFFFF"/>
                          </a:solidFill>
                          <a:latin typeface="Arial"/>
                          <a:ea typeface="Times New Roman"/>
                          <a:cs typeface="Shruti"/>
                        </a:rPr>
                        <a:t>SWOT Analysis</a:t>
                      </a:r>
                      <a:endParaRPr lang="en-IN" sz="1600" dirty="0">
                        <a:solidFill>
                          <a:srgbClr val="000000"/>
                        </a:solidFill>
                        <a:latin typeface="Calibri"/>
                        <a:ea typeface="Calibri"/>
                        <a:cs typeface="Shruti"/>
                      </a:endParaRPr>
                    </a:p>
                  </a:txBody>
                  <a:tcPr marL="59692" marR="59692" marT="0" marB="0">
                    <a:lnL>
                      <a:noFill/>
                    </a:lnL>
                    <a:lnR>
                      <a:noFill/>
                    </a:lnR>
                    <a:lnT>
                      <a:noFill/>
                    </a:lnT>
                    <a:lnB w="19050" cap="flat" cmpd="sng" algn="ctr">
                      <a:solidFill>
                        <a:srgbClr val="FFFFFF"/>
                      </a:solidFill>
                      <a:prstDash val="solid"/>
                      <a:round/>
                      <a:headEnd type="none" w="med" len="med"/>
                      <a:tailEnd type="none" w="med" len="med"/>
                    </a:lnB>
                    <a:solidFill>
                      <a:srgbClr val="664E82"/>
                    </a:solidFill>
                  </a:tcPr>
                </a:tc>
                <a:tc hMerge="1">
                  <a:txBody>
                    <a:bodyPr/>
                    <a:lstStyle/>
                    <a:p>
                      <a:endParaRPr lang="en-IN"/>
                    </a:p>
                  </a:txBody>
                  <a:tcPr/>
                </a:tc>
              </a:tr>
              <a:tr h="282978">
                <a:tc rowSpan="6">
                  <a:txBody>
                    <a:bodyPr/>
                    <a:lstStyle/>
                    <a:p>
                      <a:pPr algn="ctr">
                        <a:lnSpc>
                          <a:spcPct val="115000"/>
                        </a:lnSpc>
                        <a:spcAft>
                          <a:spcPts val="0"/>
                        </a:spcAft>
                      </a:pPr>
                      <a:r>
                        <a:rPr lang="en-IN" sz="1600" b="1">
                          <a:solidFill>
                            <a:srgbClr val="000000"/>
                          </a:solidFill>
                          <a:latin typeface="Arial"/>
                          <a:ea typeface="Times New Roman"/>
                          <a:cs typeface="Shruti"/>
                        </a:rPr>
                        <a:t>Strengths </a:t>
                      </a:r>
                      <a:endParaRPr lang="en-IN" sz="1600">
                        <a:solidFill>
                          <a:srgbClr val="000000"/>
                        </a:solidFill>
                        <a:latin typeface="Calibri"/>
                        <a:ea typeface="Calibri"/>
                        <a:cs typeface="Shruti"/>
                      </a:endParaRPr>
                    </a:p>
                  </a:txBody>
                  <a:tcPr marL="59692" marR="59692" marT="0" marB="0">
                    <a:lnL>
                      <a:noFill/>
                    </a:lnL>
                    <a:lnR>
                      <a:noFill/>
                    </a:lnR>
                    <a:lnT w="19050" cap="flat" cmpd="sng" algn="ctr">
                      <a:solidFill>
                        <a:srgbClr val="FFFFFF"/>
                      </a:solidFill>
                      <a:prstDash val="solid"/>
                      <a:round/>
                      <a:headEnd type="none" w="med" len="med"/>
                      <a:tailEnd type="none" w="med" len="med"/>
                    </a:lnT>
                    <a:lnB>
                      <a:noFill/>
                    </a:lnB>
                    <a:solidFill>
                      <a:srgbClr val="EAF1DD"/>
                    </a:solidFill>
                  </a:tcPr>
                </a:tc>
                <a:tc>
                  <a:txBody>
                    <a:bodyPr/>
                    <a:lstStyle/>
                    <a:p>
                      <a:pPr>
                        <a:lnSpc>
                          <a:spcPct val="115000"/>
                        </a:lnSpc>
                        <a:spcAft>
                          <a:spcPts val="0"/>
                        </a:spcAft>
                      </a:pPr>
                      <a:r>
                        <a:rPr lang="en-IN" sz="1600">
                          <a:solidFill>
                            <a:srgbClr val="000000"/>
                          </a:solidFill>
                          <a:latin typeface="Arial"/>
                          <a:ea typeface="Times New Roman"/>
                          <a:cs typeface="Shruti"/>
                        </a:rPr>
                        <a:t>1. Strong Nestle brand name</a:t>
                      </a:r>
                      <a:endParaRPr lang="en-IN" sz="1600">
                        <a:solidFill>
                          <a:srgbClr val="000000"/>
                        </a:solidFill>
                        <a:latin typeface="Calibri"/>
                        <a:ea typeface="Calibri"/>
                        <a:cs typeface="Shruti"/>
                      </a:endParaRPr>
                    </a:p>
                  </a:txBody>
                  <a:tcPr marL="59692" marR="59692" marT="0" marB="0">
                    <a:lnL>
                      <a:noFill/>
                    </a:lnL>
                    <a:lnR>
                      <a:noFill/>
                    </a:lnR>
                    <a:lnT w="19050" cap="flat" cmpd="sng" algn="ctr">
                      <a:solidFill>
                        <a:srgbClr val="FFFFFF"/>
                      </a:solidFill>
                      <a:prstDash val="solid"/>
                      <a:round/>
                      <a:headEnd type="none" w="med" len="med"/>
                      <a:tailEnd type="none" w="med" len="med"/>
                    </a:lnT>
                    <a:lnB>
                      <a:noFill/>
                    </a:lnB>
                    <a:solidFill>
                      <a:srgbClr val="EAF1DD"/>
                    </a:solidFill>
                  </a:tcPr>
                </a:tc>
              </a:tr>
              <a:tr h="585478">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2. Great </a:t>
                      </a:r>
                      <a:r>
                        <a:rPr lang="en-IN" sz="1600" dirty="0" smtClean="0">
                          <a:solidFill>
                            <a:srgbClr val="000000"/>
                          </a:solidFill>
                          <a:latin typeface="Arial"/>
                          <a:ea typeface="Times New Roman"/>
                          <a:cs typeface="Shruti"/>
                        </a:rPr>
                        <a:t>leap </a:t>
                      </a:r>
                      <a:r>
                        <a:rPr lang="en-IN" sz="1600" dirty="0">
                          <a:solidFill>
                            <a:srgbClr val="000000"/>
                          </a:solidFill>
                          <a:latin typeface="Arial"/>
                          <a:ea typeface="Times New Roman"/>
                          <a:cs typeface="Shruti"/>
                        </a:rPr>
                        <a:t>forward in Media through fascinating and excellent marketing campaigns.</a:t>
                      </a:r>
                      <a:endParaRPr lang="en-IN" sz="1600" dirty="0">
                        <a:solidFill>
                          <a:srgbClr val="000000"/>
                        </a:solidFill>
                        <a:latin typeface="Calibri"/>
                        <a:ea typeface="Calibri"/>
                        <a:cs typeface="Shruti"/>
                      </a:endParaRPr>
                    </a:p>
                  </a:txBody>
                  <a:tcPr marL="59692" marR="59692" marT="0" marB="0">
                    <a:lnL>
                      <a:noFill/>
                    </a:lnL>
                    <a:lnR>
                      <a:noFill/>
                    </a:lnR>
                    <a:lnT>
                      <a:noFill/>
                    </a:lnT>
                    <a:lnB>
                      <a:noFill/>
                    </a:lnB>
                    <a:solidFill>
                      <a:srgbClr val="F5F8EE"/>
                    </a:solidFill>
                  </a:tcPr>
                </a:tc>
              </a:tr>
              <a:tr h="282978">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3. Good product distribution and availability</a:t>
                      </a:r>
                      <a:endParaRPr lang="en-IN" sz="1600" dirty="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r>
              <a:tr h="282978">
                <a:tc vMerge="1">
                  <a:txBody>
                    <a:bodyPr/>
                    <a:lstStyle/>
                    <a:p>
                      <a:endParaRPr lang="en-IN"/>
                    </a:p>
                  </a:txBody>
                  <a:tcPr/>
                </a:tc>
                <a:tc>
                  <a:txBody>
                    <a:bodyPr/>
                    <a:lstStyle/>
                    <a:p>
                      <a:pPr>
                        <a:lnSpc>
                          <a:spcPct val="115000"/>
                        </a:lnSpc>
                        <a:spcAft>
                          <a:spcPts val="0"/>
                        </a:spcAft>
                      </a:pPr>
                      <a:r>
                        <a:rPr lang="en-IN" sz="1600">
                          <a:solidFill>
                            <a:srgbClr val="000000"/>
                          </a:solidFill>
                          <a:latin typeface="Arial"/>
                          <a:ea typeface="Times New Roman"/>
                          <a:cs typeface="Shruti"/>
                        </a:rPr>
                        <a:t>4. Lots of flavours and varieties available</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F5F8EE"/>
                    </a:solidFill>
                  </a:tcPr>
                </a:tc>
              </a:tr>
              <a:tr h="282978">
                <a:tc vMerge="1">
                  <a:txBody>
                    <a:bodyPr/>
                    <a:lstStyle/>
                    <a:p>
                      <a:endParaRPr lang="en-IN"/>
                    </a:p>
                  </a:txBody>
                  <a:tcPr/>
                </a:tc>
                <a:tc>
                  <a:txBody>
                    <a:bodyPr/>
                    <a:lstStyle/>
                    <a:p>
                      <a:pPr>
                        <a:lnSpc>
                          <a:spcPct val="115000"/>
                        </a:lnSpc>
                        <a:spcAft>
                          <a:spcPts val="0"/>
                        </a:spcAft>
                      </a:pPr>
                      <a:r>
                        <a:rPr lang="en-IN" sz="1600">
                          <a:solidFill>
                            <a:srgbClr val="000000"/>
                          </a:solidFill>
                          <a:latin typeface="Arial"/>
                          <a:ea typeface="Times New Roman"/>
                          <a:cs typeface="Shruti"/>
                        </a:rPr>
                        <a:t>5. Sustained improvement in customer service levels.</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r>
              <a:tr h="282978">
                <a:tc vMerge="1">
                  <a:txBody>
                    <a:bodyPr/>
                    <a:lstStyle/>
                    <a:p>
                      <a:endParaRPr lang="en-IN"/>
                    </a:p>
                  </a:txBody>
                  <a:tcPr/>
                </a:tc>
                <a:tc>
                  <a:txBody>
                    <a:bodyPr/>
                    <a:lstStyle/>
                    <a:p>
                      <a:pPr>
                        <a:lnSpc>
                          <a:spcPct val="115000"/>
                        </a:lnSpc>
                        <a:spcAft>
                          <a:spcPts val="0"/>
                        </a:spcAft>
                      </a:pPr>
                      <a:r>
                        <a:rPr lang="en-IN" sz="1600">
                          <a:solidFill>
                            <a:srgbClr val="000000"/>
                          </a:solidFill>
                          <a:latin typeface="Arial"/>
                          <a:ea typeface="Times New Roman"/>
                          <a:cs typeface="Shruti"/>
                        </a:rPr>
                        <a:t>6. Health conscious products are made keeping in mind the nutritious values.</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F5F8EE"/>
                    </a:solidFill>
                  </a:tcPr>
                </a:tc>
              </a:tr>
              <a:tr h="263044">
                <a:tc>
                  <a:txBody>
                    <a:bodyPr/>
                    <a:lstStyle/>
                    <a:p>
                      <a:endParaRPr lang="en-IN" sz="1600">
                        <a:solidFill>
                          <a:srgbClr val="000000"/>
                        </a:solidFill>
                        <a:latin typeface="Calibri"/>
                      </a:endParaRPr>
                    </a:p>
                  </a:txBody>
                  <a:tcPr marL="59692" marR="59692" marT="0" marB="0">
                    <a:lnL>
                      <a:noFill/>
                    </a:lnL>
                    <a:lnR>
                      <a:noFill/>
                    </a:lnR>
                    <a:lnT>
                      <a:noFill/>
                    </a:lnT>
                    <a:lnB>
                      <a:noFill/>
                    </a:lnB>
                    <a:solidFill>
                      <a:srgbClr val="EAF1DD"/>
                    </a:solidFill>
                  </a:tcPr>
                </a:tc>
                <a:tc>
                  <a:txBody>
                    <a:bodyPr/>
                    <a:lstStyle/>
                    <a:p>
                      <a:endParaRPr lang="en-IN" sz="1600" dirty="0">
                        <a:solidFill>
                          <a:srgbClr val="000000"/>
                        </a:solidFill>
                        <a:latin typeface="Calibri"/>
                      </a:endParaRPr>
                    </a:p>
                  </a:txBody>
                  <a:tcPr marL="59692" marR="59692" marT="0" marB="0">
                    <a:lnL>
                      <a:noFill/>
                    </a:lnL>
                    <a:lnR>
                      <a:noFill/>
                    </a:lnR>
                    <a:lnT>
                      <a:noFill/>
                    </a:lnT>
                    <a:lnB>
                      <a:noFill/>
                    </a:lnB>
                    <a:solidFill>
                      <a:srgbClr val="EAF1DD"/>
                    </a:solidFill>
                  </a:tcPr>
                </a:tc>
              </a:tr>
              <a:tr h="282978">
                <a:tc rowSpan="2">
                  <a:txBody>
                    <a:bodyPr/>
                    <a:lstStyle/>
                    <a:p>
                      <a:pPr algn="ctr">
                        <a:lnSpc>
                          <a:spcPct val="115000"/>
                        </a:lnSpc>
                        <a:spcAft>
                          <a:spcPts val="0"/>
                        </a:spcAft>
                      </a:pPr>
                      <a:r>
                        <a:rPr lang="en-IN" sz="1600" b="1">
                          <a:solidFill>
                            <a:srgbClr val="000000"/>
                          </a:solidFill>
                          <a:latin typeface="Arial"/>
                          <a:ea typeface="Times New Roman"/>
                          <a:cs typeface="Shruti"/>
                        </a:rPr>
                        <a:t>Weaknesses</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F5F8EE"/>
                    </a:solidFill>
                  </a:tcPr>
                </a:tc>
                <a:tc>
                  <a:txBody>
                    <a:bodyPr/>
                    <a:lstStyle/>
                    <a:p>
                      <a:pPr>
                        <a:lnSpc>
                          <a:spcPct val="115000"/>
                        </a:lnSpc>
                        <a:spcAft>
                          <a:spcPts val="0"/>
                        </a:spcAft>
                      </a:pPr>
                      <a:r>
                        <a:rPr lang="en-IN" sz="1600">
                          <a:solidFill>
                            <a:srgbClr val="000000"/>
                          </a:solidFill>
                          <a:latin typeface="Arial"/>
                          <a:ea typeface="Times New Roman"/>
                          <a:cs typeface="Shruti"/>
                        </a:rPr>
                        <a:t>1. Health conscious people avoid coffee as it Contains caffeine</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F5F8EE"/>
                    </a:solidFill>
                  </a:tcPr>
                </a:tc>
              </a:tr>
              <a:tr h="282978">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2. Adopted a pricing strategy higher than competitors.</a:t>
                      </a:r>
                      <a:endParaRPr lang="en-IN" sz="1600" dirty="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r>
              <a:tr h="263044">
                <a:tc>
                  <a:txBody>
                    <a:bodyPr/>
                    <a:lstStyle/>
                    <a:p>
                      <a:endParaRPr lang="en-IN" sz="1600">
                        <a:solidFill>
                          <a:srgbClr val="000000"/>
                        </a:solidFill>
                        <a:latin typeface="Calibri"/>
                      </a:endParaRPr>
                    </a:p>
                  </a:txBody>
                  <a:tcPr marL="59692" marR="59692" marT="0" marB="0">
                    <a:lnL>
                      <a:noFill/>
                    </a:lnL>
                    <a:lnR>
                      <a:noFill/>
                    </a:lnR>
                    <a:lnT>
                      <a:noFill/>
                    </a:lnT>
                    <a:lnB>
                      <a:noFill/>
                    </a:lnB>
                    <a:solidFill>
                      <a:srgbClr val="F5F8EE"/>
                    </a:solidFill>
                  </a:tcPr>
                </a:tc>
                <a:tc>
                  <a:txBody>
                    <a:bodyPr/>
                    <a:lstStyle/>
                    <a:p>
                      <a:endParaRPr lang="en-IN" sz="1600">
                        <a:solidFill>
                          <a:srgbClr val="000000"/>
                        </a:solidFill>
                        <a:latin typeface="Calibri"/>
                      </a:endParaRPr>
                    </a:p>
                  </a:txBody>
                  <a:tcPr marL="59692" marR="59692" marT="0" marB="0">
                    <a:lnL>
                      <a:noFill/>
                    </a:lnL>
                    <a:lnR>
                      <a:noFill/>
                    </a:lnR>
                    <a:lnT>
                      <a:noFill/>
                    </a:lnT>
                    <a:lnB>
                      <a:noFill/>
                    </a:lnB>
                    <a:solidFill>
                      <a:srgbClr val="F5F8EE"/>
                    </a:solidFill>
                  </a:tcPr>
                </a:tc>
              </a:tr>
              <a:tr h="282978">
                <a:tc rowSpan="3">
                  <a:txBody>
                    <a:bodyPr/>
                    <a:lstStyle/>
                    <a:p>
                      <a:pPr algn="ctr">
                        <a:lnSpc>
                          <a:spcPct val="115000"/>
                        </a:lnSpc>
                        <a:spcAft>
                          <a:spcPts val="0"/>
                        </a:spcAft>
                      </a:pPr>
                      <a:r>
                        <a:rPr lang="en-IN" sz="1600" b="1">
                          <a:solidFill>
                            <a:srgbClr val="000000"/>
                          </a:solidFill>
                          <a:latin typeface="Arial"/>
                          <a:ea typeface="Times New Roman"/>
                          <a:cs typeface="Shruti"/>
                        </a:rPr>
                        <a:t>Opportunities</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c>
                  <a:txBody>
                    <a:bodyPr/>
                    <a:lstStyle/>
                    <a:p>
                      <a:pPr>
                        <a:lnSpc>
                          <a:spcPct val="115000"/>
                        </a:lnSpc>
                        <a:spcAft>
                          <a:spcPts val="0"/>
                        </a:spcAft>
                      </a:pPr>
                      <a:r>
                        <a:rPr lang="en-IN" sz="1600" dirty="0">
                          <a:solidFill>
                            <a:srgbClr val="000000"/>
                          </a:solidFill>
                          <a:latin typeface="Arial"/>
                          <a:ea typeface="Times New Roman"/>
                          <a:cs typeface="Shruti"/>
                        </a:rPr>
                        <a:t>1. Tie-ups with corporate</a:t>
                      </a:r>
                      <a:endParaRPr lang="en-IN" sz="1600" dirty="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r>
              <a:tr h="282978">
                <a:tc vMerge="1">
                  <a:txBody>
                    <a:bodyPr/>
                    <a:lstStyle/>
                    <a:p>
                      <a:endParaRPr lang="en-IN"/>
                    </a:p>
                  </a:txBody>
                  <a:tcPr/>
                </a:tc>
                <a:tc>
                  <a:txBody>
                    <a:bodyPr/>
                    <a:lstStyle/>
                    <a:p>
                      <a:pPr>
                        <a:lnSpc>
                          <a:spcPct val="115000"/>
                        </a:lnSpc>
                        <a:spcAft>
                          <a:spcPts val="0"/>
                        </a:spcAft>
                      </a:pPr>
                      <a:r>
                        <a:rPr lang="en-IN" sz="1600">
                          <a:solidFill>
                            <a:srgbClr val="000000"/>
                          </a:solidFill>
                          <a:latin typeface="Arial"/>
                          <a:ea typeface="Times New Roman"/>
                          <a:cs typeface="Shruti"/>
                        </a:rPr>
                        <a:t>2. They can expand their business into the rural areas.</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F5F8EE"/>
                    </a:solidFill>
                  </a:tcPr>
                </a:tc>
              </a:tr>
              <a:tr h="585478">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3. They must reduce their price according to the places they are selling their products.</a:t>
                      </a:r>
                      <a:endParaRPr lang="en-IN" sz="1600" dirty="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r>
              <a:tr h="263044">
                <a:tc>
                  <a:txBody>
                    <a:bodyPr/>
                    <a:lstStyle/>
                    <a:p>
                      <a:endParaRPr lang="en-IN" sz="1600">
                        <a:solidFill>
                          <a:srgbClr val="000000"/>
                        </a:solidFill>
                        <a:latin typeface="Calibri"/>
                      </a:endParaRPr>
                    </a:p>
                  </a:txBody>
                  <a:tcPr marL="59692" marR="59692" marT="0" marB="0">
                    <a:lnL>
                      <a:noFill/>
                    </a:lnL>
                    <a:lnR>
                      <a:noFill/>
                    </a:lnR>
                    <a:lnT>
                      <a:noFill/>
                    </a:lnT>
                    <a:lnB>
                      <a:noFill/>
                    </a:lnB>
                    <a:solidFill>
                      <a:srgbClr val="F5F8EE"/>
                    </a:solidFill>
                  </a:tcPr>
                </a:tc>
                <a:tc>
                  <a:txBody>
                    <a:bodyPr/>
                    <a:lstStyle/>
                    <a:p>
                      <a:endParaRPr lang="en-IN" sz="1600">
                        <a:solidFill>
                          <a:srgbClr val="000000"/>
                        </a:solidFill>
                        <a:latin typeface="Calibri"/>
                      </a:endParaRPr>
                    </a:p>
                  </a:txBody>
                  <a:tcPr marL="59692" marR="59692" marT="0" marB="0">
                    <a:lnL>
                      <a:noFill/>
                    </a:lnL>
                    <a:lnR>
                      <a:noFill/>
                    </a:lnR>
                    <a:lnT>
                      <a:noFill/>
                    </a:lnT>
                    <a:lnB>
                      <a:noFill/>
                    </a:lnB>
                    <a:solidFill>
                      <a:srgbClr val="F5F8EE"/>
                    </a:solidFill>
                  </a:tcPr>
                </a:tc>
              </a:tr>
              <a:tr h="282978">
                <a:tc rowSpan="3">
                  <a:txBody>
                    <a:bodyPr/>
                    <a:lstStyle/>
                    <a:p>
                      <a:pPr algn="ctr">
                        <a:lnSpc>
                          <a:spcPct val="115000"/>
                        </a:lnSpc>
                        <a:spcAft>
                          <a:spcPts val="0"/>
                        </a:spcAft>
                      </a:pPr>
                      <a:r>
                        <a:rPr lang="en-IN" sz="1600" b="1">
                          <a:solidFill>
                            <a:srgbClr val="000000"/>
                          </a:solidFill>
                          <a:latin typeface="Arial"/>
                          <a:ea typeface="Times New Roman"/>
                          <a:cs typeface="Shruti"/>
                        </a:rPr>
                        <a:t>Threats</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c>
                  <a:txBody>
                    <a:bodyPr/>
                    <a:lstStyle/>
                    <a:p>
                      <a:pPr>
                        <a:lnSpc>
                          <a:spcPct val="115000"/>
                        </a:lnSpc>
                        <a:spcAft>
                          <a:spcPts val="0"/>
                        </a:spcAft>
                      </a:pPr>
                      <a:r>
                        <a:rPr lang="en-IN" sz="1600">
                          <a:solidFill>
                            <a:srgbClr val="000000"/>
                          </a:solidFill>
                          <a:latin typeface="Arial"/>
                          <a:ea typeface="Times New Roman"/>
                          <a:cs typeface="Shruti"/>
                        </a:rPr>
                        <a:t>1. Health conscious people avoiding coffee</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r>
              <a:tr h="282978">
                <a:tc vMerge="1">
                  <a:txBody>
                    <a:bodyPr/>
                    <a:lstStyle/>
                    <a:p>
                      <a:endParaRPr lang="en-IN"/>
                    </a:p>
                  </a:txBody>
                  <a:tcPr/>
                </a:tc>
                <a:tc>
                  <a:txBody>
                    <a:bodyPr/>
                    <a:lstStyle/>
                    <a:p>
                      <a:pPr>
                        <a:lnSpc>
                          <a:spcPct val="115000"/>
                        </a:lnSpc>
                        <a:spcAft>
                          <a:spcPts val="0"/>
                        </a:spcAft>
                      </a:pPr>
                      <a:r>
                        <a:rPr lang="en-IN" sz="1600">
                          <a:solidFill>
                            <a:srgbClr val="000000"/>
                          </a:solidFill>
                          <a:latin typeface="Arial"/>
                          <a:ea typeface="Times New Roman"/>
                          <a:cs typeface="Shruti"/>
                        </a:rPr>
                        <a:t>2. Budget conscious consumers switch to supermarket house brands.</a:t>
                      </a:r>
                      <a:endParaRPr lang="en-IN" sz="1600">
                        <a:solidFill>
                          <a:srgbClr val="000000"/>
                        </a:solidFill>
                        <a:latin typeface="Calibri"/>
                        <a:ea typeface="Calibri"/>
                        <a:cs typeface="Shruti"/>
                      </a:endParaRPr>
                    </a:p>
                  </a:txBody>
                  <a:tcPr marL="59692" marR="59692" marT="0" marB="0">
                    <a:lnL>
                      <a:noFill/>
                    </a:lnL>
                    <a:lnR>
                      <a:noFill/>
                    </a:lnR>
                    <a:lnT>
                      <a:noFill/>
                    </a:lnT>
                    <a:lnB>
                      <a:noFill/>
                    </a:lnB>
                    <a:solidFill>
                      <a:srgbClr val="F5F8EE"/>
                    </a:solidFill>
                  </a:tcPr>
                </a:tc>
              </a:tr>
              <a:tr h="282978">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3. Instant coffee perceived as boring.</a:t>
                      </a:r>
                      <a:endParaRPr lang="en-IN" sz="1600" dirty="0">
                        <a:solidFill>
                          <a:srgbClr val="000000"/>
                        </a:solidFill>
                        <a:latin typeface="Calibri"/>
                        <a:ea typeface="Calibri"/>
                        <a:cs typeface="Shruti"/>
                      </a:endParaRPr>
                    </a:p>
                  </a:txBody>
                  <a:tcPr marL="59692" marR="59692" marT="0" marB="0">
                    <a:lnL>
                      <a:noFill/>
                    </a:lnL>
                    <a:lnR>
                      <a:noFill/>
                    </a:lnR>
                    <a:lnT>
                      <a:noFill/>
                    </a:lnT>
                    <a:lnB>
                      <a:noFill/>
                    </a:lnB>
                    <a:solidFill>
                      <a:srgbClr val="EAF1DD"/>
                    </a:solidFill>
                  </a:tcPr>
                </a:tc>
              </a:tr>
            </a:tbl>
          </a:graphicData>
        </a:graphic>
      </p:graphicFrame>
    </p:spTree>
    <p:extLst>
      <p:ext uri="{BB962C8B-B14F-4D97-AF65-F5344CB8AC3E}">
        <p14:creationId xmlns="" xmlns:p14="http://schemas.microsoft.com/office/powerpoint/2010/main" val="2315525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Bru</a:t>
            </a:r>
            <a:br>
              <a:rPr lang="en-IN" dirty="0" smtClean="0"/>
            </a:br>
            <a:r>
              <a:rPr lang="en-IN" sz="2500" dirty="0" smtClean="0"/>
              <a:t>“</a:t>
            </a:r>
            <a:r>
              <a:rPr lang="en-IN" sz="2500" i="1" dirty="0" smtClean="0"/>
              <a:t>Happiness begins with Bru”</a:t>
            </a:r>
            <a:endParaRPr lang="en-IN" dirty="0"/>
          </a:p>
        </p:txBody>
      </p:sp>
      <p:sp>
        <p:nvSpPr>
          <p:cNvPr id="3" name="Content Placeholder 2"/>
          <p:cNvSpPr>
            <a:spLocks noGrp="1"/>
          </p:cNvSpPr>
          <p:nvPr>
            <p:ph idx="1"/>
          </p:nvPr>
        </p:nvSpPr>
        <p:spPr>
          <a:xfrm>
            <a:off x="612648" y="1600200"/>
            <a:ext cx="8153400" cy="5105400"/>
          </a:xfrm>
        </p:spPr>
        <p:txBody>
          <a:bodyPr/>
          <a:lstStyle/>
          <a:p>
            <a:r>
              <a:rPr lang="en-IN" sz="3600" dirty="0" smtClean="0"/>
              <a:t>Bru is the coffee brand from the HUL </a:t>
            </a:r>
            <a:r>
              <a:rPr lang="en-IN" sz="3600" dirty="0" smtClean="0"/>
              <a:t>and </a:t>
            </a:r>
            <a:r>
              <a:rPr lang="en-IN" sz="3600" dirty="0" smtClean="0"/>
              <a:t>was launched in 1969.</a:t>
            </a:r>
          </a:p>
          <a:p>
            <a:r>
              <a:rPr lang="en-IN" sz="3600" dirty="0" smtClean="0"/>
              <a:t>Varieties of coffee: Bru frothy coffee, </a:t>
            </a:r>
            <a:r>
              <a:rPr lang="en-IN" sz="3600" dirty="0"/>
              <a:t>B</a:t>
            </a:r>
            <a:r>
              <a:rPr lang="en-IN" sz="3600" dirty="0" smtClean="0"/>
              <a:t>ru iced frappe, Bru instant coffee and Bru Malabar roast and ground coffee.</a:t>
            </a:r>
          </a:p>
          <a:p>
            <a:r>
              <a:rPr lang="en-IN" sz="3600" dirty="0" smtClean="0"/>
              <a:t>The roasted and ground coffee is mostly consumed in southern India hence Bru has a big market over there.</a:t>
            </a:r>
          </a:p>
          <a:p>
            <a:endParaRPr lang="en-IN" dirty="0"/>
          </a:p>
        </p:txBody>
      </p:sp>
    </p:spTree>
    <p:extLst>
      <p:ext uri="{BB962C8B-B14F-4D97-AF65-F5344CB8AC3E}">
        <p14:creationId xmlns="" xmlns:p14="http://schemas.microsoft.com/office/powerpoint/2010/main" val="3328064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SWOT Analysis</a:t>
            </a:r>
            <a:r>
              <a:rPr lang="en-IN" sz="2500" dirty="0" smtClean="0"/>
              <a:t>(Bru)</a:t>
            </a:r>
            <a:endParaRPr lang="en-IN" dirty="0"/>
          </a:p>
        </p:txBody>
      </p:sp>
      <p:graphicFrame>
        <p:nvGraphicFramePr>
          <p:cNvPr id="9" name="Table 8"/>
          <p:cNvGraphicFramePr>
            <a:graphicFrameLocks noGrp="1"/>
          </p:cNvGraphicFramePr>
          <p:nvPr/>
        </p:nvGraphicFramePr>
        <p:xfrm>
          <a:off x="0" y="1076509"/>
          <a:ext cx="9144000" cy="5723388"/>
        </p:xfrm>
        <a:graphic>
          <a:graphicData uri="http://schemas.openxmlformats.org/drawingml/2006/table">
            <a:tbl>
              <a:tblPr/>
              <a:tblGrid>
                <a:gridCol w="1531795"/>
                <a:gridCol w="7612205"/>
              </a:tblGrid>
              <a:tr h="305574">
                <a:tc gridSpan="2">
                  <a:txBody>
                    <a:bodyPr/>
                    <a:lstStyle/>
                    <a:p>
                      <a:pPr algn="ctr">
                        <a:lnSpc>
                          <a:spcPct val="115000"/>
                        </a:lnSpc>
                        <a:spcAft>
                          <a:spcPts val="0"/>
                        </a:spcAft>
                      </a:pPr>
                      <a:r>
                        <a:rPr lang="en-IN" sz="1600" b="1" dirty="0">
                          <a:solidFill>
                            <a:srgbClr val="FFFFFF"/>
                          </a:solidFill>
                          <a:latin typeface="Arial"/>
                          <a:ea typeface="Times New Roman"/>
                          <a:cs typeface="Shruti"/>
                        </a:rPr>
                        <a:t>SWOT Analysis</a:t>
                      </a:r>
                      <a:endParaRPr lang="en-IN" sz="1600" dirty="0">
                        <a:solidFill>
                          <a:srgbClr val="000000"/>
                        </a:solidFill>
                        <a:latin typeface="Calibri"/>
                        <a:ea typeface="Calibri"/>
                        <a:cs typeface="Shruti"/>
                      </a:endParaRPr>
                    </a:p>
                  </a:txBody>
                  <a:tcPr marL="68580" marR="68580" marT="0" marB="0">
                    <a:lnL>
                      <a:noFill/>
                    </a:lnL>
                    <a:lnR>
                      <a:noFill/>
                    </a:lnR>
                    <a:lnT>
                      <a:noFill/>
                    </a:lnT>
                    <a:lnB w="19050" cap="flat" cmpd="sng" algn="ctr">
                      <a:solidFill>
                        <a:srgbClr val="FFFFFF"/>
                      </a:solidFill>
                      <a:prstDash val="solid"/>
                      <a:round/>
                      <a:headEnd type="none" w="med" len="med"/>
                      <a:tailEnd type="none" w="med" len="med"/>
                    </a:lnB>
                    <a:solidFill>
                      <a:srgbClr val="664E82"/>
                    </a:solidFill>
                  </a:tcPr>
                </a:tc>
                <a:tc hMerge="1">
                  <a:txBody>
                    <a:bodyPr/>
                    <a:lstStyle/>
                    <a:p>
                      <a:endParaRPr lang="en-IN"/>
                    </a:p>
                  </a:txBody>
                  <a:tcPr/>
                </a:tc>
              </a:tr>
              <a:tr h="326639">
                <a:tc rowSpan="3">
                  <a:txBody>
                    <a:bodyPr/>
                    <a:lstStyle/>
                    <a:p>
                      <a:pPr algn="ctr">
                        <a:lnSpc>
                          <a:spcPct val="115000"/>
                        </a:lnSpc>
                        <a:spcAft>
                          <a:spcPts val="0"/>
                        </a:spcAft>
                      </a:pPr>
                      <a:r>
                        <a:rPr lang="en-IN" sz="1600" b="1">
                          <a:solidFill>
                            <a:srgbClr val="000000"/>
                          </a:solidFill>
                          <a:latin typeface="Arial"/>
                          <a:ea typeface="Times New Roman"/>
                          <a:cs typeface="Shruti"/>
                        </a:rPr>
                        <a:t>Strengths </a:t>
                      </a:r>
                      <a:endParaRPr lang="en-IN" sz="1600">
                        <a:solidFill>
                          <a:srgbClr val="000000"/>
                        </a:solidFill>
                        <a:latin typeface="Calibri"/>
                        <a:ea typeface="Calibri"/>
                        <a:cs typeface="Shruti"/>
                      </a:endParaRPr>
                    </a:p>
                  </a:txBody>
                  <a:tcPr marL="68580" marR="68580" marT="0" marB="0">
                    <a:lnL>
                      <a:noFill/>
                    </a:lnL>
                    <a:lnR>
                      <a:noFill/>
                    </a:lnR>
                    <a:lnT w="19050" cap="flat" cmpd="sng" algn="ctr">
                      <a:solidFill>
                        <a:srgbClr val="FFFFFF"/>
                      </a:solidFill>
                      <a:prstDash val="solid"/>
                      <a:round/>
                      <a:headEnd type="none" w="med" len="med"/>
                      <a:tailEnd type="none" w="med" len="med"/>
                    </a:lnT>
                    <a:lnB>
                      <a:noFill/>
                    </a:lnB>
                    <a:solidFill>
                      <a:srgbClr val="EAF1DD"/>
                    </a:solidFill>
                  </a:tcPr>
                </a:tc>
                <a:tc>
                  <a:txBody>
                    <a:bodyPr/>
                    <a:lstStyle/>
                    <a:p>
                      <a:pPr>
                        <a:lnSpc>
                          <a:spcPct val="115000"/>
                        </a:lnSpc>
                        <a:spcAft>
                          <a:spcPts val="0"/>
                        </a:spcAft>
                      </a:pPr>
                      <a:r>
                        <a:rPr lang="en-IN" sz="1600" dirty="0">
                          <a:solidFill>
                            <a:srgbClr val="000000"/>
                          </a:solidFill>
                          <a:latin typeface="Arial"/>
                          <a:ea typeface="Times New Roman"/>
                          <a:cs typeface="Shruti"/>
                        </a:rPr>
                        <a:t>1. Lower prices offered of the product than Nescafé.</a:t>
                      </a:r>
                      <a:endParaRPr lang="en-IN" sz="1600" dirty="0">
                        <a:solidFill>
                          <a:srgbClr val="000000"/>
                        </a:solidFill>
                        <a:latin typeface="Calibri"/>
                        <a:ea typeface="Calibri"/>
                        <a:cs typeface="Shruti"/>
                      </a:endParaRPr>
                    </a:p>
                  </a:txBody>
                  <a:tcPr marL="68580" marR="68580" marT="0" marB="0">
                    <a:lnL>
                      <a:noFill/>
                    </a:lnL>
                    <a:lnR>
                      <a:noFill/>
                    </a:lnR>
                    <a:lnT w="19050" cap="flat" cmpd="sng" algn="ctr">
                      <a:solidFill>
                        <a:srgbClr val="FFFFFF"/>
                      </a:solidFill>
                      <a:prstDash val="solid"/>
                      <a:round/>
                      <a:headEnd type="none" w="med" len="med"/>
                      <a:tailEnd type="none" w="med" len="med"/>
                    </a:lnT>
                    <a:lnB>
                      <a:noFill/>
                    </a:lnB>
                    <a:solidFill>
                      <a:srgbClr val="EAF1DD"/>
                    </a:solidFill>
                  </a:tcPr>
                </a:tc>
              </a:tr>
              <a:tr h="326639">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2. Strong distribution channel being a product of HUL.</a:t>
                      </a:r>
                      <a:endParaRPr lang="en-IN" sz="1600" dirty="0">
                        <a:solidFill>
                          <a:srgbClr val="000000"/>
                        </a:solidFill>
                        <a:latin typeface="Calibri"/>
                        <a:ea typeface="Calibri"/>
                        <a:cs typeface="Shruti"/>
                      </a:endParaRPr>
                    </a:p>
                  </a:txBody>
                  <a:tcPr marL="68580" marR="68580" marT="0" marB="0">
                    <a:lnL>
                      <a:noFill/>
                    </a:lnL>
                    <a:lnR>
                      <a:noFill/>
                    </a:lnR>
                    <a:lnT>
                      <a:noFill/>
                    </a:lnT>
                    <a:lnB>
                      <a:noFill/>
                    </a:lnB>
                    <a:solidFill>
                      <a:srgbClr val="F5F8EE"/>
                    </a:solidFill>
                  </a:tcPr>
                </a:tc>
              </a:tr>
              <a:tr h="326639">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3. Bru is a leader of filter coffee.</a:t>
                      </a:r>
                      <a:endParaRPr lang="en-IN" sz="1600" dirty="0">
                        <a:solidFill>
                          <a:srgbClr val="000000"/>
                        </a:solidFill>
                        <a:latin typeface="Calibri"/>
                        <a:ea typeface="Calibri"/>
                        <a:cs typeface="Shruti"/>
                      </a:endParaRPr>
                    </a:p>
                  </a:txBody>
                  <a:tcPr marL="68580" marR="68580" marT="0" marB="0">
                    <a:lnL>
                      <a:noFill/>
                    </a:lnL>
                    <a:lnR>
                      <a:noFill/>
                    </a:lnR>
                    <a:lnT>
                      <a:noFill/>
                    </a:lnT>
                    <a:lnB>
                      <a:noFill/>
                    </a:lnB>
                    <a:solidFill>
                      <a:srgbClr val="EAF1DD"/>
                    </a:solidFill>
                  </a:tcPr>
                </a:tc>
              </a:tr>
              <a:tr h="312438">
                <a:tc>
                  <a:txBody>
                    <a:bodyPr/>
                    <a:lstStyle/>
                    <a:p>
                      <a:endParaRPr lang="en-IN" sz="1600">
                        <a:solidFill>
                          <a:srgbClr val="000000"/>
                        </a:solidFill>
                        <a:latin typeface="Calibri"/>
                      </a:endParaRPr>
                    </a:p>
                  </a:txBody>
                  <a:tcPr marL="68580" marR="68580" marT="0" marB="0">
                    <a:lnL>
                      <a:noFill/>
                    </a:lnL>
                    <a:lnR>
                      <a:noFill/>
                    </a:lnR>
                    <a:lnT>
                      <a:noFill/>
                    </a:lnT>
                    <a:lnB>
                      <a:noFill/>
                    </a:lnB>
                    <a:solidFill>
                      <a:srgbClr val="F5F8EE"/>
                    </a:solidFill>
                  </a:tcPr>
                </a:tc>
                <a:tc>
                  <a:txBody>
                    <a:bodyPr/>
                    <a:lstStyle/>
                    <a:p>
                      <a:endParaRPr lang="en-IN" sz="1600">
                        <a:solidFill>
                          <a:srgbClr val="000000"/>
                        </a:solidFill>
                        <a:latin typeface="Calibri"/>
                      </a:endParaRPr>
                    </a:p>
                  </a:txBody>
                  <a:tcPr marL="68580" marR="68580" marT="0" marB="0">
                    <a:lnL>
                      <a:noFill/>
                    </a:lnL>
                    <a:lnR>
                      <a:noFill/>
                    </a:lnR>
                    <a:lnT>
                      <a:noFill/>
                    </a:lnT>
                    <a:lnB>
                      <a:noFill/>
                    </a:lnB>
                    <a:solidFill>
                      <a:srgbClr val="F5F8EE"/>
                    </a:solidFill>
                  </a:tcPr>
                </a:tc>
              </a:tr>
              <a:tr h="326639">
                <a:tc rowSpan="4">
                  <a:txBody>
                    <a:bodyPr/>
                    <a:lstStyle/>
                    <a:p>
                      <a:pPr algn="ctr">
                        <a:lnSpc>
                          <a:spcPct val="115000"/>
                        </a:lnSpc>
                        <a:spcAft>
                          <a:spcPts val="0"/>
                        </a:spcAft>
                      </a:pPr>
                      <a:r>
                        <a:rPr lang="en-IN" sz="1600" b="1">
                          <a:solidFill>
                            <a:srgbClr val="000000"/>
                          </a:solidFill>
                          <a:latin typeface="Arial"/>
                          <a:ea typeface="Times New Roman"/>
                          <a:cs typeface="Shruti"/>
                        </a:rPr>
                        <a:t>Weaknesses</a:t>
                      </a:r>
                      <a:endParaRPr lang="en-IN" sz="1600">
                        <a:solidFill>
                          <a:srgbClr val="000000"/>
                        </a:solidFill>
                        <a:latin typeface="Calibri"/>
                        <a:ea typeface="Calibri"/>
                        <a:cs typeface="Shruti"/>
                      </a:endParaRPr>
                    </a:p>
                  </a:txBody>
                  <a:tcPr marL="68580" marR="68580" marT="0" marB="0">
                    <a:lnL>
                      <a:noFill/>
                    </a:lnL>
                    <a:lnR>
                      <a:noFill/>
                    </a:lnR>
                    <a:lnT>
                      <a:noFill/>
                    </a:lnT>
                    <a:lnB>
                      <a:noFill/>
                    </a:lnB>
                    <a:solidFill>
                      <a:srgbClr val="EAF1DD"/>
                    </a:solidFill>
                  </a:tcPr>
                </a:tc>
                <a:tc>
                  <a:txBody>
                    <a:bodyPr/>
                    <a:lstStyle/>
                    <a:p>
                      <a:pPr>
                        <a:lnSpc>
                          <a:spcPct val="115000"/>
                        </a:lnSpc>
                        <a:spcAft>
                          <a:spcPts val="0"/>
                        </a:spcAft>
                      </a:pPr>
                      <a:r>
                        <a:rPr lang="en-IN" sz="1600">
                          <a:solidFill>
                            <a:srgbClr val="000000"/>
                          </a:solidFill>
                          <a:latin typeface="Arial"/>
                          <a:ea typeface="Times New Roman"/>
                          <a:cs typeface="Shruti"/>
                        </a:rPr>
                        <a:t>1. Coffee as a category still nascent in many countries like India</a:t>
                      </a:r>
                      <a:endParaRPr lang="en-IN" sz="1600">
                        <a:solidFill>
                          <a:srgbClr val="000000"/>
                        </a:solidFill>
                        <a:latin typeface="Calibri"/>
                        <a:ea typeface="Calibri"/>
                        <a:cs typeface="Shruti"/>
                      </a:endParaRPr>
                    </a:p>
                  </a:txBody>
                  <a:tcPr marL="68580" marR="68580" marT="0" marB="0">
                    <a:lnL>
                      <a:noFill/>
                    </a:lnL>
                    <a:lnR>
                      <a:noFill/>
                    </a:lnR>
                    <a:lnT>
                      <a:noFill/>
                    </a:lnT>
                    <a:lnB>
                      <a:noFill/>
                    </a:lnB>
                    <a:solidFill>
                      <a:srgbClr val="EAF1DD"/>
                    </a:solidFill>
                  </a:tcPr>
                </a:tc>
              </a:tr>
              <a:tr h="653278">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2. Despite of capturing 26% market share of Nescafé in R&amp;G coffee sector, Bru is still the no. 2.</a:t>
                      </a:r>
                      <a:endParaRPr lang="en-IN" sz="1600" dirty="0">
                        <a:solidFill>
                          <a:srgbClr val="000000"/>
                        </a:solidFill>
                        <a:latin typeface="Calibri"/>
                        <a:ea typeface="Calibri"/>
                        <a:cs typeface="Shruti"/>
                      </a:endParaRPr>
                    </a:p>
                  </a:txBody>
                  <a:tcPr marL="68580" marR="68580" marT="0" marB="0">
                    <a:lnL>
                      <a:noFill/>
                    </a:lnL>
                    <a:lnR>
                      <a:noFill/>
                    </a:lnR>
                    <a:lnT>
                      <a:noFill/>
                    </a:lnT>
                    <a:lnB>
                      <a:noFill/>
                    </a:lnB>
                    <a:solidFill>
                      <a:srgbClr val="F5F8EE"/>
                    </a:solidFill>
                  </a:tcPr>
                </a:tc>
              </a:tr>
              <a:tr h="535573">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3. Coffee outlets and vending machines are missing from the market unlike Nescafé.</a:t>
                      </a:r>
                      <a:endParaRPr lang="en-IN" sz="1600" dirty="0">
                        <a:solidFill>
                          <a:srgbClr val="000000"/>
                        </a:solidFill>
                        <a:latin typeface="Calibri"/>
                        <a:ea typeface="Calibri"/>
                        <a:cs typeface="Shruti"/>
                      </a:endParaRPr>
                    </a:p>
                  </a:txBody>
                  <a:tcPr marL="68580" marR="68580" marT="0" marB="0">
                    <a:lnL>
                      <a:noFill/>
                    </a:lnL>
                    <a:lnR>
                      <a:noFill/>
                    </a:lnR>
                    <a:lnT>
                      <a:noFill/>
                    </a:lnT>
                    <a:lnB>
                      <a:noFill/>
                    </a:lnB>
                    <a:solidFill>
                      <a:srgbClr val="EAF1DD"/>
                    </a:solidFill>
                  </a:tcPr>
                </a:tc>
              </a:tr>
              <a:tr h="326639">
                <a:tc vMerge="1">
                  <a:txBody>
                    <a:bodyPr/>
                    <a:lstStyle/>
                    <a:p>
                      <a:endParaRPr lang="en-IN"/>
                    </a:p>
                  </a:txBody>
                  <a:tcPr/>
                </a:tc>
                <a:tc>
                  <a:txBody>
                    <a:bodyPr/>
                    <a:lstStyle/>
                    <a:p>
                      <a:pPr>
                        <a:lnSpc>
                          <a:spcPct val="115000"/>
                        </a:lnSpc>
                        <a:spcAft>
                          <a:spcPts val="0"/>
                        </a:spcAft>
                      </a:pPr>
                      <a:r>
                        <a:rPr lang="en-IN" sz="1600">
                          <a:solidFill>
                            <a:srgbClr val="000000"/>
                          </a:solidFill>
                          <a:latin typeface="Arial"/>
                          <a:ea typeface="Times New Roman"/>
                          <a:cs typeface="Shruti"/>
                        </a:rPr>
                        <a:t>4. Less number of variety of products.</a:t>
                      </a:r>
                      <a:endParaRPr lang="en-IN" sz="1600">
                        <a:solidFill>
                          <a:srgbClr val="000000"/>
                        </a:solidFill>
                        <a:latin typeface="Calibri"/>
                        <a:ea typeface="Calibri"/>
                        <a:cs typeface="Shruti"/>
                      </a:endParaRPr>
                    </a:p>
                  </a:txBody>
                  <a:tcPr marL="68580" marR="68580" marT="0" marB="0">
                    <a:lnL>
                      <a:noFill/>
                    </a:lnL>
                    <a:lnR>
                      <a:noFill/>
                    </a:lnR>
                    <a:lnT>
                      <a:noFill/>
                    </a:lnT>
                    <a:lnB>
                      <a:noFill/>
                    </a:lnB>
                    <a:solidFill>
                      <a:srgbClr val="F5F8EE"/>
                    </a:solidFill>
                  </a:tcPr>
                </a:tc>
              </a:tr>
              <a:tr h="312438">
                <a:tc>
                  <a:txBody>
                    <a:bodyPr/>
                    <a:lstStyle/>
                    <a:p>
                      <a:endParaRPr lang="en-IN" sz="1600">
                        <a:solidFill>
                          <a:srgbClr val="000000"/>
                        </a:solidFill>
                        <a:latin typeface="Calibri"/>
                      </a:endParaRPr>
                    </a:p>
                  </a:txBody>
                  <a:tcPr marL="68580" marR="68580" marT="0" marB="0">
                    <a:lnL>
                      <a:noFill/>
                    </a:lnL>
                    <a:lnR>
                      <a:noFill/>
                    </a:lnR>
                    <a:lnT>
                      <a:noFill/>
                    </a:lnT>
                    <a:lnB>
                      <a:noFill/>
                    </a:lnB>
                    <a:solidFill>
                      <a:srgbClr val="EAF1DD"/>
                    </a:solidFill>
                  </a:tcPr>
                </a:tc>
                <a:tc>
                  <a:txBody>
                    <a:bodyPr/>
                    <a:lstStyle/>
                    <a:p>
                      <a:endParaRPr lang="en-IN" sz="1600">
                        <a:solidFill>
                          <a:srgbClr val="000000"/>
                        </a:solidFill>
                        <a:latin typeface="Calibri"/>
                      </a:endParaRPr>
                    </a:p>
                  </a:txBody>
                  <a:tcPr marL="68580" marR="68580" marT="0" marB="0">
                    <a:lnL>
                      <a:noFill/>
                    </a:lnL>
                    <a:lnR>
                      <a:noFill/>
                    </a:lnR>
                    <a:lnT>
                      <a:noFill/>
                    </a:lnT>
                    <a:lnB>
                      <a:noFill/>
                    </a:lnB>
                    <a:solidFill>
                      <a:srgbClr val="EAF1DD"/>
                    </a:solidFill>
                  </a:tcPr>
                </a:tc>
              </a:tr>
              <a:tr h="326639">
                <a:tc rowSpan="3">
                  <a:txBody>
                    <a:bodyPr/>
                    <a:lstStyle/>
                    <a:p>
                      <a:pPr algn="ctr">
                        <a:lnSpc>
                          <a:spcPct val="115000"/>
                        </a:lnSpc>
                        <a:spcAft>
                          <a:spcPts val="0"/>
                        </a:spcAft>
                      </a:pPr>
                      <a:r>
                        <a:rPr lang="en-IN" sz="1600" b="1">
                          <a:solidFill>
                            <a:srgbClr val="000000"/>
                          </a:solidFill>
                          <a:latin typeface="Arial"/>
                          <a:ea typeface="Times New Roman"/>
                          <a:cs typeface="Shruti"/>
                        </a:rPr>
                        <a:t>Opportunities</a:t>
                      </a:r>
                      <a:endParaRPr lang="en-IN" sz="1600">
                        <a:solidFill>
                          <a:srgbClr val="000000"/>
                        </a:solidFill>
                        <a:latin typeface="Calibri"/>
                        <a:ea typeface="Calibri"/>
                        <a:cs typeface="Shruti"/>
                      </a:endParaRPr>
                    </a:p>
                  </a:txBody>
                  <a:tcPr marL="68580" marR="68580" marT="0" marB="0">
                    <a:lnL>
                      <a:noFill/>
                    </a:lnL>
                    <a:lnR>
                      <a:noFill/>
                    </a:lnR>
                    <a:lnT>
                      <a:noFill/>
                    </a:lnT>
                    <a:lnB>
                      <a:noFill/>
                    </a:lnB>
                    <a:solidFill>
                      <a:srgbClr val="F5F8EE"/>
                    </a:solidFill>
                  </a:tcPr>
                </a:tc>
                <a:tc>
                  <a:txBody>
                    <a:bodyPr/>
                    <a:lstStyle/>
                    <a:p>
                      <a:pPr>
                        <a:lnSpc>
                          <a:spcPct val="115000"/>
                        </a:lnSpc>
                        <a:spcAft>
                          <a:spcPts val="0"/>
                        </a:spcAft>
                      </a:pPr>
                      <a:r>
                        <a:rPr lang="en-IN" sz="1600">
                          <a:solidFill>
                            <a:srgbClr val="000000"/>
                          </a:solidFill>
                          <a:latin typeface="Arial"/>
                          <a:ea typeface="Times New Roman"/>
                          <a:cs typeface="Shruti"/>
                        </a:rPr>
                        <a:t>1. Cheaper packets for rural areas</a:t>
                      </a:r>
                      <a:endParaRPr lang="en-IN" sz="1600">
                        <a:solidFill>
                          <a:srgbClr val="000000"/>
                        </a:solidFill>
                        <a:latin typeface="Calibri"/>
                        <a:ea typeface="Calibri"/>
                        <a:cs typeface="Shruti"/>
                      </a:endParaRPr>
                    </a:p>
                  </a:txBody>
                  <a:tcPr marL="68580" marR="68580" marT="0" marB="0">
                    <a:lnL>
                      <a:noFill/>
                    </a:lnL>
                    <a:lnR>
                      <a:noFill/>
                    </a:lnR>
                    <a:lnT>
                      <a:noFill/>
                    </a:lnT>
                    <a:lnB>
                      <a:noFill/>
                    </a:lnB>
                    <a:solidFill>
                      <a:srgbClr val="F5F8EE"/>
                    </a:solidFill>
                  </a:tcPr>
                </a:tc>
              </a:tr>
              <a:tr h="326639">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2. The market for roasted and ground coffee has great potential for Bru.</a:t>
                      </a:r>
                      <a:endParaRPr lang="en-IN" sz="1600" dirty="0">
                        <a:solidFill>
                          <a:srgbClr val="000000"/>
                        </a:solidFill>
                        <a:latin typeface="Calibri"/>
                        <a:ea typeface="Calibri"/>
                        <a:cs typeface="Shruti"/>
                      </a:endParaRPr>
                    </a:p>
                  </a:txBody>
                  <a:tcPr marL="68580" marR="68580" marT="0" marB="0">
                    <a:lnL>
                      <a:noFill/>
                    </a:lnL>
                    <a:lnR>
                      <a:noFill/>
                    </a:lnR>
                    <a:lnT>
                      <a:noFill/>
                    </a:lnT>
                    <a:lnB>
                      <a:noFill/>
                    </a:lnB>
                    <a:solidFill>
                      <a:srgbClr val="EAF1DD"/>
                    </a:solidFill>
                  </a:tcPr>
                </a:tc>
              </a:tr>
              <a:tr h="326639">
                <a:tc vMerge="1">
                  <a:txBody>
                    <a:bodyPr/>
                    <a:lstStyle/>
                    <a:p>
                      <a:endParaRPr lang="en-IN"/>
                    </a:p>
                  </a:txBody>
                  <a:tcPr/>
                </a:tc>
                <a:tc>
                  <a:txBody>
                    <a:bodyPr/>
                    <a:lstStyle/>
                    <a:p>
                      <a:pPr>
                        <a:lnSpc>
                          <a:spcPct val="115000"/>
                        </a:lnSpc>
                        <a:spcAft>
                          <a:spcPts val="0"/>
                        </a:spcAft>
                      </a:pPr>
                      <a:r>
                        <a:rPr lang="en-IN" sz="1600" dirty="0">
                          <a:solidFill>
                            <a:srgbClr val="000000"/>
                          </a:solidFill>
                          <a:latin typeface="Arial"/>
                          <a:ea typeface="Times New Roman"/>
                          <a:cs typeface="Shruti"/>
                        </a:rPr>
                        <a:t>3. Now HLL is HUL hence Bru can expand globally.</a:t>
                      </a:r>
                      <a:endParaRPr lang="en-IN" sz="1600" dirty="0">
                        <a:solidFill>
                          <a:srgbClr val="000000"/>
                        </a:solidFill>
                        <a:latin typeface="Calibri"/>
                        <a:ea typeface="Calibri"/>
                        <a:cs typeface="Shruti"/>
                      </a:endParaRPr>
                    </a:p>
                  </a:txBody>
                  <a:tcPr marL="68580" marR="68580" marT="0" marB="0">
                    <a:lnL>
                      <a:noFill/>
                    </a:lnL>
                    <a:lnR>
                      <a:noFill/>
                    </a:lnR>
                    <a:lnT>
                      <a:noFill/>
                    </a:lnT>
                    <a:lnB>
                      <a:noFill/>
                    </a:lnB>
                    <a:solidFill>
                      <a:srgbClr val="F5F8EE"/>
                    </a:solidFill>
                  </a:tcPr>
                </a:tc>
              </a:tr>
              <a:tr h="312438">
                <a:tc>
                  <a:txBody>
                    <a:bodyPr/>
                    <a:lstStyle/>
                    <a:p>
                      <a:endParaRPr lang="en-IN" sz="1600">
                        <a:solidFill>
                          <a:srgbClr val="000000"/>
                        </a:solidFill>
                        <a:latin typeface="Calibri"/>
                      </a:endParaRPr>
                    </a:p>
                  </a:txBody>
                  <a:tcPr marL="68580" marR="68580" marT="0" marB="0">
                    <a:lnL>
                      <a:noFill/>
                    </a:lnL>
                    <a:lnR>
                      <a:noFill/>
                    </a:lnR>
                    <a:lnT>
                      <a:noFill/>
                    </a:lnT>
                    <a:lnB>
                      <a:noFill/>
                    </a:lnB>
                    <a:solidFill>
                      <a:srgbClr val="EAF1DD"/>
                    </a:solidFill>
                  </a:tcPr>
                </a:tc>
                <a:tc>
                  <a:txBody>
                    <a:bodyPr/>
                    <a:lstStyle/>
                    <a:p>
                      <a:endParaRPr lang="en-IN" sz="1600">
                        <a:solidFill>
                          <a:srgbClr val="000000"/>
                        </a:solidFill>
                        <a:latin typeface="Calibri"/>
                      </a:endParaRPr>
                    </a:p>
                  </a:txBody>
                  <a:tcPr marL="68580" marR="68580" marT="0" marB="0">
                    <a:lnL>
                      <a:noFill/>
                    </a:lnL>
                    <a:lnR>
                      <a:noFill/>
                    </a:lnR>
                    <a:lnT>
                      <a:noFill/>
                    </a:lnT>
                    <a:lnB>
                      <a:noFill/>
                    </a:lnB>
                    <a:solidFill>
                      <a:srgbClr val="EAF1DD"/>
                    </a:solidFill>
                  </a:tcPr>
                </a:tc>
              </a:tr>
              <a:tr h="653278">
                <a:tc>
                  <a:txBody>
                    <a:bodyPr/>
                    <a:lstStyle/>
                    <a:p>
                      <a:pPr algn="ctr">
                        <a:lnSpc>
                          <a:spcPct val="115000"/>
                        </a:lnSpc>
                        <a:spcAft>
                          <a:spcPts val="0"/>
                        </a:spcAft>
                      </a:pPr>
                      <a:r>
                        <a:rPr lang="en-IN" sz="1600" b="1" dirty="0">
                          <a:solidFill>
                            <a:srgbClr val="000000"/>
                          </a:solidFill>
                          <a:latin typeface="Arial"/>
                          <a:ea typeface="Times New Roman"/>
                          <a:cs typeface="Shruti"/>
                        </a:rPr>
                        <a:t>Threats</a:t>
                      </a:r>
                      <a:endParaRPr lang="en-IN" sz="1600" dirty="0">
                        <a:solidFill>
                          <a:srgbClr val="000000"/>
                        </a:solidFill>
                        <a:latin typeface="Calibri"/>
                        <a:ea typeface="Calibri"/>
                        <a:cs typeface="Shruti"/>
                      </a:endParaRPr>
                    </a:p>
                  </a:txBody>
                  <a:tcPr marL="68580" marR="68580" marT="0" marB="0">
                    <a:lnL>
                      <a:noFill/>
                    </a:lnL>
                    <a:lnR>
                      <a:noFill/>
                    </a:lnR>
                    <a:lnT>
                      <a:noFill/>
                    </a:lnT>
                    <a:lnB>
                      <a:noFill/>
                    </a:lnB>
                    <a:solidFill>
                      <a:srgbClr val="F5F8EE"/>
                    </a:solidFill>
                  </a:tcPr>
                </a:tc>
                <a:tc>
                  <a:txBody>
                    <a:bodyPr/>
                    <a:lstStyle/>
                    <a:p>
                      <a:pPr>
                        <a:lnSpc>
                          <a:spcPct val="115000"/>
                        </a:lnSpc>
                        <a:spcAft>
                          <a:spcPts val="0"/>
                        </a:spcAft>
                      </a:pPr>
                      <a:r>
                        <a:rPr lang="en-IN" sz="1600" dirty="0">
                          <a:solidFill>
                            <a:srgbClr val="000000"/>
                          </a:solidFill>
                          <a:latin typeface="Arial"/>
                          <a:ea typeface="Times New Roman"/>
                          <a:cs typeface="Shruti"/>
                        </a:rPr>
                        <a:t>1. In this competitive era Bru reduced its prices to an extent which might reduce its profit as well.</a:t>
                      </a:r>
                      <a:endParaRPr lang="en-IN" sz="1600" dirty="0">
                        <a:solidFill>
                          <a:srgbClr val="000000"/>
                        </a:solidFill>
                        <a:latin typeface="Calibri"/>
                        <a:ea typeface="Calibri"/>
                        <a:cs typeface="Shruti"/>
                      </a:endParaRPr>
                    </a:p>
                  </a:txBody>
                  <a:tcPr marL="68580" marR="68580" marT="0" marB="0">
                    <a:lnL>
                      <a:noFill/>
                    </a:lnL>
                    <a:lnR>
                      <a:noFill/>
                    </a:lnR>
                    <a:lnT>
                      <a:noFill/>
                    </a:lnT>
                    <a:lnB>
                      <a:noFill/>
                    </a:lnB>
                    <a:solidFill>
                      <a:srgbClr val="F5F8EE"/>
                    </a:solidFill>
                  </a:tcPr>
                </a:tc>
              </a:tr>
            </a:tbl>
          </a:graphicData>
        </a:graphic>
      </p:graphicFrame>
    </p:spTree>
    <p:extLst>
      <p:ext uri="{BB962C8B-B14F-4D97-AF65-F5344CB8AC3E}">
        <p14:creationId xmlns="" xmlns:p14="http://schemas.microsoft.com/office/powerpoint/2010/main" val="2772857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Impact Of Various Vendors in Market</a:t>
            </a:r>
            <a:endParaRPr lang="en-US" dirty="0"/>
          </a:p>
        </p:txBody>
      </p:sp>
      <p:sp>
        <p:nvSpPr>
          <p:cNvPr id="3" name="Subtitle 2"/>
          <p:cNvSpPr>
            <a:spLocks noGrp="1"/>
          </p:cNvSpPr>
          <p:nvPr>
            <p:ph type="subTitle" idx="1"/>
          </p:nvPr>
        </p:nvSpPr>
        <p:spPr/>
        <p:txBody>
          <a:bodyPr>
            <a:normAutofit/>
          </a:bodyPr>
          <a:lstStyle/>
          <a:p>
            <a:r>
              <a:rPr lang="en-US" sz="1800" dirty="0" err="1" smtClean="0"/>
              <a:t>Farak</a:t>
            </a:r>
            <a:r>
              <a:rPr lang="en-US" sz="1800" dirty="0" smtClean="0"/>
              <a:t> </a:t>
            </a:r>
            <a:r>
              <a:rPr lang="en-US" sz="1800" dirty="0" err="1" smtClean="0"/>
              <a:t>Padta</a:t>
            </a:r>
            <a:r>
              <a:rPr lang="en-US" sz="1800" dirty="0" smtClean="0"/>
              <a:t> </a:t>
            </a:r>
            <a:r>
              <a:rPr lang="en-US" sz="1800" dirty="0" err="1" smtClean="0"/>
              <a:t>Hai</a:t>
            </a:r>
            <a:r>
              <a:rPr lang="en-US" sz="1800" dirty="0" smtClean="0"/>
              <a:t>….</a:t>
            </a:r>
            <a:endParaRPr lang="en-US" sz="1800" dirty="0"/>
          </a:p>
        </p:txBody>
      </p:sp>
    </p:spTree>
    <p:extLst>
      <p:ext uri="{BB962C8B-B14F-4D97-AF65-F5344CB8AC3E}">
        <p14:creationId xmlns="" xmlns:p14="http://schemas.microsoft.com/office/powerpoint/2010/main" val="12239019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4684</TotalTime>
  <Words>2380</Words>
  <Application>Microsoft Office PowerPoint</Application>
  <PresentationFormat>On-screen Show (4:3)</PresentationFormat>
  <Paragraphs>296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Median</vt:lpstr>
      <vt:lpstr>Nescafe vs Bru</vt:lpstr>
      <vt:lpstr>Group Members</vt:lpstr>
      <vt:lpstr>Contents</vt:lpstr>
      <vt:lpstr>Abstract</vt:lpstr>
      <vt:lpstr> Nescafé  “It all starts with a Nescafé” </vt:lpstr>
      <vt:lpstr>SWOT Analysis(Nescafé)</vt:lpstr>
      <vt:lpstr>Bru “Happiness begins with Bru”</vt:lpstr>
      <vt:lpstr>SWOT Analysis(Bru)</vt:lpstr>
      <vt:lpstr>Impact Of Various Vendors in Market</vt:lpstr>
      <vt:lpstr>Retailer vs Mall vs. Online</vt:lpstr>
      <vt:lpstr>Urban Retailers</vt:lpstr>
      <vt:lpstr>Rural Retailers</vt:lpstr>
      <vt:lpstr>  Urban Supermarket </vt:lpstr>
      <vt:lpstr>  Urban Supermarket </vt:lpstr>
      <vt:lpstr>Online Stores</vt:lpstr>
      <vt:lpstr>Demand , Supply &amp; Cross Elasticity</vt:lpstr>
      <vt:lpstr>Data Analysis</vt:lpstr>
      <vt:lpstr>Demand Theory.</vt:lpstr>
      <vt:lpstr>Data For Demand Theory</vt:lpstr>
      <vt:lpstr>Curves For Demand Theory</vt:lpstr>
      <vt:lpstr>Nescafe(Classic) Demand Curve</vt:lpstr>
      <vt:lpstr>Comparison Between Nescafe and Bru</vt:lpstr>
      <vt:lpstr>Results</vt:lpstr>
      <vt:lpstr>Supply Theory</vt:lpstr>
      <vt:lpstr>Data For Supply Theory</vt:lpstr>
      <vt:lpstr>Supply Curve For Nescafe</vt:lpstr>
      <vt:lpstr>Supply Curve For Bru </vt:lpstr>
      <vt:lpstr>Comparison between Nescafe and Bru</vt:lpstr>
      <vt:lpstr>Results</vt:lpstr>
      <vt:lpstr>Cross Elasticity</vt:lpstr>
      <vt:lpstr>Analysis and Mathematical Model</vt:lpstr>
      <vt:lpstr>Graph Of Cross Elasticity</vt:lpstr>
      <vt:lpstr>Graph Of Cross Elasticity</vt:lpstr>
      <vt:lpstr>Impact Of Advertising</vt:lpstr>
      <vt:lpstr>Advertising Strategies</vt:lpstr>
      <vt:lpstr>Pushing Consumers for more Usage </vt:lpstr>
      <vt:lpstr>Stepping up Front end Execution</vt:lpstr>
      <vt:lpstr>Appealing Rural Market  </vt:lpstr>
      <vt:lpstr>Leveraging Information Technology and Social Media   </vt:lpstr>
      <vt:lpstr>Betting on Bigger Stars</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Nescafe Vs Bru</dc:title>
  <dc:creator>Riddhesh Sanghvi</dc:creator>
  <cp:lastModifiedBy>User</cp:lastModifiedBy>
  <cp:revision>384</cp:revision>
  <dcterms:created xsi:type="dcterms:W3CDTF">2006-08-16T00:00:00Z</dcterms:created>
  <dcterms:modified xsi:type="dcterms:W3CDTF">2016-03-18T04:34:28Z</dcterms:modified>
</cp:coreProperties>
</file>