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59" r:id="rId3"/>
    <p:sldId id="260" r:id="rId4"/>
    <p:sldId id="263" r:id="rId5"/>
    <p:sldId id="270" r:id="rId6"/>
    <p:sldId id="271" r:id="rId7"/>
    <p:sldId id="274" r:id="rId8"/>
    <p:sldId id="272" r:id="rId9"/>
    <p:sldId id="273" r:id="rId10"/>
    <p:sldId id="275" r:id="rId11"/>
    <p:sldId id="276" r:id="rId12"/>
    <p:sldId id="277" r:id="rId13"/>
    <p:sldId id="278" r:id="rId14"/>
    <p:sldId id="279" r:id="rId15"/>
    <p:sldId id="282" r:id="rId16"/>
    <p:sldId id="281" r:id="rId17"/>
    <p:sldId id="28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2545E3-D913-4B85-B289-9D247804F740}" type="datetimeFigureOut">
              <a:rPr lang="en-IN" smtClean="0"/>
              <a:pPr/>
              <a:t>08-04-2016</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F75F8E99-255D-4215-820A-B79C2F3FB305}" type="slidenum">
              <a:rPr lang="en-IN" smtClean="0"/>
              <a:pPr/>
              <a:t>‹#›</a:t>
            </a:fld>
            <a:endParaRPr lang="en-IN"/>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8668146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362481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2545E3-D913-4B85-B289-9D247804F740}" type="datetimeFigureOut">
              <a:rPr lang="en-IN" smtClean="0"/>
              <a:pPr/>
              <a:t>08-04-2016</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F75F8E99-255D-4215-820A-B79C2F3FB305}" type="slidenum">
              <a:rPr lang="en-IN" smtClean="0"/>
              <a:pPr/>
              <a:t>‹#›</a:t>
            </a:fld>
            <a:endParaRPr lang="en-IN"/>
          </a:p>
        </p:txBody>
      </p:sp>
      <p:cxnSp>
        <p:nvCxnSpPr>
          <p:cNvPr id="13" name="Straight Connector 12"/>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9429263"/>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37536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3C2545E3-D913-4B85-B289-9D247804F740}" type="datetimeFigureOut">
              <a:rPr lang="en-IN" smtClean="0"/>
              <a:pPr/>
              <a:t>08-04-2016</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75F8E99-255D-4215-820A-B79C2F3FB305}" type="slidenum">
              <a:rPr lang="en-IN" smtClean="0"/>
              <a:pPr/>
              <a:t>‹#›</a:t>
            </a:fld>
            <a:endParaRPr lang="en-IN"/>
          </a:p>
        </p:txBody>
      </p:sp>
      <p:cxnSp>
        <p:nvCxnSpPr>
          <p:cNvPr id="10" name="Straight Connector 9"/>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68447883"/>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104384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236024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355927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25281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71196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2545E3-D913-4B85-B289-9D247804F740}" type="datetimeFigureOut">
              <a:rPr lang="en-IN" smtClean="0"/>
              <a:pPr/>
              <a:t>08-04-2016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5F8E99-255D-4215-820A-B79C2F3FB305}" type="slidenum">
              <a:rPr lang="en-IN" smtClean="0"/>
              <a:pPr/>
              <a:t>‹#›</a:t>
            </a:fld>
            <a:endParaRPr lang="en-IN"/>
          </a:p>
        </p:txBody>
      </p:sp>
    </p:spTree>
    <p:extLst>
      <p:ext uri="{BB962C8B-B14F-4D97-AF65-F5344CB8AC3E}">
        <p14:creationId xmlns:p14="http://schemas.microsoft.com/office/powerpoint/2010/main" xmlns="" val="114671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3C2545E3-D913-4B85-B289-9D247804F740}" type="datetimeFigureOut">
              <a:rPr lang="en-IN" smtClean="0"/>
              <a:pPr/>
              <a:t>08-04-2016</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75F8E99-255D-4215-820A-B79C2F3FB305}" type="slidenum">
              <a:rPr lang="en-IN" smtClean="0"/>
              <a:pPr/>
              <a:t>‹#›</a:t>
            </a:fld>
            <a:endParaRPr lang="en-IN"/>
          </a:p>
        </p:txBody>
      </p:sp>
      <p:cxnSp>
        <p:nvCxnSpPr>
          <p:cNvPr id="10" name="Straight Connector 9"/>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02538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a:t>Banking products and its impact in the productivity of bank </a:t>
            </a:r>
          </a:p>
        </p:txBody>
      </p:sp>
      <p:sp>
        <p:nvSpPr>
          <p:cNvPr id="3" name="Subtitle 2"/>
          <p:cNvSpPr>
            <a:spLocks noGrp="1"/>
          </p:cNvSpPr>
          <p:nvPr>
            <p:ph type="subTitle" idx="1"/>
          </p:nvPr>
        </p:nvSpPr>
        <p:spPr/>
        <p:txBody>
          <a:bodyPr/>
          <a:lstStyle/>
          <a:p>
            <a:r>
              <a:rPr lang="en-IN" dirty="0">
                <a:latin typeface="+mj-lt"/>
              </a:rPr>
              <a:t>Group 5</a:t>
            </a:r>
          </a:p>
        </p:txBody>
      </p:sp>
    </p:spTree>
    <p:extLst>
      <p:ext uri="{BB962C8B-B14F-4D97-AF65-F5344CB8AC3E}">
        <p14:creationId xmlns:p14="http://schemas.microsoft.com/office/powerpoint/2010/main" xmlns="" val="228612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180851"/>
            <a:ext cx="10720251" cy="942551"/>
          </a:xfrm>
        </p:spPr>
        <p:txBody>
          <a:bodyPr/>
          <a:lstStyle/>
          <a:p>
            <a:pPr algn="ctr"/>
            <a:r>
              <a:rPr lang="en-IN" dirty="0"/>
              <a:t>Various banking products</a:t>
            </a:r>
          </a:p>
        </p:txBody>
      </p:sp>
      <p:sp>
        <p:nvSpPr>
          <p:cNvPr id="3" name="Content Placeholder 2"/>
          <p:cNvSpPr>
            <a:spLocks noGrp="1"/>
          </p:cNvSpPr>
          <p:nvPr>
            <p:ph idx="1"/>
          </p:nvPr>
        </p:nvSpPr>
        <p:spPr>
          <a:xfrm>
            <a:off x="984286" y="1045164"/>
            <a:ext cx="10515600" cy="5032375"/>
          </a:xfrm>
        </p:spPr>
        <p:txBody>
          <a:bodyPr>
            <a:normAutofit lnSpcReduction="10000"/>
          </a:bodyPr>
          <a:lstStyle/>
          <a:p>
            <a:r>
              <a:rPr lang="en-IN" sz="2200" dirty="0">
                <a:latin typeface="+mj-lt"/>
              </a:rPr>
              <a:t>Based on the above flow there are many products banks provide to their consumers.</a:t>
            </a:r>
          </a:p>
          <a:p>
            <a:r>
              <a:rPr lang="en-IN" sz="2200" dirty="0">
                <a:latin typeface="+mj-lt"/>
              </a:rPr>
              <a:t>There are various products which are provided only by a particular sector due to its potential customers at regional level</a:t>
            </a:r>
          </a:p>
          <a:p>
            <a:r>
              <a:rPr lang="en-IN" sz="2200" dirty="0">
                <a:latin typeface="+mj-lt"/>
              </a:rPr>
              <a:t>Major products provided by banks are:</a:t>
            </a:r>
          </a:p>
          <a:p>
            <a:pPr>
              <a:buFont typeface="Courier New" panose="02070309020205020404" pitchFamily="49" charset="0"/>
              <a:buChar char="o"/>
            </a:pPr>
            <a:r>
              <a:rPr lang="en-IN" sz="2200" dirty="0">
                <a:latin typeface="+mj-lt"/>
              </a:rPr>
              <a:t>Accounts &amp; Deposits</a:t>
            </a:r>
          </a:p>
          <a:p>
            <a:pPr>
              <a:buFont typeface="Courier New" panose="02070309020205020404" pitchFamily="49" charset="0"/>
              <a:buChar char="o"/>
            </a:pPr>
            <a:r>
              <a:rPr lang="en-IN" sz="2200" dirty="0">
                <a:latin typeface="+mj-lt"/>
              </a:rPr>
              <a:t>Insurances &amp; Loans</a:t>
            </a:r>
          </a:p>
          <a:p>
            <a:pPr>
              <a:buFont typeface="Courier New" panose="02070309020205020404" pitchFamily="49" charset="0"/>
              <a:buChar char="o"/>
            </a:pPr>
            <a:r>
              <a:rPr lang="en-IN" sz="2200" dirty="0">
                <a:latin typeface="+mj-lt"/>
              </a:rPr>
              <a:t>Mutual Funds </a:t>
            </a:r>
          </a:p>
          <a:p>
            <a:pPr>
              <a:buFont typeface="Courier New" panose="02070309020205020404" pitchFamily="49" charset="0"/>
              <a:buChar char="o"/>
            </a:pPr>
            <a:r>
              <a:rPr lang="en-IN" sz="2200" dirty="0">
                <a:latin typeface="+mj-lt"/>
              </a:rPr>
              <a:t>Posts &amp; provident Funds(post (public sector))</a:t>
            </a:r>
          </a:p>
          <a:p>
            <a:pPr>
              <a:buFont typeface="Courier New" panose="02070309020205020404" pitchFamily="49" charset="0"/>
              <a:buChar char="o"/>
            </a:pPr>
            <a:r>
              <a:rPr lang="en-IN" sz="2200" dirty="0">
                <a:latin typeface="+mj-lt"/>
              </a:rPr>
              <a:t>Foreign Exchange &amp; Money Transfers(mostly private sectors)</a:t>
            </a:r>
          </a:p>
          <a:p>
            <a:pPr>
              <a:buFont typeface="Courier New" panose="02070309020205020404" pitchFamily="49" charset="0"/>
              <a:buChar char="o"/>
            </a:pPr>
            <a:r>
              <a:rPr lang="en-IN" sz="2200" dirty="0">
                <a:latin typeface="+mj-lt"/>
              </a:rPr>
              <a:t>Various banking facilities (like net banking, credit cards, ATMs etc.)</a:t>
            </a:r>
            <a:r>
              <a:rPr lang="en-IN" sz="2400" dirty="0">
                <a:latin typeface="+mj-lt"/>
              </a:rPr>
              <a:t> </a:t>
            </a:r>
          </a:p>
        </p:txBody>
      </p:sp>
    </p:spTree>
    <p:extLst>
      <p:ext uri="{BB962C8B-B14F-4D97-AF65-F5344CB8AC3E}">
        <p14:creationId xmlns:p14="http://schemas.microsoft.com/office/powerpoint/2010/main" xmlns="" val="96951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250"/>
            <a:ext cx="10576560" cy="1097280"/>
          </a:xfrm>
        </p:spPr>
        <p:txBody>
          <a:bodyPr>
            <a:noAutofit/>
          </a:bodyPr>
          <a:lstStyle/>
          <a:p>
            <a:pPr algn="ctr"/>
            <a:r>
              <a:rPr lang="en-IN" dirty="0" smtClean="0"/>
              <a:t>Accounts </a:t>
            </a:r>
            <a:r>
              <a:rPr lang="en-IN" dirty="0"/>
              <a:t>&amp; </a:t>
            </a:r>
            <a:r>
              <a:rPr lang="en-IN" dirty="0" smtClean="0"/>
              <a:t>Deposits</a:t>
            </a:r>
            <a:endParaRPr lang="en-IN" dirty="0"/>
          </a:p>
        </p:txBody>
      </p:sp>
      <p:sp>
        <p:nvSpPr>
          <p:cNvPr id="3" name="Content Placeholder 2"/>
          <p:cNvSpPr>
            <a:spLocks noGrp="1"/>
          </p:cNvSpPr>
          <p:nvPr>
            <p:ph idx="1"/>
          </p:nvPr>
        </p:nvSpPr>
        <p:spPr>
          <a:xfrm>
            <a:off x="587827" y="879211"/>
            <a:ext cx="11207933" cy="5534651"/>
          </a:xfrm>
        </p:spPr>
        <p:txBody>
          <a:bodyPr>
            <a:noAutofit/>
          </a:bodyPr>
          <a:lstStyle/>
          <a:p>
            <a:pPr>
              <a:lnSpc>
                <a:spcPct val="100000"/>
              </a:lnSpc>
              <a:spcBef>
                <a:spcPts val="200"/>
              </a:spcBef>
            </a:pPr>
            <a:r>
              <a:rPr lang="en-IN" sz="1800" dirty="0">
                <a:latin typeface="+mj-lt"/>
              </a:rPr>
              <a:t>Banks provide various types of accounts like savings, current, Demat, joint etc. </a:t>
            </a:r>
          </a:p>
          <a:p>
            <a:pPr>
              <a:lnSpc>
                <a:spcPct val="100000"/>
              </a:lnSpc>
              <a:spcBef>
                <a:spcPts val="200"/>
              </a:spcBef>
            </a:pPr>
            <a:r>
              <a:rPr lang="en-IN" sz="1800" dirty="0">
                <a:latin typeface="+mj-lt"/>
              </a:rPr>
              <a:t>Also various time deposits have been introduced by banks  where consumers can invest their ideal amount and earn higher interest</a:t>
            </a:r>
            <a:r>
              <a:rPr lang="en-IN" sz="1800" dirty="0" smtClean="0">
                <a:latin typeface="+mj-lt"/>
              </a:rPr>
              <a:t>.</a:t>
            </a:r>
            <a:endParaRPr lang="en-IN" sz="1800" dirty="0" smtClean="0">
              <a:latin typeface="+mj-lt"/>
            </a:endParaRPr>
          </a:p>
          <a:p>
            <a:pPr>
              <a:lnSpc>
                <a:spcPct val="100000"/>
              </a:lnSpc>
              <a:spcBef>
                <a:spcPts val="200"/>
              </a:spcBef>
            </a:pPr>
            <a:endParaRPr lang="en-IN" sz="1800" dirty="0">
              <a:latin typeface="+mj-lt"/>
            </a:endParaRPr>
          </a:p>
          <a:p>
            <a:pPr>
              <a:lnSpc>
                <a:spcPct val="100000"/>
              </a:lnSpc>
              <a:spcBef>
                <a:spcPts val="200"/>
              </a:spcBef>
              <a:buFont typeface="Wingdings" panose="05000000000000000000" pitchFamily="2" charset="2"/>
              <a:buChar char="q"/>
            </a:pPr>
            <a:r>
              <a:rPr lang="en-IN" sz="1800" b="1" i="1" dirty="0">
                <a:latin typeface="+mj-lt"/>
              </a:rPr>
              <a:t>Benefits to customers:</a:t>
            </a:r>
            <a:r>
              <a:rPr lang="en-IN" sz="1800" dirty="0">
                <a:latin typeface="+mj-lt"/>
              </a:rPr>
              <a:t> A consumer can choose a type of account required e.g. </a:t>
            </a:r>
          </a:p>
          <a:p>
            <a:pPr>
              <a:lnSpc>
                <a:spcPct val="100000"/>
              </a:lnSpc>
              <a:spcBef>
                <a:spcPts val="200"/>
              </a:spcBef>
              <a:buFont typeface="Wingdings" panose="05000000000000000000" pitchFamily="2" charset="2"/>
              <a:buChar char="§"/>
            </a:pPr>
            <a:r>
              <a:rPr lang="en-IN" sz="1800" dirty="0">
                <a:latin typeface="+mj-lt"/>
              </a:rPr>
              <a:t>A businessman having many transactions on a day can have a current account.</a:t>
            </a:r>
          </a:p>
          <a:p>
            <a:pPr>
              <a:lnSpc>
                <a:spcPct val="100000"/>
              </a:lnSpc>
              <a:spcBef>
                <a:spcPts val="200"/>
              </a:spcBef>
              <a:buFont typeface="Wingdings" panose="05000000000000000000" pitchFamily="2" charset="2"/>
              <a:buChar char="§"/>
            </a:pPr>
            <a:r>
              <a:rPr lang="en-IN" sz="1800" dirty="0">
                <a:latin typeface="+mj-lt"/>
              </a:rPr>
              <a:t> Money which is not required at present can be kept in a saving account and consumer can enjoy its interest.</a:t>
            </a:r>
          </a:p>
          <a:p>
            <a:pPr>
              <a:lnSpc>
                <a:spcPct val="100000"/>
              </a:lnSpc>
              <a:spcBef>
                <a:spcPts val="200"/>
              </a:spcBef>
              <a:buFont typeface="Wingdings" panose="05000000000000000000" pitchFamily="2" charset="2"/>
              <a:buChar char="§"/>
            </a:pPr>
            <a:r>
              <a:rPr lang="en-IN" sz="1800" dirty="0">
                <a:latin typeface="+mj-lt"/>
              </a:rPr>
              <a:t>Ideal money can be invested as time deposit and high interest can be enjoyed.  </a:t>
            </a:r>
          </a:p>
          <a:p>
            <a:pPr>
              <a:lnSpc>
                <a:spcPct val="100000"/>
              </a:lnSpc>
              <a:spcBef>
                <a:spcPts val="200"/>
              </a:spcBef>
              <a:buFont typeface="Wingdings" panose="05000000000000000000" pitchFamily="2" charset="2"/>
              <a:buChar char="q"/>
            </a:pPr>
            <a:r>
              <a:rPr lang="en-IN" sz="1800" b="1" i="1" dirty="0">
                <a:latin typeface="+mj-lt"/>
              </a:rPr>
              <a:t>Impact on economy:</a:t>
            </a:r>
            <a:r>
              <a:rPr lang="en-IN" sz="1800" dirty="0">
                <a:latin typeface="+mj-lt"/>
              </a:rPr>
              <a:t> Government can now know the financial condition of its people having bank accounts</a:t>
            </a:r>
          </a:p>
          <a:p>
            <a:pPr>
              <a:lnSpc>
                <a:spcPct val="100000"/>
              </a:lnSpc>
              <a:spcBef>
                <a:spcPts val="200"/>
              </a:spcBef>
              <a:buFont typeface="Wingdings" panose="05000000000000000000" pitchFamily="2" charset="2"/>
              <a:buChar char="§"/>
            </a:pPr>
            <a:r>
              <a:rPr lang="en-IN" sz="1800" dirty="0">
                <a:latin typeface="+mj-lt"/>
              </a:rPr>
              <a:t>As banks now provide facilities of Demat account equity and share market has been more transparent and as a result unhealthy activities in share market cannot be carried out.</a:t>
            </a:r>
          </a:p>
          <a:p>
            <a:pPr>
              <a:lnSpc>
                <a:spcPct val="100000"/>
              </a:lnSpc>
              <a:spcBef>
                <a:spcPts val="200"/>
              </a:spcBef>
              <a:buFont typeface="Wingdings" panose="05000000000000000000" pitchFamily="2" charset="2"/>
              <a:buChar char="q"/>
            </a:pPr>
            <a:r>
              <a:rPr lang="en-IN" sz="1800" b="1" i="1" dirty="0">
                <a:latin typeface="+mj-lt"/>
              </a:rPr>
              <a:t>Impact on bank’s productivity:</a:t>
            </a:r>
            <a:r>
              <a:rPr lang="en-IN" sz="1800" dirty="0">
                <a:latin typeface="+mj-lt"/>
              </a:rPr>
              <a:t> Giving a satisfactory interest on the money deposited and providing many facilities like overdraft to their loyal customers banks now have started getting potential customers.</a:t>
            </a:r>
          </a:p>
          <a:p>
            <a:pPr>
              <a:lnSpc>
                <a:spcPct val="100000"/>
              </a:lnSpc>
              <a:spcBef>
                <a:spcPts val="200"/>
              </a:spcBef>
              <a:buFont typeface="Wingdings" panose="05000000000000000000" pitchFamily="2" charset="2"/>
              <a:buChar char="§"/>
            </a:pPr>
            <a:r>
              <a:rPr lang="en-IN" sz="1800" dirty="0">
                <a:latin typeface="+mj-lt"/>
              </a:rPr>
              <a:t>Luring  customers for time deposits helps banks in investing that amount to various other activities which results in earning more revenue for bank. </a:t>
            </a:r>
          </a:p>
        </p:txBody>
      </p:sp>
    </p:spTree>
    <p:extLst>
      <p:ext uri="{BB962C8B-B14F-4D97-AF65-F5344CB8AC3E}">
        <p14:creationId xmlns:p14="http://schemas.microsoft.com/office/powerpoint/2010/main" xmlns="" val="294853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4728"/>
            <a:ext cx="10511246" cy="772733"/>
          </a:xfrm>
        </p:spPr>
        <p:txBody>
          <a:bodyPr>
            <a:noAutofit/>
          </a:bodyPr>
          <a:lstStyle/>
          <a:p>
            <a:pPr algn="ctr"/>
            <a:r>
              <a:rPr lang="en-IN" sz="4500" dirty="0" smtClean="0"/>
              <a:t>Insurances </a:t>
            </a:r>
            <a:r>
              <a:rPr lang="en-IN" sz="4500" dirty="0"/>
              <a:t>and </a:t>
            </a:r>
            <a:r>
              <a:rPr lang="en-IN" sz="4500" dirty="0" smtClean="0"/>
              <a:t>Loans</a:t>
            </a:r>
            <a:endParaRPr lang="en-IN" sz="4500" dirty="0"/>
          </a:p>
        </p:txBody>
      </p:sp>
      <p:sp>
        <p:nvSpPr>
          <p:cNvPr id="3" name="Content Placeholder 2"/>
          <p:cNvSpPr>
            <a:spLocks noGrp="1"/>
          </p:cNvSpPr>
          <p:nvPr>
            <p:ph idx="1"/>
          </p:nvPr>
        </p:nvSpPr>
        <p:spPr>
          <a:xfrm>
            <a:off x="404948" y="940528"/>
            <a:ext cx="11155681" cy="5329645"/>
          </a:xfrm>
        </p:spPr>
        <p:txBody>
          <a:bodyPr>
            <a:noAutofit/>
          </a:bodyPr>
          <a:lstStyle/>
          <a:p>
            <a:pPr>
              <a:lnSpc>
                <a:spcPct val="100000"/>
              </a:lnSpc>
              <a:spcBef>
                <a:spcPts val="200"/>
              </a:spcBef>
            </a:pPr>
            <a:r>
              <a:rPr lang="en-IN" sz="1800" dirty="0">
                <a:latin typeface="+mj-lt"/>
              </a:rPr>
              <a:t>Banks provide various type of insurances like Health, Life, automobile, specialized etc.</a:t>
            </a:r>
          </a:p>
          <a:p>
            <a:pPr>
              <a:lnSpc>
                <a:spcPct val="100000"/>
              </a:lnSpc>
              <a:spcBef>
                <a:spcPts val="200"/>
              </a:spcBef>
            </a:pPr>
            <a:r>
              <a:rPr lang="en-IN" sz="1800" dirty="0">
                <a:latin typeface="+mj-lt"/>
              </a:rPr>
              <a:t>Similarly different type of loans like educational, automobiles, infrastructure, business etc. are provided.</a:t>
            </a:r>
          </a:p>
          <a:p>
            <a:pPr>
              <a:lnSpc>
                <a:spcPct val="100000"/>
              </a:lnSpc>
              <a:spcBef>
                <a:spcPts val="200"/>
              </a:spcBef>
              <a:buFont typeface="Wingdings" panose="05000000000000000000" pitchFamily="2" charset="2"/>
              <a:buChar char="q"/>
            </a:pPr>
            <a:r>
              <a:rPr lang="en-IN" sz="1800" b="1" i="1" dirty="0">
                <a:latin typeface="+mj-lt"/>
              </a:rPr>
              <a:t>Benefits to customers: </a:t>
            </a:r>
            <a:r>
              <a:rPr lang="en-IN" sz="1800" dirty="0">
                <a:latin typeface="+mj-lt"/>
              </a:rPr>
              <a:t>As a result of insurances now a person feels secured about assets, automobiles etc. owned by him/her. Also medical and health insurances have assured safety in times of adversity.</a:t>
            </a:r>
          </a:p>
          <a:p>
            <a:pPr>
              <a:lnSpc>
                <a:spcPct val="100000"/>
              </a:lnSpc>
              <a:spcBef>
                <a:spcPts val="200"/>
              </a:spcBef>
              <a:buFont typeface="Wingdings" panose="05000000000000000000" pitchFamily="2" charset="2"/>
              <a:buChar char="§"/>
            </a:pPr>
            <a:r>
              <a:rPr lang="en-IN" sz="1800" dirty="0">
                <a:latin typeface="+mj-lt"/>
              </a:rPr>
              <a:t>With various loans provided by bank now average earning person can thrive for a better life style, better education etc.   </a:t>
            </a:r>
          </a:p>
          <a:p>
            <a:pPr>
              <a:lnSpc>
                <a:spcPct val="100000"/>
              </a:lnSpc>
              <a:spcBef>
                <a:spcPts val="200"/>
              </a:spcBef>
              <a:buFont typeface="Wingdings" panose="05000000000000000000" pitchFamily="2" charset="2"/>
              <a:buChar char="q"/>
            </a:pPr>
            <a:r>
              <a:rPr lang="en-IN" sz="1800" b="1" i="1" dirty="0">
                <a:latin typeface="+mj-lt"/>
              </a:rPr>
              <a:t>Impact on economy: </a:t>
            </a:r>
            <a:r>
              <a:rPr lang="en-IN" sz="1800" dirty="0">
                <a:latin typeface="+mj-lt"/>
              </a:rPr>
              <a:t>Due to loan facilities items which were considered luxuries are now becoming common indicating growth of economy, many industries like automobiles, infrastructure, educational sector has flourished due to increase in  demands of goods.</a:t>
            </a:r>
          </a:p>
          <a:p>
            <a:pPr>
              <a:lnSpc>
                <a:spcPct val="100000"/>
              </a:lnSpc>
              <a:spcBef>
                <a:spcPts val="200"/>
              </a:spcBef>
              <a:buFont typeface="Wingdings" panose="05000000000000000000" pitchFamily="2" charset="2"/>
              <a:buChar char="§"/>
            </a:pPr>
            <a:r>
              <a:rPr lang="en-IN" sz="1800" dirty="0">
                <a:latin typeface="+mj-lt"/>
              </a:rPr>
              <a:t>As industries flourishes more employment is created, educational loans have ensured educated future of country. All this activities has resulted in development of economy. </a:t>
            </a:r>
          </a:p>
          <a:p>
            <a:pPr>
              <a:lnSpc>
                <a:spcPct val="100000"/>
              </a:lnSpc>
              <a:spcBef>
                <a:spcPts val="200"/>
              </a:spcBef>
              <a:buFont typeface="Wingdings" panose="05000000000000000000" pitchFamily="2" charset="2"/>
              <a:buChar char="q"/>
            </a:pPr>
            <a:r>
              <a:rPr lang="en-IN" sz="1800" b="1" i="1" dirty="0">
                <a:latin typeface="+mj-lt"/>
              </a:rPr>
              <a:t>Impact on bank’s productivity: </a:t>
            </a:r>
            <a:r>
              <a:rPr lang="en-IN" sz="1800" dirty="0">
                <a:latin typeface="+mj-lt"/>
              </a:rPr>
              <a:t>Bank earns credit on loans it gives to its customers, once they get the money back a part of it goes to central bank </a:t>
            </a:r>
            <a:r>
              <a:rPr lang="en-IN" sz="1800" dirty="0" smtClean="0">
                <a:latin typeface="+mj-lt"/>
              </a:rPr>
              <a:t>and </a:t>
            </a:r>
            <a:r>
              <a:rPr lang="en-IN" sz="1800" dirty="0">
                <a:latin typeface="+mj-lt"/>
              </a:rPr>
              <a:t>they again create credit from the rest.</a:t>
            </a:r>
          </a:p>
          <a:p>
            <a:pPr>
              <a:lnSpc>
                <a:spcPct val="100000"/>
              </a:lnSpc>
              <a:spcBef>
                <a:spcPts val="200"/>
              </a:spcBef>
              <a:buFont typeface="Wingdings" panose="05000000000000000000" pitchFamily="2" charset="2"/>
              <a:buChar char="§"/>
            </a:pPr>
            <a:r>
              <a:rPr lang="en-IN" sz="1800" dirty="0">
                <a:latin typeface="+mj-lt"/>
              </a:rPr>
              <a:t>The insurance premium we pay is invested and in turn produces capital for bank.</a:t>
            </a:r>
          </a:p>
          <a:p>
            <a:pPr>
              <a:lnSpc>
                <a:spcPct val="100000"/>
              </a:lnSpc>
              <a:spcBef>
                <a:spcPts val="200"/>
              </a:spcBef>
              <a:buFont typeface="Wingdings" panose="05000000000000000000" pitchFamily="2" charset="2"/>
              <a:buChar char="§"/>
            </a:pPr>
            <a:r>
              <a:rPr lang="en-IN" sz="1800" dirty="0">
                <a:latin typeface="+mj-lt"/>
              </a:rPr>
              <a:t>Hence a recurring scenario is created due to which bank recursively earns revenue and increases its capital which helps a bank to expand or grow.</a:t>
            </a:r>
          </a:p>
        </p:txBody>
      </p:sp>
    </p:spTree>
    <p:extLst>
      <p:ext uri="{BB962C8B-B14F-4D97-AF65-F5344CB8AC3E}">
        <p14:creationId xmlns:p14="http://schemas.microsoft.com/office/powerpoint/2010/main" xmlns="" val="130195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73" y="11036"/>
            <a:ext cx="11164389" cy="864174"/>
          </a:xfrm>
        </p:spPr>
        <p:txBody>
          <a:bodyPr>
            <a:normAutofit/>
          </a:bodyPr>
          <a:lstStyle/>
          <a:p>
            <a:pPr algn="ctr"/>
            <a:r>
              <a:rPr lang="en-IN" dirty="0" smtClean="0"/>
              <a:t>Mutual Funds</a:t>
            </a:r>
            <a:endParaRPr lang="en-IN" dirty="0"/>
          </a:p>
        </p:txBody>
      </p:sp>
      <p:sp>
        <p:nvSpPr>
          <p:cNvPr id="3" name="Content Placeholder 2"/>
          <p:cNvSpPr>
            <a:spLocks noGrp="1"/>
          </p:cNvSpPr>
          <p:nvPr>
            <p:ph idx="1"/>
          </p:nvPr>
        </p:nvSpPr>
        <p:spPr>
          <a:xfrm>
            <a:off x="522514" y="829953"/>
            <a:ext cx="11351623" cy="5518596"/>
          </a:xfrm>
        </p:spPr>
        <p:txBody>
          <a:bodyPr>
            <a:normAutofit fontScale="85000" lnSpcReduction="20000"/>
          </a:bodyPr>
          <a:lstStyle/>
          <a:p>
            <a:pPr>
              <a:spcBef>
                <a:spcPts val="200"/>
              </a:spcBef>
            </a:pPr>
            <a:r>
              <a:rPr lang="en-IN" sz="2200" dirty="0">
                <a:latin typeface="+mj-lt"/>
              </a:rPr>
              <a:t>A </a:t>
            </a:r>
            <a:r>
              <a:rPr lang="en-IN" sz="2200" i="1" dirty="0">
                <a:latin typeface="+mj-lt"/>
              </a:rPr>
              <a:t>mutual fund</a:t>
            </a:r>
            <a:r>
              <a:rPr lang="en-IN" sz="2200" dirty="0">
                <a:latin typeface="+mj-lt"/>
              </a:rPr>
              <a:t> is a pool of money from numerous investors who wish to save or make money by investments but does have the knowledge where to invest.</a:t>
            </a:r>
          </a:p>
          <a:p>
            <a:pPr>
              <a:spcBef>
                <a:spcPts val="200"/>
              </a:spcBef>
            </a:pPr>
            <a:r>
              <a:rPr lang="en-IN" sz="2200" dirty="0">
                <a:latin typeface="+mj-lt"/>
              </a:rPr>
              <a:t>Banks take money from such investors and invest them in sectors which generates interest, hence a bank acts as a financial advisor to its customer. E.g. ICICI mutual funds, HDFC mutual </a:t>
            </a:r>
            <a:r>
              <a:rPr lang="en-IN" sz="2200" dirty="0" smtClean="0">
                <a:latin typeface="+mj-lt"/>
              </a:rPr>
              <a:t>funds.</a:t>
            </a:r>
          </a:p>
          <a:p>
            <a:pPr>
              <a:spcBef>
                <a:spcPts val="200"/>
              </a:spcBef>
            </a:pPr>
            <a:endParaRPr lang="en-IN" sz="2200" dirty="0">
              <a:latin typeface="+mj-lt"/>
            </a:endParaRPr>
          </a:p>
          <a:p>
            <a:pPr>
              <a:spcBef>
                <a:spcPts val="200"/>
              </a:spcBef>
              <a:buFont typeface="Wingdings" panose="05000000000000000000" pitchFamily="2" charset="2"/>
              <a:buChar char="q"/>
            </a:pPr>
            <a:r>
              <a:rPr lang="en-IN" sz="2200" b="1" i="1" dirty="0">
                <a:latin typeface="+mj-lt"/>
              </a:rPr>
              <a:t>Benefits to customers: </a:t>
            </a:r>
            <a:r>
              <a:rPr lang="en-IN" sz="2200" dirty="0">
                <a:latin typeface="+mj-lt"/>
              </a:rPr>
              <a:t>A layman having money and not knowing anything about market always faces dilemmas about investing it in a proper sector, mutual funds comes at rescue to such people.</a:t>
            </a:r>
          </a:p>
          <a:p>
            <a:pPr>
              <a:spcBef>
                <a:spcPts val="200"/>
              </a:spcBef>
              <a:buFont typeface="Wingdings" panose="05000000000000000000" pitchFamily="2" charset="2"/>
              <a:buChar char="§"/>
            </a:pPr>
            <a:r>
              <a:rPr lang="en-IN" sz="2200" dirty="0">
                <a:latin typeface="+mj-lt"/>
              </a:rPr>
              <a:t>Bank takes money from them and investors can enjoy a higher % of interest. </a:t>
            </a:r>
          </a:p>
          <a:p>
            <a:pPr>
              <a:spcBef>
                <a:spcPts val="200"/>
              </a:spcBef>
              <a:buFont typeface="Wingdings" panose="05000000000000000000" pitchFamily="2" charset="2"/>
              <a:buChar char="q"/>
            </a:pPr>
            <a:r>
              <a:rPr lang="en-IN" sz="2200" b="1" i="1" dirty="0">
                <a:latin typeface="+mj-lt"/>
              </a:rPr>
              <a:t>Impact on economy: </a:t>
            </a:r>
            <a:r>
              <a:rPr lang="en-IN" sz="2200" dirty="0">
                <a:latin typeface="+mj-lt"/>
              </a:rPr>
              <a:t>Pooling money from many investors and investing the money in appropriate sector helps in flourishing of sector.</a:t>
            </a:r>
          </a:p>
          <a:p>
            <a:pPr>
              <a:spcBef>
                <a:spcPts val="200"/>
              </a:spcBef>
              <a:buFont typeface="Wingdings" panose="05000000000000000000" pitchFamily="2" charset="2"/>
              <a:buChar char="§"/>
            </a:pPr>
            <a:r>
              <a:rPr lang="en-IN" sz="2200" dirty="0">
                <a:latin typeface="+mj-lt"/>
              </a:rPr>
              <a:t>As a result of which that sector creates more capital and more potential investors try to invest in it. E.g. Due to DLF , HDFC, PNB infrastructure sector has developed immensely which caught eye of Godrej in investing in infrastructure.   </a:t>
            </a:r>
          </a:p>
          <a:p>
            <a:pPr>
              <a:spcBef>
                <a:spcPts val="200"/>
              </a:spcBef>
              <a:buFont typeface="Wingdings" panose="05000000000000000000" pitchFamily="2" charset="2"/>
              <a:buChar char="q"/>
            </a:pPr>
            <a:r>
              <a:rPr lang="en-IN" sz="2200" b="1" i="1" dirty="0">
                <a:latin typeface="+mj-lt"/>
              </a:rPr>
              <a:t>Impact on bank’s productivity: </a:t>
            </a:r>
            <a:r>
              <a:rPr lang="en-IN" sz="2200" dirty="0">
                <a:latin typeface="+mj-lt"/>
              </a:rPr>
              <a:t>Along with generating interest for customers a bank never forgets its own profit, hence a bank also increases its revenue by investing. </a:t>
            </a:r>
          </a:p>
          <a:p>
            <a:pPr>
              <a:spcBef>
                <a:spcPts val="200"/>
              </a:spcBef>
              <a:buFont typeface="Wingdings" panose="05000000000000000000" pitchFamily="2" charset="2"/>
              <a:buChar char="§"/>
            </a:pPr>
            <a:r>
              <a:rPr lang="en-IN" sz="2200" dirty="0">
                <a:latin typeface="+mj-lt"/>
              </a:rPr>
              <a:t>When a bank invests in good mutual funds it draws more customers towards it which adds to the repo of bank.  </a:t>
            </a:r>
          </a:p>
        </p:txBody>
      </p:sp>
    </p:spTree>
    <p:extLst>
      <p:ext uri="{BB962C8B-B14F-4D97-AF65-F5344CB8AC3E}">
        <p14:creationId xmlns:p14="http://schemas.microsoft.com/office/powerpoint/2010/main" xmlns="" val="315727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873" y="52252"/>
            <a:ext cx="10707189" cy="1151556"/>
          </a:xfrm>
        </p:spPr>
        <p:txBody>
          <a:bodyPr>
            <a:normAutofit/>
          </a:bodyPr>
          <a:lstStyle/>
          <a:p>
            <a:pPr algn="ctr"/>
            <a:r>
              <a:rPr lang="en-IN" sz="4500" dirty="0" smtClean="0"/>
              <a:t>Post </a:t>
            </a:r>
            <a:r>
              <a:rPr lang="en-IN" sz="4500" dirty="0"/>
              <a:t>&amp; Provident </a:t>
            </a:r>
            <a:r>
              <a:rPr lang="en-IN" sz="4500" dirty="0" smtClean="0"/>
              <a:t>funds</a:t>
            </a:r>
            <a:endParaRPr lang="en-IN" sz="4500" dirty="0"/>
          </a:p>
        </p:txBody>
      </p:sp>
      <p:sp>
        <p:nvSpPr>
          <p:cNvPr id="3" name="Content Placeholder 2"/>
          <p:cNvSpPr>
            <a:spLocks noGrp="1"/>
          </p:cNvSpPr>
          <p:nvPr>
            <p:ph idx="1"/>
          </p:nvPr>
        </p:nvSpPr>
        <p:spPr>
          <a:xfrm>
            <a:off x="457200" y="765926"/>
            <a:ext cx="11273246" cy="5425870"/>
          </a:xfrm>
        </p:spPr>
        <p:txBody>
          <a:bodyPr>
            <a:noAutofit/>
          </a:bodyPr>
          <a:lstStyle/>
          <a:p>
            <a:pPr>
              <a:spcBef>
                <a:spcPts val="200"/>
              </a:spcBef>
            </a:pPr>
            <a:r>
              <a:rPr lang="en-IN" sz="1800" dirty="0">
                <a:latin typeface="+mj-lt"/>
              </a:rPr>
              <a:t>Post can be considered more as a service than product , it is a facility mostly availed for rural public where they can deposit their money ensuring the safety of their money.</a:t>
            </a:r>
          </a:p>
          <a:p>
            <a:pPr>
              <a:spcBef>
                <a:spcPts val="200"/>
              </a:spcBef>
            </a:pPr>
            <a:r>
              <a:rPr lang="en-IN" sz="1800" dirty="0">
                <a:latin typeface="+mj-lt"/>
              </a:rPr>
              <a:t>Provident funds are tax saving policies money invested in provident funds is non taxable.</a:t>
            </a:r>
          </a:p>
          <a:p>
            <a:pPr>
              <a:spcBef>
                <a:spcPts val="200"/>
              </a:spcBef>
              <a:buFont typeface="Wingdings" panose="05000000000000000000" pitchFamily="2" charset="2"/>
              <a:buChar char="q"/>
            </a:pPr>
            <a:r>
              <a:rPr lang="en-IN" sz="1800" b="1" i="1" dirty="0">
                <a:latin typeface="+mj-lt"/>
              </a:rPr>
              <a:t>Benefits to customers: </a:t>
            </a:r>
            <a:r>
              <a:rPr lang="en-IN" sz="1800" dirty="0">
                <a:latin typeface="+mj-lt"/>
              </a:rPr>
              <a:t>Rural people rather than hoarding their money can invest in banks and can earn interest on it. Various ‘Yojnas’ has been made available for the famers having bank account.</a:t>
            </a:r>
          </a:p>
          <a:p>
            <a:pPr>
              <a:spcBef>
                <a:spcPts val="200"/>
              </a:spcBef>
              <a:buFont typeface="Wingdings" panose="05000000000000000000" pitchFamily="2" charset="2"/>
              <a:buChar char="§"/>
            </a:pPr>
            <a:r>
              <a:rPr lang="en-IN" sz="1800" dirty="0">
                <a:latin typeface="+mj-lt"/>
              </a:rPr>
              <a:t>Any person can save his/her money by investing in provident funds as these funds are non taxable. PPF (public provident fund) , EPF (employee provident funds) are various schemes introduced. </a:t>
            </a:r>
          </a:p>
          <a:p>
            <a:pPr>
              <a:spcBef>
                <a:spcPts val="200"/>
              </a:spcBef>
              <a:buFont typeface="Wingdings" panose="05000000000000000000" pitchFamily="2" charset="2"/>
              <a:buChar char="q"/>
            </a:pPr>
            <a:r>
              <a:rPr lang="en-IN" sz="1800" b="1" i="1" dirty="0">
                <a:latin typeface="+mj-lt"/>
              </a:rPr>
              <a:t>Impact on economy: </a:t>
            </a:r>
            <a:r>
              <a:rPr lang="en-IN" sz="1800" dirty="0">
                <a:latin typeface="+mj-lt"/>
              </a:rPr>
              <a:t>With the advent of post, rural people are now more aware about banking facilities hence they can now easily access the facilities of these post services.</a:t>
            </a:r>
          </a:p>
          <a:p>
            <a:pPr>
              <a:spcBef>
                <a:spcPts val="200"/>
              </a:spcBef>
              <a:buFont typeface="Wingdings" panose="05000000000000000000" pitchFamily="2" charset="2"/>
              <a:buChar char="§"/>
            </a:pPr>
            <a:r>
              <a:rPr lang="en-IN" sz="1800" dirty="0">
                <a:latin typeface="+mj-lt"/>
              </a:rPr>
              <a:t>Money invested in provident funds is used by government for the development and growth of nation.</a:t>
            </a:r>
          </a:p>
          <a:p>
            <a:pPr>
              <a:spcBef>
                <a:spcPts val="200"/>
              </a:spcBef>
              <a:buFont typeface="Wingdings" panose="05000000000000000000" pitchFamily="2" charset="2"/>
              <a:buChar char="q"/>
            </a:pPr>
            <a:r>
              <a:rPr lang="en-IN" sz="1800" b="1" i="1" dirty="0">
                <a:latin typeface="+mj-lt"/>
              </a:rPr>
              <a:t>Impact on bank’s productivity: </a:t>
            </a:r>
            <a:r>
              <a:rPr lang="en-IN" sz="1800" dirty="0">
                <a:latin typeface="+mj-lt"/>
              </a:rPr>
              <a:t>Due to post facilities started by public banks, now private sectors have also entered rural areas with their branches as public is well versed with banking facilities.</a:t>
            </a:r>
          </a:p>
          <a:p>
            <a:pPr>
              <a:spcBef>
                <a:spcPts val="200"/>
              </a:spcBef>
              <a:buFont typeface="Wingdings" panose="05000000000000000000" pitchFamily="2" charset="2"/>
              <a:buChar char="§"/>
            </a:pPr>
            <a:r>
              <a:rPr lang="en-IN" sz="1800" dirty="0">
                <a:latin typeface="+mj-lt"/>
              </a:rPr>
              <a:t>This helps the bank stretch it’s arms into villages and increasing its number of customers. E.g. In Gujarat itself many private sectors like Central bank, Indusland bank have started its branches into remote areas.</a:t>
            </a:r>
          </a:p>
          <a:p>
            <a:pPr>
              <a:spcBef>
                <a:spcPts val="200"/>
              </a:spcBef>
              <a:buFont typeface="Wingdings" panose="05000000000000000000" pitchFamily="2" charset="2"/>
              <a:buChar char="§"/>
            </a:pPr>
            <a:r>
              <a:rPr lang="en-IN" sz="1800" dirty="0">
                <a:latin typeface="+mj-lt"/>
              </a:rPr>
              <a:t>Provident funds as such has no effect on productivity of bank it is a liability every bank has to follow as per government norms. </a:t>
            </a:r>
          </a:p>
        </p:txBody>
      </p:sp>
    </p:spTree>
    <p:extLst>
      <p:ext uri="{BB962C8B-B14F-4D97-AF65-F5344CB8AC3E}">
        <p14:creationId xmlns:p14="http://schemas.microsoft.com/office/powerpoint/2010/main" xmlns="" val="354741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803" y="89410"/>
            <a:ext cx="11430000" cy="903362"/>
          </a:xfrm>
        </p:spPr>
        <p:txBody>
          <a:bodyPr>
            <a:noAutofit/>
          </a:bodyPr>
          <a:lstStyle/>
          <a:p>
            <a:pPr algn="ctr"/>
            <a:r>
              <a:rPr lang="en-IN" sz="4500" dirty="0" smtClean="0"/>
              <a:t>Foreign </a:t>
            </a:r>
            <a:r>
              <a:rPr lang="en-IN" sz="4500" dirty="0"/>
              <a:t>Exchange and Money </a:t>
            </a:r>
            <a:r>
              <a:rPr lang="en-IN" sz="4500" dirty="0" smtClean="0"/>
              <a:t>Transfer</a:t>
            </a:r>
            <a:endParaRPr lang="en-IN" sz="4500" dirty="0"/>
          </a:p>
        </p:txBody>
      </p:sp>
      <p:sp>
        <p:nvSpPr>
          <p:cNvPr id="3" name="Content Placeholder 2"/>
          <p:cNvSpPr>
            <a:spLocks noGrp="1"/>
          </p:cNvSpPr>
          <p:nvPr>
            <p:ph idx="1"/>
          </p:nvPr>
        </p:nvSpPr>
        <p:spPr>
          <a:xfrm>
            <a:off x="261257" y="1101148"/>
            <a:ext cx="11652070" cy="5417222"/>
          </a:xfrm>
        </p:spPr>
        <p:txBody>
          <a:bodyPr>
            <a:normAutofit fontScale="92500" lnSpcReduction="20000"/>
          </a:bodyPr>
          <a:lstStyle/>
          <a:p>
            <a:pPr>
              <a:spcBef>
                <a:spcPts val="200"/>
              </a:spcBef>
            </a:pPr>
            <a:r>
              <a:rPr lang="en-IN" sz="2200" dirty="0">
                <a:latin typeface="+mj-lt"/>
              </a:rPr>
              <a:t>Foreign exchange and money transfer is a modern facility provided by banks, banks have tie ups with FOREX(foreign exchange) companies and gives these facilities to its customers E.g. ICICI had tied up with Western union money transfer</a:t>
            </a:r>
            <a:r>
              <a:rPr lang="en-IN" sz="2200" dirty="0" smtClean="0">
                <a:latin typeface="+mj-lt"/>
              </a:rPr>
              <a:t>.</a:t>
            </a:r>
          </a:p>
          <a:p>
            <a:pPr>
              <a:spcBef>
                <a:spcPts val="200"/>
              </a:spcBef>
            </a:pPr>
            <a:endParaRPr lang="en-IN" sz="2200" dirty="0">
              <a:latin typeface="+mj-lt"/>
            </a:endParaRPr>
          </a:p>
          <a:p>
            <a:pPr>
              <a:spcBef>
                <a:spcPts val="200"/>
              </a:spcBef>
              <a:buFont typeface="Wingdings" panose="05000000000000000000" pitchFamily="2" charset="2"/>
              <a:buChar char="q"/>
            </a:pPr>
            <a:r>
              <a:rPr lang="en-IN" sz="2200" b="1" i="1" dirty="0">
                <a:latin typeface="+mj-lt"/>
              </a:rPr>
              <a:t>Benefits to customers: </a:t>
            </a:r>
            <a:r>
              <a:rPr lang="en-IN" sz="2200" dirty="0">
                <a:latin typeface="+mj-lt"/>
              </a:rPr>
              <a:t>Now tourist visiting a foreign country need not to worry about exchanges as banks provide an easy exchange facility. </a:t>
            </a:r>
          </a:p>
          <a:p>
            <a:pPr>
              <a:spcBef>
                <a:spcPts val="200"/>
              </a:spcBef>
              <a:buFont typeface="Wingdings" panose="05000000000000000000" pitchFamily="2" charset="2"/>
              <a:buChar char="§"/>
            </a:pPr>
            <a:r>
              <a:rPr lang="en-IN" sz="2200" dirty="0">
                <a:latin typeface="+mj-lt"/>
              </a:rPr>
              <a:t>Moreover transferring money nowadays has became easy as private banks either has it’s branches in foreign nation or has tie ups with foreign banks for easy transfer of money.</a:t>
            </a:r>
          </a:p>
          <a:p>
            <a:pPr>
              <a:spcBef>
                <a:spcPts val="200"/>
              </a:spcBef>
              <a:buFont typeface="Wingdings" panose="05000000000000000000" pitchFamily="2" charset="2"/>
              <a:buChar char="§"/>
            </a:pPr>
            <a:r>
              <a:rPr lang="en-IN" sz="2200" dirty="0">
                <a:latin typeface="+mj-lt"/>
              </a:rPr>
              <a:t> As a result of above concept of money order is now fading away.</a:t>
            </a:r>
          </a:p>
          <a:p>
            <a:pPr>
              <a:spcBef>
                <a:spcPts val="200"/>
              </a:spcBef>
              <a:buFont typeface="Wingdings" panose="05000000000000000000" pitchFamily="2" charset="2"/>
              <a:buChar char="q"/>
            </a:pPr>
            <a:r>
              <a:rPr lang="en-IN" sz="2200" b="1" i="1" dirty="0">
                <a:latin typeface="+mj-lt"/>
              </a:rPr>
              <a:t>Impact on economy: </a:t>
            </a:r>
            <a:r>
              <a:rPr lang="en-IN" sz="2200" dirty="0">
                <a:latin typeface="+mj-lt"/>
              </a:rPr>
              <a:t>Illegal exchange of foreign currencies has been controlled to some extent, giving government a far idea about foreign investments in various sectors E.g. </a:t>
            </a:r>
            <a:r>
              <a:rPr lang="en-IN" sz="2200" dirty="0" smtClean="0">
                <a:latin typeface="+mj-lt"/>
              </a:rPr>
              <a:t>Tourism, </a:t>
            </a:r>
            <a:r>
              <a:rPr lang="en-IN" sz="2200" dirty="0">
                <a:latin typeface="+mj-lt"/>
              </a:rPr>
              <a:t>foreign exchange students.</a:t>
            </a:r>
          </a:p>
          <a:p>
            <a:pPr>
              <a:spcBef>
                <a:spcPts val="200"/>
              </a:spcBef>
              <a:buFont typeface="Wingdings" panose="05000000000000000000" pitchFamily="2" charset="2"/>
              <a:buChar char="§"/>
            </a:pPr>
            <a:r>
              <a:rPr lang="en-IN" sz="2200" dirty="0">
                <a:latin typeface="+mj-lt"/>
              </a:rPr>
              <a:t>As money transfer is done through a legal authority(bank) , less chances of money laundering to other nations.</a:t>
            </a:r>
          </a:p>
          <a:p>
            <a:pPr>
              <a:spcBef>
                <a:spcPts val="200"/>
              </a:spcBef>
              <a:buFont typeface="Wingdings" panose="05000000000000000000" pitchFamily="2" charset="2"/>
              <a:buChar char="q"/>
            </a:pPr>
            <a:r>
              <a:rPr lang="en-IN" sz="2200" b="1" i="1" dirty="0">
                <a:latin typeface="+mj-lt"/>
              </a:rPr>
              <a:t>Impact on bank’s productivity: </a:t>
            </a:r>
            <a:r>
              <a:rPr lang="en-IN" sz="2200" dirty="0">
                <a:latin typeface="+mj-lt"/>
              </a:rPr>
              <a:t>Banks receives foreign currency which a bank can exchange when rates are higher hence earns money.</a:t>
            </a:r>
          </a:p>
          <a:p>
            <a:pPr>
              <a:spcBef>
                <a:spcPts val="200"/>
              </a:spcBef>
              <a:buFont typeface="Wingdings" panose="05000000000000000000" pitchFamily="2" charset="2"/>
              <a:buChar char="§"/>
            </a:pPr>
            <a:r>
              <a:rPr lang="en-IN" sz="2200" dirty="0">
                <a:latin typeface="+mj-lt"/>
              </a:rPr>
              <a:t>Providing these kind of services to its customers banks increases it’s brand value.  </a:t>
            </a:r>
          </a:p>
        </p:txBody>
      </p:sp>
    </p:spTree>
    <p:extLst>
      <p:ext uri="{BB962C8B-B14F-4D97-AF65-F5344CB8AC3E}">
        <p14:creationId xmlns:p14="http://schemas.microsoft.com/office/powerpoint/2010/main" xmlns="" val="240967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Products and its impact (Various </a:t>
            </a:r>
            <a:r>
              <a:rPr lang="en-IN" sz="4000" dirty="0"/>
              <a:t>facilities)</a:t>
            </a:r>
          </a:p>
        </p:txBody>
      </p:sp>
      <p:sp>
        <p:nvSpPr>
          <p:cNvPr id="3" name="Content Placeholder 2"/>
          <p:cNvSpPr>
            <a:spLocks noGrp="1"/>
          </p:cNvSpPr>
          <p:nvPr>
            <p:ph idx="1"/>
          </p:nvPr>
        </p:nvSpPr>
        <p:spPr/>
        <p:txBody>
          <a:bodyPr>
            <a:noAutofit/>
          </a:bodyPr>
          <a:lstStyle/>
          <a:p>
            <a:pPr>
              <a:spcBef>
                <a:spcPts val="200"/>
              </a:spcBef>
            </a:pPr>
            <a:r>
              <a:rPr lang="en-IN" sz="1800" dirty="0">
                <a:latin typeface="+mj-lt"/>
              </a:rPr>
              <a:t>With the advent of increase in the use of technology in each and every sector, banking sector has also introduced ‘net banking’.</a:t>
            </a:r>
          </a:p>
          <a:p>
            <a:pPr>
              <a:spcBef>
                <a:spcPts val="200"/>
              </a:spcBef>
            </a:pPr>
            <a:r>
              <a:rPr lang="en-IN" sz="1800" dirty="0">
                <a:latin typeface="+mj-lt"/>
              </a:rPr>
              <a:t>Net banking allows its user a 24 hour transaction facility.</a:t>
            </a:r>
          </a:p>
          <a:p>
            <a:pPr>
              <a:spcBef>
                <a:spcPts val="200"/>
              </a:spcBef>
            </a:pPr>
            <a:r>
              <a:rPr lang="en-IN" sz="1800" dirty="0">
                <a:latin typeface="+mj-lt"/>
              </a:rPr>
              <a:t>Facilities like NEFT and RTGS helps people to transfer larger amounts directly to any account.</a:t>
            </a:r>
          </a:p>
          <a:p>
            <a:pPr>
              <a:spcBef>
                <a:spcPts val="200"/>
              </a:spcBef>
            </a:pPr>
            <a:r>
              <a:rPr lang="en-IN" sz="1800" dirty="0">
                <a:latin typeface="+mj-lt"/>
              </a:rPr>
              <a:t>In the hype of plastic money bank’s have came up with various cards facility like credit cards, debit cards, etc. using which a customer has no need to carry physical cash, either the amount is credit on his name or directly debited from the account.</a:t>
            </a:r>
          </a:p>
          <a:p>
            <a:pPr>
              <a:spcBef>
                <a:spcPts val="200"/>
              </a:spcBef>
            </a:pPr>
            <a:r>
              <a:rPr lang="en-IN" sz="1800" dirty="0">
                <a:latin typeface="+mj-lt"/>
              </a:rPr>
              <a:t>In the urgent need of cash there are various ATMs around, customer is free to use any ATM irrespective of bank, and thus urgent need of cash is matched.</a:t>
            </a:r>
          </a:p>
          <a:p>
            <a:pPr>
              <a:spcBef>
                <a:spcPts val="200"/>
              </a:spcBef>
            </a:pPr>
            <a:r>
              <a:rPr lang="en-IN" sz="1800" dirty="0">
                <a:latin typeface="+mj-lt"/>
              </a:rPr>
              <a:t>Security of such IT leveraged products is assured by the banks itself provide a customer assurance to user such facilities.  </a:t>
            </a:r>
          </a:p>
        </p:txBody>
      </p:sp>
    </p:spTree>
    <p:extLst>
      <p:ext uri="{BB962C8B-B14F-4D97-AF65-F5344CB8AC3E}">
        <p14:creationId xmlns:p14="http://schemas.microsoft.com/office/powerpoint/2010/main" xmlns="" val="207933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949" y="0"/>
            <a:ext cx="9479280" cy="890299"/>
          </a:xfrm>
        </p:spPr>
        <p:txBody>
          <a:bodyPr>
            <a:normAutofit/>
          </a:bodyPr>
          <a:lstStyle/>
          <a:p>
            <a:pPr algn="ctr"/>
            <a:r>
              <a:rPr lang="en-IN" dirty="0" smtClean="0"/>
              <a:t>Various facilities</a:t>
            </a:r>
            <a:endParaRPr lang="en-IN" dirty="0"/>
          </a:p>
        </p:txBody>
      </p:sp>
      <p:sp>
        <p:nvSpPr>
          <p:cNvPr id="3" name="Content Placeholder 2"/>
          <p:cNvSpPr>
            <a:spLocks noGrp="1"/>
          </p:cNvSpPr>
          <p:nvPr>
            <p:ph idx="1"/>
          </p:nvPr>
        </p:nvSpPr>
        <p:spPr>
          <a:xfrm>
            <a:off x="587828" y="1015727"/>
            <a:ext cx="11120845" cy="5032375"/>
          </a:xfrm>
        </p:spPr>
        <p:txBody>
          <a:bodyPr>
            <a:normAutofit fontScale="92500" lnSpcReduction="10000"/>
          </a:bodyPr>
          <a:lstStyle/>
          <a:p>
            <a:pPr>
              <a:buFont typeface="Wingdings" panose="05000000000000000000" pitchFamily="2" charset="2"/>
              <a:buChar char="q"/>
            </a:pPr>
            <a:r>
              <a:rPr lang="en-IN" sz="2200" b="1" i="1" dirty="0">
                <a:latin typeface="+mj-lt"/>
              </a:rPr>
              <a:t>Benefits to customers: </a:t>
            </a:r>
            <a:r>
              <a:rPr lang="en-IN" sz="2200" dirty="0">
                <a:latin typeface="+mj-lt"/>
              </a:rPr>
              <a:t>Need of physical cash is now vanishing.</a:t>
            </a:r>
          </a:p>
          <a:p>
            <a:pPr>
              <a:buFont typeface="Wingdings" panose="05000000000000000000" pitchFamily="2" charset="2"/>
              <a:buChar char="§"/>
            </a:pPr>
            <a:r>
              <a:rPr lang="en-IN" sz="2200" dirty="0">
                <a:latin typeface="+mj-lt"/>
              </a:rPr>
              <a:t>Increase in online transaction it’s very easy to use net banking or cards.</a:t>
            </a:r>
          </a:p>
          <a:p>
            <a:pPr>
              <a:buFont typeface="Wingdings" panose="05000000000000000000" pitchFamily="2" charset="2"/>
              <a:buChar char="§"/>
            </a:pPr>
            <a:r>
              <a:rPr lang="en-IN" sz="2200" dirty="0">
                <a:latin typeface="+mj-lt"/>
              </a:rPr>
              <a:t>Almost every shop now accepts cards, which adds to online transactions. </a:t>
            </a:r>
          </a:p>
          <a:p>
            <a:pPr>
              <a:buFont typeface="Wingdings" panose="05000000000000000000" pitchFamily="2" charset="2"/>
              <a:buChar char="q"/>
            </a:pPr>
            <a:r>
              <a:rPr lang="en-IN" sz="2200" b="1" i="1" dirty="0">
                <a:latin typeface="+mj-lt"/>
              </a:rPr>
              <a:t>Impact on economy: </a:t>
            </a:r>
            <a:r>
              <a:rPr lang="en-IN" sz="2200" dirty="0">
                <a:latin typeface="+mj-lt"/>
              </a:rPr>
              <a:t>As money transactions have became more easier, money is rotated faster in the economy.</a:t>
            </a:r>
          </a:p>
          <a:p>
            <a:pPr>
              <a:buFont typeface="Wingdings" panose="05000000000000000000" pitchFamily="2" charset="2"/>
              <a:buChar char="§"/>
            </a:pPr>
            <a:r>
              <a:rPr lang="en-IN" sz="2200" dirty="0">
                <a:latin typeface="+mj-lt"/>
              </a:rPr>
              <a:t>Credit cards had indirectly increased purchasing capacity of a person as money has not to be paid immediately, hence increase in trade and hence uplifting the economy. </a:t>
            </a:r>
          </a:p>
          <a:p>
            <a:pPr>
              <a:buFont typeface="Wingdings" panose="05000000000000000000" pitchFamily="2" charset="2"/>
              <a:buChar char="q"/>
            </a:pPr>
            <a:r>
              <a:rPr lang="en-IN" sz="2200" b="1" i="1" dirty="0">
                <a:latin typeface="+mj-lt"/>
              </a:rPr>
              <a:t>Impact on bank’s productivity: </a:t>
            </a:r>
            <a:r>
              <a:rPr lang="en-IN" sz="2200" dirty="0">
                <a:latin typeface="+mj-lt"/>
              </a:rPr>
              <a:t>Bank’s collect a fair share from the vendors giving cards facilities which adds to bank’s revenue e.g. At present 2% is levied on vendor by the bank.</a:t>
            </a:r>
          </a:p>
          <a:p>
            <a:pPr>
              <a:buFont typeface="Wingdings" panose="05000000000000000000" pitchFamily="2" charset="2"/>
              <a:buChar char="§"/>
            </a:pPr>
            <a:r>
              <a:rPr lang="en-IN" sz="2200" dirty="0">
                <a:latin typeface="+mj-lt"/>
              </a:rPr>
              <a:t>Moreover bank can legally take interest as high as 47% from the customers who misses the outstanding credit payment dates.</a:t>
            </a:r>
          </a:p>
          <a:p>
            <a:pPr>
              <a:buFont typeface="Wingdings" panose="05000000000000000000" pitchFamily="2" charset="2"/>
              <a:buChar char="§"/>
            </a:pPr>
            <a:r>
              <a:rPr lang="en-IN" sz="2200" dirty="0">
                <a:latin typeface="+mj-lt"/>
              </a:rPr>
              <a:t> Increasing facilities for customers have added to the value of banks and thus increased the customers.</a:t>
            </a:r>
          </a:p>
        </p:txBody>
      </p:sp>
    </p:spTree>
    <p:extLst>
      <p:ext uri="{BB962C8B-B14F-4D97-AF65-F5344CB8AC3E}">
        <p14:creationId xmlns:p14="http://schemas.microsoft.com/office/powerpoint/2010/main" xmlns="" val="401247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xmlns="" val="301617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p>
        </p:txBody>
      </p:sp>
      <p:sp>
        <p:nvSpPr>
          <p:cNvPr id="3" name="Content Placeholder 2"/>
          <p:cNvSpPr>
            <a:spLocks noGrp="1"/>
          </p:cNvSpPr>
          <p:nvPr>
            <p:ph idx="1"/>
          </p:nvPr>
        </p:nvSpPr>
        <p:spPr/>
        <p:txBody>
          <a:bodyPr>
            <a:normAutofit/>
          </a:bodyPr>
          <a:lstStyle/>
          <a:p>
            <a:r>
              <a:rPr lang="en-IN" dirty="0">
                <a:latin typeface="+mj-lt"/>
              </a:rPr>
              <a:t>Nand Parikh		</a:t>
            </a:r>
            <a:r>
              <a:rPr lang="en-IN" dirty="0" smtClean="0">
                <a:latin typeface="+mj-lt"/>
              </a:rPr>
              <a:t>             1401023</a:t>
            </a:r>
            <a:endParaRPr lang="en-IN" dirty="0">
              <a:latin typeface="+mj-lt"/>
            </a:endParaRPr>
          </a:p>
          <a:p>
            <a:r>
              <a:rPr lang="en-IN" dirty="0">
                <a:latin typeface="+mj-lt"/>
              </a:rPr>
              <a:t>Prerak Raja           		1401041</a:t>
            </a:r>
          </a:p>
          <a:p>
            <a:r>
              <a:rPr lang="en-IN" dirty="0">
                <a:latin typeface="+mj-lt"/>
              </a:rPr>
              <a:t>Varad Bhogayata       	1401042</a:t>
            </a:r>
          </a:p>
          <a:p>
            <a:r>
              <a:rPr lang="en-IN" dirty="0">
                <a:latin typeface="+mj-lt"/>
              </a:rPr>
              <a:t>Jay Joshi               		1401052</a:t>
            </a:r>
          </a:p>
          <a:p>
            <a:r>
              <a:rPr lang="en-IN" dirty="0">
                <a:latin typeface="+mj-lt"/>
              </a:rPr>
              <a:t>Parth Shah			1401054</a:t>
            </a:r>
          </a:p>
          <a:p>
            <a:r>
              <a:rPr lang="en-IN" dirty="0">
                <a:latin typeface="+mj-lt"/>
              </a:rPr>
              <a:t>Bhavya Patwa		1401063</a:t>
            </a:r>
          </a:p>
          <a:p>
            <a:r>
              <a:rPr lang="en-US" dirty="0">
                <a:latin typeface="+mj-lt"/>
              </a:rPr>
              <a:t>Riddhesh Sanghvi            </a:t>
            </a:r>
            <a:r>
              <a:rPr lang="en-US" dirty="0" smtClean="0">
                <a:latin typeface="+mj-lt"/>
              </a:rPr>
              <a:t>      1401074</a:t>
            </a:r>
            <a:endParaRPr lang="en-IN" dirty="0">
              <a:latin typeface="+mj-lt"/>
            </a:endParaRPr>
          </a:p>
          <a:p>
            <a:r>
              <a:rPr lang="en-IN" dirty="0">
                <a:latin typeface="+mj-lt"/>
              </a:rPr>
              <a:t>Karan Patel			1401113</a:t>
            </a:r>
          </a:p>
        </p:txBody>
      </p:sp>
    </p:spTree>
    <p:extLst>
      <p:ext uri="{BB962C8B-B14F-4D97-AF65-F5344CB8AC3E}">
        <p14:creationId xmlns:p14="http://schemas.microsoft.com/office/powerpoint/2010/main" xmlns="" val="163654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a:xfrm>
            <a:off x="4872446" y="569066"/>
            <a:ext cx="7319554" cy="5655156"/>
          </a:xfrm>
        </p:spPr>
        <p:txBody>
          <a:bodyPr>
            <a:normAutofit/>
          </a:bodyPr>
          <a:lstStyle/>
          <a:p>
            <a:r>
              <a:rPr lang="en-IN" sz="2400" dirty="0">
                <a:latin typeface="+mj-lt"/>
              </a:rPr>
              <a:t>Brief introduction to commercial bank</a:t>
            </a:r>
          </a:p>
          <a:p>
            <a:r>
              <a:rPr lang="en-IN" sz="2400" dirty="0">
                <a:latin typeface="+mj-lt"/>
              </a:rPr>
              <a:t>Public sector banking and need for private sectors</a:t>
            </a:r>
          </a:p>
          <a:p>
            <a:r>
              <a:rPr lang="en-IN" sz="2400" dirty="0">
                <a:latin typeface="+mj-lt"/>
              </a:rPr>
              <a:t>Various products of different banking sector</a:t>
            </a:r>
          </a:p>
          <a:p>
            <a:r>
              <a:rPr lang="en-IN" sz="2400" dirty="0">
                <a:latin typeface="+mj-lt"/>
              </a:rPr>
              <a:t>Impact of products on economy</a:t>
            </a:r>
          </a:p>
          <a:p>
            <a:r>
              <a:rPr lang="en-IN" sz="2400" dirty="0">
                <a:latin typeface="+mj-lt"/>
              </a:rPr>
              <a:t>Impact of products on bank’s productivity</a:t>
            </a:r>
          </a:p>
        </p:txBody>
      </p:sp>
    </p:spTree>
    <p:extLst>
      <p:ext uri="{BB962C8B-B14F-4D97-AF65-F5344CB8AC3E}">
        <p14:creationId xmlns:p14="http://schemas.microsoft.com/office/powerpoint/2010/main" xmlns="" val="326458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Commercial Bank</a:t>
            </a:r>
          </a:p>
        </p:txBody>
      </p:sp>
      <p:sp>
        <p:nvSpPr>
          <p:cNvPr id="3" name="Content Placeholder 2"/>
          <p:cNvSpPr>
            <a:spLocks noGrp="1"/>
          </p:cNvSpPr>
          <p:nvPr>
            <p:ph idx="1"/>
          </p:nvPr>
        </p:nvSpPr>
        <p:spPr/>
        <p:txBody>
          <a:bodyPr>
            <a:noAutofit/>
          </a:bodyPr>
          <a:lstStyle/>
          <a:p>
            <a:r>
              <a:rPr lang="en-IN" dirty="0">
                <a:latin typeface="+mj-lt"/>
              </a:rPr>
              <a:t>A type of bank which is directly connected to the mass (common people) in an economy, whose facilities are easily accessible by masses and whose prime motive is betterment of people along with earning profit can be termed as a commercial bank.</a:t>
            </a:r>
          </a:p>
          <a:p>
            <a:r>
              <a:rPr lang="en-IN" dirty="0">
                <a:latin typeface="+mj-lt"/>
              </a:rPr>
              <a:t>In Indian economy commercial banks plays very crucial role for indicating the financial condition of the nation. The main reason for this is India being a very large country it is very difficult for government to keep an eye on every citizen, banks connects this dots as with the help of banks, government can know about the financial conditions of the account holder and hence would have a rough idea about the financial condition of citizens.</a:t>
            </a:r>
          </a:p>
        </p:txBody>
      </p:sp>
    </p:spTree>
    <p:extLst>
      <p:ext uri="{BB962C8B-B14F-4D97-AF65-F5344CB8AC3E}">
        <p14:creationId xmlns:p14="http://schemas.microsoft.com/office/powerpoint/2010/main" xmlns="" val="64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Commercial Bank</a:t>
            </a:r>
          </a:p>
        </p:txBody>
      </p:sp>
      <p:sp>
        <p:nvSpPr>
          <p:cNvPr id="3" name="Content Placeholder 2"/>
          <p:cNvSpPr>
            <a:spLocks noGrp="1"/>
          </p:cNvSpPr>
          <p:nvPr>
            <p:ph idx="1"/>
          </p:nvPr>
        </p:nvSpPr>
        <p:spPr/>
        <p:txBody>
          <a:bodyPr>
            <a:normAutofit/>
          </a:bodyPr>
          <a:lstStyle/>
          <a:p>
            <a:r>
              <a:rPr lang="en-IN" sz="2200" dirty="0">
                <a:latin typeface="+mj-lt"/>
              </a:rPr>
              <a:t>Commercial banks are one of the key reasons for keeping the money rotation in an economy, because these banks has solely influenced citizens for opting various schemes and opening accounts in banks.</a:t>
            </a:r>
          </a:p>
          <a:p>
            <a:r>
              <a:rPr lang="en-IN" sz="2200" dirty="0">
                <a:latin typeface="+mj-lt"/>
              </a:rPr>
              <a:t>Nowadays a bank account is necessary for availing many government facilities, hence commercial banks play very crucial role in economy. </a:t>
            </a:r>
          </a:p>
          <a:p>
            <a:r>
              <a:rPr lang="en-IN" sz="2200" dirty="0">
                <a:latin typeface="+mj-lt"/>
              </a:rPr>
              <a:t>In India commercial banks are mainly divided into two sectors</a:t>
            </a:r>
          </a:p>
          <a:p>
            <a:pPr>
              <a:buFont typeface="Courier New" panose="02070309020205020404" pitchFamily="49" charset="0"/>
              <a:buChar char="o"/>
            </a:pPr>
            <a:r>
              <a:rPr lang="en-IN" sz="2200" dirty="0">
                <a:latin typeface="+mj-lt"/>
              </a:rPr>
              <a:t>Public sectors</a:t>
            </a:r>
          </a:p>
          <a:p>
            <a:pPr>
              <a:buFont typeface="Courier New" panose="02070309020205020404" pitchFamily="49" charset="0"/>
              <a:buChar char="o"/>
            </a:pPr>
            <a:r>
              <a:rPr lang="en-IN" sz="2200" dirty="0">
                <a:latin typeface="+mj-lt"/>
              </a:rPr>
              <a:t>Private sectors </a:t>
            </a:r>
          </a:p>
        </p:txBody>
      </p:sp>
    </p:spTree>
    <p:extLst>
      <p:ext uri="{BB962C8B-B14F-4D97-AF65-F5344CB8AC3E}">
        <p14:creationId xmlns:p14="http://schemas.microsoft.com/office/powerpoint/2010/main" xmlns="" val="405904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sector commercial banks</a:t>
            </a:r>
          </a:p>
        </p:txBody>
      </p:sp>
      <p:sp>
        <p:nvSpPr>
          <p:cNvPr id="3" name="Content Placeholder 2"/>
          <p:cNvSpPr>
            <a:spLocks noGrp="1"/>
          </p:cNvSpPr>
          <p:nvPr>
            <p:ph idx="1"/>
          </p:nvPr>
        </p:nvSpPr>
        <p:spPr/>
        <p:txBody>
          <a:bodyPr>
            <a:normAutofit fontScale="92500"/>
          </a:bodyPr>
          <a:lstStyle/>
          <a:p>
            <a:r>
              <a:rPr lang="en-IN" sz="2200" dirty="0">
                <a:latin typeface="+mj-lt"/>
              </a:rPr>
              <a:t>Banks in which major hold is with government (above 50%) are termed as public sector banks.</a:t>
            </a:r>
          </a:p>
          <a:p>
            <a:r>
              <a:rPr lang="en-IN" sz="2200" dirty="0">
                <a:latin typeface="+mj-lt"/>
              </a:rPr>
              <a:t>From independence till 1990 public sector banks prevailed in Indian economy.</a:t>
            </a:r>
          </a:p>
          <a:p>
            <a:r>
              <a:rPr lang="en-IN" sz="2200" dirty="0">
                <a:latin typeface="+mj-lt"/>
              </a:rPr>
              <a:t>The main objective of this banks was welfare of people and not earning profit.</a:t>
            </a:r>
          </a:p>
          <a:p>
            <a:r>
              <a:rPr lang="en-IN" sz="2200" dirty="0">
                <a:latin typeface="+mj-lt"/>
              </a:rPr>
              <a:t>The first public sector bank in India was SBI where 69% stake was with governments.</a:t>
            </a:r>
          </a:p>
          <a:p>
            <a:r>
              <a:rPr lang="en-IN" sz="2200" dirty="0">
                <a:latin typeface="+mj-lt"/>
              </a:rPr>
              <a:t>From 1965-1991 nationalization of 27 banks took place.</a:t>
            </a:r>
          </a:p>
          <a:p>
            <a:r>
              <a:rPr lang="en-IN" sz="2200" dirty="0">
                <a:latin typeface="+mj-lt"/>
              </a:rPr>
              <a:t>Immediately after independence India was considered underdeveloped , these banks played a huge role in transforming and uplifting the Indian economy.</a:t>
            </a:r>
          </a:p>
          <a:p>
            <a:endParaRPr lang="en-IN" sz="2400" dirty="0">
              <a:latin typeface="+mj-lt"/>
            </a:endParaRPr>
          </a:p>
        </p:txBody>
      </p:sp>
    </p:spTree>
    <p:extLst>
      <p:ext uri="{BB962C8B-B14F-4D97-AF65-F5344CB8AC3E}">
        <p14:creationId xmlns:p14="http://schemas.microsoft.com/office/powerpoint/2010/main" xmlns="" val="194958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of private sectors in banking</a:t>
            </a:r>
          </a:p>
        </p:txBody>
      </p:sp>
      <p:sp>
        <p:nvSpPr>
          <p:cNvPr id="3" name="Content Placeholder 2"/>
          <p:cNvSpPr>
            <a:spLocks noGrp="1"/>
          </p:cNvSpPr>
          <p:nvPr>
            <p:ph idx="1"/>
          </p:nvPr>
        </p:nvSpPr>
        <p:spPr/>
        <p:txBody>
          <a:bodyPr>
            <a:normAutofit fontScale="92500" lnSpcReduction="20000"/>
          </a:bodyPr>
          <a:lstStyle/>
          <a:p>
            <a:r>
              <a:rPr lang="en-IN" sz="2200" dirty="0">
                <a:latin typeface="+mj-lt"/>
              </a:rPr>
              <a:t>As banking sector quickly developed in India, it became a tedious task for government to handle such huge sector with efficiency.</a:t>
            </a:r>
          </a:p>
          <a:p>
            <a:r>
              <a:rPr lang="en-IN" sz="2200" dirty="0">
                <a:latin typeface="+mj-lt"/>
              </a:rPr>
              <a:t>Moreover as public became aware and knowledgeable they started demanding efficient and quick services from banks.</a:t>
            </a:r>
          </a:p>
          <a:p>
            <a:r>
              <a:rPr lang="en-IN" sz="2200" dirty="0">
                <a:latin typeface="+mj-lt"/>
              </a:rPr>
              <a:t> Government failed in providing a satisfactory banking experience to public.</a:t>
            </a:r>
          </a:p>
          <a:p>
            <a:r>
              <a:rPr lang="en-IN" sz="2200" dirty="0">
                <a:latin typeface="+mj-lt"/>
              </a:rPr>
              <a:t>Hence with the advent of liberalization of policies in 1990, government passed ‘Banking regulation act ’ in 1993 as a result of which a lot of private banks emerged which had a little or no share of government.</a:t>
            </a:r>
          </a:p>
          <a:p>
            <a:r>
              <a:rPr lang="en-IN" sz="2200" dirty="0">
                <a:latin typeface="+mj-lt"/>
              </a:rPr>
              <a:t>These banks started providing better service, faster execution to their customers</a:t>
            </a:r>
          </a:p>
          <a:p>
            <a:r>
              <a:rPr lang="en-IN" sz="2200" dirty="0">
                <a:latin typeface="+mj-lt"/>
              </a:rPr>
              <a:t>Ever since private banking is expanding and now covers almost 22% of banking sector.   </a:t>
            </a:r>
          </a:p>
        </p:txBody>
      </p:sp>
    </p:spTree>
    <p:extLst>
      <p:ext uri="{BB962C8B-B14F-4D97-AF65-F5344CB8AC3E}">
        <p14:creationId xmlns:p14="http://schemas.microsoft.com/office/powerpoint/2010/main" xmlns="" val="381295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070" y="154725"/>
            <a:ext cx="10014858" cy="955613"/>
          </a:xfrm>
        </p:spPr>
        <p:txBody>
          <a:bodyPr/>
          <a:lstStyle/>
          <a:p>
            <a:r>
              <a:rPr lang="en-IN" dirty="0"/>
              <a:t>Private sector commercial banks</a:t>
            </a:r>
          </a:p>
        </p:txBody>
      </p:sp>
      <p:sp>
        <p:nvSpPr>
          <p:cNvPr id="3" name="Content Placeholder 2"/>
          <p:cNvSpPr>
            <a:spLocks noGrp="1"/>
          </p:cNvSpPr>
          <p:nvPr>
            <p:ph idx="1"/>
          </p:nvPr>
        </p:nvSpPr>
        <p:spPr>
          <a:xfrm>
            <a:off x="759823" y="1263922"/>
            <a:ext cx="10866120" cy="5032375"/>
          </a:xfrm>
        </p:spPr>
        <p:txBody>
          <a:bodyPr>
            <a:normAutofit lnSpcReduction="10000"/>
          </a:bodyPr>
          <a:lstStyle/>
          <a:p>
            <a:r>
              <a:rPr lang="en-IN" sz="2200" dirty="0">
                <a:latin typeface="Times New Roman" pitchFamily="18" charset="0"/>
                <a:cs typeface="Times New Roman" pitchFamily="18" charset="0"/>
              </a:rPr>
              <a:t>Private banking has became a core part of banking sector of India, this sector is further divided into 2 parts. </a:t>
            </a:r>
          </a:p>
          <a:p>
            <a:pPr>
              <a:buFont typeface="Courier New" panose="02070309020205020404" pitchFamily="49" charset="0"/>
              <a:buChar char="o"/>
            </a:pPr>
            <a:r>
              <a:rPr lang="en-IN" sz="2200" dirty="0">
                <a:latin typeface="Times New Roman" pitchFamily="18" charset="0"/>
                <a:cs typeface="Times New Roman" pitchFamily="18" charset="0"/>
              </a:rPr>
              <a:t>Old private sector</a:t>
            </a:r>
          </a:p>
          <a:p>
            <a:pPr>
              <a:buFont typeface="Courier New" panose="02070309020205020404" pitchFamily="49" charset="0"/>
              <a:buChar char="o"/>
            </a:pPr>
            <a:r>
              <a:rPr lang="en-IN" sz="2200" dirty="0">
                <a:latin typeface="Times New Roman" pitchFamily="18" charset="0"/>
                <a:cs typeface="Times New Roman" pitchFamily="18" charset="0"/>
              </a:rPr>
              <a:t>New private sector</a:t>
            </a:r>
          </a:p>
          <a:p>
            <a:pPr>
              <a:buFont typeface="Wingdings" panose="05000000000000000000" pitchFamily="2" charset="2"/>
              <a:buChar char="q"/>
            </a:pPr>
            <a:r>
              <a:rPr lang="en-IN" sz="2200" b="1" i="1" dirty="0">
                <a:latin typeface="Times New Roman" pitchFamily="18" charset="0"/>
                <a:cs typeface="Times New Roman" pitchFamily="18" charset="0"/>
              </a:rPr>
              <a:t>Old private sectors: </a:t>
            </a:r>
            <a:r>
              <a:rPr lang="en-IN" sz="2200" dirty="0">
                <a:latin typeface="Times New Roman" pitchFamily="18" charset="0"/>
                <a:cs typeface="Times New Roman" pitchFamily="18" charset="0"/>
              </a:rPr>
              <a:t>The banks which didn't undergo nationalization in 1969-1980 are termed as old private sectors.</a:t>
            </a:r>
          </a:p>
          <a:p>
            <a:pPr>
              <a:buFont typeface="Wingdings" panose="05000000000000000000" pitchFamily="2" charset="2"/>
              <a:buChar char="§"/>
            </a:pPr>
            <a:r>
              <a:rPr lang="en-IN" sz="2200" dirty="0">
                <a:latin typeface="Times New Roman" pitchFamily="18" charset="0"/>
                <a:cs typeface="Times New Roman" pitchFamily="18" charset="0"/>
              </a:rPr>
              <a:t> These are mostly local banks and are a small part of very huge nationalize banks.      e.g. Nainital bank is a part of BOB(bank of Baroda) where BOB owns 98.7%  share.</a:t>
            </a:r>
          </a:p>
          <a:p>
            <a:pPr>
              <a:buFont typeface="Wingdings" panose="05000000000000000000" pitchFamily="2" charset="2"/>
              <a:buChar char="q"/>
            </a:pPr>
            <a:r>
              <a:rPr lang="en-IN" sz="2200" b="1" i="1" dirty="0">
                <a:latin typeface="Times New Roman" pitchFamily="18" charset="0"/>
                <a:cs typeface="Times New Roman" pitchFamily="18" charset="0"/>
              </a:rPr>
              <a:t>New private sectors: </a:t>
            </a:r>
            <a:r>
              <a:rPr lang="en-IN" sz="2200" dirty="0">
                <a:latin typeface="Times New Roman" pitchFamily="18" charset="0"/>
                <a:cs typeface="Times New Roman" pitchFamily="18" charset="0"/>
              </a:rPr>
              <a:t>Banks that were established or foreign banks which opened their branches in India after liberal reforms are termed as new private sectors.</a:t>
            </a:r>
          </a:p>
          <a:p>
            <a:pPr>
              <a:buFont typeface="Wingdings" panose="05000000000000000000" pitchFamily="2" charset="2"/>
              <a:buChar char="§"/>
            </a:pPr>
            <a:r>
              <a:rPr lang="en-IN" sz="2200" dirty="0">
                <a:latin typeface="Times New Roman" pitchFamily="18" charset="0"/>
                <a:cs typeface="Times New Roman" pitchFamily="18" charset="0"/>
              </a:rPr>
              <a:t>These banks either have huge capital investments or humungous companies are their financers. E.g. Centurion bank receives huge funding from HDFC.</a:t>
            </a:r>
          </a:p>
        </p:txBody>
      </p:sp>
    </p:spTree>
    <p:extLst>
      <p:ext uri="{BB962C8B-B14F-4D97-AF65-F5344CB8AC3E}">
        <p14:creationId xmlns:p14="http://schemas.microsoft.com/office/powerpoint/2010/main" xmlns="" val="304234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0851"/>
            <a:ext cx="10733314" cy="851111"/>
          </a:xfrm>
        </p:spPr>
        <p:txBody>
          <a:bodyPr/>
          <a:lstStyle/>
          <a:p>
            <a:r>
              <a:rPr lang="en-IN" dirty="0"/>
              <a:t>How banks decide their products? </a:t>
            </a:r>
          </a:p>
        </p:txBody>
      </p:sp>
      <p:sp>
        <p:nvSpPr>
          <p:cNvPr id="3" name="Content Placeholder 2"/>
          <p:cNvSpPr>
            <a:spLocks noGrp="1"/>
          </p:cNvSpPr>
          <p:nvPr>
            <p:ph idx="1"/>
          </p:nvPr>
        </p:nvSpPr>
        <p:spPr>
          <a:xfrm>
            <a:off x="851263" y="1290047"/>
            <a:ext cx="10515600" cy="5032375"/>
          </a:xfrm>
        </p:spPr>
        <p:txBody>
          <a:bodyPr>
            <a:normAutofit/>
          </a:bodyPr>
          <a:lstStyle/>
          <a:p>
            <a:r>
              <a:rPr lang="en-IN" sz="2200" dirty="0">
                <a:latin typeface="+mj-lt"/>
              </a:rPr>
              <a:t>A sector which is core part of economy has think what services and products they can provide to their customers, as a typical consumer has different needs at various time instances.</a:t>
            </a:r>
          </a:p>
          <a:p>
            <a:r>
              <a:rPr lang="en-IN" sz="2200" dirty="0">
                <a:latin typeface="+mj-lt"/>
              </a:rPr>
              <a:t>Bank also has to decide what changes to make to its various product at different times.</a:t>
            </a:r>
          </a:p>
          <a:p>
            <a:r>
              <a:rPr lang="en-IN" sz="2200" dirty="0">
                <a:latin typeface="+mj-lt"/>
              </a:rPr>
              <a:t>Below is a flow which explains it completely.</a:t>
            </a:r>
          </a:p>
          <a:p>
            <a:endParaRPr lang="en-IN" sz="2400" dirty="0">
              <a:latin typeface="+mj-lt"/>
            </a:endParaRPr>
          </a:p>
        </p:txBody>
      </p:sp>
      <p:pic>
        <p:nvPicPr>
          <p:cNvPr id="4" name="Picture 3"/>
          <p:cNvPicPr>
            <a:picLocks noChangeAspect="1"/>
          </p:cNvPicPr>
          <p:nvPr/>
        </p:nvPicPr>
        <p:blipFill>
          <a:blip r:embed="rId2" cstate="print"/>
          <a:stretch>
            <a:fillRect/>
          </a:stretch>
        </p:blipFill>
        <p:spPr>
          <a:xfrm>
            <a:off x="3338453" y="3983228"/>
            <a:ext cx="6220495" cy="2516188"/>
          </a:xfrm>
          <a:prstGeom prst="rect">
            <a:avLst/>
          </a:prstGeom>
        </p:spPr>
      </p:pic>
    </p:spTree>
    <p:extLst>
      <p:ext uri="{BB962C8B-B14F-4D97-AF65-F5344CB8AC3E}">
        <p14:creationId xmlns:p14="http://schemas.microsoft.com/office/powerpoint/2010/main" xmlns="" val="209419343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emplate>Headlines</Template>
  <TotalTime>781</TotalTime>
  <Words>2251</Words>
  <Application>Microsoft Office PowerPoint</Application>
  <PresentationFormat>Custom</PresentationFormat>
  <Paragraphs>131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Headlines</vt:lpstr>
      <vt:lpstr>Banking products and its impact in the productivity of bank </vt:lpstr>
      <vt:lpstr>Group Members</vt:lpstr>
      <vt:lpstr>Contents</vt:lpstr>
      <vt:lpstr>Commercial Bank</vt:lpstr>
      <vt:lpstr>Commercial Bank</vt:lpstr>
      <vt:lpstr>Public sector commercial banks</vt:lpstr>
      <vt:lpstr>Need of private sectors in banking</vt:lpstr>
      <vt:lpstr>Private sector commercial banks</vt:lpstr>
      <vt:lpstr>How banks decide their products? </vt:lpstr>
      <vt:lpstr>Various banking products</vt:lpstr>
      <vt:lpstr>Accounts &amp; Deposits</vt:lpstr>
      <vt:lpstr>Insurances and Loans</vt:lpstr>
      <vt:lpstr>Mutual Funds</vt:lpstr>
      <vt:lpstr>Post &amp; Provident funds</vt:lpstr>
      <vt:lpstr>Foreign Exchange and Money Transfer</vt:lpstr>
      <vt:lpstr>Products and its impact (Various facilities)</vt:lpstr>
      <vt:lpstr>Various facilities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products and its impact in the productivity of bank.</dc:title>
  <dc:creator>Parth Shah</dc:creator>
  <cp:lastModifiedBy>User</cp:lastModifiedBy>
  <cp:revision>134</cp:revision>
  <dcterms:created xsi:type="dcterms:W3CDTF">2016-04-06T06:17:38Z</dcterms:created>
  <dcterms:modified xsi:type="dcterms:W3CDTF">2016-04-08T17:30:07Z</dcterms:modified>
</cp:coreProperties>
</file>