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olors1.xml" ContentType="application/vnd.ms-office.chartcolorstyl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0" r:id="rId8"/>
    <p:sldId id="261" r:id="rId9"/>
    <p:sldId id="262" r:id="rId10"/>
    <p:sldId id="263" r:id="rId11"/>
    <p:sldId id="274" r:id="rId12"/>
    <p:sldId id="277" r:id="rId13"/>
    <p:sldId id="275" r:id="rId14"/>
    <p:sldId id="276" r:id="rId15"/>
    <p:sldId id="278" r:id="rId16"/>
    <p:sldId id="264" r:id="rId17"/>
    <p:sldId id="295" r:id="rId18"/>
    <p:sldId id="296" r:id="rId19"/>
    <p:sldId id="297" r:id="rId20"/>
    <p:sldId id="298" r:id="rId21"/>
    <p:sldId id="299" r:id="rId22"/>
    <p:sldId id="300" r:id="rId23"/>
    <p:sldId id="301" r:id="rId24"/>
    <p:sldId id="303" r:id="rId25"/>
    <p:sldId id="304" r:id="rId26"/>
    <p:sldId id="305" r:id="rId27"/>
    <p:sldId id="306" r:id="rId28"/>
    <p:sldId id="307" r:id="rId29"/>
    <p:sldId id="308" r:id="rId30"/>
    <p:sldId id="309" r:id="rId31"/>
    <p:sldId id="310" r:id="rId32"/>
    <p:sldId id="312" r:id="rId33"/>
    <p:sldId id="311" r:id="rId34"/>
    <p:sldId id="313" r:id="rId35"/>
    <p:sldId id="315" r:id="rId36"/>
    <p:sldId id="314" r:id="rId37"/>
    <p:sldId id="332" r:id="rId38"/>
    <p:sldId id="333" r:id="rId39"/>
    <p:sldId id="334" r:id="rId40"/>
    <p:sldId id="335" r:id="rId41"/>
    <p:sldId id="336" r:id="rId42"/>
    <p:sldId id="337" r:id="rId43"/>
    <p:sldId id="338" r:id="rId44"/>
    <p:sldId id="339" r:id="rId45"/>
    <p:sldId id="268" r:id="rId46"/>
    <p:sldId id="279" r:id="rId47"/>
    <p:sldId id="280" r:id="rId48"/>
    <p:sldId id="269" r:id="rId49"/>
    <p:sldId id="281" r:id="rId50"/>
    <p:sldId id="282" r:id="rId51"/>
    <p:sldId id="283" r:id="rId52"/>
    <p:sldId id="284" r:id="rId53"/>
    <p:sldId id="285" r:id="rId54"/>
    <p:sldId id="316" r:id="rId55"/>
    <p:sldId id="318" r:id="rId56"/>
    <p:sldId id="317" r:id="rId57"/>
    <p:sldId id="319" r:id="rId58"/>
    <p:sldId id="320" r:id="rId59"/>
    <p:sldId id="321" r:id="rId60"/>
    <p:sldId id="322" r:id="rId61"/>
    <p:sldId id="33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44"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layout/>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GDP by Sector</c:v>
                </c:pt>
              </c:strCache>
            </c:strRef>
          </c:tx>
          <c:dPt>
            <c:idx val="0"/>
            <c:spPr>
              <a:solidFill>
                <a:schemeClr val="accent1"/>
              </a:solidFill>
              <a:ln>
                <a:noFill/>
              </a:ln>
              <a:effectLst>
                <a:outerShdw blurRad="63500" sx="102000" sy="102000" algn="ctr" rotWithShape="0">
                  <a:prstClr val="black">
                    <a:alpha val="20000"/>
                  </a:prstClr>
                </a:outerShdw>
              </a:effectLst>
            </c:spPr>
          </c:dPt>
          <c:dPt>
            <c:idx val="1"/>
            <c:spPr>
              <a:solidFill>
                <a:schemeClr val="accent2"/>
              </a:solidFill>
              <a:ln>
                <a:noFill/>
              </a:ln>
              <a:effectLst>
                <a:outerShdw blurRad="63500" sx="102000" sy="102000" algn="ctr" rotWithShape="0">
                  <a:prstClr val="black">
                    <a:alpha val="20000"/>
                  </a:prstClr>
                </a:outerShdw>
              </a:effectLst>
            </c:spPr>
          </c:dPt>
          <c:dPt>
            <c:idx val="2"/>
            <c:spPr>
              <a:solidFill>
                <a:schemeClr val="accent3"/>
              </a:solidFill>
              <a:ln>
                <a:noFill/>
              </a:ln>
              <a:effectLst>
                <a:outerShdw blurRad="63500" sx="102000" sy="102000" algn="ctr" rotWithShape="0">
                  <a:prstClr val="black">
                    <a:alpha val="20000"/>
                  </a:prstClr>
                </a:outerShdw>
              </a:effectLst>
            </c:spPr>
          </c:dPt>
          <c:dPt>
            <c:idx val="3"/>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spPr>
              <a:noFill/>
              <a:ln>
                <a:noFill/>
              </a:ln>
              <a:effectLst/>
            </c:spPr>
            <c:dLblPos val="outEnd"/>
            <c:showCatName val="1"/>
            <c:showPercent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Agriculture</c:v>
                </c:pt>
                <c:pt idx="1">
                  <c:v>Industry</c:v>
                </c:pt>
                <c:pt idx="2">
                  <c:v>Services</c:v>
                </c:pt>
              </c:strCache>
            </c:strRef>
          </c:cat>
          <c:val>
            <c:numRef>
              <c:f>Sheet1!$B$2:$B$5</c:f>
              <c:numCache>
                <c:formatCode>General</c:formatCode>
                <c:ptCount val="4"/>
                <c:pt idx="0">
                  <c:v>17</c:v>
                </c:pt>
                <c:pt idx="1">
                  <c:v>26</c:v>
                </c:pt>
                <c:pt idx="2">
                  <c:v>57</c:v>
                </c:pt>
              </c:numCache>
            </c:numRef>
          </c:val>
        </c:ser>
        <c:dLbls>
          <c:showPercent val="1"/>
        </c:dLbls>
        <c:firstSliceAng val="0"/>
      </c:pieChart>
      <c:spPr>
        <a:noFill/>
        <a:ln>
          <a:noFill/>
        </a:ln>
        <a:effectLst/>
      </c:spPr>
    </c:plotArea>
    <c:plotVisOnly val="1"/>
    <c:dispBlanksAs val="zero"/>
  </c:chart>
  <c:spPr>
    <a:solidFill>
      <a:schemeClr val="tx1">
        <a:lumMod val="95000"/>
        <a:lumOff val="5000"/>
      </a:schemeClr>
    </a:solid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chart>
    <c:title>
      <c:layout/>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Sheet1!$B$1</c:f>
              <c:strCache>
                <c:ptCount val="1"/>
                <c:pt idx="0">
                  <c:v>Labour force occupation</c:v>
                </c:pt>
              </c:strCache>
            </c:strRef>
          </c:tx>
          <c:dPt>
            <c:idx val="0"/>
            <c:spPr>
              <a:solidFill>
                <a:schemeClr val="accent1"/>
              </a:solidFill>
              <a:ln>
                <a:noFill/>
              </a:ln>
              <a:effectLst>
                <a:outerShdw blurRad="63500" sx="102000" sy="102000" algn="ctr" rotWithShape="0">
                  <a:prstClr val="black">
                    <a:alpha val="20000"/>
                  </a:prstClr>
                </a:outerShdw>
              </a:effectLst>
            </c:spPr>
          </c:dPt>
          <c:dPt>
            <c:idx val="1"/>
            <c:spPr>
              <a:solidFill>
                <a:schemeClr val="accent2"/>
              </a:solidFill>
              <a:ln>
                <a:noFill/>
              </a:ln>
              <a:effectLst>
                <a:outerShdw blurRad="63500" sx="102000" sy="102000" algn="ctr" rotWithShape="0">
                  <a:prstClr val="black">
                    <a:alpha val="20000"/>
                  </a:prstClr>
                </a:outerShdw>
              </a:effectLst>
            </c:spPr>
          </c:dPt>
          <c:dPt>
            <c:idx val="2"/>
            <c:spPr>
              <a:solidFill>
                <a:schemeClr val="accent3"/>
              </a:solidFill>
              <a:ln>
                <a:noFill/>
              </a:ln>
              <a:effectLst>
                <a:outerShdw blurRad="63500" sx="102000" sy="102000" algn="ctr" rotWithShape="0">
                  <a:prstClr val="black">
                    <a:alpha val="20000"/>
                  </a:prstClr>
                </a:outerShdw>
              </a:effectLst>
            </c:spPr>
          </c:dPt>
          <c:dPt>
            <c:idx val="3"/>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
            <c:spPr>
              <a:noFill/>
              <a:ln>
                <a:noFill/>
              </a:ln>
              <a:effectLst/>
            </c:spPr>
            <c:dLblPos val="outEnd"/>
            <c:showCatName val="1"/>
            <c:showPercent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Agriculture</c:v>
                </c:pt>
                <c:pt idx="1">
                  <c:v>Industries</c:v>
                </c:pt>
                <c:pt idx="2">
                  <c:v>Services</c:v>
                </c:pt>
              </c:strCache>
            </c:strRef>
          </c:cat>
          <c:val>
            <c:numRef>
              <c:f>Sheet1!$B$2:$B$5</c:f>
              <c:numCache>
                <c:formatCode>0%</c:formatCode>
                <c:ptCount val="4"/>
                <c:pt idx="0">
                  <c:v>0.49000000000000005</c:v>
                </c:pt>
                <c:pt idx="1">
                  <c:v>0.2</c:v>
                </c:pt>
                <c:pt idx="2">
                  <c:v>0.31000000000000005</c:v>
                </c:pt>
              </c:numCache>
            </c:numRef>
          </c:val>
        </c:ser>
        <c:dLbls>
          <c:showPercent val="1"/>
        </c:dLbls>
        <c:firstSliceAng val="0"/>
      </c:pieChart>
      <c:spPr>
        <a:noFill/>
        <a:ln>
          <a:noFill/>
        </a:ln>
        <a:effectLst/>
      </c:spPr>
    </c:plotArea>
    <c:plotVisOnly val="1"/>
    <c:dispBlanksAs val="zero"/>
  </c:chart>
  <c:spPr>
    <a:solidFill>
      <a:schemeClr val="tx1">
        <a:lumMod val="95000"/>
        <a:lumOff val="5000"/>
      </a:schemeClr>
    </a:solid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312372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11143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238580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320925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286459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242159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11774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46990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337941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33730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D5462-6A57-4BEC-918D-4C74E1EFA564}" type="datetimeFigureOut">
              <a:rPr lang="en-IN" smtClean="0"/>
              <a:pPr/>
              <a:t>17-04-2016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246204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5000">
              <a:schemeClr val="accent1">
                <a:lumMod val="45000"/>
                <a:lumOff val="55000"/>
              </a:schemeClr>
            </a:gs>
            <a:gs pos="73000">
              <a:schemeClr val="accent1">
                <a:lumMod val="45000"/>
                <a:lumOff val="55000"/>
              </a:schemeClr>
            </a:gs>
            <a:gs pos="100000">
              <a:schemeClr val="accent1">
                <a:lumMod val="30000"/>
                <a:lumOff val="70000"/>
              </a:schemeClr>
            </a:gs>
          </a:gsLst>
          <a:path path="rect">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D5462-6A57-4BEC-918D-4C74E1EFA564}" type="datetimeFigureOut">
              <a:rPr lang="en-IN" smtClean="0"/>
              <a:pPr/>
              <a:t>17-04-2016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DE900-A569-4AEB-A890-1C5AF469A560}" type="slidenum">
              <a:rPr lang="en-IN" smtClean="0"/>
              <a:pPr/>
              <a:t>‹#›</a:t>
            </a:fld>
            <a:endParaRPr lang="en-IN"/>
          </a:p>
        </p:txBody>
      </p:sp>
    </p:spTree>
    <p:extLst>
      <p:ext uri="{BB962C8B-B14F-4D97-AF65-F5344CB8AC3E}">
        <p14:creationId xmlns:p14="http://schemas.microsoft.com/office/powerpoint/2010/main" xmlns="" val="231492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India vs China trade and competition</a:t>
            </a:r>
            <a:endParaRPr lang="en-IN" dirty="0"/>
          </a:p>
        </p:txBody>
      </p:sp>
      <p:sp>
        <p:nvSpPr>
          <p:cNvPr id="3" name="Subtitle 2"/>
          <p:cNvSpPr>
            <a:spLocks noGrp="1"/>
          </p:cNvSpPr>
          <p:nvPr>
            <p:ph type="subTitle" idx="1"/>
          </p:nvPr>
        </p:nvSpPr>
        <p:spPr/>
        <p:txBody>
          <a:bodyPr/>
          <a:lstStyle/>
          <a:p>
            <a:r>
              <a:rPr lang="en-IN" dirty="0" smtClean="0"/>
              <a:t>Group-5</a:t>
            </a:r>
            <a:endParaRPr lang="en-IN" dirty="0"/>
          </a:p>
        </p:txBody>
      </p:sp>
    </p:spTree>
    <p:extLst>
      <p:ext uri="{BB962C8B-B14F-4D97-AF65-F5344CB8AC3E}">
        <p14:creationId xmlns:p14="http://schemas.microsoft.com/office/powerpoint/2010/main" xmlns="" val="2491718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India’s GDP (Promising Heights)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738648" y="1825572"/>
            <a:ext cx="8500056" cy="4072952"/>
          </a:xfrm>
        </p:spPr>
      </p:pic>
    </p:spTree>
    <p:extLst>
      <p:ext uri="{BB962C8B-B14F-4D97-AF65-F5344CB8AC3E}">
        <p14:creationId xmlns:p14="http://schemas.microsoft.com/office/powerpoint/2010/main" xmlns="" val="81346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economy (Major problems)</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High inflation rates</a:t>
            </a:r>
          </a:p>
          <a:p>
            <a:r>
              <a:rPr lang="en-IN" sz="2400" dirty="0" smtClean="0">
                <a:latin typeface="+mj-lt"/>
              </a:rPr>
              <a:t>High </a:t>
            </a:r>
            <a:r>
              <a:rPr lang="en-IN" sz="2400" dirty="0">
                <a:latin typeface="+mj-lt"/>
              </a:rPr>
              <a:t>c</a:t>
            </a:r>
            <a:r>
              <a:rPr lang="en-IN" sz="2400" dirty="0" smtClean="0">
                <a:latin typeface="+mj-lt"/>
              </a:rPr>
              <a:t>orruption rates</a:t>
            </a:r>
          </a:p>
          <a:p>
            <a:r>
              <a:rPr lang="en-IN" sz="2400" dirty="0" smtClean="0">
                <a:latin typeface="+mj-lt"/>
              </a:rPr>
              <a:t>Poor infrastructure</a:t>
            </a:r>
          </a:p>
          <a:p>
            <a:r>
              <a:rPr lang="en-IN" sz="2400" dirty="0" smtClean="0">
                <a:latin typeface="+mj-lt"/>
              </a:rPr>
              <a:t>Balance of Payment (BOP) deterioration</a:t>
            </a:r>
          </a:p>
          <a:p>
            <a:r>
              <a:rPr lang="en-IN" sz="2400" dirty="0" smtClean="0">
                <a:latin typeface="+mj-lt"/>
              </a:rPr>
              <a:t>Inequality has risen instead of decreasing</a:t>
            </a:r>
          </a:p>
          <a:p>
            <a:r>
              <a:rPr lang="en-IN" sz="2400" dirty="0" smtClean="0">
                <a:latin typeface="+mj-lt"/>
              </a:rPr>
              <a:t>Large Budget deficit</a:t>
            </a:r>
          </a:p>
          <a:p>
            <a:r>
              <a:rPr lang="en-IN" sz="2400" dirty="0" smtClean="0">
                <a:latin typeface="+mj-lt"/>
              </a:rPr>
              <a:t>Rigid labour laws</a:t>
            </a:r>
          </a:p>
          <a:p>
            <a:r>
              <a:rPr lang="en-IN" sz="2400" dirty="0" smtClean="0">
                <a:latin typeface="+mj-lt"/>
              </a:rPr>
              <a:t>Inefficient agriculture. </a:t>
            </a:r>
            <a:endParaRPr lang="en-IN" sz="2400" dirty="0">
              <a:latin typeface="+mj-lt"/>
            </a:endParaRPr>
          </a:p>
        </p:txBody>
      </p:sp>
    </p:spTree>
    <p:extLst>
      <p:ext uri="{BB962C8B-B14F-4D97-AF65-F5344CB8AC3E}">
        <p14:creationId xmlns:p14="http://schemas.microsoft.com/office/powerpoint/2010/main" xmlns="" val="1214424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economy (Steps taken)</a:t>
            </a:r>
            <a:endParaRPr lang="en-IN" dirty="0"/>
          </a:p>
        </p:txBody>
      </p:sp>
      <p:sp>
        <p:nvSpPr>
          <p:cNvPr id="3" name="Content Placeholder 2"/>
          <p:cNvSpPr>
            <a:spLocks noGrp="1"/>
          </p:cNvSpPr>
          <p:nvPr>
            <p:ph idx="1"/>
          </p:nvPr>
        </p:nvSpPr>
        <p:spPr>
          <a:xfrm>
            <a:off x="0" y="1352282"/>
            <a:ext cx="12192000" cy="5505717"/>
          </a:xfrm>
        </p:spPr>
        <p:txBody>
          <a:bodyPr>
            <a:normAutofit fontScale="92500" lnSpcReduction="10000"/>
          </a:bodyPr>
          <a:lstStyle/>
          <a:p>
            <a:r>
              <a:rPr lang="en-IN" sz="2400" dirty="0" smtClean="0">
                <a:latin typeface="+mj-lt"/>
              </a:rPr>
              <a:t>Our new monetary policies made under the guidance of Dr. Raghuram Rajan has impacted greatly on our fiscal policies.</a:t>
            </a:r>
          </a:p>
          <a:p>
            <a:r>
              <a:rPr lang="en-IN" sz="2400" dirty="0" smtClean="0">
                <a:latin typeface="+mj-lt"/>
              </a:rPr>
              <a:t>Greater funds are pushed in sectors requiring good finance for growth and development.</a:t>
            </a:r>
          </a:p>
          <a:p>
            <a:r>
              <a:rPr lang="en-IN" sz="2400" dirty="0" smtClean="0">
                <a:latin typeface="+mj-lt"/>
              </a:rPr>
              <a:t>Economy’s heart, agricultural sector has got special attention.</a:t>
            </a:r>
          </a:p>
          <a:p>
            <a:r>
              <a:rPr lang="en-IN" sz="2400" dirty="0" smtClean="0">
                <a:latin typeface="+mj-lt"/>
              </a:rPr>
              <a:t>Privatization of agricultural sector, have unified many fertile lands on which no agricultural work was done.</a:t>
            </a:r>
          </a:p>
          <a:p>
            <a:r>
              <a:rPr lang="en-IN" sz="2400" dirty="0" smtClean="0">
                <a:latin typeface="+mj-lt"/>
              </a:rPr>
              <a:t>Money has been made highly liquid for education, infrastructure and employment schemes. </a:t>
            </a:r>
          </a:p>
          <a:p>
            <a:r>
              <a:rPr lang="en-IN" sz="2400" dirty="0" smtClean="0">
                <a:latin typeface="+mj-lt"/>
              </a:rPr>
              <a:t>‘MANREGA’, better municipal schools,  free education to poor but deserving student, compulsion courses on food and agriculture at IIT’s and other premium institutes, pushing technological aspects in every sectors.</a:t>
            </a:r>
          </a:p>
          <a:p>
            <a:r>
              <a:rPr lang="en-IN" sz="2400" dirty="0" smtClean="0">
                <a:latin typeface="+mj-lt"/>
              </a:rPr>
              <a:t>‘MAKE IN INDIA, MADE IN INDIA’ has made huge impact. Intex, Micromax, Flipkart, Snapdeal, OYO rooms, PRACTO etc. are some of the Indian ventures and start-ups that have caught global attention. </a:t>
            </a:r>
          </a:p>
          <a:p>
            <a:r>
              <a:rPr lang="en-IN" sz="2400" dirty="0" smtClean="0">
                <a:latin typeface="+mj-lt"/>
              </a:rPr>
              <a:t>Many companies had shown interest in investing in India due to liberal Indian policies, hence FDI has increased. </a:t>
            </a:r>
          </a:p>
          <a:p>
            <a:r>
              <a:rPr lang="en-IN" sz="2400" dirty="0" smtClean="0">
                <a:latin typeface="+mj-lt"/>
              </a:rPr>
              <a:t>Foreign successes like Google, Microsoft, L&amp;T, Samsung, etc. have started their production or development unit in India.  </a:t>
            </a:r>
            <a:endParaRPr lang="en-IN" sz="2400" dirty="0">
              <a:latin typeface="+mj-lt"/>
            </a:endParaRPr>
          </a:p>
        </p:txBody>
      </p:sp>
    </p:spTree>
    <p:extLst>
      <p:ext uri="{BB962C8B-B14F-4D97-AF65-F5344CB8AC3E}">
        <p14:creationId xmlns:p14="http://schemas.microsoft.com/office/powerpoint/2010/main" xmlns="" val="486971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India’s </a:t>
            </a:r>
            <a:r>
              <a:rPr lang="en-IN" dirty="0"/>
              <a:t>i</a:t>
            </a:r>
            <a:r>
              <a:rPr lang="en-IN" dirty="0" smtClean="0"/>
              <a:t>nflation rate.</a:t>
            </a:r>
            <a:endParaRPr lang="en-IN" dirty="0"/>
          </a:p>
        </p:txBody>
      </p:sp>
      <p:pic>
        <p:nvPicPr>
          <p:cNvPr id="4" name="Content Placeholder 3"/>
          <p:cNvPicPr>
            <a:picLocks noGrp="1" noChangeAspect="1"/>
          </p:cNvPicPr>
          <p:nvPr>
            <p:ph idx="1"/>
          </p:nvPr>
        </p:nvPicPr>
        <p:blipFill>
          <a:blip r:embed="rId2" cstate="print"/>
          <a:stretch>
            <a:fillRect/>
          </a:stretch>
        </p:blipFill>
        <p:spPr>
          <a:xfrm>
            <a:off x="2505075" y="2524919"/>
            <a:ext cx="7181850" cy="2952750"/>
          </a:xfrm>
          <a:prstGeom prst="rect">
            <a:avLst/>
          </a:prstGeom>
        </p:spPr>
      </p:pic>
    </p:spTree>
    <p:extLst>
      <p:ext uri="{BB962C8B-B14F-4D97-AF65-F5344CB8AC3E}">
        <p14:creationId xmlns:p14="http://schemas.microsoft.com/office/powerpoint/2010/main" xmlns="" val="4078857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India’s BOP </a:t>
            </a:r>
            <a:endParaRPr lang="en-IN" dirty="0"/>
          </a:p>
        </p:txBody>
      </p:sp>
      <p:pic>
        <p:nvPicPr>
          <p:cNvPr id="4" name="Content Placeholder 3"/>
          <p:cNvPicPr>
            <a:picLocks noGrp="1" noChangeAspect="1"/>
          </p:cNvPicPr>
          <p:nvPr>
            <p:ph idx="1"/>
          </p:nvPr>
        </p:nvPicPr>
        <p:blipFill>
          <a:blip r:embed="rId2" cstate="print"/>
          <a:stretch>
            <a:fillRect/>
          </a:stretch>
        </p:blipFill>
        <p:spPr>
          <a:xfrm>
            <a:off x="2524125" y="2358231"/>
            <a:ext cx="7143750" cy="3286125"/>
          </a:xfrm>
          <a:prstGeom prst="rect">
            <a:avLst/>
          </a:prstGeom>
        </p:spPr>
      </p:pic>
    </p:spTree>
    <p:extLst>
      <p:ext uri="{BB962C8B-B14F-4D97-AF65-F5344CB8AC3E}">
        <p14:creationId xmlns:p14="http://schemas.microsoft.com/office/powerpoint/2010/main" xmlns="" val="3590072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economy (Satisfying outcomes)</a:t>
            </a:r>
            <a:endParaRPr lang="en-IN" dirty="0"/>
          </a:p>
        </p:txBody>
      </p:sp>
      <p:sp>
        <p:nvSpPr>
          <p:cNvPr id="3" name="Content Placeholder 2"/>
          <p:cNvSpPr>
            <a:spLocks noGrp="1"/>
          </p:cNvSpPr>
          <p:nvPr>
            <p:ph idx="1"/>
          </p:nvPr>
        </p:nvSpPr>
        <p:spPr>
          <a:xfrm>
            <a:off x="838200" y="1429556"/>
            <a:ext cx="10095963" cy="4997002"/>
          </a:xfrm>
        </p:spPr>
        <p:txBody>
          <a:bodyPr>
            <a:normAutofit lnSpcReduction="10000"/>
          </a:bodyPr>
          <a:lstStyle/>
          <a:p>
            <a:r>
              <a:rPr lang="en-IN" sz="2400" dirty="0" smtClean="0">
                <a:latin typeface="+mj-lt"/>
              </a:rPr>
              <a:t>Outcomes of these efforts by government are pretty good.</a:t>
            </a:r>
          </a:p>
          <a:p>
            <a:r>
              <a:rPr lang="en-IN" sz="2400" dirty="0" smtClean="0">
                <a:latin typeface="+mj-lt"/>
              </a:rPr>
              <a:t>Inflation rate has reduced below 6% which was once 10% in year 2010-2011.</a:t>
            </a:r>
          </a:p>
          <a:p>
            <a:r>
              <a:rPr lang="en-IN" sz="2400" dirty="0" smtClean="0">
                <a:latin typeface="+mj-lt"/>
              </a:rPr>
              <a:t>BOP has also increased, as of 2016 our BOP is nearly -3500 mill US dollar, due to potential growth many economist estimates a positive BOP for India in near future.</a:t>
            </a:r>
          </a:p>
          <a:p>
            <a:r>
              <a:rPr lang="en-IN" sz="2400" dirty="0" smtClean="0">
                <a:latin typeface="+mj-lt"/>
              </a:rPr>
              <a:t>India ranks pretty high in exports, India was far behind in 50s prior to economic reforms, but now India ranks 19</a:t>
            </a:r>
            <a:r>
              <a:rPr lang="en-IN" sz="2400" baseline="30000" dirty="0" smtClean="0">
                <a:latin typeface="+mj-lt"/>
              </a:rPr>
              <a:t>th</a:t>
            </a:r>
            <a:r>
              <a:rPr lang="en-IN" sz="2400" dirty="0" smtClean="0">
                <a:latin typeface="+mj-lt"/>
              </a:rPr>
              <a:t> in export.</a:t>
            </a:r>
          </a:p>
          <a:p>
            <a:r>
              <a:rPr lang="en-IN" sz="2400" dirty="0" smtClean="0">
                <a:latin typeface="+mj-lt"/>
              </a:rPr>
              <a:t>India is a large exporter of skilled IT professionals to many western countries, such educated youth proves potential of future India.</a:t>
            </a:r>
          </a:p>
          <a:p>
            <a:r>
              <a:rPr lang="en-IN" sz="2400" dirty="0" smtClean="0">
                <a:latin typeface="+mj-lt"/>
              </a:rPr>
              <a:t>With the advent of information technology in every sector, transparency has increased due to which corruption has lowered to great extent.</a:t>
            </a:r>
          </a:p>
          <a:p>
            <a:r>
              <a:rPr lang="en-IN" sz="2400" dirty="0" smtClean="0">
                <a:latin typeface="+mj-lt"/>
              </a:rPr>
              <a:t>Heavy taxes on luxurious goods and low taxes on daily requirements helps to solve issues of inequality.</a:t>
            </a:r>
          </a:p>
          <a:p>
            <a:pPr marL="0" indent="0">
              <a:buNone/>
            </a:pPr>
            <a:endParaRPr lang="en-IN" sz="2400" dirty="0" smtClean="0">
              <a:latin typeface="+mj-lt"/>
            </a:endParaRPr>
          </a:p>
          <a:p>
            <a:endParaRPr lang="en-IN" sz="2400" dirty="0" smtClean="0">
              <a:latin typeface="+mj-lt"/>
            </a:endParaRPr>
          </a:p>
          <a:p>
            <a:pPr marL="0" indent="0">
              <a:buNone/>
            </a:pPr>
            <a:endParaRPr lang="en-IN" sz="2400" dirty="0" smtClean="0">
              <a:latin typeface="+mj-lt"/>
            </a:endParaRPr>
          </a:p>
          <a:p>
            <a:endParaRPr lang="en-IN" sz="2400" dirty="0">
              <a:latin typeface="+mj-lt"/>
            </a:endParaRPr>
          </a:p>
        </p:txBody>
      </p:sp>
    </p:spTree>
    <p:extLst>
      <p:ext uri="{BB962C8B-B14F-4D97-AF65-F5344CB8AC3E}">
        <p14:creationId xmlns:p14="http://schemas.microsoft.com/office/powerpoint/2010/main" xmlns="" val="3952145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economy (Final Word)</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Indian GDP crossed 2 trillion in 2015 and as of now India has GDP of whooping 2.4 trillion.</a:t>
            </a:r>
          </a:p>
          <a:p>
            <a:r>
              <a:rPr lang="en-IN" sz="2400" dirty="0" smtClean="0">
                <a:latin typeface="+mj-lt"/>
              </a:rPr>
              <a:t>But along with growth sustainable development is also required, government had introduced various schemes for ensuring development along with growth.</a:t>
            </a:r>
          </a:p>
          <a:p>
            <a:r>
              <a:rPr lang="en-IN" sz="2400" dirty="0" smtClean="0">
                <a:latin typeface="+mj-lt"/>
              </a:rPr>
              <a:t>Factors like large scale unemployment, nearly 1/3</a:t>
            </a:r>
            <a:r>
              <a:rPr lang="en-IN" sz="2400" baseline="30000" dirty="0" smtClean="0">
                <a:latin typeface="+mj-lt"/>
              </a:rPr>
              <a:t>rd</a:t>
            </a:r>
            <a:r>
              <a:rPr lang="en-IN" sz="2400" dirty="0" smtClean="0">
                <a:latin typeface="+mj-lt"/>
              </a:rPr>
              <a:t> of population under poverty line, high inflations had always hindered India’s development.</a:t>
            </a:r>
          </a:p>
          <a:p>
            <a:r>
              <a:rPr lang="en-IN" sz="2400" dirty="0" smtClean="0">
                <a:latin typeface="+mj-lt"/>
              </a:rPr>
              <a:t>Indian happiness index was below Pakistan, Philippine and many more developing nation according to recent surveys.</a:t>
            </a:r>
          </a:p>
          <a:p>
            <a:r>
              <a:rPr lang="en-IN" sz="2400" dirty="0" smtClean="0">
                <a:latin typeface="+mj-lt"/>
              </a:rPr>
              <a:t>Indian economy has to overcome its faults for placing India at a higher level in global market. </a:t>
            </a:r>
            <a:endParaRPr lang="en-IN" sz="2400" dirty="0">
              <a:latin typeface="+mj-lt"/>
            </a:endParaRPr>
          </a:p>
        </p:txBody>
      </p:sp>
    </p:spTree>
    <p:extLst>
      <p:ext uri="{BB962C8B-B14F-4D97-AF65-F5344CB8AC3E}">
        <p14:creationId xmlns:p14="http://schemas.microsoft.com/office/powerpoint/2010/main" xmlns="" val="2620086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Chinese economy</a:t>
            </a:r>
            <a:endParaRPr lang="en-IN" dirty="0"/>
          </a:p>
        </p:txBody>
      </p:sp>
      <p:sp>
        <p:nvSpPr>
          <p:cNvPr id="3" name="Content Placeholder 2"/>
          <p:cNvSpPr>
            <a:spLocks noGrp="1"/>
          </p:cNvSpPr>
          <p:nvPr>
            <p:ph idx="1"/>
          </p:nvPr>
        </p:nvSpPr>
        <p:spPr>
          <a:xfrm>
            <a:off x="1524000" y="1600200"/>
            <a:ext cx="9144000" cy="5257800"/>
          </a:xfrm>
        </p:spPr>
        <p:txBody>
          <a:bodyPr>
            <a:noAutofit/>
          </a:bodyPr>
          <a:lstStyle/>
          <a:p>
            <a:r>
              <a:rPr lang="en-IN" sz="2400" b="1" dirty="0">
                <a:latin typeface="+mj-lt"/>
              </a:rPr>
              <a:t>For the first time in more than 140 years, the US has lost the title of the world's largest economy - it has been stolen by China, according to the IMF</a:t>
            </a:r>
          </a:p>
          <a:p>
            <a:r>
              <a:rPr lang="en-IN" sz="2400" dirty="0">
                <a:latin typeface="+mj-lt"/>
              </a:rPr>
              <a:t>The Chinese economy is now worth $17.6tn, slightly higher than the $17.4tn the International Monetary Fund (IMF) estimates for the US.</a:t>
            </a:r>
          </a:p>
          <a:p>
            <a:r>
              <a:rPr lang="en-IN" sz="2400" dirty="0">
                <a:latin typeface="+mj-lt"/>
              </a:rPr>
              <a:t>China's economy has grown increasingly faster since the 1978 introduction of economic reforms. The Chinese official statistics show that </a:t>
            </a:r>
            <a:r>
              <a:rPr lang="en-IN" sz="2400" b="1" dirty="0">
                <a:latin typeface="+mj-lt"/>
              </a:rPr>
              <a:t>real gross domestic product </a:t>
            </a:r>
            <a:r>
              <a:rPr lang="en-IN" sz="2400" dirty="0">
                <a:latin typeface="+mj-lt"/>
              </a:rPr>
              <a:t>(GDP) from 1979 to 1999 was growing at an average annual rate of 9.7 %, making China one the world's fastest growing economies.</a:t>
            </a:r>
          </a:p>
          <a:p>
            <a:r>
              <a:rPr lang="en-IN" sz="2400" dirty="0">
                <a:latin typeface="+mj-lt"/>
              </a:rPr>
              <a:t>According to the World Bank, China's rapid development has raised nearly 200 million people out of extreme poverty.</a:t>
            </a:r>
          </a:p>
        </p:txBody>
      </p:sp>
    </p:spTree>
    <p:extLst>
      <p:ext uri="{BB962C8B-B14F-4D97-AF65-F5344CB8AC3E}">
        <p14:creationId xmlns:p14="http://schemas.microsoft.com/office/powerpoint/2010/main" xmlns="" val="1300717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Chinese economy</a:t>
            </a:r>
            <a:endParaRPr lang="en-IN" dirty="0"/>
          </a:p>
        </p:txBody>
      </p:sp>
      <p:sp>
        <p:nvSpPr>
          <p:cNvPr id="3" name="Content Placeholder 2"/>
          <p:cNvSpPr>
            <a:spLocks noGrp="1"/>
          </p:cNvSpPr>
          <p:nvPr>
            <p:ph idx="1"/>
          </p:nvPr>
        </p:nvSpPr>
        <p:spPr/>
        <p:txBody>
          <a:bodyPr>
            <a:normAutofit/>
          </a:bodyPr>
          <a:lstStyle/>
          <a:p>
            <a:r>
              <a:rPr lang="en-IN" sz="2400" dirty="0">
                <a:latin typeface="+mj-lt"/>
              </a:rPr>
              <a:t>Since its establishment in 1949 and until the end of 1978, China maintained a centrally planned, or command, economy.</a:t>
            </a:r>
          </a:p>
          <a:p>
            <a:pPr marL="0" indent="0">
              <a:buNone/>
            </a:pPr>
            <a:endParaRPr lang="en-IN" sz="2400" dirty="0">
              <a:latin typeface="+mj-lt"/>
            </a:endParaRPr>
          </a:p>
          <a:p>
            <a:r>
              <a:rPr lang="en-IN" sz="2400" dirty="0">
                <a:latin typeface="+mj-lt"/>
              </a:rPr>
              <a:t>By 1978, nearly three-fourths of the country's industrial production was produced by centrally controlled state-owned enterprises (SOEs) according to centrally planned output targets.</a:t>
            </a:r>
          </a:p>
          <a:p>
            <a:pPr marL="0" indent="0">
              <a:buNone/>
            </a:pPr>
            <a:endParaRPr lang="en-IN" sz="2400" dirty="0">
              <a:latin typeface="+mj-lt"/>
            </a:endParaRPr>
          </a:p>
          <a:p>
            <a:r>
              <a:rPr lang="en-IN" sz="2400" dirty="0">
                <a:latin typeface="+mj-lt"/>
              </a:rPr>
              <a:t>It was estimated that China's real GDP grew at an average annual rate of about 5.3 percent from 1960 to 1978</a:t>
            </a:r>
          </a:p>
          <a:p>
            <a:endParaRPr lang="en-IN" dirty="0"/>
          </a:p>
        </p:txBody>
      </p:sp>
    </p:spTree>
    <p:extLst>
      <p:ext uri="{BB962C8B-B14F-4D97-AF65-F5344CB8AC3E}">
        <p14:creationId xmlns:p14="http://schemas.microsoft.com/office/powerpoint/2010/main" xmlns="" val="1822811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GDP by sectors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07568" y="1484784"/>
            <a:ext cx="7560840" cy="5037084"/>
          </a:xfrm>
        </p:spPr>
      </p:pic>
    </p:spTree>
    <p:extLst>
      <p:ext uri="{BB962C8B-B14F-4D97-AF65-F5344CB8AC3E}">
        <p14:creationId xmlns:p14="http://schemas.microsoft.com/office/powerpoint/2010/main" xmlns="" val="2307968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Members</a:t>
            </a:r>
            <a:endParaRPr lang="en-IN" dirty="0"/>
          </a:p>
        </p:txBody>
      </p:sp>
      <p:sp>
        <p:nvSpPr>
          <p:cNvPr id="3" name="Content Placeholder 2"/>
          <p:cNvSpPr>
            <a:spLocks noGrp="1"/>
          </p:cNvSpPr>
          <p:nvPr>
            <p:ph idx="1"/>
          </p:nvPr>
        </p:nvSpPr>
        <p:spPr/>
        <p:txBody>
          <a:bodyPr/>
          <a:lstStyle/>
          <a:p>
            <a:r>
              <a:rPr lang="en-IN" dirty="0" smtClean="0"/>
              <a:t>Nand Parikh		1401023</a:t>
            </a:r>
          </a:p>
          <a:p>
            <a:r>
              <a:rPr lang="en-IN" dirty="0" smtClean="0"/>
              <a:t>Prerak Raja		1401041</a:t>
            </a:r>
          </a:p>
          <a:p>
            <a:r>
              <a:rPr lang="en-IN" dirty="0" smtClean="0"/>
              <a:t>Varad Bhogayata		1401042</a:t>
            </a:r>
          </a:p>
          <a:p>
            <a:r>
              <a:rPr lang="en-IN" dirty="0" smtClean="0"/>
              <a:t>Jay Joshi			1401052	</a:t>
            </a:r>
          </a:p>
          <a:p>
            <a:r>
              <a:rPr lang="en-IN" dirty="0" smtClean="0"/>
              <a:t>Parth Shah			1401054	</a:t>
            </a:r>
          </a:p>
          <a:p>
            <a:r>
              <a:rPr lang="en-IN" dirty="0" smtClean="0"/>
              <a:t>Bhavya Patwa		1401063</a:t>
            </a:r>
          </a:p>
          <a:p>
            <a:r>
              <a:rPr lang="en-IN" dirty="0" smtClean="0"/>
              <a:t>Ridhesh Sanghavi		1401074</a:t>
            </a:r>
          </a:p>
          <a:p>
            <a:r>
              <a:rPr lang="en-IN" dirty="0" smtClean="0"/>
              <a:t>Karan Patel		1401113</a:t>
            </a:r>
            <a:endParaRPr lang="en-IN" dirty="0"/>
          </a:p>
        </p:txBody>
      </p:sp>
    </p:spTree>
    <p:extLst>
      <p:ext uri="{BB962C8B-B14F-4D97-AF65-F5344CB8AC3E}">
        <p14:creationId xmlns:p14="http://schemas.microsoft.com/office/powerpoint/2010/main" xmlns="" val="1152784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Chinese economy (Reforms)</a:t>
            </a:r>
            <a:endParaRPr lang="en-IN" dirty="0"/>
          </a:p>
        </p:txBody>
      </p:sp>
      <p:sp>
        <p:nvSpPr>
          <p:cNvPr id="3" name="Content Placeholder 2"/>
          <p:cNvSpPr>
            <a:spLocks noGrp="1"/>
          </p:cNvSpPr>
          <p:nvPr>
            <p:ph idx="1"/>
          </p:nvPr>
        </p:nvSpPr>
        <p:spPr/>
        <p:txBody>
          <a:bodyPr>
            <a:normAutofit/>
          </a:bodyPr>
          <a:lstStyle/>
          <a:p>
            <a:r>
              <a:rPr lang="en-IN" sz="2400" dirty="0">
                <a:latin typeface="+mj-lt"/>
              </a:rPr>
              <a:t>The first of China's economic reforms started in 1978 when </a:t>
            </a:r>
            <a:r>
              <a:rPr lang="en-IN" sz="2400" dirty="0" smtClean="0">
                <a:latin typeface="+mj-lt"/>
              </a:rPr>
              <a:t>Den Xiaoping </a:t>
            </a:r>
            <a:r>
              <a:rPr lang="en-IN" sz="2400" dirty="0">
                <a:latin typeface="+mj-lt"/>
              </a:rPr>
              <a:t>came into power again. The reforms concentrated on the </a:t>
            </a:r>
            <a:r>
              <a:rPr lang="en-IN" sz="2400" dirty="0" smtClean="0">
                <a:latin typeface="+mj-lt"/>
              </a:rPr>
              <a:t>agricultural </a:t>
            </a:r>
            <a:r>
              <a:rPr lang="en-IN" sz="2400" dirty="0" smtClean="0">
                <a:latin typeface="+mj-lt"/>
              </a:rPr>
              <a:t>production </a:t>
            </a:r>
            <a:r>
              <a:rPr lang="en-IN" sz="2400" dirty="0">
                <a:latin typeface="+mj-lt"/>
              </a:rPr>
              <a:t> system in rural areas.</a:t>
            </a:r>
          </a:p>
          <a:p>
            <a:r>
              <a:rPr lang="en-IN" sz="2400" dirty="0">
                <a:latin typeface="+mj-lt"/>
              </a:rPr>
              <a:t>In addition, the reforms tried to cover</a:t>
            </a:r>
          </a:p>
          <a:p>
            <a:pPr lvl="1"/>
            <a:r>
              <a:rPr lang="en-IN" dirty="0">
                <a:latin typeface="+mj-lt"/>
              </a:rPr>
              <a:t>Foreign Investment</a:t>
            </a:r>
          </a:p>
          <a:p>
            <a:pPr lvl="1"/>
            <a:r>
              <a:rPr lang="en-IN" dirty="0">
                <a:latin typeface="+mj-lt"/>
              </a:rPr>
              <a:t>Boost Exports</a:t>
            </a:r>
          </a:p>
          <a:p>
            <a:pPr lvl="1"/>
            <a:r>
              <a:rPr lang="en-IN" dirty="0">
                <a:latin typeface="+mj-lt"/>
              </a:rPr>
              <a:t>Beginning of the importation of high technology products into the country</a:t>
            </a:r>
          </a:p>
        </p:txBody>
      </p:sp>
    </p:spTree>
    <p:extLst>
      <p:ext uri="{BB962C8B-B14F-4D97-AF65-F5344CB8AC3E}">
        <p14:creationId xmlns:p14="http://schemas.microsoft.com/office/powerpoint/2010/main" xmlns="" val="532460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Chinese economy (Change in GDP)</a:t>
            </a:r>
            <a:endParaRPr lang="en-IN" dirty="0"/>
          </a:p>
        </p:txBody>
      </p:sp>
      <p:sp>
        <p:nvSpPr>
          <p:cNvPr id="3" name="Content Placeholder 2"/>
          <p:cNvSpPr>
            <a:spLocks noGrp="1"/>
          </p:cNvSpPr>
          <p:nvPr>
            <p:ph idx="1"/>
          </p:nvPr>
        </p:nvSpPr>
        <p:spPr/>
        <p:txBody>
          <a:bodyPr>
            <a:normAutofit/>
          </a:bodyPr>
          <a:lstStyle/>
          <a:p>
            <a:r>
              <a:rPr lang="en-IN" sz="2400" dirty="0">
                <a:latin typeface="+mj-lt"/>
              </a:rPr>
              <a:t>The transition of the country's economic system from a command to a market-based economy helped fuel a strong average growth. Between the start of an economic reform program in 1978 and 1995, the GDP growth was 8.0 % a year. Remained strong for 1996-2000 also</a:t>
            </a:r>
            <a:r>
              <a:rPr lang="en-IN" sz="2400" dirty="0" smtClean="0">
                <a:latin typeface="+mj-lt"/>
              </a:rPr>
              <a:t>.</a:t>
            </a:r>
            <a:endParaRPr lang="en-IN" sz="2400" dirty="0">
              <a:latin typeface="+mj-lt"/>
            </a:endParaRPr>
          </a:p>
          <a:p>
            <a:r>
              <a:rPr lang="en-IN" sz="2400" dirty="0">
                <a:latin typeface="+mj-lt"/>
              </a:rPr>
              <a:t>In 1999 China became the second largest economy in the world, after the United States</a:t>
            </a:r>
            <a:r>
              <a:rPr lang="en-IN" sz="2400" dirty="0" smtClean="0">
                <a:latin typeface="+mj-lt"/>
              </a:rPr>
              <a:t>.</a:t>
            </a:r>
          </a:p>
          <a:p>
            <a:r>
              <a:rPr lang="en-IN" sz="2400" dirty="0" smtClean="0">
                <a:latin typeface="+mj-lt"/>
              </a:rPr>
              <a:t>Story does not ends here, in 2003 China became leading first Asian economy to cross 5 trillion mark, in 2010 China with an economy of 10.33 trillion became the first Asian economy to cross 10 trillion.</a:t>
            </a:r>
          </a:p>
          <a:p>
            <a:r>
              <a:rPr lang="en-IN" sz="2400" dirty="0" smtClean="0">
                <a:latin typeface="+mj-lt"/>
              </a:rPr>
              <a:t>It’s race continued to an absolutely opposite competitor USA, which had a free economy and surpassed US in 2015. </a:t>
            </a:r>
          </a:p>
        </p:txBody>
      </p:sp>
    </p:spTree>
    <p:extLst>
      <p:ext uri="{BB962C8B-B14F-4D97-AF65-F5344CB8AC3E}">
        <p14:creationId xmlns:p14="http://schemas.microsoft.com/office/powerpoint/2010/main" xmlns="" val="3062657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GDP Graph</a:t>
            </a:r>
            <a:endParaRPr lang="en-IN" dirty="0"/>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1627" y="1600200"/>
            <a:ext cx="7628747" cy="47811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50705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IN" dirty="0" smtClean="0"/>
              <a:t>Chinese economy (Factors affecting the economy)</a:t>
            </a:r>
            <a:endParaRPr lang="en-IN" dirty="0"/>
          </a:p>
        </p:txBody>
      </p:sp>
      <p:sp>
        <p:nvSpPr>
          <p:cNvPr id="3" name="Content Placeholder 2"/>
          <p:cNvSpPr>
            <a:spLocks noGrp="1"/>
          </p:cNvSpPr>
          <p:nvPr>
            <p:ph idx="1"/>
          </p:nvPr>
        </p:nvSpPr>
        <p:spPr>
          <a:xfrm>
            <a:off x="0" y="1094704"/>
            <a:ext cx="12192000" cy="5763295"/>
          </a:xfrm>
        </p:spPr>
        <p:txBody>
          <a:bodyPr>
            <a:normAutofit/>
          </a:bodyPr>
          <a:lstStyle/>
          <a:p>
            <a:r>
              <a:rPr lang="en-US" sz="2400" dirty="0">
                <a:latin typeface="+mj-lt"/>
              </a:rPr>
              <a:t>China’s economic miracle is genuine:</a:t>
            </a:r>
          </a:p>
          <a:p>
            <a:pPr lvl="1"/>
            <a:r>
              <a:rPr lang="en-US" dirty="0">
                <a:latin typeface="+mj-lt"/>
              </a:rPr>
              <a:t>Growth ≈ 10% p.a. for 3 decades is historic.</a:t>
            </a:r>
          </a:p>
          <a:p>
            <a:pPr lvl="1"/>
            <a:r>
              <a:rPr lang="en-US" dirty="0">
                <a:latin typeface="+mj-lt"/>
              </a:rPr>
              <a:t>It took the UK 58 years to double income, starting from 1780</a:t>
            </a:r>
          </a:p>
          <a:p>
            <a:pPr lvl="1"/>
            <a:r>
              <a:rPr lang="en-US" dirty="0">
                <a:latin typeface="+mj-lt"/>
              </a:rPr>
              <a:t>But it took China only around 8 years, from 1987 !</a:t>
            </a:r>
          </a:p>
          <a:p>
            <a:r>
              <a:rPr lang="en-US" sz="2400" dirty="0">
                <a:latin typeface="+mj-lt"/>
              </a:rPr>
              <a:t>On the other hand, China is still poor: </a:t>
            </a:r>
          </a:p>
          <a:p>
            <a:pPr lvl="1"/>
            <a:r>
              <a:rPr lang="en-US" dirty="0">
                <a:latin typeface="+mj-lt"/>
              </a:rPr>
              <a:t>It ranks only midway among 190 countries (85</a:t>
            </a:r>
            <a:r>
              <a:rPr lang="en-US" baseline="30000" dirty="0">
                <a:latin typeface="+mj-lt"/>
              </a:rPr>
              <a:t>th </a:t>
            </a:r>
            <a:r>
              <a:rPr lang="en-US" dirty="0">
                <a:latin typeface="+mj-lt"/>
              </a:rPr>
              <a:t>, just above Peru).</a:t>
            </a:r>
          </a:p>
          <a:p>
            <a:r>
              <a:rPr lang="en-US" sz="2400" dirty="0" smtClean="0">
                <a:latin typeface="+mj-lt"/>
              </a:rPr>
              <a:t>China’s </a:t>
            </a:r>
            <a:r>
              <a:rPr lang="en-US" sz="2400" dirty="0">
                <a:latin typeface="+mj-lt"/>
              </a:rPr>
              <a:t>growth has slowed down relative to its past double-digit rates in the recent years</a:t>
            </a:r>
            <a:r>
              <a:rPr lang="en-US" sz="2400" dirty="0" smtClean="0">
                <a:latin typeface="+mj-lt"/>
              </a:rPr>
              <a:t>.</a:t>
            </a:r>
          </a:p>
          <a:p>
            <a:r>
              <a:rPr lang="en-US" sz="2400" dirty="0" smtClean="0">
                <a:latin typeface="+mj-lt"/>
              </a:rPr>
              <a:t>Unlike India’s economic problems Chinese economy faces many major crisis as follows</a:t>
            </a:r>
            <a:r>
              <a:rPr lang="en-US" dirty="0" smtClean="0">
                <a:latin typeface="+mj-lt"/>
              </a:rPr>
              <a:t> </a:t>
            </a:r>
            <a:endParaRPr lang="en-US" dirty="0">
              <a:latin typeface="+mj-lt"/>
            </a:endParaRPr>
          </a:p>
          <a:p>
            <a:pPr lvl="2"/>
            <a:r>
              <a:rPr lang="en-US" sz="2400" dirty="0">
                <a:latin typeface="+mj-lt"/>
              </a:rPr>
              <a:t>Technical catch-up,</a:t>
            </a:r>
          </a:p>
          <a:p>
            <a:pPr lvl="2"/>
            <a:r>
              <a:rPr lang="en-US" sz="2400" dirty="0">
                <a:latin typeface="+mj-lt"/>
              </a:rPr>
              <a:t>Capital/labor ratio,</a:t>
            </a:r>
          </a:p>
          <a:p>
            <a:pPr lvl="2"/>
            <a:r>
              <a:rPr lang="en-US" sz="2400" dirty="0">
                <a:latin typeface="+mj-lt"/>
              </a:rPr>
              <a:t>Rural urban migration,</a:t>
            </a:r>
          </a:p>
          <a:p>
            <a:pPr lvl="2"/>
            <a:r>
              <a:rPr lang="en-US" sz="2400" dirty="0">
                <a:latin typeface="+mj-lt"/>
              </a:rPr>
              <a:t>Rising costs of labor &amp; land.</a:t>
            </a:r>
          </a:p>
          <a:p>
            <a:pPr lvl="2"/>
            <a:r>
              <a:rPr lang="en-US" sz="2400" dirty="0">
                <a:latin typeface="+mj-lt"/>
              </a:rPr>
              <a:t>Services have a lower rate of productivity growth</a:t>
            </a:r>
          </a:p>
          <a:p>
            <a:endParaRPr lang="en-US" sz="2600" dirty="0">
              <a:latin typeface="+mj-lt"/>
            </a:endParaRPr>
          </a:p>
          <a:p>
            <a:endParaRPr lang="en-IN" dirty="0"/>
          </a:p>
        </p:txBody>
      </p:sp>
    </p:spTree>
    <p:extLst>
      <p:ext uri="{BB962C8B-B14F-4D97-AF65-F5344CB8AC3E}">
        <p14:creationId xmlns:p14="http://schemas.microsoft.com/office/powerpoint/2010/main" xmlns="" val="1009901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normAutofit/>
          </a:bodyPr>
          <a:lstStyle/>
          <a:p>
            <a:r>
              <a:rPr lang="en-IN" dirty="0" smtClean="0"/>
              <a:t>Chinese economy (Trade since the 2008 crisis)</a:t>
            </a:r>
            <a:endParaRPr lang="en-IN" dirty="0"/>
          </a:p>
        </p:txBody>
      </p:sp>
      <p:pic>
        <p:nvPicPr>
          <p:cNvPr id="8" name="Content Placeholder 7"/>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2341" y="1559294"/>
            <a:ext cx="8136904" cy="46805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1009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Chinese economy (Steps taken)</a:t>
            </a:r>
            <a:endParaRPr lang="en-IN" dirty="0"/>
          </a:p>
        </p:txBody>
      </p:sp>
      <p:sp>
        <p:nvSpPr>
          <p:cNvPr id="3" name="Content Placeholder 2"/>
          <p:cNvSpPr>
            <a:spLocks noGrp="1"/>
          </p:cNvSpPr>
          <p:nvPr>
            <p:ph idx="1"/>
          </p:nvPr>
        </p:nvSpPr>
        <p:spPr>
          <a:xfrm>
            <a:off x="0" y="1287886"/>
            <a:ext cx="12192000" cy="5570113"/>
          </a:xfrm>
        </p:spPr>
        <p:txBody>
          <a:bodyPr>
            <a:normAutofit/>
          </a:bodyPr>
          <a:lstStyle/>
          <a:p>
            <a:r>
              <a:rPr lang="en-IN" sz="2400" dirty="0" smtClean="0">
                <a:latin typeface="+mj-lt"/>
              </a:rPr>
              <a:t>Chinese economy which is mainly dependent on manufacturing, is now entering the service sector.</a:t>
            </a:r>
          </a:p>
          <a:p>
            <a:r>
              <a:rPr lang="en-IN" sz="2400" dirty="0" smtClean="0">
                <a:latin typeface="+mj-lt"/>
              </a:rPr>
              <a:t>The main reason behind this is though China provides quantity of goods, it always lacks in terms of quality.</a:t>
            </a:r>
          </a:p>
          <a:p>
            <a:r>
              <a:rPr lang="en-IN" sz="2400" dirty="0" smtClean="0">
                <a:latin typeface="+mj-lt"/>
              </a:rPr>
              <a:t>With the urge of developing better quality goods, quality regulation has been increased.</a:t>
            </a:r>
          </a:p>
          <a:p>
            <a:r>
              <a:rPr lang="en-IN" sz="2400" dirty="0" smtClean="0">
                <a:latin typeface="+mj-lt"/>
              </a:rPr>
              <a:t>China world’s 2</a:t>
            </a:r>
            <a:r>
              <a:rPr lang="en-IN" sz="2400" baseline="30000" dirty="0" smtClean="0">
                <a:latin typeface="+mj-lt"/>
              </a:rPr>
              <a:t>nd</a:t>
            </a:r>
            <a:r>
              <a:rPr lang="en-IN" sz="2400" dirty="0" smtClean="0">
                <a:latin typeface="+mj-lt"/>
              </a:rPr>
              <a:t> largest importer of goods, now has again started paying heed to their agricultural sector.</a:t>
            </a:r>
          </a:p>
          <a:p>
            <a:r>
              <a:rPr lang="en-IN" sz="2400" dirty="0" smtClean="0">
                <a:latin typeface="+mj-lt"/>
              </a:rPr>
              <a:t>Development of service sectors rather than industrial sector is focused.</a:t>
            </a:r>
          </a:p>
          <a:p>
            <a:r>
              <a:rPr lang="en-IN" sz="2400" dirty="0" smtClean="0">
                <a:latin typeface="+mj-lt"/>
              </a:rPr>
              <a:t>Another major issue banking, is now solved at some extent with more market driven financial policies.</a:t>
            </a:r>
          </a:p>
          <a:p>
            <a:r>
              <a:rPr lang="en-IN" sz="2400" dirty="0" smtClean="0">
                <a:latin typeface="+mj-lt"/>
              </a:rPr>
              <a:t>Chinese market is now welcoming market economy to some extent.</a:t>
            </a:r>
          </a:p>
          <a:p>
            <a:r>
              <a:rPr lang="en-IN" sz="2400" dirty="0" smtClean="0">
                <a:latin typeface="+mj-lt"/>
              </a:rPr>
              <a:t>Service and employment generating sectors such as IT, media, are now emphasized rather than revenue generating industrial sector.</a:t>
            </a:r>
          </a:p>
        </p:txBody>
      </p:sp>
    </p:spTree>
    <p:extLst>
      <p:ext uri="{BB962C8B-B14F-4D97-AF65-F5344CB8AC3E}">
        <p14:creationId xmlns:p14="http://schemas.microsoft.com/office/powerpoint/2010/main" xmlns="" val="2588423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Chinese economy (</a:t>
            </a:r>
            <a:r>
              <a:rPr lang="en-IN" smtClean="0"/>
              <a:t>Final Word</a:t>
            </a:r>
            <a:r>
              <a:rPr lang="en-IN" dirty="0" smtClean="0"/>
              <a:t>)</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China is still leading the world in exports and in GDP.</a:t>
            </a:r>
          </a:p>
          <a:p>
            <a:r>
              <a:rPr lang="en-IN" sz="2400" dirty="0" smtClean="0">
                <a:latin typeface="+mj-lt"/>
              </a:rPr>
              <a:t>Due to various steps taken by Chinese government, companies like ONE Plus, Ali baba, etc. has been developed</a:t>
            </a:r>
          </a:p>
          <a:p>
            <a:r>
              <a:rPr lang="en-IN" sz="2400" dirty="0" smtClean="0">
                <a:latin typeface="+mj-lt"/>
              </a:rPr>
              <a:t>China’s service sector as taken a great jump and is now covering 44% of its economy.</a:t>
            </a:r>
          </a:p>
          <a:p>
            <a:r>
              <a:rPr lang="en-IN" sz="2400" dirty="0" smtClean="0">
                <a:latin typeface="+mj-lt"/>
              </a:rPr>
              <a:t>China has truly proved that it is a ‘rebalancing’ economy.</a:t>
            </a:r>
          </a:p>
          <a:p>
            <a:r>
              <a:rPr lang="en-IN" sz="2400" dirty="0" smtClean="0">
                <a:latin typeface="+mj-lt"/>
              </a:rPr>
              <a:t>Still China has not found its place in economic development.</a:t>
            </a:r>
          </a:p>
          <a:p>
            <a:r>
              <a:rPr lang="en-IN" sz="2400" dirty="0" smtClean="0">
                <a:latin typeface="+mj-lt"/>
              </a:rPr>
              <a:t>Chinese economy has great rate of unemployment which needs to be solved.</a:t>
            </a:r>
          </a:p>
          <a:p>
            <a:r>
              <a:rPr lang="en-IN" sz="2400" dirty="0" smtClean="0">
                <a:latin typeface="+mj-lt"/>
              </a:rPr>
              <a:t>Happiness index of China was ranked below India. </a:t>
            </a:r>
          </a:p>
          <a:p>
            <a:r>
              <a:rPr lang="en-IN" sz="2400" dirty="0" smtClean="0">
                <a:latin typeface="+mj-lt"/>
              </a:rPr>
              <a:t>Like India China also has to work really hard for gaining a good HDI for its citizen.</a:t>
            </a:r>
          </a:p>
        </p:txBody>
      </p:sp>
    </p:spTree>
    <p:extLst>
      <p:ext uri="{BB962C8B-B14F-4D97-AF65-F5344CB8AC3E}">
        <p14:creationId xmlns:p14="http://schemas.microsoft.com/office/powerpoint/2010/main" xmlns="" val="462853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 Vs China (Global level)</a:t>
            </a:r>
            <a:endParaRPr lang="en-IN"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IN" sz="2400" dirty="0" smtClean="0">
                <a:latin typeface="+mj-lt"/>
              </a:rPr>
              <a:t>India and China both are global competitors, both economy tries to surpass other at various levels.</a:t>
            </a:r>
          </a:p>
          <a:p>
            <a:r>
              <a:rPr lang="en-IN" sz="2400" dirty="0" smtClean="0">
                <a:latin typeface="+mj-lt"/>
              </a:rPr>
              <a:t>There are certain factors on basis of which an estimate can be drawn about the future and current status of both the economies.</a:t>
            </a:r>
          </a:p>
          <a:p>
            <a:pPr>
              <a:buFont typeface="Wingdings" panose="05000000000000000000" pitchFamily="2" charset="2"/>
              <a:buChar char="§"/>
            </a:pPr>
            <a:r>
              <a:rPr lang="en-IN" sz="2400" dirty="0" smtClean="0">
                <a:latin typeface="+mj-lt"/>
              </a:rPr>
              <a:t>Business freedom</a:t>
            </a:r>
          </a:p>
          <a:p>
            <a:pPr>
              <a:buFont typeface="Wingdings" panose="05000000000000000000" pitchFamily="2" charset="2"/>
              <a:buChar char="§"/>
            </a:pPr>
            <a:r>
              <a:rPr lang="en-IN" sz="2400" dirty="0" smtClean="0">
                <a:latin typeface="+mj-lt"/>
              </a:rPr>
              <a:t>Fiscal freedom</a:t>
            </a:r>
          </a:p>
          <a:p>
            <a:pPr>
              <a:buFont typeface="Wingdings" panose="05000000000000000000" pitchFamily="2" charset="2"/>
              <a:buChar char="§"/>
            </a:pPr>
            <a:r>
              <a:rPr lang="en-IN" sz="2400" dirty="0" smtClean="0">
                <a:latin typeface="+mj-lt"/>
              </a:rPr>
              <a:t>Freedom from corruption</a:t>
            </a:r>
          </a:p>
          <a:p>
            <a:pPr>
              <a:buFont typeface="Wingdings" panose="05000000000000000000" pitchFamily="2" charset="2"/>
              <a:buChar char="§"/>
            </a:pPr>
            <a:r>
              <a:rPr lang="en-IN" sz="2400" dirty="0" smtClean="0">
                <a:latin typeface="+mj-lt"/>
              </a:rPr>
              <a:t>Government spending</a:t>
            </a:r>
          </a:p>
          <a:p>
            <a:pPr>
              <a:buFont typeface="Wingdings" panose="05000000000000000000" pitchFamily="2" charset="2"/>
              <a:buChar char="§"/>
            </a:pPr>
            <a:r>
              <a:rPr lang="en-IN" sz="2400" dirty="0" smtClean="0">
                <a:latin typeface="+mj-lt"/>
              </a:rPr>
              <a:t>Labour freedom</a:t>
            </a:r>
          </a:p>
          <a:p>
            <a:pPr>
              <a:buFont typeface="Wingdings" panose="05000000000000000000" pitchFamily="2" charset="2"/>
              <a:buChar char="§"/>
            </a:pPr>
            <a:r>
              <a:rPr lang="en-IN" sz="2400" dirty="0" smtClean="0">
                <a:latin typeface="+mj-lt"/>
              </a:rPr>
              <a:t>Trade freedom</a:t>
            </a:r>
          </a:p>
          <a:p>
            <a:pPr>
              <a:buFont typeface="Wingdings" panose="05000000000000000000" pitchFamily="2" charset="2"/>
              <a:buChar char="§"/>
            </a:pPr>
            <a:r>
              <a:rPr lang="en-IN" sz="2400" dirty="0" smtClean="0">
                <a:latin typeface="+mj-lt"/>
              </a:rPr>
              <a:t>Monetary Spending</a:t>
            </a:r>
          </a:p>
          <a:p>
            <a:pPr>
              <a:buFont typeface="Wingdings" panose="05000000000000000000" pitchFamily="2" charset="2"/>
              <a:buChar char="§"/>
            </a:pPr>
            <a:r>
              <a:rPr lang="en-IN" sz="2400" dirty="0" smtClean="0">
                <a:latin typeface="+mj-lt"/>
              </a:rPr>
              <a:t>Property Rights</a:t>
            </a:r>
          </a:p>
          <a:p>
            <a:pPr marL="0" indent="0">
              <a:buNone/>
            </a:pPr>
            <a:r>
              <a:rPr lang="en-IN" sz="2400" dirty="0" smtClean="0">
                <a:latin typeface="+mj-lt"/>
              </a:rPr>
              <a:t>Each of the are graphically shown and will be explained in short.</a:t>
            </a:r>
          </a:p>
          <a:p>
            <a:pPr marL="0" indent="0">
              <a:buNone/>
            </a:pPr>
            <a:endParaRPr lang="en-IN" sz="2400" dirty="0">
              <a:latin typeface="+mj-lt"/>
            </a:endParaRPr>
          </a:p>
        </p:txBody>
      </p:sp>
    </p:spTree>
    <p:extLst>
      <p:ext uri="{BB962C8B-B14F-4D97-AF65-F5344CB8AC3E}">
        <p14:creationId xmlns:p14="http://schemas.microsoft.com/office/powerpoint/2010/main" xmlns="" val="3291124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freedom</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72289" y="1825625"/>
            <a:ext cx="8447422" cy="4351338"/>
          </a:xfrm>
        </p:spPr>
      </p:pic>
    </p:spTree>
    <p:extLst>
      <p:ext uri="{BB962C8B-B14F-4D97-AF65-F5344CB8AC3E}">
        <p14:creationId xmlns:p14="http://schemas.microsoft.com/office/powerpoint/2010/main" xmlns="" val="15746185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Fiscal freedom</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29305" y="1825625"/>
            <a:ext cx="8533390" cy="4351338"/>
          </a:xfrm>
        </p:spPr>
      </p:pic>
    </p:spTree>
    <p:extLst>
      <p:ext uri="{BB962C8B-B14F-4D97-AF65-F5344CB8AC3E}">
        <p14:creationId xmlns:p14="http://schemas.microsoft.com/office/powerpoint/2010/main" xmlns="" val="2455037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Indian Economy</a:t>
            </a:r>
          </a:p>
          <a:p>
            <a:r>
              <a:rPr lang="en-IN" dirty="0" smtClean="0"/>
              <a:t>Chinese Economy</a:t>
            </a:r>
          </a:p>
          <a:p>
            <a:r>
              <a:rPr lang="en-IN" dirty="0" smtClean="0"/>
              <a:t>India Vs China global level</a:t>
            </a:r>
          </a:p>
          <a:p>
            <a:r>
              <a:rPr lang="en-IN" dirty="0" smtClean="0"/>
              <a:t>Indian trade</a:t>
            </a:r>
          </a:p>
          <a:p>
            <a:r>
              <a:rPr lang="en-IN" dirty="0" smtClean="0"/>
              <a:t>Chinese trade</a:t>
            </a:r>
          </a:p>
          <a:p>
            <a:r>
              <a:rPr lang="en-IN" dirty="0" smtClean="0"/>
              <a:t>India-China bilateral trade</a:t>
            </a:r>
          </a:p>
          <a:p>
            <a:pPr marL="0" indent="0">
              <a:buNone/>
            </a:pPr>
            <a:endParaRPr lang="en-IN" dirty="0" smtClean="0"/>
          </a:p>
          <a:p>
            <a:endParaRPr lang="en-IN" dirty="0"/>
          </a:p>
        </p:txBody>
      </p:sp>
    </p:spTree>
    <p:extLst>
      <p:ext uri="{BB962C8B-B14F-4D97-AF65-F5344CB8AC3E}">
        <p14:creationId xmlns:p14="http://schemas.microsoft.com/office/powerpoint/2010/main" xmlns="" val="133991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Freedom from corruption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09526" y="1825625"/>
            <a:ext cx="8172947" cy="4351338"/>
          </a:xfrm>
        </p:spPr>
      </p:pic>
    </p:spTree>
    <p:extLst>
      <p:ext uri="{BB962C8B-B14F-4D97-AF65-F5344CB8AC3E}">
        <p14:creationId xmlns:p14="http://schemas.microsoft.com/office/powerpoint/2010/main" xmlns="" val="1057907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Government spending</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35966" y="1825625"/>
            <a:ext cx="8520068" cy="4351338"/>
          </a:xfrm>
        </p:spPr>
      </p:pic>
    </p:spTree>
    <p:extLst>
      <p:ext uri="{BB962C8B-B14F-4D97-AF65-F5344CB8AC3E}">
        <p14:creationId xmlns:p14="http://schemas.microsoft.com/office/powerpoint/2010/main" xmlns="" val="1868757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Trade freedom</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81996" y="1825625"/>
            <a:ext cx="8428007" cy="4351338"/>
          </a:xfrm>
        </p:spPr>
      </p:pic>
    </p:spTree>
    <p:extLst>
      <p:ext uri="{BB962C8B-B14F-4D97-AF65-F5344CB8AC3E}">
        <p14:creationId xmlns:p14="http://schemas.microsoft.com/office/powerpoint/2010/main" xmlns="" val="4120591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Labour freedom</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908345" y="1825625"/>
            <a:ext cx="8375310" cy="4351338"/>
          </a:xfrm>
        </p:spPr>
      </p:pic>
    </p:spTree>
    <p:extLst>
      <p:ext uri="{BB962C8B-B14F-4D97-AF65-F5344CB8AC3E}">
        <p14:creationId xmlns:p14="http://schemas.microsoft.com/office/powerpoint/2010/main" xmlns="" val="4252485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Monetary freedom</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72007" y="1825625"/>
            <a:ext cx="8447986" cy="4351338"/>
          </a:xfrm>
        </p:spPr>
      </p:pic>
    </p:spTree>
    <p:extLst>
      <p:ext uri="{BB962C8B-B14F-4D97-AF65-F5344CB8AC3E}">
        <p14:creationId xmlns:p14="http://schemas.microsoft.com/office/powerpoint/2010/main" xmlns="" val="906447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Property Rights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872013" y="1825625"/>
            <a:ext cx="8447974" cy="4351338"/>
          </a:xfrm>
        </p:spPr>
      </p:pic>
    </p:spTree>
    <p:extLst>
      <p:ext uri="{BB962C8B-B14F-4D97-AF65-F5344CB8AC3E}">
        <p14:creationId xmlns:p14="http://schemas.microsoft.com/office/powerpoint/2010/main" xmlns="" val="2329593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 Vs China (Wrapping Up)</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When ever it comes to trading China surpasses India, the major reasons for this is there is no or little quality control in China.</a:t>
            </a:r>
          </a:p>
          <a:p>
            <a:r>
              <a:rPr lang="en-IN" sz="2400" dirty="0" smtClean="0">
                <a:latin typeface="+mj-lt"/>
              </a:rPr>
              <a:t>As Chinese government follows communist economy, it’s spending on it’s people is more.</a:t>
            </a:r>
          </a:p>
          <a:p>
            <a:r>
              <a:rPr lang="en-IN" sz="2400" dirty="0" smtClean="0">
                <a:latin typeface="+mj-lt"/>
              </a:rPr>
              <a:t>But when it comes to fiscal policies or human rights policies such as Labour laws, India is always more humane than China.</a:t>
            </a:r>
          </a:p>
          <a:p>
            <a:r>
              <a:rPr lang="en-IN" sz="2400" dirty="0" smtClean="0">
                <a:latin typeface="+mj-lt"/>
              </a:rPr>
              <a:t>China is sitting on the top, while India still needs to progress a lot.</a:t>
            </a:r>
          </a:p>
          <a:p>
            <a:r>
              <a:rPr lang="en-IN" sz="2400" dirty="0" smtClean="0">
                <a:latin typeface="+mj-lt"/>
              </a:rPr>
              <a:t>At global level sure India has made its impact, with increase in industrial and service sector this can be increased.  </a:t>
            </a:r>
            <a:endParaRPr lang="en-IN" sz="2400" dirty="0">
              <a:latin typeface="+mj-lt"/>
            </a:endParaRPr>
          </a:p>
        </p:txBody>
      </p:sp>
    </p:spTree>
    <p:extLst>
      <p:ext uri="{BB962C8B-B14F-4D97-AF65-F5344CB8AC3E}">
        <p14:creationId xmlns:p14="http://schemas.microsoft.com/office/powerpoint/2010/main" xmlns="" val="3748353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Problems faced </a:t>
            </a:r>
            <a:r>
              <a:rPr lang="en-IN" dirty="0"/>
              <a:t>in trade economy </a:t>
            </a:r>
            <a:r>
              <a:rPr lang="en-IN" dirty="0" smtClean="0"/>
              <a:t>and Improvements</a:t>
            </a:r>
            <a:br>
              <a:rPr lang="en-IN" dirty="0" smtClean="0"/>
            </a:br>
            <a:r>
              <a:rPr lang="en-IN" dirty="0" smtClean="0"/>
              <a:t>at national level: India</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26735171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Agricultural Sector (India)</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As one of the most population driven sector with 51% of labour force, this sector contributes only 17% in the overall economy.</a:t>
            </a:r>
          </a:p>
          <a:p>
            <a:r>
              <a:rPr lang="en-IN" sz="2400" b="1" dirty="0" smtClean="0">
                <a:latin typeface="+mj-lt"/>
              </a:rPr>
              <a:t>Improvements: </a:t>
            </a:r>
            <a:endParaRPr lang="en-IN" sz="2400" dirty="0">
              <a:latin typeface="+mj-lt"/>
            </a:endParaRPr>
          </a:p>
          <a:p>
            <a:pPr lvl="1"/>
            <a:r>
              <a:rPr lang="en-IN" dirty="0" smtClean="0">
                <a:latin typeface="+mj-lt"/>
              </a:rPr>
              <a:t>More focus on productivity by promoting Agro based industries and colleges, R&amp;D. This also leads to less load of labour.</a:t>
            </a:r>
          </a:p>
          <a:p>
            <a:pPr lvl="1"/>
            <a:r>
              <a:rPr lang="en-IN" dirty="0" smtClean="0">
                <a:latin typeface="+mj-lt"/>
              </a:rPr>
              <a:t>The extra force of labour can be shifted towards the Industrial and Service sector which contributes to (30+53)% of the economy. </a:t>
            </a:r>
          </a:p>
        </p:txBody>
      </p:sp>
    </p:spTree>
    <p:extLst>
      <p:ext uri="{BB962C8B-B14F-4D97-AF65-F5344CB8AC3E}">
        <p14:creationId xmlns:p14="http://schemas.microsoft.com/office/powerpoint/2010/main" xmlns="" val="923807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Industrial Sector (India)</a:t>
            </a:r>
            <a:endParaRPr lang="en-IN" dirty="0"/>
          </a:p>
        </p:txBody>
      </p:sp>
      <p:sp>
        <p:nvSpPr>
          <p:cNvPr id="3" name="Content Placeholder 2"/>
          <p:cNvSpPr>
            <a:spLocks noGrp="1"/>
          </p:cNvSpPr>
          <p:nvPr>
            <p:ph idx="1"/>
          </p:nvPr>
        </p:nvSpPr>
        <p:spPr/>
        <p:txBody>
          <a:bodyPr>
            <a:normAutofit/>
          </a:bodyPr>
          <a:lstStyle/>
          <a:p>
            <a:r>
              <a:rPr lang="en-IN" sz="2400" dirty="0" smtClean="0"/>
              <a:t>India is a very rich nation in minerals and rare-earth elements, the use of it in computers has grown almost as fast as cell phones. Before 1965, most of the world’s supply was produced from India and Brazil. Now, it has reduced to just 3%.</a:t>
            </a:r>
          </a:p>
          <a:p>
            <a:r>
              <a:rPr lang="en-IN" sz="2400" b="1" dirty="0" smtClean="0"/>
              <a:t>Improvements: </a:t>
            </a:r>
            <a:r>
              <a:rPr lang="en-IN" sz="2400" dirty="0" smtClean="0"/>
              <a:t>Research and development in efficient extraction of these rare-earth elements should be enforced. Due to this, India gets more investments opportunities from tech driven companies instead in China.</a:t>
            </a:r>
            <a:endParaRPr lang="en-IN" sz="2400" b="1" dirty="0" smtClean="0"/>
          </a:p>
        </p:txBody>
      </p:sp>
    </p:spTree>
    <p:extLst>
      <p:ext uri="{BB962C8B-B14F-4D97-AF65-F5344CB8AC3E}">
        <p14:creationId xmlns:p14="http://schemas.microsoft.com/office/powerpoint/2010/main" xmlns="" val="82277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a:t>
            </a:r>
            <a:r>
              <a:rPr lang="en-IN" dirty="0"/>
              <a:t>e</a:t>
            </a:r>
            <a:r>
              <a:rPr lang="en-IN" dirty="0" smtClean="0"/>
              <a:t>conomy</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Indian economy is the 7</a:t>
            </a:r>
            <a:r>
              <a:rPr lang="en-IN" sz="2400" baseline="30000" dirty="0" smtClean="0">
                <a:latin typeface="+mj-lt"/>
              </a:rPr>
              <a:t>th</a:t>
            </a:r>
            <a:r>
              <a:rPr lang="en-IN" sz="2400" dirty="0" smtClean="0">
                <a:latin typeface="+mj-lt"/>
              </a:rPr>
              <a:t> largest in the world by nominal GDP.</a:t>
            </a:r>
          </a:p>
          <a:p>
            <a:r>
              <a:rPr lang="en-IN" sz="2400" dirty="0" smtClean="0">
                <a:latin typeface="+mj-lt"/>
              </a:rPr>
              <a:t>Our economy is 3</a:t>
            </a:r>
            <a:r>
              <a:rPr lang="en-IN" sz="2400" baseline="30000" dirty="0" smtClean="0">
                <a:latin typeface="+mj-lt"/>
              </a:rPr>
              <a:t>rd</a:t>
            </a:r>
            <a:r>
              <a:rPr lang="en-IN" sz="2400" dirty="0" smtClean="0">
                <a:latin typeface="+mj-lt"/>
              </a:rPr>
              <a:t> largest by purchasing power parity (PPP).</a:t>
            </a:r>
          </a:p>
          <a:p>
            <a:r>
              <a:rPr lang="en-IN" sz="2400" dirty="0" smtClean="0">
                <a:latin typeface="+mj-lt"/>
              </a:rPr>
              <a:t>On per capita income basis India ranked 141</a:t>
            </a:r>
            <a:r>
              <a:rPr lang="en-IN" sz="2400" baseline="30000" dirty="0" smtClean="0">
                <a:latin typeface="+mj-lt"/>
              </a:rPr>
              <a:t>st</a:t>
            </a:r>
            <a:r>
              <a:rPr lang="en-IN" sz="2400" dirty="0" smtClean="0">
                <a:latin typeface="+mj-lt"/>
              </a:rPr>
              <a:t> by nominal GDP and 130</a:t>
            </a:r>
            <a:r>
              <a:rPr lang="en-IN" sz="2400" baseline="30000" dirty="0" smtClean="0">
                <a:latin typeface="+mj-lt"/>
              </a:rPr>
              <a:t>th</a:t>
            </a:r>
            <a:r>
              <a:rPr lang="en-IN" sz="2400" dirty="0" smtClean="0">
                <a:latin typeface="+mj-lt"/>
              </a:rPr>
              <a:t> by PPP.</a:t>
            </a:r>
          </a:p>
          <a:p>
            <a:pPr marL="0" indent="0">
              <a:buNone/>
            </a:pPr>
            <a:endParaRPr lang="en-IN" sz="2400" dirty="0" smtClean="0">
              <a:latin typeface="+mj-lt"/>
            </a:endParaRPr>
          </a:p>
          <a:p>
            <a:pPr>
              <a:buFont typeface="Wingdings" panose="05000000000000000000" pitchFamily="2" charset="2"/>
              <a:buChar char="§"/>
            </a:pPr>
            <a:r>
              <a:rPr lang="en-IN" sz="2400" dirty="0" smtClean="0">
                <a:latin typeface="+mj-lt"/>
              </a:rPr>
              <a:t>Our </a:t>
            </a:r>
            <a:r>
              <a:rPr lang="en-IN" sz="2400" dirty="0">
                <a:latin typeface="+mj-lt"/>
              </a:rPr>
              <a:t>diversified economy encompasses  traditional village farming, modern agriculture, a wide range of modern industries and multitude of services.</a:t>
            </a:r>
          </a:p>
          <a:p>
            <a:pPr>
              <a:buFont typeface="Wingdings" panose="05000000000000000000" pitchFamily="2" charset="2"/>
              <a:buChar char="§"/>
            </a:pPr>
            <a:r>
              <a:rPr lang="en-IN" sz="2400" dirty="0">
                <a:latin typeface="+mj-lt"/>
              </a:rPr>
              <a:t>More than half population of India is dependent on agriculture, but services are major source of economic growth providing 2/3</a:t>
            </a:r>
            <a:r>
              <a:rPr lang="en-IN" sz="2400" baseline="30000" dirty="0">
                <a:latin typeface="+mj-lt"/>
              </a:rPr>
              <a:t>rd</a:t>
            </a:r>
            <a:r>
              <a:rPr lang="en-IN" sz="2400" dirty="0">
                <a:latin typeface="+mj-lt"/>
              </a:rPr>
              <a:t> of total output with only 1/3</a:t>
            </a:r>
            <a:r>
              <a:rPr lang="en-IN" sz="2400" baseline="30000" dirty="0">
                <a:latin typeface="+mj-lt"/>
              </a:rPr>
              <a:t>rd</a:t>
            </a:r>
            <a:r>
              <a:rPr lang="en-IN" sz="2400" dirty="0">
                <a:latin typeface="+mj-lt"/>
              </a:rPr>
              <a:t> of labour force.</a:t>
            </a:r>
          </a:p>
        </p:txBody>
      </p:sp>
    </p:spTree>
    <p:extLst>
      <p:ext uri="{BB962C8B-B14F-4D97-AF65-F5344CB8AC3E}">
        <p14:creationId xmlns:p14="http://schemas.microsoft.com/office/powerpoint/2010/main" xmlns="" val="13189423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Sector (India)</a:t>
            </a:r>
            <a:endParaRPr lang="en-IN" dirty="0"/>
          </a:p>
        </p:txBody>
      </p:sp>
      <p:sp>
        <p:nvSpPr>
          <p:cNvPr id="3" name="Content Placeholder 2"/>
          <p:cNvSpPr>
            <a:spLocks noGrp="1"/>
          </p:cNvSpPr>
          <p:nvPr>
            <p:ph idx="1"/>
          </p:nvPr>
        </p:nvSpPr>
        <p:spPr/>
        <p:txBody>
          <a:bodyPr>
            <a:normAutofit/>
          </a:bodyPr>
          <a:lstStyle/>
          <a:p>
            <a:r>
              <a:rPr lang="en-IN" sz="2400" dirty="0" smtClean="0"/>
              <a:t>India being one of the dominant in the Service Sector with IT giants such as WIPRO, TCS, Infosys etc., still fail to provide the very Services(due to lack of Service opportunities) in India as 2/3</a:t>
            </a:r>
            <a:r>
              <a:rPr lang="en-IN" sz="2400" baseline="30000" dirty="0" smtClean="0"/>
              <a:t>rd</a:t>
            </a:r>
            <a:r>
              <a:rPr lang="en-IN" sz="2400" dirty="0" smtClean="0"/>
              <a:t> of their clients are from outside the country.</a:t>
            </a:r>
          </a:p>
          <a:p>
            <a:r>
              <a:rPr lang="en-IN" sz="2400" dirty="0" smtClean="0"/>
              <a:t>Market size of IT Industry in India:</a:t>
            </a:r>
          </a:p>
          <a:p>
            <a:pPr lvl="1"/>
            <a:r>
              <a:rPr lang="en-IN" dirty="0" smtClean="0"/>
              <a:t>FY2015 Domestic: 48B$ Export: 98B$</a:t>
            </a:r>
          </a:p>
          <a:p>
            <a:r>
              <a:rPr lang="en-IN" sz="2400" b="1" dirty="0" smtClean="0"/>
              <a:t>Improvements: </a:t>
            </a:r>
            <a:r>
              <a:rPr lang="en-IN" sz="2400" dirty="0" smtClean="0"/>
              <a:t>More Service opportunities can be generated by new start-ups and Gov. programmes, and thus local service trade is encouraged. </a:t>
            </a:r>
            <a:r>
              <a:rPr lang="en-IN" sz="2400" b="1" i="1" dirty="0" smtClean="0"/>
              <a:t>Start-up India Stand-up India</a:t>
            </a:r>
            <a:r>
              <a:rPr lang="en-IN" sz="2400" dirty="0" smtClean="0"/>
              <a:t> is the latest example of this.</a:t>
            </a:r>
            <a:endParaRPr lang="en-IN" sz="2400" b="1" dirty="0"/>
          </a:p>
        </p:txBody>
      </p:sp>
    </p:spTree>
    <p:extLst>
      <p:ext uri="{BB962C8B-B14F-4D97-AF65-F5344CB8AC3E}">
        <p14:creationId xmlns:p14="http://schemas.microsoft.com/office/powerpoint/2010/main" xmlns="" val="40415780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Problems faced </a:t>
            </a:r>
            <a:r>
              <a:rPr lang="en-IN" dirty="0"/>
              <a:t>in trade economy </a:t>
            </a:r>
            <a:r>
              <a:rPr lang="en-IN" dirty="0" smtClean="0"/>
              <a:t>and Improvements</a:t>
            </a:r>
            <a:br>
              <a:rPr lang="en-IN" dirty="0" smtClean="0"/>
            </a:br>
            <a:r>
              <a:rPr lang="en-IN" dirty="0" smtClean="0"/>
              <a:t>at national level: China</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545080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Agricultural Sector (China)</a:t>
            </a:r>
            <a:endParaRPr lang="en-IN" dirty="0"/>
          </a:p>
        </p:txBody>
      </p:sp>
      <p:sp>
        <p:nvSpPr>
          <p:cNvPr id="3" name="Content Placeholder 2"/>
          <p:cNvSpPr>
            <a:spLocks noGrp="1"/>
          </p:cNvSpPr>
          <p:nvPr>
            <p:ph idx="1"/>
          </p:nvPr>
        </p:nvSpPr>
        <p:spPr/>
        <p:txBody>
          <a:bodyPr>
            <a:normAutofit/>
          </a:bodyPr>
          <a:lstStyle/>
          <a:p>
            <a:r>
              <a:rPr lang="en-IN" sz="2400" dirty="0" smtClean="0"/>
              <a:t>As the most populated country of the world, China certainly cannot afford to import Agricultural Commodities and increase the economic load per capita. It currently contributes to 12% of the total economy.</a:t>
            </a:r>
          </a:p>
          <a:p>
            <a:r>
              <a:rPr lang="en-IN" sz="2400" b="1" dirty="0" smtClean="0"/>
              <a:t>Improvements: </a:t>
            </a:r>
            <a:r>
              <a:rPr lang="en-IN" sz="2400" dirty="0" smtClean="0"/>
              <a:t>50% of overall labour work force is used up in the agricultural sector and it shares same ideas of improvements with India. It currently provides many facilities to people who are related with China agriculture.</a:t>
            </a:r>
            <a:endParaRPr lang="en-IN" sz="2400" b="1" dirty="0"/>
          </a:p>
        </p:txBody>
      </p:sp>
    </p:spTree>
    <p:extLst>
      <p:ext uri="{BB962C8B-B14F-4D97-AF65-F5344CB8AC3E}">
        <p14:creationId xmlns:p14="http://schemas.microsoft.com/office/powerpoint/2010/main" xmlns="" val="28097852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Industrial Sector (China)</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As China is more labour-oriented and contributes to 45% of it’s economy, </a:t>
            </a:r>
            <a:r>
              <a:rPr lang="en-IN" sz="2400" dirty="0">
                <a:latin typeface="+mj-lt"/>
              </a:rPr>
              <a:t>machine-building and metallurgical industries have received the highest </a:t>
            </a:r>
            <a:r>
              <a:rPr lang="en-IN" sz="2400" dirty="0" smtClean="0">
                <a:latin typeface="+mj-lt"/>
              </a:rPr>
              <a:t>priority, these two areas alone account </a:t>
            </a:r>
            <a:r>
              <a:rPr lang="en-IN" sz="2400" dirty="0">
                <a:latin typeface="+mj-lt"/>
              </a:rPr>
              <a:t>for about </a:t>
            </a:r>
            <a:r>
              <a:rPr lang="en-IN" sz="2400" dirty="0" smtClean="0">
                <a:latin typeface="+mj-lt"/>
              </a:rPr>
              <a:t>20–30% </a:t>
            </a:r>
            <a:r>
              <a:rPr lang="en-IN" sz="2400" dirty="0">
                <a:latin typeface="+mj-lt"/>
              </a:rPr>
              <a:t>of the total gross value of industrial output</a:t>
            </a:r>
            <a:r>
              <a:rPr lang="en-IN" sz="2400" dirty="0" smtClean="0">
                <a:latin typeface="+mj-lt"/>
              </a:rPr>
              <a:t>. Endless production of goods leads to deterioration in quality of local products</a:t>
            </a:r>
          </a:p>
          <a:p>
            <a:r>
              <a:rPr lang="en-IN" sz="2400" b="1" dirty="0" smtClean="0">
                <a:latin typeface="+mj-lt"/>
              </a:rPr>
              <a:t>Improvements: </a:t>
            </a:r>
            <a:r>
              <a:rPr lang="en-IN" sz="2400" dirty="0" smtClean="0">
                <a:latin typeface="+mj-lt"/>
              </a:rPr>
              <a:t>Quantity and quality control is very much needed to earn the trust of consumers.</a:t>
            </a:r>
          </a:p>
          <a:p>
            <a:r>
              <a:rPr lang="en-IN" sz="2400" dirty="0" smtClean="0">
                <a:latin typeface="+mj-lt"/>
              </a:rPr>
              <a:t>Being more industry oriented, it should also diversify this sector and not just oriented to some particular legacy industries.</a:t>
            </a:r>
          </a:p>
        </p:txBody>
      </p:sp>
    </p:spTree>
    <p:extLst>
      <p:ext uri="{BB962C8B-B14F-4D97-AF65-F5344CB8AC3E}">
        <p14:creationId xmlns:p14="http://schemas.microsoft.com/office/powerpoint/2010/main" xmlns="" val="4081702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Sector (China)</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Despite ranking 3</a:t>
            </a:r>
            <a:r>
              <a:rPr lang="en-IN" sz="2400" baseline="30000" dirty="0" smtClean="0">
                <a:latin typeface="+mj-lt"/>
              </a:rPr>
              <a:t>rd</a:t>
            </a:r>
            <a:r>
              <a:rPr lang="en-IN" sz="2400" dirty="0" smtClean="0">
                <a:latin typeface="+mj-lt"/>
              </a:rPr>
              <a:t> worldwide and contributing to 44.6% of the economy, the Chinese Service Sector is missing a lot of opportunities due to lack of language and communication support in English. Also, </a:t>
            </a:r>
            <a:r>
              <a:rPr lang="en-IN" sz="2400" dirty="0">
                <a:latin typeface="+mj-lt"/>
              </a:rPr>
              <a:t>h</a:t>
            </a:r>
            <a:r>
              <a:rPr lang="en-IN" sz="2400" dirty="0" smtClean="0">
                <a:latin typeface="+mj-lt"/>
              </a:rPr>
              <a:t>ousehold </a:t>
            </a:r>
            <a:r>
              <a:rPr lang="en-IN" sz="2400" dirty="0">
                <a:latin typeface="+mj-lt"/>
              </a:rPr>
              <a:t>demand for these high-end services </a:t>
            </a:r>
            <a:r>
              <a:rPr lang="en-IN" sz="2400" dirty="0" smtClean="0">
                <a:latin typeface="+mj-lt"/>
              </a:rPr>
              <a:t>isn’t </a:t>
            </a:r>
            <a:r>
              <a:rPr lang="en-IN" sz="2400" dirty="0">
                <a:latin typeface="+mj-lt"/>
              </a:rPr>
              <a:t>satisfied, which is why </a:t>
            </a:r>
            <a:r>
              <a:rPr lang="en-IN" sz="2400" dirty="0" smtClean="0">
                <a:latin typeface="+mj-lt"/>
              </a:rPr>
              <a:t>we </a:t>
            </a:r>
            <a:r>
              <a:rPr lang="en-IN" sz="2400" dirty="0">
                <a:latin typeface="+mj-lt"/>
              </a:rPr>
              <a:t>see Chinese people visiting other countries to study abroad and for medical </a:t>
            </a:r>
            <a:r>
              <a:rPr lang="en-IN" sz="2400" dirty="0" smtClean="0">
                <a:latin typeface="+mj-lt"/>
              </a:rPr>
              <a:t>tourism.</a:t>
            </a:r>
          </a:p>
          <a:p>
            <a:r>
              <a:rPr lang="en-IN" b="1" dirty="0" smtClean="0"/>
              <a:t>Improvements: </a:t>
            </a:r>
            <a:r>
              <a:rPr lang="en-IN" sz="2400" dirty="0" smtClean="0">
                <a:latin typeface="+mj-lt"/>
              </a:rPr>
              <a:t>Creating facilities for better education to their citizen such that they can directly contribute to Chinese service sector.</a:t>
            </a:r>
            <a:r>
              <a:rPr lang="en-IN" b="1" dirty="0"/>
              <a:t> </a:t>
            </a:r>
            <a:r>
              <a:rPr lang="en-IN" sz="2400" dirty="0" smtClean="0">
                <a:latin typeface="+mj-lt"/>
              </a:rPr>
              <a:t>Leaving the rigidity behind they should always thrive to achieve what is best for nation, hence including English as a language.</a:t>
            </a:r>
          </a:p>
        </p:txBody>
      </p:sp>
    </p:spTree>
    <p:extLst>
      <p:ext uri="{BB962C8B-B14F-4D97-AF65-F5344CB8AC3E}">
        <p14:creationId xmlns:p14="http://schemas.microsoft.com/office/powerpoint/2010/main" xmlns="" val="444428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trade</a:t>
            </a:r>
            <a:endParaRPr lang="en-IN" dirty="0"/>
          </a:p>
        </p:txBody>
      </p:sp>
      <p:sp>
        <p:nvSpPr>
          <p:cNvPr id="3" name="Content Placeholder 2"/>
          <p:cNvSpPr>
            <a:spLocks noGrp="1"/>
          </p:cNvSpPr>
          <p:nvPr>
            <p:ph idx="1"/>
          </p:nvPr>
        </p:nvSpPr>
        <p:spPr/>
        <p:txBody>
          <a:bodyPr>
            <a:normAutofit/>
          </a:bodyPr>
          <a:lstStyle/>
          <a:p>
            <a:r>
              <a:rPr lang="en-IN" sz="2400" dirty="0">
                <a:latin typeface="+mj-lt"/>
              </a:rPr>
              <a:t>Until the liberalisation of 1991, India was largely and intentionally isolated from the world markets, to protect its economy and to achieve self-reliance</a:t>
            </a:r>
            <a:r>
              <a:rPr lang="en-IN" sz="2400" dirty="0" smtClean="0">
                <a:latin typeface="+mj-lt"/>
              </a:rPr>
              <a:t>.</a:t>
            </a:r>
          </a:p>
          <a:p>
            <a:r>
              <a:rPr lang="en-IN" sz="2400" dirty="0" smtClean="0">
                <a:latin typeface="+mj-lt"/>
              </a:rPr>
              <a:t> </a:t>
            </a:r>
            <a:r>
              <a:rPr lang="en-IN" sz="2400" dirty="0">
                <a:latin typeface="+mj-lt"/>
              </a:rPr>
              <a:t>Foreign trade was subject to import tariffs, export taxes and quantitative restrictions, while foreign direct investment (FDI) was restricted by upper-limit equity participation, restrictions on technology transfer, export obligations and government approvals; these approvals were needed for nearly 60% of new FDI in the industrial sector.</a:t>
            </a:r>
          </a:p>
          <a:p>
            <a:r>
              <a:rPr lang="en-IN" sz="2400" dirty="0">
                <a:latin typeface="+mj-lt"/>
              </a:rPr>
              <a:t>Since liberalisation, the value of India's international trade has increased sharply, with the contribution of total trade in goods and services to the GDP rising from 16% in 1990–91 to 47% in 2008–10.</a:t>
            </a:r>
          </a:p>
          <a:p>
            <a:endParaRPr lang="en-IN" sz="2400" dirty="0"/>
          </a:p>
        </p:txBody>
      </p:sp>
    </p:spTree>
    <p:extLst>
      <p:ext uri="{BB962C8B-B14F-4D97-AF65-F5344CB8AC3E}">
        <p14:creationId xmlns:p14="http://schemas.microsoft.com/office/powerpoint/2010/main" xmlns="" val="539833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trade (Import - Export) </a:t>
            </a:r>
            <a:endParaRPr lang="en-IN" dirty="0"/>
          </a:p>
        </p:txBody>
      </p:sp>
      <p:sp>
        <p:nvSpPr>
          <p:cNvPr id="3" name="Content Placeholder 2"/>
          <p:cNvSpPr>
            <a:spLocks noGrp="1"/>
          </p:cNvSpPr>
          <p:nvPr>
            <p:ph sz="half" idx="1"/>
          </p:nvPr>
        </p:nvSpPr>
        <p:spPr/>
        <p:txBody>
          <a:bodyPr>
            <a:normAutofit/>
          </a:bodyPr>
          <a:lstStyle/>
          <a:p>
            <a:r>
              <a:rPr lang="en-IN" sz="2400" dirty="0" smtClean="0">
                <a:latin typeface="+mj-lt"/>
              </a:rPr>
              <a:t>Although India's imports have shot up at a faster pace than exports over the decades resulting in a widening gap in the trade balance. India's current account deficit widened to a record 4.8 percent of the GDP in the fiscal year 2013, before falling to 1.7 percent in fiscal year 2014 after the government clamped down on gold imports.</a:t>
            </a:r>
          </a:p>
        </p:txBody>
      </p:sp>
      <p:pic>
        <p:nvPicPr>
          <p:cNvPr id="3075" name="Picture 3"/>
          <p:cNvPicPr>
            <a:picLocks noChangeAspect="1" noChangeArrowheads="1"/>
          </p:cNvPicPr>
          <p:nvPr/>
        </p:nvPicPr>
        <p:blipFill>
          <a:blip r:embed="rId2" cstate="print"/>
          <a:srcRect/>
          <a:stretch>
            <a:fillRect/>
          </a:stretch>
        </p:blipFill>
        <p:spPr bwMode="auto">
          <a:xfrm>
            <a:off x="6549526" y="1825625"/>
            <a:ext cx="4804274" cy="4740557"/>
          </a:xfrm>
          <a:prstGeom prst="rect">
            <a:avLst/>
          </a:prstGeom>
          <a:ln w="6350" cap="sq">
            <a:solidFill>
              <a:srgbClr val="000000"/>
            </a:solidFill>
            <a:prstDash val="solid"/>
            <a:miter lim="800000"/>
          </a:ln>
          <a:effectLst/>
        </p:spPr>
      </p:pic>
    </p:spTree>
    <p:extLst>
      <p:ext uri="{BB962C8B-B14F-4D97-AF65-F5344CB8AC3E}">
        <p14:creationId xmlns:p14="http://schemas.microsoft.com/office/powerpoint/2010/main" xmlns="" val="3828945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trade (</a:t>
            </a:r>
            <a:r>
              <a:rPr lang="en-US" dirty="0" smtClean="0"/>
              <a:t>Not a mercantilist success)</a:t>
            </a:r>
            <a:endParaRPr lang="en-IN" dirty="0"/>
          </a:p>
        </p:txBody>
      </p:sp>
      <p:sp>
        <p:nvSpPr>
          <p:cNvPr id="3" name="Content Placeholder 2"/>
          <p:cNvSpPr>
            <a:spLocks noGrp="1"/>
          </p:cNvSpPr>
          <p:nvPr>
            <p:ph sz="half" idx="1"/>
          </p:nvPr>
        </p:nvSpPr>
        <p:spPr>
          <a:xfrm>
            <a:off x="838200" y="1825625"/>
            <a:ext cx="4935583" cy="4351338"/>
          </a:xfrm>
        </p:spPr>
        <p:txBody>
          <a:bodyPr>
            <a:normAutofit fontScale="85000" lnSpcReduction="20000"/>
          </a:bodyPr>
          <a:lstStyle/>
          <a:p>
            <a:pPr marL="274320" indent="-274320">
              <a:buClr>
                <a:schemeClr val="accent3"/>
              </a:buClr>
              <a:buFont typeface="Wingdings 2"/>
              <a:buChar char=""/>
              <a:defRPr/>
            </a:pPr>
            <a:r>
              <a:rPr lang="en-US" dirty="0" smtClean="0">
                <a:latin typeface="+mj-lt"/>
              </a:rPr>
              <a:t>India has not run trade surpluses, and even current account has mostly been in deficit.</a:t>
            </a:r>
          </a:p>
          <a:p>
            <a:pPr marL="274320" indent="-274320">
              <a:buClr>
                <a:schemeClr val="accent3"/>
              </a:buClr>
              <a:buFont typeface="Wingdings 2"/>
              <a:buChar char=""/>
              <a:defRPr/>
            </a:pPr>
            <a:r>
              <a:rPr lang="en-US" dirty="0" smtClean="0">
                <a:latin typeface="+mj-lt"/>
              </a:rPr>
              <a:t>Recent export growth part dominated by Chinese market, part of broader Asian production hub.</a:t>
            </a:r>
          </a:p>
          <a:p>
            <a:pPr marL="274320" indent="-274320">
              <a:buClr>
                <a:schemeClr val="accent3"/>
              </a:buClr>
              <a:buFont typeface="Wingdings 2"/>
              <a:buChar char=""/>
              <a:defRPr/>
            </a:pPr>
            <a:r>
              <a:rPr lang="en-US" dirty="0" smtClean="0">
                <a:latin typeface="+mj-lt"/>
              </a:rPr>
              <a:t>Services growing share of Indian economy, but “new services” other than finance and real estate still small (5 per cent of GDP and less than 1 per cent of total employment).</a:t>
            </a:r>
          </a:p>
          <a:p>
            <a:pPr marL="274320" indent="-274320">
              <a:buClr>
                <a:schemeClr val="accent3"/>
              </a:buClr>
              <a:buFont typeface="Wingdings 2"/>
              <a:buChar char=""/>
              <a:defRPr/>
            </a:pPr>
            <a:r>
              <a:rPr lang="en-US" dirty="0" smtClean="0">
                <a:latin typeface="+mj-lt"/>
              </a:rPr>
              <a:t>Basic development project far from complete.</a:t>
            </a:r>
          </a:p>
        </p:txBody>
      </p:sp>
      <p:pic>
        <p:nvPicPr>
          <p:cNvPr id="6" name="Picture 2"/>
          <p:cNvPicPr>
            <a:picLocks noGrp="1" noChangeAspect="1" noChangeArrowheads="1"/>
          </p:cNvPicPr>
          <p:nvPr>
            <p:ph sz="half" idx="2"/>
          </p:nvPr>
        </p:nvPicPr>
        <p:blipFill>
          <a:blip r:embed="rId2" cstate="print"/>
          <a:srcRect/>
          <a:stretch>
            <a:fillRect/>
          </a:stretch>
        </p:blipFill>
        <p:spPr bwMode="auto">
          <a:xfrm>
            <a:off x="5773781" y="1672046"/>
            <a:ext cx="6261463" cy="4767943"/>
          </a:xfrm>
          <a:prstGeom prst="rect">
            <a:avLst/>
          </a:prstGeom>
          <a:noFill/>
          <a:ln w="9525">
            <a:noFill/>
            <a:miter lim="800000"/>
            <a:headEnd/>
            <a:tailEnd/>
          </a:ln>
        </p:spPr>
      </p:pic>
    </p:spTree>
    <p:extLst>
      <p:ext uri="{BB962C8B-B14F-4D97-AF65-F5344CB8AC3E}">
        <p14:creationId xmlns:p14="http://schemas.microsoft.com/office/powerpoint/2010/main" xmlns="" val="34848185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Chinese trade</a:t>
            </a:r>
            <a:endParaRPr lang="en-IN" dirty="0"/>
          </a:p>
        </p:txBody>
      </p:sp>
      <p:sp>
        <p:nvSpPr>
          <p:cNvPr id="3" name="Content Placeholder 2"/>
          <p:cNvSpPr>
            <a:spLocks noGrp="1"/>
          </p:cNvSpPr>
          <p:nvPr>
            <p:ph idx="1"/>
          </p:nvPr>
        </p:nvSpPr>
        <p:spPr/>
        <p:txBody>
          <a:bodyPr>
            <a:normAutofit fontScale="85000" lnSpcReduction="20000"/>
          </a:bodyPr>
          <a:lstStyle/>
          <a:p>
            <a:r>
              <a:rPr lang="en-IN" dirty="0">
                <a:latin typeface="+mj-lt"/>
              </a:rPr>
              <a:t>Trade has been a very significant factor of the People's Republic of China's economy. In the twenty-five years that followed the founding of the Republic in 1949, China's trade institutions developed into a partially modern but somewhat inefficient system.</a:t>
            </a:r>
          </a:p>
          <a:p>
            <a:r>
              <a:rPr lang="en-IN" dirty="0">
                <a:latin typeface="+mj-lt"/>
              </a:rPr>
              <a:t> The drive to modernize the economy that began in 1978 required a sharp acceleration in commodity flows and greatly improved efficiency in economic transactions. </a:t>
            </a:r>
          </a:p>
          <a:p>
            <a:r>
              <a:rPr lang="en-IN" dirty="0">
                <a:latin typeface="+mj-lt"/>
              </a:rPr>
              <a:t>In the ensuing years economic reforms were adopted by the government to develop a socialist market economy. This type of economy combined central planning with market mechanisms. </a:t>
            </a:r>
          </a:p>
          <a:p>
            <a:r>
              <a:rPr lang="en-IN" dirty="0">
                <a:latin typeface="+mj-lt"/>
              </a:rPr>
              <a:t>The changes resulted in the decentralization and expansion of domestic and foreign trade institutions, as well as a greatly enlarged role for free markets in the distribution of goods, and a prominent role for foreign trade and investment in economic development.</a:t>
            </a:r>
          </a:p>
          <a:p>
            <a:endParaRPr lang="en-IN" dirty="0"/>
          </a:p>
        </p:txBody>
      </p:sp>
    </p:spTree>
    <p:extLst>
      <p:ext uri="{BB962C8B-B14F-4D97-AF65-F5344CB8AC3E}">
        <p14:creationId xmlns:p14="http://schemas.microsoft.com/office/powerpoint/2010/main" xmlns="" val="742591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Chinese trade</a:t>
            </a:r>
            <a:endParaRPr lang="en-IN" dirty="0"/>
          </a:p>
        </p:txBody>
      </p:sp>
      <p:sp>
        <p:nvSpPr>
          <p:cNvPr id="3" name="Content Placeholder 2"/>
          <p:cNvSpPr>
            <a:spLocks noGrp="1"/>
          </p:cNvSpPr>
          <p:nvPr>
            <p:ph idx="1"/>
          </p:nvPr>
        </p:nvSpPr>
        <p:spPr>
          <a:xfrm>
            <a:off x="838200" y="1554480"/>
            <a:ext cx="10515600" cy="5146766"/>
          </a:xfrm>
        </p:spPr>
        <p:txBody>
          <a:bodyPr>
            <a:normAutofit/>
          </a:bodyPr>
          <a:lstStyle/>
          <a:p>
            <a:r>
              <a:rPr lang="en-IN" sz="2400" dirty="0" smtClean="0">
                <a:latin typeface="+mj-lt"/>
              </a:rPr>
              <a:t>In 2013 China surpassed the United States as the largest trading nation in the world and plays a vital role in international trade, and has increasingly engaged in trade organizations and treaties in recent years. </a:t>
            </a:r>
          </a:p>
          <a:p>
            <a:r>
              <a:rPr lang="en-IN" sz="2400" dirty="0" smtClean="0">
                <a:latin typeface="+mj-lt"/>
              </a:rPr>
              <a:t>China became a member of the World Trade Organization in 2001. </a:t>
            </a:r>
          </a:p>
          <a:p>
            <a:r>
              <a:rPr lang="en-IN" sz="2400" dirty="0" smtClean="0">
                <a:latin typeface="+mj-lt"/>
              </a:rPr>
              <a:t>China also has free trade agreements with several nations, including China–Australia Free Trade Agreement, China–South Korea Free Trade Agreement, ASEAN–China Free Trade Area, Switzerland and Pakistan.</a:t>
            </a:r>
            <a:endParaRPr lang="en-IN" sz="2400" dirty="0">
              <a:latin typeface="+mj-lt"/>
            </a:endParaRPr>
          </a:p>
        </p:txBody>
      </p:sp>
    </p:spTree>
    <p:extLst>
      <p:ext uri="{BB962C8B-B14F-4D97-AF65-F5344CB8AC3E}">
        <p14:creationId xmlns:p14="http://schemas.microsoft.com/office/powerpoint/2010/main" xmlns="" val="565719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GDP sector-wise</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721430357"/>
              </p:ext>
            </p:extLst>
          </p:nvPr>
        </p:nvGraphicFramePr>
        <p:xfrm>
          <a:off x="2189329" y="1798329"/>
          <a:ext cx="778718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675461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Chinese trade (A </a:t>
            </a:r>
            <a:r>
              <a:rPr lang="en-US" dirty="0" smtClean="0"/>
              <a:t>mercantilist success)</a:t>
            </a:r>
            <a:endParaRPr lang="en-IN" dirty="0"/>
          </a:p>
        </p:txBody>
      </p:sp>
      <p:sp>
        <p:nvSpPr>
          <p:cNvPr id="3" name="Content Placeholder 2"/>
          <p:cNvSpPr>
            <a:spLocks noGrp="1"/>
          </p:cNvSpPr>
          <p:nvPr>
            <p:ph sz="half" idx="1"/>
          </p:nvPr>
        </p:nvSpPr>
        <p:spPr/>
        <p:txBody>
          <a:bodyPr>
            <a:normAutofit/>
          </a:bodyPr>
          <a:lstStyle/>
          <a:p>
            <a:pPr marL="274320" indent="-274320">
              <a:buClr>
                <a:schemeClr val="accent3"/>
              </a:buClr>
              <a:buFont typeface="Wingdings 2"/>
              <a:buChar char=""/>
              <a:defRPr/>
            </a:pPr>
            <a:r>
              <a:rPr lang="en-GB" sz="2400" dirty="0" smtClean="0">
                <a:latin typeface="+mj-lt"/>
              </a:rPr>
              <a:t>2008: China recorded a trade surplus of $361 billion and a current account surplus of $390 billion.</a:t>
            </a:r>
          </a:p>
          <a:p>
            <a:pPr marL="274320" indent="-274320">
              <a:buClr>
                <a:schemeClr val="accent3"/>
              </a:buClr>
              <a:buFont typeface="Wingdings 2"/>
              <a:buChar char=""/>
              <a:defRPr/>
            </a:pPr>
            <a:r>
              <a:rPr lang="en-GB" sz="2400" dirty="0" smtClean="0">
                <a:latin typeface="+mj-lt"/>
              </a:rPr>
              <a:t>India recorded a merchandise trade deficit of $92.4 billion. Even if the net surplus from services export is taken into account the deficit stands at $76.4 billion. </a:t>
            </a:r>
          </a:p>
          <a:p>
            <a:pPr marL="274320" indent="-274320">
              <a:buClr>
                <a:schemeClr val="accent3"/>
              </a:buClr>
              <a:buFont typeface="Wingdings 2"/>
              <a:buChar char=""/>
              <a:defRPr/>
            </a:pPr>
            <a:r>
              <a:rPr lang="en-GB" sz="2400" dirty="0" smtClean="0">
                <a:latin typeface="+mj-lt"/>
              </a:rPr>
              <a:t>Net exports has been a trigger for growth for China, but not so for India.</a:t>
            </a:r>
            <a:endParaRPr lang="en-US" sz="2400" dirty="0" smtClean="0">
              <a:latin typeface="+mj-lt"/>
            </a:endParaRPr>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5930537" y="1690688"/>
            <a:ext cx="6261463" cy="4767943"/>
          </a:xfrm>
          <a:prstGeom prst="rect">
            <a:avLst/>
          </a:prstGeom>
          <a:noFill/>
          <a:ln w="9525">
            <a:noFill/>
            <a:miter lim="800000"/>
            <a:headEnd/>
            <a:tailEnd/>
          </a:ln>
        </p:spPr>
      </p:pic>
    </p:spTree>
    <p:extLst>
      <p:ext uri="{BB962C8B-B14F-4D97-AF65-F5344CB8AC3E}">
        <p14:creationId xmlns:p14="http://schemas.microsoft.com/office/powerpoint/2010/main" xmlns="" val="2400622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India-China bilateral trade</a:t>
            </a:r>
            <a:endParaRPr lang="en-IN" dirty="0"/>
          </a:p>
        </p:txBody>
      </p:sp>
      <p:sp>
        <p:nvSpPr>
          <p:cNvPr id="3" name="Content Placeholder 2"/>
          <p:cNvSpPr>
            <a:spLocks noGrp="1"/>
          </p:cNvSpPr>
          <p:nvPr>
            <p:ph idx="1"/>
          </p:nvPr>
        </p:nvSpPr>
        <p:spPr>
          <a:xfrm>
            <a:off x="627017" y="1580606"/>
            <a:ext cx="11325497" cy="4596357"/>
          </a:xfrm>
        </p:spPr>
        <p:txBody>
          <a:bodyPr>
            <a:normAutofit/>
          </a:bodyPr>
          <a:lstStyle/>
          <a:p>
            <a:r>
              <a:rPr lang="en-IN" sz="2400" dirty="0" smtClean="0">
                <a:latin typeface="+mj-lt"/>
              </a:rPr>
              <a:t>It is the nature of China ­India bilateral trade as a confidence building measure that must be underlined to appreciate its interface with their political relations which remains so critical for its long ­term prospects. </a:t>
            </a:r>
          </a:p>
          <a:p>
            <a:r>
              <a:rPr lang="en-IN" sz="2400" dirty="0" smtClean="0">
                <a:latin typeface="+mj-lt"/>
              </a:rPr>
              <a:t>Therefore, more than being measured in terms of statistics and profits, it is the political impact of trade which remains the barometer of their economic engagement.</a:t>
            </a:r>
          </a:p>
          <a:p>
            <a:r>
              <a:rPr lang="en-IN" sz="2400" dirty="0" smtClean="0">
                <a:latin typeface="+mj-lt"/>
              </a:rPr>
              <a:t> Both sides clearly display that  understanding at least in their more recent initiatives.</a:t>
            </a:r>
          </a:p>
          <a:p>
            <a:r>
              <a:rPr lang="en-IN" sz="2400" dirty="0" smtClean="0">
                <a:latin typeface="+mj-lt"/>
              </a:rPr>
              <a:t>Moreover, with the inclusion of India’s trade with Hong Kong and Macao (as also India’s rising trade with Taiwan, and the possibility of an eventual unification of Taiwan), Greater China has already emerged as India’s largest trading partner and one of its kind.</a:t>
            </a:r>
          </a:p>
          <a:p>
            <a:endParaRPr lang="en-IN" sz="2400" dirty="0"/>
          </a:p>
        </p:txBody>
      </p:sp>
    </p:spTree>
    <p:extLst>
      <p:ext uri="{BB962C8B-B14F-4D97-AF65-F5344CB8AC3E}">
        <p14:creationId xmlns:p14="http://schemas.microsoft.com/office/powerpoint/2010/main" xmlns="" val="39853604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India-China bilateral trade (Products)</a:t>
            </a:r>
            <a:endParaRPr lang="en-IN" dirty="0"/>
          </a:p>
        </p:txBody>
      </p:sp>
      <p:sp>
        <p:nvSpPr>
          <p:cNvPr id="3" name="Content Placeholder 2"/>
          <p:cNvSpPr>
            <a:spLocks noGrp="1"/>
          </p:cNvSpPr>
          <p:nvPr>
            <p:ph idx="1"/>
          </p:nvPr>
        </p:nvSpPr>
        <p:spPr>
          <a:xfrm>
            <a:off x="627017" y="1580606"/>
            <a:ext cx="11325497" cy="4596357"/>
          </a:xfrm>
        </p:spPr>
        <p:txBody>
          <a:bodyPr>
            <a:normAutofit/>
          </a:bodyPr>
          <a:lstStyle/>
          <a:p>
            <a:r>
              <a:rPr lang="en-IN" sz="2400" dirty="0" smtClean="0">
                <a:latin typeface="+mj-lt"/>
              </a:rPr>
              <a:t>Major items of export from India to China remain iron and chrome ore, plastic and linoleum,  marine  products, cotton yarn and fabrics, organic and inorganic chemicals, dye intermediates, bulk drugs and pharmaceuticals, construction quality wire rods, tobacco and tea.</a:t>
            </a:r>
          </a:p>
          <a:p>
            <a:r>
              <a:rPr lang="en-IN" sz="2400" dirty="0" smtClean="0">
                <a:latin typeface="+mj-lt"/>
              </a:rPr>
              <a:t>While China’s exports to India include items like raw silk and silk yarn, coking coal, some types of chemicals, pulses, mercury and antimony, freshwater pearls, pig iron, newsprint and several low­ technology consumer items.</a:t>
            </a:r>
          </a:p>
          <a:p>
            <a:r>
              <a:rPr lang="en-IN" sz="2400" dirty="0" smtClean="0">
                <a:latin typeface="+mj-lt"/>
              </a:rPr>
              <a:t>Gradually, many new sectors—like border trade or high­ tech trade—are being also explored while information technology and infrastructure development are already emerging as major areas for co­operation.</a:t>
            </a:r>
            <a:endParaRPr lang="en-IN" sz="2400" dirty="0">
              <a:latin typeface="+mj-lt"/>
            </a:endParaRPr>
          </a:p>
        </p:txBody>
      </p:sp>
    </p:spTree>
    <p:extLst>
      <p:ext uri="{BB962C8B-B14F-4D97-AF65-F5344CB8AC3E}">
        <p14:creationId xmlns:p14="http://schemas.microsoft.com/office/powerpoint/2010/main" xmlns="" val="8314946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4000" y="152400"/>
            <a:ext cx="8915400" cy="6553200"/>
          </a:xfrm>
        </p:spPr>
      </p:pic>
    </p:spTree>
    <p:extLst>
      <p:ext uri="{BB962C8B-B14F-4D97-AF65-F5344CB8AC3E}">
        <p14:creationId xmlns:p14="http://schemas.microsoft.com/office/powerpoint/2010/main" xmlns="" val="36050785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Bilateral trade (India’s Import-Export)  </a:t>
            </a:r>
            <a:endParaRPr lang="en-IN" dirty="0"/>
          </a:p>
        </p:txBody>
      </p:sp>
      <p:sp>
        <p:nvSpPr>
          <p:cNvPr id="5" name="Content Placeholder 4"/>
          <p:cNvSpPr>
            <a:spLocks noGrp="1"/>
          </p:cNvSpPr>
          <p:nvPr>
            <p:ph idx="1"/>
          </p:nvPr>
        </p:nvSpPr>
        <p:spPr>
          <a:xfrm>
            <a:off x="838200" y="1825624"/>
            <a:ext cx="10515600" cy="5032375"/>
          </a:xfrm>
        </p:spPr>
        <p:txBody>
          <a:bodyPr>
            <a:normAutofit/>
          </a:bodyPr>
          <a:lstStyle/>
          <a:p>
            <a:r>
              <a:rPr lang="en-IN" sz="2400" dirty="0" smtClean="0">
                <a:latin typeface="+mj-lt"/>
              </a:rPr>
              <a:t>The following table shows the deficit in USD million dollars of India’s trade with China.</a:t>
            </a:r>
          </a:p>
          <a:p>
            <a:pPr marL="0" indent="0">
              <a:buNone/>
            </a:pPr>
            <a:endParaRPr lang="en-IN" sz="2400" dirty="0">
              <a:latin typeface="+mj-lt"/>
            </a:endParaRPr>
          </a:p>
          <a:p>
            <a:pPr marL="0" indent="0">
              <a:buNone/>
            </a:pPr>
            <a:endParaRPr lang="en-IN" sz="2400" dirty="0" smtClean="0">
              <a:latin typeface="+mj-lt"/>
            </a:endParaRPr>
          </a:p>
          <a:p>
            <a:pPr marL="0" indent="0">
              <a:buNone/>
            </a:pPr>
            <a:endParaRPr lang="en-IN" sz="2400" dirty="0">
              <a:latin typeface="+mj-lt"/>
            </a:endParaRPr>
          </a:p>
          <a:p>
            <a:pPr marL="0" indent="0">
              <a:buNone/>
            </a:pPr>
            <a:endParaRPr lang="en-IN" sz="2400" dirty="0" smtClean="0">
              <a:latin typeface="+mj-lt"/>
            </a:endParaRPr>
          </a:p>
          <a:p>
            <a:pPr marL="0" indent="0">
              <a:buNone/>
            </a:pPr>
            <a:endParaRPr lang="en-IN" sz="2400" dirty="0">
              <a:latin typeface="+mj-lt"/>
            </a:endParaRPr>
          </a:p>
          <a:p>
            <a:pPr marL="0" indent="0">
              <a:buNone/>
            </a:pPr>
            <a:endParaRPr lang="en-IN" sz="2400" dirty="0" smtClean="0">
              <a:latin typeface="+mj-lt"/>
            </a:endParaRPr>
          </a:p>
          <a:p>
            <a:pPr marL="0" indent="0">
              <a:buNone/>
            </a:pPr>
            <a:endParaRPr lang="en-IN" sz="2400" dirty="0" smtClean="0">
              <a:latin typeface="+mj-lt"/>
            </a:endParaRPr>
          </a:p>
          <a:p>
            <a:pPr marL="0" indent="0">
              <a:buNone/>
            </a:pPr>
            <a:r>
              <a:rPr lang="en-IN" sz="2400" dirty="0" smtClean="0">
                <a:latin typeface="+mj-lt"/>
              </a:rPr>
              <a:t>This deficit has decreased below 4000 in 2016 showing increase in economical strength of our country.</a:t>
            </a:r>
          </a:p>
          <a:p>
            <a:pPr marL="0" indent="0">
              <a:buNone/>
            </a:pPr>
            <a:endParaRPr lang="en-IN" sz="2400" dirty="0">
              <a:latin typeface="+mj-lt"/>
            </a:endParaRPr>
          </a:p>
        </p:txBody>
      </p:sp>
      <p:pic>
        <p:nvPicPr>
          <p:cNvPr id="7" name="Picture 6"/>
          <p:cNvPicPr>
            <a:picLocks noChangeAspect="1"/>
          </p:cNvPicPr>
          <p:nvPr/>
        </p:nvPicPr>
        <p:blipFill>
          <a:blip r:embed="rId2" cstate="print"/>
          <a:stretch>
            <a:fillRect/>
          </a:stretch>
        </p:blipFill>
        <p:spPr>
          <a:xfrm>
            <a:off x="1197736" y="2559541"/>
            <a:ext cx="9311424" cy="2947721"/>
          </a:xfrm>
          <a:prstGeom prst="rect">
            <a:avLst/>
          </a:prstGeom>
        </p:spPr>
      </p:pic>
    </p:spTree>
    <p:extLst>
      <p:ext uri="{BB962C8B-B14F-4D97-AF65-F5344CB8AC3E}">
        <p14:creationId xmlns:p14="http://schemas.microsoft.com/office/powerpoint/2010/main" xmlns="" val="7072978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India’s Export to China </a:t>
            </a:r>
            <a:endParaRPr lang="en-IN" dirty="0"/>
          </a:p>
        </p:txBody>
      </p:sp>
      <p:sp>
        <p:nvSpPr>
          <p:cNvPr id="5" name="Content Placeholder 4"/>
          <p:cNvSpPr>
            <a:spLocks noGrp="1"/>
          </p:cNvSpPr>
          <p:nvPr>
            <p:ph idx="1"/>
          </p:nvPr>
        </p:nvSpPr>
        <p:spPr>
          <a:xfrm>
            <a:off x="0" y="1825624"/>
            <a:ext cx="12192000" cy="5032375"/>
          </a:xfrm>
        </p:spPr>
        <p:txBody>
          <a:bodyPr/>
          <a:lstStyle/>
          <a:p>
            <a:r>
              <a:rPr lang="en-IN" sz="2400" dirty="0" smtClean="0">
                <a:latin typeface="+mj-lt"/>
              </a:rPr>
              <a:t>Values are in USD million dollar.</a:t>
            </a:r>
          </a:p>
          <a:p>
            <a:pPr marL="0" indent="0">
              <a:buNone/>
            </a:pPr>
            <a:endParaRPr lang="en-IN" dirty="0" smtClean="0"/>
          </a:p>
          <a:p>
            <a:endParaRPr lang="en-IN" dirty="0"/>
          </a:p>
        </p:txBody>
      </p:sp>
      <p:pic>
        <p:nvPicPr>
          <p:cNvPr id="7" name="Content Placeholder 3"/>
          <p:cNvPicPr>
            <a:picLocks noChangeAspect="1"/>
          </p:cNvPicPr>
          <p:nvPr/>
        </p:nvPicPr>
        <p:blipFill>
          <a:blip r:embed="rId2" cstate="print"/>
          <a:stretch>
            <a:fillRect/>
          </a:stretch>
        </p:blipFill>
        <p:spPr>
          <a:xfrm>
            <a:off x="955759" y="2379417"/>
            <a:ext cx="9610781" cy="4351338"/>
          </a:xfrm>
          <a:prstGeom prst="rect">
            <a:avLst/>
          </a:prstGeom>
        </p:spPr>
      </p:pic>
    </p:spTree>
    <p:extLst>
      <p:ext uri="{BB962C8B-B14F-4D97-AF65-F5344CB8AC3E}">
        <p14:creationId xmlns:p14="http://schemas.microsoft.com/office/powerpoint/2010/main" xmlns="" val="32350494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Bilateral trade (India’s Export) </a:t>
            </a:r>
            <a:endParaRPr lang="en-IN" dirty="0"/>
          </a:p>
        </p:txBody>
      </p:sp>
      <p:sp>
        <p:nvSpPr>
          <p:cNvPr id="5" name="Content Placeholder 4"/>
          <p:cNvSpPr>
            <a:spLocks noGrp="1"/>
          </p:cNvSpPr>
          <p:nvPr>
            <p:ph idx="1"/>
          </p:nvPr>
        </p:nvSpPr>
        <p:spPr/>
        <p:txBody>
          <a:bodyPr>
            <a:normAutofit/>
          </a:bodyPr>
          <a:lstStyle/>
          <a:p>
            <a:r>
              <a:rPr lang="en-IN" sz="2400" dirty="0" smtClean="0">
                <a:latin typeface="+mj-lt"/>
              </a:rPr>
              <a:t>Agricultural products and raw material for industrial sector are the main exports of India to China.</a:t>
            </a:r>
          </a:p>
          <a:p>
            <a:r>
              <a:rPr lang="en-IN" sz="2400" dirty="0" smtClean="0">
                <a:latin typeface="+mj-lt"/>
              </a:rPr>
              <a:t>The main reason for this is India is a land of natural resources, many natural resources are abundantly available in India.</a:t>
            </a:r>
          </a:p>
          <a:p>
            <a:r>
              <a:rPr lang="en-IN" sz="2400" dirty="0" smtClean="0">
                <a:latin typeface="+mj-lt"/>
              </a:rPr>
              <a:t>Along with that many crude products are also exported to China.</a:t>
            </a:r>
          </a:p>
          <a:p>
            <a:r>
              <a:rPr lang="en-IN" sz="2400" dirty="0" smtClean="0">
                <a:latin typeface="+mj-lt"/>
              </a:rPr>
              <a:t>This demand is increasing day to day, due to increase in population and China’s greed to produce more industrial product.</a:t>
            </a:r>
          </a:p>
          <a:p>
            <a:r>
              <a:rPr lang="en-IN" sz="2400" dirty="0" smtClean="0">
                <a:latin typeface="+mj-lt"/>
              </a:rPr>
              <a:t>India’s export to China crossed 5 billion mark in 2015 and is still growing.</a:t>
            </a:r>
            <a:endParaRPr lang="en-IN" sz="2400" dirty="0">
              <a:latin typeface="+mj-lt"/>
            </a:endParaRPr>
          </a:p>
        </p:txBody>
      </p:sp>
    </p:spTree>
    <p:extLst>
      <p:ext uri="{BB962C8B-B14F-4D97-AF65-F5344CB8AC3E}">
        <p14:creationId xmlns:p14="http://schemas.microsoft.com/office/powerpoint/2010/main" xmlns="" val="9812367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77899"/>
          </a:xfrm>
        </p:spPr>
        <p:txBody>
          <a:bodyPr/>
          <a:lstStyle/>
          <a:p>
            <a:r>
              <a:rPr lang="en-IN" dirty="0" smtClean="0"/>
              <a:t>China’s export to India</a:t>
            </a:r>
            <a:endParaRPr lang="en-IN" dirty="0"/>
          </a:p>
        </p:txBody>
      </p:sp>
      <p:sp>
        <p:nvSpPr>
          <p:cNvPr id="3" name="Content Placeholder 2"/>
          <p:cNvSpPr>
            <a:spLocks noGrp="1"/>
          </p:cNvSpPr>
          <p:nvPr>
            <p:ph idx="1"/>
          </p:nvPr>
        </p:nvSpPr>
        <p:spPr>
          <a:xfrm>
            <a:off x="0" y="862884"/>
            <a:ext cx="12192000" cy="5582991"/>
          </a:xfrm>
        </p:spPr>
        <p:txBody>
          <a:bodyPr/>
          <a:lstStyle/>
          <a:p>
            <a:r>
              <a:rPr lang="en-IN" sz="2400" dirty="0" smtClean="0">
                <a:latin typeface="+mj-lt"/>
              </a:rPr>
              <a:t>Values are in USD million dollars.</a:t>
            </a:r>
          </a:p>
          <a:p>
            <a:endParaRPr lang="en-IN" sz="2400" dirty="0" smtClean="0">
              <a:latin typeface="+mj-lt"/>
            </a:endParaRPr>
          </a:p>
          <a:p>
            <a:endParaRPr lang="en-IN" sz="2400" dirty="0">
              <a:latin typeface="+mj-lt"/>
            </a:endParaRPr>
          </a:p>
        </p:txBody>
      </p:sp>
      <p:pic>
        <p:nvPicPr>
          <p:cNvPr id="5" name="Picture 4"/>
          <p:cNvPicPr>
            <a:picLocks noChangeAspect="1"/>
          </p:cNvPicPr>
          <p:nvPr/>
        </p:nvPicPr>
        <p:blipFill>
          <a:blip r:embed="rId2" cstate="print"/>
          <a:stretch>
            <a:fillRect/>
          </a:stretch>
        </p:blipFill>
        <p:spPr>
          <a:xfrm>
            <a:off x="590282" y="1343025"/>
            <a:ext cx="10058400" cy="5514975"/>
          </a:xfrm>
          <a:prstGeom prst="rect">
            <a:avLst/>
          </a:prstGeom>
        </p:spPr>
      </p:pic>
    </p:spTree>
    <p:extLst>
      <p:ext uri="{BB962C8B-B14F-4D97-AF65-F5344CB8AC3E}">
        <p14:creationId xmlns:p14="http://schemas.microsoft.com/office/powerpoint/2010/main" xmlns="" val="19809790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Bilateral Trade (China’s export to India)</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China mainly exports electronic goods, to India.</a:t>
            </a:r>
          </a:p>
          <a:p>
            <a:r>
              <a:rPr lang="en-IN" sz="2400" dirty="0" smtClean="0">
                <a:latin typeface="+mj-lt"/>
              </a:rPr>
              <a:t>The main reason being, as stated earlier China has no regulatory issues hence many low quality goods are produced, these goods are dumped into our nation and then sold at a very low rate.</a:t>
            </a:r>
          </a:p>
          <a:p>
            <a:r>
              <a:rPr lang="en-IN" sz="2400" dirty="0" smtClean="0">
                <a:latin typeface="+mj-lt"/>
              </a:rPr>
              <a:t>China takes raw material from India and exports finished goods, as there labour is cheap.</a:t>
            </a:r>
          </a:p>
          <a:p>
            <a:r>
              <a:rPr lang="en-IN" sz="2400" dirty="0" smtClean="0">
                <a:latin typeface="+mj-lt"/>
              </a:rPr>
              <a:t> These import bills of India has decreased and reached below 20,000 million in fiscal year 2016 showing strength of Indian economy. </a:t>
            </a:r>
            <a:endParaRPr lang="en-IN" sz="2400" dirty="0">
              <a:latin typeface="+mj-lt"/>
            </a:endParaRPr>
          </a:p>
        </p:txBody>
      </p:sp>
    </p:spTree>
    <p:extLst>
      <p:ext uri="{BB962C8B-B14F-4D97-AF65-F5344CB8AC3E}">
        <p14:creationId xmlns:p14="http://schemas.microsoft.com/office/powerpoint/2010/main" xmlns="" val="14439239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Certain pressing </a:t>
            </a:r>
            <a:r>
              <a:rPr lang="en-IN" dirty="0"/>
              <a:t>i</a:t>
            </a:r>
            <a:r>
              <a:rPr lang="en-IN" dirty="0" smtClean="0"/>
              <a:t>ssues in bilateral trading  </a:t>
            </a:r>
            <a:endParaRPr lang="en-IN" dirty="0"/>
          </a:p>
        </p:txBody>
      </p:sp>
      <p:sp>
        <p:nvSpPr>
          <p:cNvPr id="3" name="Content Placeholder 2"/>
          <p:cNvSpPr>
            <a:spLocks noGrp="1"/>
          </p:cNvSpPr>
          <p:nvPr>
            <p:ph idx="1"/>
          </p:nvPr>
        </p:nvSpPr>
        <p:spPr/>
        <p:txBody>
          <a:bodyPr>
            <a:normAutofit/>
          </a:bodyPr>
          <a:lstStyle/>
          <a:p>
            <a:pPr marL="0" indent="0">
              <a:buNone/>
            </a:pPr>
            <a:r>
              <a:rPr lang="en-IN" sz="2400" b="1" i="1" u="sng" dirty="0" smtClean="0"/>
              <a:t>Various Trading Problems:</a:t>
            </a:r>
          </a:p>
          <a:p>
            <a:pPr>
              <a:buFont typeface="Wingdings" panose="05000000000000000000" pitchFamily="2" charset="2"/>
              <a:buChar char="q"/>
            </a:pPr>
            <a:r>
              <a:rPr lang="en-IN" sz="2400" b="1" dirty="0" smtClean="0">
                <a:latin typeface="+mj-lt"/>
              </a:rPr>
              <a:t>Limited market access to </a:t>
            </a:r>
            <a:r>
              <a:rPr lang="en-IN" sz="2400" b="1" dirty="0">
                <a:latin typeface="+mj-lt"/>
              </a:rPr>
              <a:t>I</a:t>
            </a:r>
            <a:r>
              <a:rPr lang="en-IN" sz="2400" b="1" dirty="0" smtClean="0">
                <a:latin typeface="+mj-lt"/>
              </a:rPr>
              <a:t>ndian products in china is one of the major reasons for widening deficit.</a:t>
            </a:r>
            <a:r>
              <a:rPr lang="en-IN" sz="2400" dirty="0">
                <a:latin typeface="+mj-lt"/>
              </a:rPr>
              <a:t>	</a:t>
            </a:r>
            <a:endParaRPr lang="en-IN" sz="2400" dirty="0" smtClean="0">
              <a:latin typeface="+mj-lt"/>
            </a:endParaRPr>
          </a:p>
          <a:p>
            <a:pPr>
              <a:buFont typeface="Wingdings" panose="05000000000000000000" pitchFamily="2" charset="2"/>
              <a:buChar char="§"/>
            </a:pPr>
            <a:r>
              <a:rPr lang="en-IN" sz="2400" dirty="0" smtClean="0">
                <a:latin typeface="+mj-lt"/>
              </a:rPr>
              <a:t>The online access of Indian products will merely solve the problem. Decline in export of agriculture products like coffee , tea, spices, sugar.</a:t>
            </a:r>
          </a:p>
          <a:p>
            <a:pPr>
              <a:buFont typeface="Wingdings" panose="05000000000000000000" pitchFamily="2" charset="2"/>
              <a:buChar char="§"/>
            </a:pPr>
            <a:r>
              <a:rPr lang="en-IN" sz="2400" dirty="0" smtClean="0">
                <a:latin typeface="+mj-lt"/>
              </a:rPr>
              <a:t> Decrease the custom duty of these products and give incentives and subsidies to those who are exporting these product. </a:t>
            </a:r>
          </a:p>
          <a:p>
            <a:pPr>
              <a:buFont typeface="Wingdings" panose="05000000000000000000" pitchFamily="2" charset="2"/>
              <a:buChar char="q"/>
            </a:pPr>
            <a:r>
              <a:rPr lang="en-IN" sz="2400" b="1" dirty="0" smtClean="0">
                <a:latin typeface="+mj-lt"/>
              </a:rPr>
              <a:t>Too much depended upon china in electronic products.</a:t>
            </a:r>
          </a:p>
          <a:p>
            <a:pPr>
              <a:buFont typeface="Wingdings" panose="05000000000000000000" pitchFamily="2" charset="2"/>
              <a:buChar char="§"/>
            </a:pPr>
            <a:r>
              <a:rPr lang="en-IN" sz="2400" dirty="0" smtClean="0">
                <a:latin typeface="+mj-lt"/>
              </a:rPr>
              <a:t>Emphasis more on development and growth of </a:t>
            </a:r>
            <a:r>
              <a:rPr lang="en-IN" sz="2400" dirty="0">
                <a:latin typeface="+mj-lt"/>
              </a:rPr>
              <a:t>I</a:t>
            </a:r>
            <a:r>
              <a:rPr lang="en-IN" sz="2400" dirty="0" smtClean="0">
                <a:latin typeface="+mj-lt"/>
              </a:rPr>
              <a:t>ndian electronic products manufacturer by way of subsidy and tax benefits.</a:t>
            </a:r>
            <a:r>
              <a:rPr lang="en-IN" sz="2400" dirty="0" smtClean="0"/>
              <a:t> </a:t>
            </a:r>
          </a:p>
          <a:p>
            <a:pPr lvl="1"/>
            <a:endParaRPr lang="en-IN" dirty="0" smtClean="0"/>
          </a:p>
        </p:txBody>
      </p:sp>
    </p:spTree>
    <p:extLst>
      <p:ext uri="{BB962C8B-B14F-4D97-AF65-F5344CB8AC3E}">
        <p14:creationId xmlns:p14="http://schemas.microsoft.com/office/powerpoint/2010/main" xmlns="" val="499785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Labour force sector-wise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065379290"/>
              </p:ext>
            </p:extLst>
          </p:nvPr>
        </p:nvGraphicFramePr>
        <p:xfrm>
          <a:off x="2374710" y="1784681"/>
          <a:ext cx="7356144"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410563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Certain pressing issues in bilateral trading </a:t>
            </a:r>
          </a:p>
        </p:txBody>
      </p:sp>
      <p:sp>
        <p:nvSpPr>
          <p:cNvPr id="3" name="Content Placeholder 2"/>
          <p:cNvSpPr>
            <a:spLocks noGrp="1"/>
          </p:cNvSpPr>
          <p:nvPr>
            <p:ph idx="1"/>
          </p:nvPr>
        </p:nvSpPr>
        <p:spPr>
          <a:xfrm>
            <a:off x="0" y="1426379"/>
            <a:ext cx="12192000" cy="5431621"/>
          </a:xfrm>
        </p:spPr>
        <p:txBody>
          <a:bodyPr>
            <a:noAutofit/>
          </a:bodyPr>
          <a:lstStyle/>
          <a:p>
            <a:pPr lvl="1">
              <a:buFont typeface="Wingdings" panose="05000000000000000000" pitchFamily="2" charset="2"/>
              <a:buChar char="q"/>
            </a:pPr>
            <a:r>
              <a:rPr lang="en-IN" b="1" dirty="0">
                <a:latin typeface="+mj-lt"/>
              </a:rPr>
              <a:t>Government Restriction</a:t>
            </a:r>
            <a:r>
              <a:rPr lang="en-IN" b="1" dirty="0" smtClean="0">
                <a:latin typeface="+mj-lt"/>
              </a:rPr>
              <a:t>:</a:t>
            </a:r>
          </a:p>
          <a:p>
            <a:pPr lvl="1">
              <a:buFont typeface="Wingdings" panose="05000000000000000000" pitchFamily="2" charset="2"/>
              <a:buChar char="§"/>
            </a:pPr>
            <a:r>
              <a:rPr lang="en-IN" dirty="0" smtClean="0">
                <a:latin typeface="+mj-lt"/>
              </a:rPr>
              <a:t>For </a:t>
            </a:r>
            <a:r>
              <a:rPr lang="en-IN" dirty="0">
                <a:latin typeface="+mj-lt"/>
              </a:rPr>
              <a:t>import and exports of </a:t>
            </a:r>
            <a:r>
              <a:rPr lang="en-IN" dirty="0" smtClean="0">
                <a:latin typeface="+mj-lt"/>
              </a:rPr>
              <a:t>goods, various licenses are taken and various </a:t>
            </a:r>
            <a:r>
              <a:rPr lang="en-IN" dirty="0">
                <a:latin typeface="+mj-lt"/>
              </a:rPr>
              <a:t>information are to be </a:t>
            </a:r>
            <a:r>
              <a:rPr lang="en-IN" dirty="0" smtClean="0">
                <a:latin typeface="+mj-lt"/>
              </a:rPr>
              <a:t>submitted.</a:t>
            </a:r>
          </a:p>
          <a:p>
            <a:pPr lvl="1">
              <a:buFont typeface="Wingdings" panose="05000000000000000000" pitchFamily="2" charset="2"/>
              <a:buChar char="§"/>
            </a:pPr>
            <a:r>
              <a:rPr lang="en-IN" sz="2400" dirty="0" smtClean="0">
                <a:latin typeface="+mj-lt"/>
              </a:rPr>
              <a:t>Government should simplify the procedure to obtain various licences required for international trade. </a:t>
            </a:r>
          </a:p>
          <a:p>
            <a:pPr lvl="1">
              <a:buFont typeface="Wingdings" panose="05000000000000000000" pitchFamily="2" charset="2"/>
              <a:buChar char="q"/>
            </a:pPr>
            <a:r>
              <a:rPr lang="en-IN" b="1" dirty="0" smtClean="0">
                <a:latin typeface="+mj-lt"/>
              </a:rPr>
              <a:t>Difficulty </a:t>
            </a:r>
            <a:r>
              <a:rPr lang="en-IN" b="1" dirty="0">
                <a:latin typeface="+mj-lt"/>
              </a:rPr>
              <a:t>in </a:t>
            </a:r>
            <a:r>
              <a:rPr lang="en-IN" b="1" dirty="0" smtClean="0">
                <a:latin typeface="+mj-lt"/>
              </a:rPr>
              <a:t>payment:</a:t>
            </a:r>
          </a:p>
          <a:p>
            <a:pPr lvl="2">
              <a:buFont typeface="Wingdings" panose="05000000000000000000" pitchFamily="2" charset="2"/>
              <a:buChar char="§"/>
            </a:pPr>
            <a:r>
              <a:rPr lang="en-IN" sz="2400" dirty="0" smtClean="0">
                <a:latin typeface="+mj-lt"/>
              </a:rPr>
              <a:t>Try to simplify procedures of obtaining Letter of Credit from bank for ease of international payment.</a:t>
            </a:r>
            <a:endParaRPr lang="en-IN" sz="2400" dirty="0">
              <a:latin typeface="+mj-lt"/>
            </a:endParaRPr>
          </a:p>
          <a:p>
            <a:pPr lvl="1">
              <a:buFont typeface="Wingdings" panose="05000000000000000000" pitchFamily="2" charset="2"/>
              <a:buChar char="q"/>
            </a:pPr>
            <a:r>
              <a:rPr lang="en-IN" b="1" dirty="0" smtClean="0">
                <a:latin typeface="+mj-lt"/>
              </a:rPr>
              <a:t>Lack </a:t>
            </a:r>
            <a:r>
              <a:rPr lang="en-IN" b="1" dirty="0">
                <a:latin typeface="+mj-lt"/>
              </a:rPr>
              <a:t>of </a:t>
            </a:r>
            <a:r>
              <a:rPr lang="en-IN" b="1" dirty="0" smtClean="0">
                <a:latin typeface="+mj-lt"/>
              </a:rPr>
              <a:t>information:</a:t>
            </a:r>
          </a:p>
          <a:p>
            <a:pPr lvl="2">
              <a:buFont typeface="Wingdings" panose="05000000000000000000" pitchFamily="2" charset="2"/>
              <a:buChar char="§"/>
            </a:pPr>
            <a:r>
              <a:rPr lang="en-IN" sz="2400" dirty="0" smtClean="0">
                <a:latin typeface="+mj-lt"/>
              </a:rPr>
              <a:t>Maintain online database and online help portal for delivering information to traders. </a:t>
            </a:r>
            <a:endParaRPr lang="en-IN" sz="2400" dirty="0">
              <a:latin typeface="+mj-lt"/>
            </a:endParaRPr>
          </a:p>
          <a:p>
            <a:pPr lvl="1">
              <a:buFont typeface="Wingdings" panose="05000000000000000000" pitchFamily="2" charset="2"/>
              <a:buChar char="q"/>
            </a:pPr>
            <a:r>
              <a:rPr lang="en-IN" b="1" dirty="0">
                <a:latin typeface="+mj-lt"/>
              </a:rPr>
              <a:t>Economic </a:t>
            </a:r>
            <a:r>
              <a:rPr lang="en-IN" b="1" dirty="0" smtClean="0">
                <a:latin typeface="+mj-lt"/>
              </a:rPr>
              <a:t>Dependence(depending fully upon another countries for raw materials and other goods):</a:t>
            </a:r>
          </a:p>
          <a:p>
            <a:pPr lvl="2">
              <a:buFont typeface="Wingdings" panose="05000000000000000000" pitchFamily="2" charset="2"/>
              <a:buChar char="§"/>
            </a:pPr>
            <a:r>
              <a:rPr lang="en-IN" sz="2400" dirty="0" smtClean="0">
                <a:latin typeface="+mj-lt"/>
              </a:rPr>
              <a:t>For reducing economic dependence, try to collaborate with different countries which can provide the same raw material. </a:t>
            </a:r>
            <a:endParaRPr lang="en-IN" sz="2400" dirty="0">
              <a:latin typeface="+mj-lt"/>
            </a:endParaRPr>
          </a:p>
          <a:p>
            <a:endParaRPr lang="en-IN" sz="2400" dirty="0">
              <a:latin typeface="+mj-lt"/>
            </a:endParaRPr>
          </a:p>
        </p:txBody>
      </p:sp>
    </p:spTree>
    <p:extLst>
      <p:ext uri="{BB962C8B-B14F-4D97-AF65-F5344CB8AC3E}">
        <p14:creationId xmlns:p14="http://schemas.microsoft.com/office/powerpoint/2010/main" xmlns="" val="17999791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5</a:t>
            </a:r>
            <a:endParaRPr lang="en-IN" dirty="0"/>
          </a:p>
        </p:txBody>
      </p:sp>
      <p:sp>
        <p:nvSpPr>
          <p:cNvPr id="3" name="Content Placeholder 2"/>
          <p:cNvSpPr>
            <a:spLocks noGrp="1"/>
          </p:cNvSpPr>
          <p:nvPr>
            <p:ph idx="1"/>
          </p:nvPr>
        </p:nvSpPr>
        <p:spPr/>
        <p:txBody>
          <a:bodyPr/>
          <a:lstStyle/>
          <a:p>
            <a:pPr marL="0" indent="0" algn="ctr">
              <a:buNone/>
            </a:pPr>
            <a:endParaRPr lang="en-IN" dirty="0" smtClean="0">
              <a:solidFill>
                <a:srgbClr val="FF0000"/>
              </a:solidFill>
            </a:endParaRPr>
          </a:p>
          <a:p>
            <a:pPr marL="0" indent="0" algn="ctr">
              <a:buNone/>
            </a:pPr>
            <a:endParaRPr lang="en-IN" dirty="0">
              <a:solidFill>
                <a:srgbClr val="FF0000"/>
              </a:solidFill>
            </a:endParaRPr>
          </a:p>
          <a:p>
            <a:pPr marL="0" indent="0" algn="ctr">
              <a:buNone/>
            </a:pPr>
            <a:endParaRPr lang="en-IN" dirty="0" smtClean="0">
              <a:solidFill>
                <a:srgbClr val="FF0000"/>
              </a:solidFill>
            </a:endParaRPr>
          </a:p>
          <a:p>
            <a:pPr marL="0" indent="0" algn="ctr">
              <a:buNone/>
            </a:pPr>
            <a:r>
              <a:rPr lang="en-IN" sz="5400" dirty="0" smtClean="0">
                <a:solidFill>
                  <a:srgbClr val="FF0000"/>
                </a:solidFill>
              </a:rPr>
              <a:t>Thank You !!!</a:t>
            </a:r>
            <a:endParaRPr lang="en-IN" sz="5400" dirty="0">
              <a:solidFill>
                <a:srgbClr val="FF0000"/>
              </a:solidFill>
            </a:endParaRPr>
          </a:p>
        </p:txBody>
      </p:sp>
    </p:spTree>
    <p:extLst>
      <p:ext uri="{BB962C8B-B14F-4D97-AF65-F5344CB8AC3E}">
        <p14:creationId xmlns:p14="http://schemas.microsoft.com/office/powerpoint/2010/main" xmlns="" val="510365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economy (Prior to 1990)</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The independence era  (1947-1991) was based on a mixed economy combining the features of both capital and social economy.</a:t>
            </a:r>
          </a:p>
          <a:p>
            <a:r>
              <a:rPr lang="en-IN" sz="2400" dirty="0" smtClean="0">
                <a:latin typeface="+mj-lt"/>
              </a:rPr>
              <a:t>Sectors which had direct impact on citizens like supplying electricity, banking sector, etc. were owned by government.</a:t>
            </a:r>
          </a:p>
          <a:p>
            <a:r>
              <a:rPr lang="en-IN" sz="2400" dirty="0" smtClean="0">
                <a:latin typeface="+mj-lt"/>
              </a:rPr>
              <a:t>As India faced a long British rule, economy was not liberal for global trades, also import – export duties were very high, norms and regulations to establish industries were not flexible.</a:t>
            </a:r>
          </a:p>
          <a:p>
            <a:r>
              <a:rPr lang="en-IN" sz="2400" dirty="0" smtClean="0">
                <a:latin typeface="+mj-lt"/>
              </a:rPr>
              <a:t>Corruption, inefficiency to take advantage of post-war expansion of trade, added to above factors for poor growth and development of country.  </a:t>
            </a:r>
          </a:p>
        </p:txBody>
      </p:sp>
    </p:spTree>
    <p:extLst>
      <p:ext uri="{BB962C8B-B14F-4D97-AF65-F5344CB8AC3E}">
        <p14:creationId xmlns:p14="http://schemas.microsoft.com/office/powerpoint/2010/main" xmlns="" val="3044355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economy (Abolishing ‘</a:t>
            </a:r>
            <a:r>
              <a:rPr lang="en-IN" i="1" dirty="0" smtClean="0"/>
              <a:t>Licence Raj</a:t>
            </a:r>
            <a:r>
              <a:rPr lang="en-IN" dirty="0" smtClean="0"/>
              <a:t>’)</a:t>
            </a:r>
            <a:endParaRPr lang="en-IN" dirty="0"/>
          </a:p>
        </p:txBody>
      </p:sp>
      <p:sp>
        <p:nvSpPr>
          <p:cNvPr id="3" name="Content Placeholder 2"/>
          <p:cNvSpPr>
            <a:spLocks noGrp="1"/>
          </p:cNvSpPr>
          <p:nvPr>
            <p:ph idx="1"/>
          </p:nvPr>
        </p:nvSpPr>
        <p:spPr/>
        <p:txBody>
          <a:bodyPr>
            <a:normAutofit/>
          </a:bodyPr>
          <a:lstStyle/>
          <a:p>
            <a:r>
              <a:rPr lang="en-IN" sz="2400" dirty="0" smtClean="0">
                <a:latin typeface="+mj-lt"/>
              </a:rPr>
              <a:t>In 1991, India adopted liberal and free-market principles, under the guidance of former finance minister Dr. Manmohan Singh and former prime minister P.V. Narsinhma </a:t>
            </a:r>
            <a:r>
              <a:rPr lang="en-IN" sz="2400" dirty="0">
                <a:latin typeface="+mj-lt"/>
              </a:rPr>
              <a:t>R</a:t>
            </a:r>
            <a:r>
              <a:rPr lang="en-IN" sz="2400" dirty="0" smtClean="0">
                <a:latin typeface="+mj-lt"/>
              </a:rPr>
              <a:t>ao .</a:t>
            </a:r>
          </a:p>
          <a:p>
            <a:r>
              <a:rPr lang="en-IN" sz="2400" dirty="0" smtClean="0">
                <a:latin typeface="+mj-lt"/>
              </a:rPr>
              <a:t>With the advent of liberalization many industries flourished and new sectors developed e.g. private commercial banking sector (HDFC, ICICI, etc.), IT industries (TCS, reliance technologies, Satyam, etc.)</a:t>
            </a:r>
          </a:p>
          <a:p>
            <a:r>
              <a:rPr lang="en-IN" sz="2400" dirty="0" smtClean="0">
                <a:latin typeface="+mj-lt"/>
              </a:rPr>
              <a:t>Privatization, deregulations of governmental bodies took place.</a:t>
            </a:r>
          </a:p>
          <a:p>
            <a:r>
              <a:rPr lang="en-IN" sz="2400" dirty="0" smtClean="0">
                <a:latin typeface="+mj-lt"/>
              </a:rPr>
              <a:t>As import-export policies became flexible FDI increased.</a:t>
            </a:r>
          </a:p>
          <a:p>
            <a:r>
              <a:rPr lang="en-IN" sz="2400" dirty="0" smtClean="0">
                <a:latin typeface="+mj-lt"/>
              </a:rPr>
              <a:t>World saw a whole new potential in Indian market, major economic reforms took place, growth accelerated  and is averaged more than 7% since 1997.</a:t>
            </a:r>
          </a:p>
          <a:p>
            <a:pPr marL="0" indent="0">
              <a:buNone/>
            </a:pPr>
            <a:r>
              <a:rPr lang="en-IN" sz="2400" dirty="0" smtClean="0">
                <a:latin typeface="+mj-lt"/>
              </a:rPr>
              <a:t>  </a:t>
            </a:r>
            <a:endParaRPr lang="en-IN" sz="2400" dirty="0">
              <a:latin typeface="+mj-lt"/>
            </a:endParaRPr>
          </a:p>
        </p:txBody>
      </p:sp>
    </p:spTree>
    <p:extLst>
      <p:ext uri="{BB962C8B-B14F-4D97-AF65-F5344CB8AC3E}">
        <p14:creationId xmlns:p14="http://schemas.microsoft.com/office/powerpoint/2010/main" xmlns="" val="343286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Indian economy (Rise of Modern India)</a:t>
            </a:r>
            <a:endParaRPr lang="en-IN" dirty="0"/>
          </a:p>
        </p:txBody>
      </p:sp>
      <p:sp>
        <p:nvSpPr>
          <p:cNvPr id="3" name="Content Placeholder 2"/>
          <p:cNvSpPr>
            <a:spLocks noGrp="1"/>
          </p:cNvSpPr>
          <p:nvPr>
            <p:ph idx="1"/>
          </p:nvPr>
        </p:nvSpPr>
        <p:spPr/>
        <p:txBody>
          <a:bodyPr>
            <a:normAutofit lnSpcReduction="10000"/>
          </a:bodyPr>
          <a:lstStyle/>
          <a:p>
            <a:r>
              <a:rPr lang="en-IN" sz="2400" dirty="0" smtClean="0">
                <a:latin typeface="+mj-lt"/>
              </a:rPr>
              <a:t>Great example of economic stability was seen, when India rebounded robustly after major financial crisis with, growth rate of more than 8%.</a:t>
            </a:r>
          </a:p>
          <a:p>
            <a:r>
              <a:rPr lang="en-IN" sz="2400" dirty="0" smtClean="0">
                <a:latin typeface="+mj-lt"/>
              </a:rPr>
              <a:t>Strong domestic demands, ample of youth and demand of Indian goods, resulting in more employment in fragile financial situations  were some of the key features of growth.</a:t>
            </a:r>
          </a:p>
          <a:p>
            <a:r>
              <a:rPr lang="en-IN" sz="2400" dirty="0" smtClean="0">
                <a:latin typeface="+mj-lt"/>
              </a:rPr>
              <a:t>But with high rise in inflation, decline in FDIs due to global crisis, increase in crude price, added to fiscal deficit which hindered India’s growth for next 2 years and India saw a new low of 4.5%.</a:t>
            </a:r>
          </a:p>
          <a:p>
            <a:r>
              <a:rPr lang="en-IN" sz="2400" dirty="0" smtClean="0">
                <a:latin typeface="+mj-lt"/>
              </a:rPr>
              <a:t>In late 2012 former chief of IMF Dr. Raghuram Rajan was appointed as new governor of RBI, under whose guidance government announced deficit reduction reforms to reverse India’s slow down.</a:t>
            </a:r>
          </a:p>
          <a:p>
            <a:r>
              <a:rPr lang="en-IN" sz="2400" dirty="0" smtClean="0">
                <a:latin typeface="+mj-lt"/>
              </a:rPr>
              <a:t>Results proved promising and India’s growth rate was 6.6% in fiscal year 2013-14.</a:t>
            </a:r>
          </a:p>
          <a:p>
            <a:endParaRPr lang="en-IN" sz="2400" dirty="0">
              <a:latin typeface="+mj-lt"/>
            </a:endParaRPr>
          </a:p>
        </p:txBody>
      </p:sp>
    </p:spTree>
    <p:extLst>
      <p:ext uri="{BB962C8B-B14F-4D97-AF65-F5344CB8AC3E}">
        <p14:creationId xmlns:p14="http://schemas.microsoft.com/office/powerpoint/2010/main" xmlns="" val="2264155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3409</Words>
  <Application>Microsoft Office PowerPoint</Application>
  <PresentationFormat>Custom</PresentationFormat>
  <Paragraphs>281</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India vs China trade and competition</vt:lpstr>
      <vt:lpstr>Group Members</vt:lpstr>
      <vt:lpstr>Contents</vt:lpstr>
      <vt:lpstr>Indian economy</vt:lpstr>
      <vt:lpstr>GDP sector-wise</vt:lpstr>
      <vt:lpstr>Labour force sector-wise</vt:lpstr>
      <vt:lpstr>Indian economy (Prior to 1990)</vt:lpstr>
      <vt:lpstr>Indian economy (Abolishing ‘Licence Raj’)</vt:lpstr>
      <vt:lpstr>Indian economy (Rise of Modern India)</vt:lpstr>
      <vt:lpstr>India’s GDP (Promising Heights)</vt:lpstr>
      <vt:lpstr>Indian economy (Major problems)</vt:lpstr>
      <vt:lpstr>Indian economy (Steps taken)</vt:lpstr>
      <vt:lpstr>India’s inflation rate.</vt:lpstr>
      <vt:lpstr>India’s BOP </vt:lpstr>
      <vt:lpstr>Indian economy (Satisfying outcomes)</vt:lpstr>
      <vt:lpstr>Indian economy (Final Word)</vt:lpstr>
      <vt:lpstr>Chinese economy</vt:lpstr>
      <vt:lpstr>Chinese economy</vt:lpstr>
      <vt:lpstr>GDP by sectors</vt:lpstr>
      <vt:lpstr>Chinese economy (Reforms)</vt:lpstr>
      <vt:lpstr>Chinese economy (Change in GDP)</vt:lpstr>
      <vt:lpstr>Overall GDP Graph</vt:lpstr>
      <vt:lpstr>Chinese economy (Factors affecting the economy)</vt:lpstr>
      <vt:lpstr>Chinese economy (Trade since the 2008 crisis)</vt:lpstr>
      <vt:lpstr>Chinese economy (Steps taken)</vt:lpstr>
      <vt:lpstr>Chinese economy (Final Word)</vt:lpstr>
      <vt:lpstr>India Vs China (Global level)</vt:lpstr>
      <vt:lpstr>Business freedom</vt:lpstr>
      <vt:lpstr>Fiscal freedom</vt:lpstr>
      <vt:lpstr>Freedom from corruption</vt:lpstr>
      <vt:lpstr>Government spending</vt:lpstr>
      <vt:lpstr>Trade freedom</vt:lpstr>
      <vt:lpstr>Labour freedom</vt:lpstr>
      <vt:lpstr>Monetary freedom</vt:lpstr>
      <vt:lpstr>Property Rights</vt:lpstr>
      <vt:lpstr>India Vs China (Wrapping Up)</vt:lpstr>
      <vt:lpstr>Problems faced in trade economy and Improvements at national level: India</vt:lpstr>
      <vt:lpstr>Agricultural Sector (India)</vt:lpstr>
      <vt:lpstr>Industrial Sector (India)</vt:lpstr>
      <vt:lpstr>Service Sector (India)</vt:lpstr>
      <vt:lpstr>Problems faced in trade economy and Improvements at national level: China</vt:lpstr>
      <vt:lpstr>Agricultural Sector (China)</vt:lpstr>
      <vt:lpstr>Industrial Sector (China)</vt:lpstr>
      <vt:lpstr>Service Sector (China)</vt:lpstr>
      <vt:lpstr>Indian trade</vt:lpstr>
      <vt:lpstr>Indian trade (Import - Export) </vt:lpstr>
      <vt:lpstr>Indian trade (Not a mercantilist success)</vt:lpstr>
      <vt:lpstr>Chinese trade</vt:lpstr>
      <vt:lpstr>Chinese trade</vt:lpstr>
      <vt:lpstr>Chinese trade (A mercantilist success)</vt:lpstr>
      <vt:lpstr>India-China bilateral trade</vt:lpstr>
      <vt:lpstr>India-China bilateral trade (Products)</vt:lpstr>
      <vt:lpstr>Slide 53</vt:lpstr>
      <vt:lpstr>Bilateral trade (India’s Import-Export)  </vt:lpstr>
      <vt:lpstr>India’s Export to China </vt:lpstr>
      <vt:lpstr>Bilateral trade (India’s Export) </vt:lpstr>
      <vt:lpstr>China’s export to India</vt:lpstr>
      <vt:lpstr>Bilateral Trade (China’s export to India)</vt:lpstr>
      <vt:lpstr>Certain pressing issues in bilateral trading  </vt:lpstr>
      <vt:lpstr>Certain pressing issues in bilateral trading </vt:lpstr>
      <vt:lpstr>Group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vs China trade and competition</dc:title>
  <dc:creator>Parth Shah</dc:creator>
  <cp:lastModifiedBy>User</cp:lastModifiedBy>
  <cp:revision>60</cp:revision>
  <dcterms:created xsi:type="dcterms:W3CDTF">2016-04-13T07:07:42Z</dcterms:created>
  <dcterms:modified xsi:type="dcterms:W3CDTF">2016-04-16T19:42:15Z</dcterms:modified>
</cp:coreProperties>
</file>