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8.xml" ContentType="application/vnd.openxmlformats-officedocument.presentationml.slide+xml"/>
  <Override PartName="/ppt/charts/chart2.xml" ContentType="application/vnd.openxmlformats-officedocument.drawingml.chart+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9"/>
  </p:notesMasterIdLst>
  <p:sldIdLst>
    <p:sldId id="330" r:id="rId2"/>
    <p:sldId id="336" r:id="rId3"/>
    <p:sldId id="339" r:id="rId4"/>
    <p:sldId id="340" r:id="rId5"/>
    <p:sldId id="342" r:id="rId6"/>
    <p:sldId id="343" r:id="rId7"/>
    <p:sldId id="344" r:id="rId8"/>
    <p:sldId id="345" r:id="rId9"/>
    <p:sldId id="346" r:id="rId10"/>
    <p:sldId id="347" r:id="rId11"/>
    <p:sldId id="337" r:id="rId12"/>
    <p:sldId id="338" r:id="rId13"/>
    <p:sldId id="322" r:id="rId14"/>
    <p:sldId id="334" r:id="rId15"/>
    <p:sldId id="349" r:id="rId16"/>
    <p:sldId id="332" r:id="rId17"/>
    <p:sldId id="335" r:id="rId18"/>
    <p:sldId id="333" r:id="rId19"/>
    <p:sldId id="359" r:id="rId20"/>
    <p:sldId id="351" r:id="rId21"/>
    <p:sldId id="350" r:id="rId22"/>
    <p:sldId id="354" r:id="rId23"/>
    <p:sldId id="352" r:id="rId24"/>
    <p:sldId id="370" r:id="rId25"/>
    <p:sldId id="371" r:id="rId26"/>
    <p:sldId id="355" r:id="rId27"/>
    <p:sldId id="356" r:id="rId28"/>
    <p:sldId id="357" r:id="rId29"/>
    <p:sldId id="358" r:id="rId30"/>
    <p:sldId id="361" r:id="rId31"/>
    <p:sldId id="363" r:id="rId32"/>
    <p:sldId id="362" r:id="rId33"/>
    <p:sldId id="364" r:id="rId34"/>
    <p:sldId id="365" r:id="rId35"/>
    <p:sldId id="366" r:id="rId36"/>
    <p:sldId id="368" r:id="rId37"/>
    <p:sldId id="367" r:id="rId38"/>
    <p:sldId id="369" r:id="rId39"/>
    <p:sldId id="372" r:id="rId40"/>
    <p:sldId id="373" r:id="rId41"/>
    <p:sldId id="374" r:id="rId42"/>
    <p:sldId id="375" r:id="rId43"/>
    <p:sldId id="376" r:id="rId44"/>
    <p:sldId id="377" r:id="rId45"/>
    <p:sldId id="378" r:id="rId46"/>
    <p:sldId id="379" r:id="rId47"/>
    <p:sldId id="256"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C4B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49"/>
    <p:restoredTop sz="94674"/>
  </p:normalViewPr>
  <p:slideViewPr>
    <p:cSldViewPr snapToGrid="0" snapToObjects="1">
      <p:cViewPr>
        <p:scale>
          <a:sx n="60" d="100"/>
          <a:sy n="60" d="100"/>
        </p:scale>
        <p:origin x="-996" y="-17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F:\College%20Stuff\SEM4\Economics\Loan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F:\College%20Stuff\SEM4\Economics\Loan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IN"/>
  <c:style val="43"/>
  <c:chart>
    <c:title>
      <c:tx>
        <c:rich>
          <a:bodyPr/>
          <a:lstStyle/>
          <a:p>
            <a:pPr>
              <a:defRPr sz="1800"/>
            </a:pPr>
            <a:r>
              <a:rPr lang="en-US" sz="1800"/>
              <a:t>HDI in India</a:t>
            </a:r>
          </a:p>
        </c:rich>
      </c:tx>
      <c:layout/>
    </c:title>
    <c:plotArea>
      <c:layout/>
      <c:barChart>
        <c:barDir val="col"/>
        <c:grouping val="clustered"/>
        <c:ser>
          <c:idx val="1"/>
          <c:order val="0"/>
          <c:tx>
            <c:strRef>
              <c:f>Sheet1!$F$18</c:f>
              <c:strCache>
                <c:ptCount val="1"/>
                <c:pt idx="0">
                  <c:v>HDI</c:v>
                </c:pt>
              </c:strCache>
            </c:strRef>
          </c:tx>
          <c:cat>
            <c:numRef>
              <c:f>Sheet1!$E$19:$E$25</c:f>
              <c:numCache>
                <c:formatCode>General</c:formatCode>
                <c:ptCount val="7"/>
                <c:pt idx="0">
                  <c:v>1990</c:v>
                </c:pt>
                <c:pt idx="1">
                  <c:v>2000</c:v>
                </c:pt>
                <c:pt idx="2">
                  <c:v>2010</c:v>
                </c:pt>
                <c:pt idx="3">
                  <c:v>2011</c:v>
                </c:pt>
                <c:pt idx="4">
                  <c:v>2012</c:v>
                </c:pt>
                <c:pt idx="5">
                  <c:v>2013</c:v>
                </c:pt>
                <c:pt idx="6">
                  <c:v>2014</c:v>
                </c:pt>
              </c:numCache>
            </c:numRef>
          </c:cat>
          <c:val>
            <c:numRef>
              <c:f>Sheet1!$F$19:$F$25</c:f>
              <c:numCache>
                <c:formatCode>General</c:formatCode>
                <c:ptCount val="7"/>
                <c:pt idx="0">
                  <c:v>0.42800000000000032</c:v>
                </c:pt>
                <c:pt idx="1">
                  <c:v>0.49600000000000027</c:v>
                </c:pt>
                <c:pt idx="2">
                  <c:v>0.58600000000000008</c:v>
                </c:pt>
                <c:pt idx="3">
                  <c:v>0.59700000000000009</c:v>
                </c:pt>
                <c:pt idx="4">
                  <c:v>0.60000000000000053</c:v>
                </c:pt>
                <c:pt idx="5">
                  <c:v>0.60400000000000054</c:v>
                </c:pt>
                <c:pt idx="6">
                  <c:v>0.60900000000000054</c:v>
                </c:pt>
              </c:numCache>
            </c:numRef>
          </c:val>
        </c:ser>
        <c:axId val="127081856"/>
        <c:axId val="127484288"/>
      </c:barChart>
      <c:catAx>
        <c:axId val="127081856"/>
        <c:scaling>
          <c:orientation val="minMax"/>
        </c:scaling>
        <c:axPos val="b"/>
        <c:numFmt formatCode="General" sourceLinked="1"/>
        <c:tickLblPos val="nextTo"/>
        <c:txPr>
          <a:bodyPr/>
          <a:lstStyle/>
          <a:p>
            <a:pPr>
              <a:defRPr sz="1800"/>
            </a:pPr>
            <a:endParaRPr lang="en-US"/>
          </a:p>
        </c:txPr>
        <c:crossAx val="127484288"/>
        <c:crosses val="autoZero"/>
        <c:auto val="1"/>
        <c:lblAlgn val="ctr"/>
        <c:lblOffset val="100"/>
      </c:catAx>
      <c:valAx>
        <c:axId val="127484288"/>
        <c:scaling>
          <c:orientation val="minMax"/>
        </c:scaling>
        <c:axPos val="l"/>
        <c:majorGridlines/>
        <c:numFmt formatCode="General" sourceLinked="1"/>
        <c:tickLblPos val="nextTo"/>
        <c:txPr>
          <a:bodyPr/>
          <a:lstStyle/>
          <a:p>
            <a:pPr>
              <a:defRPr sz="1800"/>
            </a:pPr>
            <a:endParaRPr lang="en-US"/>
          </a:p>
        </c:txPr>
        <c:crossAx val="127081856"/>
        <c:crosses val="autoZero"/>
        <c:crossBetween val="between"/>
      </c:valAx>
    </c:plotArea>
    <c:legend>
      <c:legendPos val="r"/>
      <c:layout/>
      <c:txPr>
        <a:bodyPr/>
        <a:lstStyle/>
        <a:p>
          <a:pPr>
            <a:defRPr sz="1800"/>
          </a:pPr>
          <a:endParaRPr lang="en-US"/>
        </a:p>
      </c:txPr>
    </c:legend>
    <c:plotVisOnly val="1"/>
    <c:dispBlanksAs val="gap"/>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IN"/>
  <c:style val="48"/>
  <c:chart>
    <c:autoTitleDeleted val="1"/>
    <c:plotArea>
      <c:layout>
        <c:manualLayout>
          <c:layoutTarget val="inner"/>
          <c:xMode val="edge"/>
          <c:yMode val="edge"/>
          <c:x val="7.2730746347821118E-2"/>
          <c:y val="0.14152300687654978"/>
          <c:w val="0.84643593049650112"/>
          <c:h val="0.71474691235870935"/>
        </c:manualLayout>
      </c:layout>
      <c:barChart>
        <c:barDir val="col"/>
        <c:grouping val="clustered"/>
        <c:ser>
          <c:idx val="0"/>
          <c:order val="0"/>
          <c:tx>
            <c:strRef>
              <c:f>Sheet1!$H$19</c:f>
              <c:strCache>
                <c:ptCount val="1"/>
                <c:pt idx="0">
                  <c:v>Average HDI Growth</c:v>
                </c:pt>
              </c:strCache>
            </c:strRef>
          </c:tx>
          <c:cat>
            <c:strRef>
              <c:f>Sheet1!$I$20:$I$23</c:f>
              <c:strCache>
                <c:ptCount val="4"/>
                <c:pt idx="0">
                  <c:v>1990-2000</c:v>
                </c:pt>
                <c:pt idx="1">
                  <c:v>2000-2010</c:v>
                </c:pt>
                <c:pt idx="2">
                  <c:v>2000-2014</c:v>
                </c:pt>
                <c:pt idx="3">
                  <c:v>1999-2014</c:v>
                </c:pt>
              </c:strCache>
            </c:strRef>
          </c:cat>
          <c:val>
            <c:numRef>
              <c:f>Sheet1!$H$20:$H$23</c:f>
              <c:numCache>
                <c:formatCode>General</c:formatCode>
                <c:ptCount val="4"/>
                <c:pt idx="0">
                  <c:v>1.49</c:v>
                </c:pt>
                <c:pt idx="1">
                  <c:v>1.6700000000000006</c:v>
                </c:pt>
                <c:pt idx="2">
                  <c:v>0.97000000000000031</c:v>
                </c:pt>
                <c:pt idx="3">
                  <c:v>1.48</c:v>
                </c:pt>
              </c:numCache>
            </c:numRef>
          </c:val>
        </c:ser>
        <c:axId val="57894400"/>
        <c:axId val="57967360"/>
      </c:barChart>
      <c:catAx>
        <c:axId val="57894400"/>
        <c:scaling>
          <c:orientation val="minMax"/>
        </c:scaling>
        <c:axPos val="b"/>
        <c:tickLblPos val="nextTo"/>
        <c:crossAx val="57967360"/>
        <c:crosses val="autoZero"/>
        <c:auto val="1"/>
        <c:lblAlgn val="ctr"/>
        <c:lblOffset val="100"/>
      </c:catAx>
      <c:valAx>
        <c:axId val="57967360"/>
        <c:scaling>
          <c:orientation val="minMax"/>
        </c:scaling>
        <c:axPos val="l"/>
        <c:majorGridlines/>
        <c:numFmt formatCode="General" sourceLinked="1"/>
        <c:tickLblPos val="nextTo"/>
        <c:crossAx val="57894400"/>
        <c:crosses val="autoZero"/>
        <c:crossBetween val="between"/>
      </c:valAx>
    </c:plotArea>
    <c:legend>
      <c:legendPos val="r"/>
      <c:layout>
        <c:manualLayout>
          <c:xMode val="edge"/>
          <c:yMode val="edge"/>
          <c:x val="0.41174367662273981"/>
          <c:y val="2.5519832781696009E-2"/>
          <c:w val="0.2625306420123143"/>
          <c:h val="0.10244402943237288"/>
        </c:manualLayout>
      </c:layout>
    </c:legend>
    <c:plotVisOnly val="1"/>
    <c:dispBlanksAs val="gap"/>
  </c:chart>
  <c:txPr>
    <a:bodyPr/>
    <a:lstStyle/>
    <a:p>
      <a:pPr>
        <a:defRPr sz="2400"/>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D0C754-3004-E344-AFC8-AB0756B771CD}" type="datetimeFigureOut">
              <a:rPr lang="en-US" smtClean="0"/>
              <a:pPr/>
              <a:t>4/24/2016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BD40B2-B05B-F84A-AF1B-1A6CDB4DD80F}" type="slidenum">
              <a:rPr lang="en-US" smtClean="0"/>
              <a:pPr/>
              <a:t>‹#›</a:t>
            </a:fld>
            <a:endParaRPr lang="en-US"/>
          </a:p>
        </p:txBody>
      </p:sp>
    </p:spTree>
    <p:extLst>
      <p:ext uri="{BB962C8B-B14F-4D97-AF65-F5344CB8AC3E}">
        <p14:creationId xmlns="" xmlns:p14="http://schemas.microsoft.com/office/powerpoint/2010/main" val="2085481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0503B6-F4CD-DE49-AB30-479371E8558D}" type="slidenum">
              <a:rPr lang="en-US" smtClean="0"/>
              <a:pPr/>
              <a:t>1</a:t>
            </a:fld>
            <a:endParaRPr lang="en-US"/>
          </a:p>
        </p:txBody>
      </p:sp>
    </p:spTree>
    <p:extLst>
      <p:ext uri="{BB962C8B-B14F-4D97-AF65-F5344CB8AC3E}">
        <p14:creationId xmlns="" xmlns:p14="http://schemas.microsoft.com/office/powerpoint/2010/main" val="226723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86132009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4216928" y="1681901"/>
            <a:ext cx="3758148" cy="3758148"/>
          </a:xfrm>
          <a:custGeom>
            <a:avLst/>
            <a:gdLst>
              <a:gd name="connsiteX0" fmla="*/ 1204097 w 2408194"/>
              <a:gd name="connsiteY0" fmla="*/ 0 h 2408194"/>
              <a:gd name="connsiteX1" fmla="*/ 2408194 w 2408194"/>
              <a:gd name="connsiteY1" fmla="*/ 1204097 h 2408194"/>
              <a:gd name="connsiteX2" fmla="*/ 1204097 w 2408194"/>
              <a:gd name="connsiteY2" fmla="*/ 2408194 h 2408194"/>
              <a:gd name="connsiteX3" fmla="*/ 0 w 2408194"/>
              <a:gd name="connsiteY3" fmla="*/ 1204097 h 2408194"/>
            </a:gdLst>
            <a:ahLst/>
            <a:cxnLst>
              <a:cxn ang="0">
                <a:pos x="connsiteX0" y="connsiteY0"/>
              </a:cxn>
              <a:cxn ang="0">
                <a:pos x="connsiteX1" y="connsiteY1"/>
              </a:cxn>
              <a:cxn ang="0">
                <a:pos x="connsiteX2" y="connsiteY2"/>
              </a:cxn>
              <a:cxn ang="0">
                <a:pos x="connsiteX3" y="connsiteY3"/>
              </a:cxn>
            </a:cxnLst>
            <a:rect l="l" t="t" r="r" b="b"/>
            <a:pathLst>
              <a:path w="2408194" h="2408194">
                <a:moveTo>
                  <a:pt x="1204097" y="0"/>
                </a:moveTo>
                <a:lnTo>
                  <a:pt x="2408194" y="1204097"/>
                </a:lnTo>
                <a:lnTo>
                  <a:pt x="1204097" y="2408194"/>
                </a:lnTo>
                <a:lnTo>
                  <a:pt x="0" y="1204097"/>
                </a:lnTo>
                <a:close/>
              </a:path>
            </a:pathLst>
          </a:custGeom>
        </p:spPr>
        <p:txBody>
          <a:bodyPr wrap="square">
            <a:noAutofit/>
          </a:bodyPr>
          <a:lstStyle/>
          <a:p>
            <a:endParaRPr lang="en-US"/>
          </a:p>
        </p:txBody>
      </p:sp>
    </p:spTree>
    <p:extLst>
      <p:ext uri="{BB962C8B-B14F-4D97-AF65-F5344CB8AC3E}">
        <p14:creationId xmlns="" xmlns:p14="http://schemas.microsoft.com/office/powerpoint/2010/main" val="212344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12" name="Picture Placeholder 11"/>
          <p:cNvSpPr>
            <a:spLocks noGrp="1"/>
          </p:cNvSpPr>
          <p:nvPr>
            <p:ph type="pic" sz="quarter" idx="10"/>
          </p:nvPr>
        </p:nvSpPr>
        <p:spPr>
          <a:xfrm>
            <a:off x="1088689" y="-1"/>
            <a:ext cx="3788111" cy="1347600"/>
          </a:xfrm>
          <a:custGeom>
            <a:avLst/>
            <a:gdLst>
              <a:gd name="connsiteX0" fmla="*/ 0 w 3788111"/>
              <a:gd name="connsiteY0" fmla="*/ 0 h 1347600"/>
              <a:gd name="connsiteX1" fmla="*/ 3788111 w 3788111"/>
              <a:gd name="connsiteY1" fmla="*/ 0 h 1347600"/>
              <a:gd name="connsiteX2" fmla="*/ 3788111 w 3788111"/>
              <a:gd name="connsiteY2" fmla="*/ 1347600 h 1347600"/>
              <a:gd name="connsiteX3" fmla="*/ 0 w 3788111"/>
              <a:gd name="connsiteY3" fmla="*/ 1347600 h 1347600"/>
            </a:gdLst>
            <a:ahLst/>
            <a:cxnLst>
              <a:cxn ang="0">
                <a:pos x="connsiteX0" y="connsiteY0"/>
              </a:cxn>
              <a:cxn ang="0">
                <a:pos x="connsiteX1" y="connsiteY1"/>
              </a:cxn>
              <a:cxn ang="0">
                <a:pos x="connsiteX2" y="connsiteY2"/>
              </a:cxn>
              <a:cxn ang="0">
                <a:pos x="connsiteX3" y="connsiteY3"/>
              </a:cxn>
            </a:cxnLst>
            <a:rect l="l" t="t" r="r" b="b"/>
            <a:pathLst>
              <a:path w="3788111" h="1347600">
                <a:moveTo>
                  <a:pt x="0" y="0"/>
                </a:moveTo>
                <a:lnTo>
                  <a:pt x="3788111" y="0"/>
                </a:lnTo>
                <a:lnTo>
                  <a:pt x="3788111" y="1347600"/>
                </a:lnTo>
                <a:lnTo>
                  <a:pt x="0" y="1347600"/>
                </a:lnTo>
                <a:close/>
              </a:path>
            </a:pathLst>
          </a:custGeom>
        </p:spPr>
        <p:txBody>
          <a:bodyPr wrap="square">
            <a:noAutofit/>
          </a:bodyPr>
          <a:lstStyle/>
          <a:p>
            <a:endParaRPr lang="en-US"/>
          </a:p>
        </p:txBody>
      </p:sp>
      <p:sp>
        <p:nvSpPr>
          <p:cNvPr id="11" name="Picture Placeholder 10"/>
          <p:cNvSpPr>
            <a:spLocks noGrp="1"/>
          </p:cNvSpPr>
          <p:nvPr>
            <p:ph type="pic" sz="quarter" idx="11"/>
          </p:nvPr>
        </p:nvSpPr>
        <p:spPr>
          <a:xfrm>
            <a:off x="1088689" y="5873335"/>
            <a:ext cx="3788111" cy="984665"/>
          </a:xfrm>
          <a:custGeom>
            <a:avLst/>
            <a:gdLst>
              <a:gd name="connsiteX0" fmla="*/ 0 w 3788111"/>
              <a:gd name="connsiteY0" fmla="*/ 0 h 984665"/>
              <a:gd name="connsiteX1" fmla="*/ 3788111 w 3788111"/>
              <a:gd name="connsiteY1" fmla="*/ 0 h 984665"/>
              <a:gd name="connsiteX2" fmla="*/ 3788111 w 3788111"/>
              <a:gd name="connsiteY2" fmla="*/ 984665 h 984665"/>
              <a:gd name="connsiteX3" fmla="*/ 0 w 3788111"/>
              <a:gd name="connsiteY3" fmla="*/ 984665 h 984665"/>
            </a:gdLst>
            <a:ahLst/>
            <a:cxnLst>
              <a:cxn ang="0">
                <a:pos x="connsiteX0" y="connsiteY0"/>
              </a:cxn>
              <a:cxn ang="0">
                <a:pos x="connsiteX1" y="connsiteY1"/>
              </a:cxn>
              <a:cxn ang="0">
                <a:pos x="connsiteX2" y="connsiteY2"/>
              </a:cxn>
              <a:cxn ang="0">
                <a:pos x="connsiteX3" y="connsiteY3"/>
              </a:cxn>
            </a:cxnLst>
            <a:rect l="l" t="t" r="r" b="b"/>
            <a:pathLst>
              <a:path w="3788111" h="984665">
                <a:moveTo>
                  <a:pt x="0" y="0"/>
                </a:moveTo>
                <a:lnTo>
                  <a:pt x="3788111" y="0"/>
                </a:lnTo>
                <a:lnTo>
                  <a:pt x="3788111" y="984665"/>
                </a:lnTo>
                <a:lnTo>
                  <a:pt x="0" y="984665"/>
                </a:lnTo>
                <a:close/>
              </a:path>
            </a:pathLst>
          </a:custGeom>
        </p:spPr>
        <p:txBody>
          <a:bodyPr wrap="square">
            <a:noAutofit/>
          </a:bodyPr>
          <a:lstStyle/>
          <a:p>
            <a:endParaRPr lang="en-US"/>
          </a:p>
        </p:txBody>
      </p:sp>
    </p:spTree>
    <p:extLst>
      <p:ext uri="{BB962C8B-B14F-4D97-AF65-F5344CB8AC3E}">
        <p14:creationId xmlns="" xmlns:p14="http://schemas.microsoft.com/office/powerpoint/2010/main" val="192470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6095999" y="-1"/>
            <a:ext cx="6096000" cy="3429000"/>
          </a:xfrm>
          <a:custGeom>
            <a:avLst/>
            <a:gdLst>
              <a:gd name="connsiteX0" fmla="*/ 0 w 6096000"/>
              <a:gd name="connsiteY0" fmla="*/ 0 h 3429000"/>
              <a:gd name="connsiteX1" fmla="*/ 6096000 w 6096000"/>
              <a:gd name="connsiteY1" fmla="*/ 0 h 3429000"/>
              <a:gd name="connsiteX2" fmla="*/ 6096000 w 6096000"/>
              <a:gd name="connsiteY2" fmla="*/ 3429000 h 3429000"/>
              <a:gd name="connsiteX3" fmla="*/ 0 w 609600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6096000" h="3429000">
                <a:moveTo>
                  <a:pt x="0" y="0"/>
                </a:moveTo>
                <a:lnTo>
                  <a:pt x="6096000" y="0"/>
                </a:lnTo>
                <a:lnTo>
                  <a:pt x="6096000" y="3429000"/>
                </a:lnTo>
                <a:lnTo>
                  <a:pt x="0" y="3429000"/>
                </a:lnTo>
                <a:close/>
              </a:path>
            </a:pathLst>
          </a:custGeom>
        </p:spPr>
        <p:txBody>
          <a:bodyPr wrap="square">
            <a:noAutofit/>
          </a:bodyPr>
          <a:lstStyle/>
          <a:p>
            <a:endParaRPr lang="en-US"/>
          </a:p>
        </p:txBody>
      </p:sp>
      <p:sp>
        <p:nvSpPr>
          <p:cNvPr id="13" name="Picture Placeholder 12"/>
          <p:cNvSpPr>
            <a:spLocks noGrp="1"/>
          </p:cNvSpPr>
          <p:nvPr>
            <p:ph type="pic" sz="quarter" idx="11"/>
          </p:nvPr>
        </p:nvSpPr>
        <p:spPr>
          <a:xfrm>
            <a:off x="0" y="3429000"/>
            <a:ext cx="6096000" cy="3429000"/>
          </a:xfrm>
          <a:custGeom>
            <a:avLst/>
            <a:gdLst>
              <a:gd name="connsiteX0" fmla="*/ 0 w 6096000"/>
              <a:gd name="connsiteY0" fmla="*/ 0 h 3429000"/>
              <a:gd name="connsiteX1" fmla="*/ 6096000 w 6096000"/>
              <a:gd name="connsiteY1" fmla="*/ 0 h 3429000"/>
              <a:gd name="connsiteX2" fmla="*/ 6096000 w 6096000"/>
              <a:gd name="connsiteY2" fmla="*/ 3429000 h 3429000"/>
              <a:gd name="connsiteX3" fmla="*/ 0 w 609600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6096000" h="3429000">
                <a:moveTo>
                  <a:pt x="0" y="0"/>
                </a:moveTo>
                <a:lnTo>
                  <a:pt x="6096000" y="0"/>
                </a:lnTo>
                <a:lnTo>
                  <a:pt x="6096000" y="3429000"/>
                </a:lnTo>
                <a:lnTo>
                  <a:pt x="0" y="3429000"/>
                </a:lnTo>
                <a:close/>
              </a:path>
            </a:pathLst>
          </a:custGeom>
        </p:spPr>
        <p:txBody>
          <a:bodyPr wrap="square">
            <a:noAutofit/>
          </a:bodyPr>
          <a:lstStyle/>
          <a:p>
            <a:endParaRPr lang="en-US"/>
          </a:p>
        </p:txBody>
      </p:sp>
    </p:spTree>
    <p:extLst>
      <p:ext uri="{BB962C8B-B14F-4D97-AF65-F5344CB8AC3E}">
        <p14:creationId xmlns="" xmlns:p14="http://schemas.microsoft.com/office/powerpoint/2010/main" val="2093014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359790" y="332295"/>
            <a:ext cx="11472420" cy="6193410"/>
          </a:xfrm>
          <a:custGeom>
            <a:avLst/>
            <a:gdLst>
              <a:gd name="connsiteX0" fmla="*/ 0 w 11472420"/>
              <a:gd name="connsiteY0" fmla="*/ 0 h 6193410"/>
              <a:gd name="connsiteX1" fmla="*/ 11472420 w 11472420"/>
              <a:gd name="connsiteY1" fmla="*/ 0 h 6193410"/>
              <a:gd name="connsiteX2" fmla="*/ 11472420 w 11472420"/>
              <a:gd name="connsiteY2" fmla="*/ 6193410 h 6193410"/>
              <a:gd name="connsiteX3" fmla="*/ 0 w 11472420"/>
              <a:gd name="connsiteY3" fmla="*/ 6193410 h 6193410"/>
            </a:gdLst>
            <a:ahLst/>
            <a:cxnLst>
              <a:cxn ang="0">
                <a:pos x="connsiteX0" y="connsiteY0"/>
              </a:cxn>
              <a:cxn ang="0">
                <a:pos x="connsiteX1" y="connsiteY1"/>
              </a:cxn>
              <a:cxn ang="0">
                <a:pos x="connsiteX2" y="connsiteY2"/>
              </a:cxn>
              <a:cxn ang="0">
                <a:pos x="connsiteX3" y="connsiteY3"/>
              </a:cxn>
            </a:cxnLst>
            <a:rect l="l" t="t" r="r" b="b"/>
            <a:pathLst>
              <a:path w="11472420" h="6193410">
                <a:moveTo>
                  <a:pt x="0" y="0"/>
                </a:moveTo>
                <a:lnTo>
                  <a:pt x="11472420" y="0"/>
                </a:lnTo>
                <a:lnTo>
                  <a:pt x="11472420" y="6193410"/>
                </a:lnTo>
                <a:lnTo>
                  <a:pt x="0" y="6193410"/>
                </a:lnTo>
                <a:close/>
              </a:path>
            </a:pathLst>
          </a:custGeom>
        </p:spPr>
        <p:txBody>
          <a:bodyPr wrap="square">
            <a:noAutofit/>
          </a:bodyPr>
          <a:lstStyle/>
          <a:p>
            <a:endParaRPr lang="en-US"/>
          </a:p>
        </p:txBody>
      </p:sp>
    </p:spTree>
    <p:extLst>
      <p:ext uri="{BB962C8B-B14F-4D97-AF65-F5344CB8AC3E}">
        <p14:creationId xmlns="" xmlns:p14="http://schemas.microsoft.com/office/powerpoint/2010/main" val="12215955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6095999" y="-1"/>
            <a:ext cx="6096000" cy="3429000"/>
          </a:xfrm>
          <a:custGeom>
            <a:avLst/>
            <a:gdLst>
              <a:gd name="connsiteX0" fmla="*/ 0 w 6096000"/>
              <a:gd name="connsiteY0" fmla="*/ 0 h 3429000"/>
              <a:gd name="connsiteX1" fmla="*/ 6096000 w 6096000"/>
              <a:gd name="connsiteY1" fmla="*/ 0 h 3429000"/>
              <a:gd name="connsiteX2" fmla="*/ 6096000 w 6096000"/>
              <a:gd name="connsiteY2" fmla="*/ 3429000 h 3429000"/>
              <a:gd name="connsiteX3" fmla="*/ 0 w 609600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6096000" h="3429000">
                <a:moveTo>
                  <a:pt x="0" y="0"/>
                </a:moveTo>
                <a:lnTo>
                  <a:pt x="6096000" y="0"/>
                </a:lnTo>
                <a:lnTo>
                  <a:pt x="6096000" y="3429000"/>
                </a:lnTo>
                <a:lnTo>
                  <a:pt x="0" y="3429000"/>
                </a:lnTo>
                <a:close/>
              </a:path>
            </a:pathLst>
          </a:custGeom>
        </p:spPr>
        <p:txBody>
          <a:bodyPr wrap="square">
            <a:noAutofit/>
          </a:bodyPr>
          <a:lstStyle/>
          <a:p>
            <a:endParaRPr lang="en-US"/>
          </a:p>
        </p:txBody>
      </p:sp>
    </p:spTree>
    <p:extLst>
      <p:ext uri="{BB962C8B-B14F-4D97-AF65-F5344CB8AC3E}">
        <p14:creationId xmlns="" xmlns:p14="http://schemas.microsoft.com/office/powerpoint/2010/main" val="35258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1"/>
            <a:ext cx="6096000" cy="3429000"/>
          </a:xfrm>
          <a:custGeom>
            <a:avLst/>
            <a:gdLst>
              <a:gd name="connsiteX0" fmla="*/ 0 w 6096000"/>
              <a:gd name="connsiteY0" fmla="*/ 0 h 3429000"/>
              <a:gd name="connsiteX1" fmla="*/ 6096000 w 6096000"/>
              <a:gd name="connsiteY1" fmla="*/ 0 h 3429000"/>
              <a:gd name="connsiteX2" fmla="*/ 6096000 w 6096000"/>
              <a:gd name="connsiteY2" fmla="*/ 3429000 h 3429000"/>
              <a:gd name="connsiteX3" fmla="*/ 0 w 609600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6096000" h="3429000">
                <a:moveTo>
                  <a:pt x="0" y="0"/>
                </a:moveTo>
                <a:lnTo>
                  <a:pt x="6096000" y="0"/>
                </a:lnTo>
                <a:lnTo>
                  <a:pt x="6096000" y="3429000"/>
                </a:lnTo>
                <a:lnTo>
                  <a:pt x="0" y="3429000"/>
                </a:lnTo>
                <a:close/>
              </a:path>
            </a:pathLst>
          </a:custGeom>
        </p:spPr>
        <p:txBody>
          <a:bodyPr wrap="square">
            <a:noAutofit/>
          </a:bodyPr>
          <a:lstStyle/>
          <a:p>
            <a:endParaRPr lang="en-US"/>
          </a:p>
        </p:txBody>
      </p:sp>
    </p:spTree>
    <p:extLst>
      <p:ext uri="{BB962C8B-B14F-4D97-AF65-F5344CB8AC3E}">
        <p14:creationId xmlns="" xmlns:p14="http://schemas.microsoft.com/office/powerpoint/2010/main" val="8368303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a:xfrm>
            <a:off x="4834466" y="0"/>
            <a:ext cx="2777067" cy="2780140"/>
          </a:xfrm>
          <a:custGeom>
            <a:avLst/>
            <a:gdLst>
              <a:gd name="connsiteX0" fmla="*/ 0 w 2777067"/>
              <a:gd name="connsiteY0" fmla="*/ 0 h 2780140"/>
              <a:gd name="connsiteX1" fmla="*/ 2777067 w 2777067"/>
              <a:gd name="connsiteY1" fmla="*/ 0 h 2780140"/>
              <a:gd name="connsiteX2" fmla="*/ 2777067 w 2777067"/>
              <a:gd name="connsiteY2" fmla="*/ 2780140 h 2780140"/>
              <a:gd name="connsiteX3" fmla="*/ 0 w 2777067"/>
              <a:gd name="connsiteY3" fmla="*/ 2780140 h 2780140"/>
            </a:gdLst>
            <a:ahLst/>
            <a:cxnLst>
              <a:cxn ang="0">
                <a:pos x="connsiteX0" y="connsiteY0"/>
              </a:cxn>
              <a:cxn ang="0">
                <a:pos x="connsiteX1" y="connsiteY1"/>
              </a:cxn>
              <a:cxn ang="0">
                <a:pos x="connsiteX2" y="connsiteY2"/>
              </a:cxn>
              <a:cxn ang="0">
                <a:pos x="connsiteX3" y="connsiteY3"/>
              </a:cxn>
            </a:cxnLst>
            <a:rect l="l" t="t" r="r" b="b"/>
            <a:pathLst>
              <a:path w="2777067" h="2780140">
                <a:moveTo>
                  <a:pt x="0" y="0"/>
                </a:moveTo>
                <a:lnTo>
                  <a:pt x="2777067" y="0"/>
                </a:lnTo>
                <a:lnTo>
                  <a:pt x="2777067" y="2780140"/>
                </a:lnTo>
                <a:lnTo>
                  <a:pt x="0" y="2780140"/>
                </a:lnTo>
                <a:close/>
              </a:path>
            </a:pathLst>
          </a:custGeom>
        </p:spPr>
        <p:txBody>
          <a:bodyPr wrap="square">
            <a:noAutofit/>
          </a:bodyPr>
          <a:lstStyle/>
          <a:p>
            <a:endParaRPr lang="en-US"/>
          </a:p>
        </p:txBody>
      </p:sp>
      <p:sp>
        <p:nvSpPr>
          <p:cNvPr id="14" name="Picture Placeholder 13"/>
          <p:cNvSpPr>
            <a:spLocks noGrp="1"/>
          </p:cNvSpPr>
          <p:nvPr>
            <p:ph type="pic" sz="quarter" idx="11"/>
          </p:nvPr>
        </p:nvSpPr>
        <p:spPr>
          <a:xfrm>
            <a:off x="4834467" y="3140168"/>
            <a:ext cx="4225812" cy="2794967"/>
          </a:xfrm>
          <a:custGeom>
            <a:avLst/>
            <a:gdLst>
              <a:gd name="connsiteX0" fmla="*/ 0 w 4225812"/>
              <a:gd name="connsiteY0" fmla="*/ 0 h 2794967"/>
              <a:gd name="connsiteX1" fmla="*/ 4225812 w 4225812"/>
              <a:gd name="connsiteY1" fmla="*/ 0 h 2794967"/>
              <a:gd name="connsiteX2" fmla="*/ 4225812 w 4225812"/>
              <a:gd name="connsiteY2" fmla="*/ 2794967 h 2794967"/>
              <a:gd name="connsiteX3" fmla="*/ 0 w 4225812"/>
              <a:gd name="connsiteY3" fmla="*/ 2794967 h 2794967"/>
            </a:gdLst>
            <a:ahLst/>
            <a:cxnLst>
              <a:cxn ang="0">
                <a:pos x="connsiteX0" y="connsiteY0"/>
              </a:cxn>
              <a:cxn ang="0">
                <a:pos x="connsiteX1" y="connsiteY1"/>
              </a:cxn>
              <a:cxn ang="0">
                <a:pos x="connsiteX2" y="connsiteY2"/>
              </a:cxn>
              <a:cxn ang="0">
                <a:pos x="connsiteX3" y="connsiteY3"/>
              </a:cxn>
            </a:cxnLst>
            <a:rect l="l" t="t" r="r" b="b"/>
            <a:pathLst>
              <a:path w="4225812" h="2794967">
                <a:moveTo>
                  <a:pt x="0" y="0"/>
                </a:moveTo>
                <a:lnTo>
                  <a:pt x="4225812" y="0"/>
                </a:lnTo>
                <a:lnTo>
                  <a:pt x="4225812" y="2794967"/>
                </a:lnTo>
                <a:lnTo>
                  <a:pt x="0" y="2794967"/>
                </a:lnTo>
                <a:close/>
              </a:path>
            </a:pathLst>
          </a:custGeom>
        </p:spPr>
        <p:txBody>
          <a:bodyPr wrap="square">
            <a:noAutofit/>
          </a:bodyPr>
          <a:lstStyle/>
          <a:p>
            <a:endParaRPr lang="en-US"/>
          </a:p>
        </p:txBody>
      </p:sp>
      <p:sp>
        <p:nvSpPr>
          <p:cNvPr id="17" name="Picture Placeholder 16"/>
          <p:cNvSpPr>
            <a:spLocks noGrp="1"/>
          </p:cNvSpPr>
          <p:nvPr>
            <p:ph type="pic" sz="quarter" idx="12"/>
          </p:nvPr>
        </p:nvSpPr>
        <p:spPr>
          <a:xfrm>
            <a:off x="7992533" y="795867"/>
            <a:ext cx="3225800" cy="1984274"/>
          </a:xfrm>
          <a:custGeom>
            <a:avLst/>
            <a:gdLst>
              <a:gd name="connsiteX0" fmla="*/ 0 w 3225800"/>
              <a:gd name="connsiteY0" fmla="*/ 0 h 1984274"/>
              <a:gd name="connsiteX1" fmla="*/ 3225800 w 3225800"/>
              <a:gd name="connsiteY1" fmla="*/ 0 h 1984274"/>
              <a:gd name="connsiteX2" fmla="*/ 3225800 w 3225800"/>
              <a:gd name="connsiteY2" fmla="*/ 1984274 h 1984274"/>
              <a:gd name="connsiteX3" fmla="*/ 0 w 3225800"/>
              <a:gd name="connsiteY3" fmla="*/ 1984274 h 1984274"/>
            </a:gdLst>
            <a:ahLst/>
            <a:cxnLst>
              <a:cxn ang="0">
                <a:pos x="connsiteX0" y="connsiteY0"/>
              </a:cxn>
              <a:cxn ang="0">
                <a:pos x="connsiteX1" y="connsiteY1"/>
              </a:cxn>
              <a:cxn ang="0">
                <a:pos x="connsiteX2" y="connsiteY2"/>
              </a:cxn>
              <a:cxn ang="0">
                <a:pos x="connsiteX3" y="connsiteY3"/>
              </a:cxn>
            </a:cxnLst>
            <a:rect l="l" t="t" r="r" b="b"/>
            <a:pathLst>
              <a:path w="3225800" h="1984274">
                <a:moveTo>
                  <a:pt x="0" y="0"/>
                </a:moveTo>
                <a:lnTo>
                  <a:pt x="3225800" y="0"/>
                </a:lnTo>
                <a:lnTo>
                  <a:pt x="3225800" y="1984274"/>
                </a:lnTo>
                <a:lnTo>
                  <a:pt x="0" y="1984274"/>
                </a:lnTo>
                <a:close/>
              </a:path>
            </a:pathLst>
          </a:custGeom>
        </p:spPr>
        <p:txBody>
          <a:bodyPr wrap="square">
            <a:noAutofit/>
          </a:bodyPr>
          <a:lstStyle/>
          <a:p>
            <a:endParaRPr lang="en-US"/>
          </a:p>
        </p:txBody>
      </p:sp>
    </p:spTree>
    <p:extLst>
      <p:ext uri="{BB962C8B-B14F-4D97-AF65-F5344CB8AC3E}">
        <p14:creationId xmlns="" xmlns:p14="http://schemas.microsoft.com/office/powerpoint/2010/main" val="16916227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a:xfrm>
            <a:off x="2302933" y="618067"/>
            <a:ext cx="3208867" cy="4461934"/>
          </a:xfrm>
          <a:custGeom>
            <a:avLst/>
            <a:gdLst>
              <a:gd name="connsiteX0" fmla="*/ 0 w 3208867"/>
              <a:gd name="connsiteY0" fmla="*/ 0 h 4461934"/>
              <a:gd name="connsiteX1" fmla="*/ 3208867 w 3208867"/>
              <a:gd name="connsiteY1" fmla="*/ 0 h 4461934"/>
              <a:gd name="connsiteX2" fmla="*/ 3208867 w 3208867"/>
              <a:gd name="connsiteY2" fmla="*/ 4461934 h 4461934"/>
              <a:gd name="connsiteX3" fmla="*/ 0 w 3208867"/>
              <a:gd name="connsiteY3" fmla="*/ 4461934 h 4461934"/>
            </a:gdLst>
            <a:ahLst/>
            <a:cxnLst>
              <a:cxn ang="0">
                <a:pos x="connsiteX0" y="connsiteY0"/>
              </a:cxn>
              <a:cxn ang="0">
                <a:pos x="connsiteX1" y="connsiteY1"/>
              </a:cxn>
              <a:cxn ang="0">
                <a:pos x="connsiteX2" y="connsiteY2"/>
              </a:cxn>
              <a:cxn ang="0">
                <a:pos x="connsiteX3" y="connsiteY3"/>
              </a:cxn>
            </a:cxnLst>
            <a:rect l="l" t="t" r="r" b="b"/>
            <a:pathLst>
              <a:path w="3208867" h="4461934">
                <a:moveTo>
                  <a:pt x="0" y="0"/>
                </a:moveTo>
                <a:lnTo>
                  <a:pt x="3208867" y="0"/>
                </a:lnTo>
                <a:lnTo>
                  <a:pt x="3208867" y="4461934"/>
                </a:lnTo>
                <a:lnTo>
                  <a:pt x="0" y="4461934"/>
                </a:lnTo>
                <a:close/>
              </a:path>
            </a:pathLst>
          </a:custGeom>
        </p:spPr>
        <p:txBody>
          <a:bodyPr wrap="square">
            <a:noAutofit/>
          </a:bodyPr>
          <a:lstStyle/>
          <a:p>
            <a:endParaRPr lang="en-US"/>
          </a:p>
        </p:txBody>
      </p:sp>
      <p:sp>
        <p:nvSpPr>
          <p:cNvPr id="14" name="Picture Placeholder 13"/>
          <p:cNvSpPr>
            <a:spLocks noGrp="1"/>
          </p:cNvSpPr>
          <p:nvPr>
            <p:ph type="pic" sz="quarter" idx="11"/>
          </p:nvPr>
        </p:nvSpPr>
        <p:spPr>
          <a:xfrm>
            <a:off x="6680200" y="618067"/>
            <a:ext cx="3208867" cy="4461934"/>
          </a:xfrm>
          <a:custGeom>
            <a:avLst/>
            <a:gdLst>
              <a:gd name="connsiteX0" fmla="*/ 0 w 3208867"/>
              <a:gd name="connsiteY0" fmla="*/ 0 h 4461934"/>
              <a:gd name="connsiteX1" fmla="*/ 3208867 w 3208867"/>
              <a:gd name="connsiteY1" fmla="*/ 0 h 4461934"/>
              <a:gd name="connsiteX2" fmla="*/ 3208867 w 3208867"/>
              <a:gd name="connsiteY2" fmla="*/ 4461934 h 4461934"/>
              <a:gd name="connsiteX3" fmla="*/ 0 w 3208867"/>
              <a:gd name="connsiteY3" fmla="*/ 4461934 h 4461934"/>
            </a:gdLst>
            <a:ahLst/>
            <a:cxnLst>
              <a:cxn ang="0">
                <a:pos x="connsiteX0" y="connsiteY0"/>
              </a:cxn>
              <a:cxn ang="0">
                <a:pos x="connsiteX1" y="connsiteY1"/>
              </a:cxn>
              <a:cxn ang="0">
                <a:pos x="connsiteX2" y="connsiteY2"/>
              </a:cxn>
              <a:cxn ang="0">
                <a:pos x="connsiteX3" y="connsiteY3"/>
              </a:cxn>
            </a:cxnLst>
            <a:rect l="l" t="t" r="r" b="b"/>
            <a:pathLst>
              <a:path w="3208867" h="4461934">
                <a:moveTo>
                  <a:pt x="0" y="0"/>
                </a:moveTo>
                <a:lnTo>
                  <a:pt x="3208867" y="0"/>
                </a:lnTo>
                <a:lnTo>
                  <a:pt x="3208867" y="4461934"/>
                </a:lnTo>
                <a:lnTo>
                  <a:pt x="0" y="4461934"/>
                </a:lnTo>
                <a:close/>
              </a:path>
            </a:pathLst>
          </a:custGeom>
        </p:spPr>
        <p:txBody>
          <a:bodyPr wrap="square">
            <a:noAutofit/>
          </a:bodyPr>
          <a:lstStyle/>
          <a:p>
            <a:endParaRPr lang="en-US"/>
          </a:p>
        </p:txBody>
      </p:sp>
    </p:spTree>
    <p:extLst>
      <p:ext uri="{BB962C8B-B14F-4D97-AF65-F5344CB8AC3E}">
        <p14:creationId xmlns="" xmlns:p14="http://schemas.microsoft.com/office/powerpoint/2010/main" val="11129837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12" name="Picture Placeholder 11"/>
          <p:cNvSpPr>
            <a:spLocks noGrp="1"/>
          </p:cNvSpPr>
          <p:nvPr>
            <p:ph type="pic" sz="quarter" idx="10"/>
          </p:nvPr>
        </p:nvSpPr>
        <p:spPr>
          <a:xfrm>
            <a:off x="-1" y="-1"/>
            <a:ext cx="3429000" cy="3429000"/>
          </a:xfrm>
          <a:custGeom>
            <a:avLst/>
            <a:gdLst>
              <a:gd name="connsiteX0" fmla="*/ 0 w 3429000"/>
              <a:gd name="connsiteY0" fmla="*/ 0 h 3429000"/>
              <a:gd name="connsiteX1" fmla="*/ 3429000 w 3429000"/>
              <a:gd name="connsiteY1" fmla="*/ 0 h 3429000"/>
              <a:gd name="connsiteX2" fmla="*/ 3429000 w 3429000"/>
              <a:gd name="connsiteY2" fmla="*/ 3429000 h 3429000"/>
              <a:gd name="connsiteX3" fmla="*/ 0 w 342900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3429000" h="3429000">
                <a:moveTo>
                  <a:pt x="0" y="0"/>
                </a:moveTo>
                <a:lnTo>
                  <a:pt x="3429000" y="0"/>
                </a:lnTo>
                <a:lnTo>
                  <a:pt x="3429000" y="3429000"/>
                </a:lnTo>
                <a:lnTo>
                  <a:pt x="0" y="3429000"/>
                </a:lnTo>
                <a:close/>
              </a:path>
            </a:pathLst>
          </a:custGeom>
        </p:spPr>
        <p:txBody>
          <a:bodyPr wrap="square">
            <a:noAutofit/>
          </a:bodyPr>
          <a:lstStyle/>
          <a:p>
            <a:endParaRPr lang="en-US"/>
          </a:p>
        </p:txBody>
      </p:sp>
      <p:sp>
        <p:nvSpPr>
          <p:cNvPr id="15" name="Picture Placeholder 14"/>
          <p:cNvSpPr>
            <a:spLocks noGrp="1"/>
          </p:cNvSpPr>
          <p:nvPr>
            <p:ph type="pic" sz="quarter" idx="11"/>
          </p:nvPr>
        </p:nvSpPr>
        <p:spPr>
          <a:xfrm>
            <a:off x="3429000" y="0"/>
            <a:ext cx="3429000" cy="3429000"/>
          </a:xfrm>
          <a:custGeom>
            <a:avLst/>
            <a:gdLst>
              <a:gd name="connsiteX0" fmla="*/ 0 w 3429000"/>
              <a:gd name="connsiteY0" fmla="*/ 0 h 3429000"/>
              <a:gd name="connsiteX1" fmla="*/ 3429000 w 3429000"/>
              <a:gd name="connsiteY1" fmla="*/ 0 h 3429000"/>
              <a:gd name="connsiteX2" fmla="*/ 3429000 w 3429000"/>
              <a:gd name="connsiteY2" fmla="*/ 3429000 h 3429000"/>
              <a:gd name="connsiteX3" fmla="*/ 0 w 342900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3429000" h="3429000">
                <a:moveTo>
                  <a:pt x="0" y="0"/>
                </a:moveTo>
                <a:lnTo>
                  <a:pt x="3429000" y="0"/>
                </a:lnTo>
                <a:lnTo>
                  <a:pt x="3429000" y="3429000"/>
                </a:lnTo>
                <a:lnTo>
                  <a:pt x="0" y="3429000"/>
                </a:lnTo>
                <a:close/>
              </a:path>
            </a:pathLst>
          </a:custGeom>
        </p:spPr>
        <p:txBody>
          <a:bodyPr wrap="square">
            <a:noAutofit/>
          </a:bodyPr>
          <a:lstStyle/>
          <a:p>
            <a:endParaRPr lang="en-US"/>
          </a:p>
        </p:txBody>
      </p:sp>
      <p:sp>
        <p:nvSpPr>
          <p:cNvPr id="18" name="Picture Placeholder 17"/>
          <p:cNvSpPr>
            <a:spLocks noGrp="1"/>
          </p:cNvSpPr>
          <p:nvPr>
            <p:ph type="pic" sz="quarter" idx="12"/>
          </p:nvPr>
        </p:nvSpPr>
        <p:spPr>
          <a:xfrm>
            <a:off x="0" y="3428999"/>
            <a:ext cx="3429000" cy="3429000"/>
          </a:xfrm>
          <a:custGeom>
            <a:avLst/>
            <a:gdLst>
              <a:gd name="connsiteX0" fmla="*/ 0 w 3429000"/>
              <a:gd name="connsiteY0" fmla="*/ 0 h 3429000"/>
              <a:gd name="connsiteX1" fmla="*/ 3429000 w 3429000"/>
              <a:gd name="connsiteY1" fmla="*/ 0 h 3429000"/>
              <a:gd name="connsiteX2" fmla="*/ 3429000 w 3429000"/>
              <a:gd name="connsiteY2" fmla="*/ 3429000 h 3429000"/>
              <a:gd name="connsiteX3" fmla="*/ 0 w 342900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3429000" h="3429000">
                <a:moveTo>
                  <a:pt x="0" y="0"/>
                </a:moveTo>
                <a:lnTo>
                  <a:pt x="3429000" y="0"/>
                </a:lnTo>
                <a:lnTo>
                  <a:pt x="3429000" y="3429000"/>
                </a:lnTo>
                <a:lnTo>
                  <a:pt x="0" y="3429000"/>
                </a:lnTo>
                <a:close/>
              </a:path>
            </a:pathLst>
          </a:custGeom>
        </p:spPr>
        <p:txBody>
          <a:bodyPr wrap="square">
            <a:noAutofit/>
          </a:bodyPr>
          <a:lstStyle/>
          <a:p>
            <a:endParaRPr lang="en-US"/>
          </a:p>
        </p:txBody>
      </p:sp>
      <p:sp>
        <p:nvSpPr>
          <p:cNvPr id="21" name="Picture Placeholder 20"/>
          <p:cNvSpPr>
            <a:spLocks noGrp="1"/>
          </p:cNvSpPr>
          <p:nvPr>
            <p:ph type="pic" sz="quarter" idx="13"/>
          </p:nvPr>
        </p:nvSpPr>
        <p:spPr>
          <a:xfrm>
            <a:off x="3429000" y="3428999"/>
            <a:ext cx="3429000" cy="3429000"/>
          </a:xfrm>
          <a:custGeom>
            <a:avLst/>
            <a:gdLst>
              <a:gd name="connsiteX0" fmla="*/ 0 w 3429000"/>
              <a:gd name="connsiteY0" fmla="*/ 0 h 3429000"/>
              <a:gd name="connsiteX1" fmla="*/ 3429000 w 3429000"/>
              <a:gd name="connsiteY1" fmla="*/ 0 h 3429000"/>
              <a:gd name="connsiteX2" fmla="*/ 3429000 w 3429000"/>
              <a:gd name="connsiteY2" fmla="*/ 3429000 h 3429000"/>
              <a:gd name="connsiteX3" fmla="*/ 0 w 342900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3429000" h="3429000">
                <a:moveTo>
                  <a:pt x="0" y="0"/>
                </a:moveTo>
                <a:lnTo>
                  <a:pt x="3429000" y="0"/>
                </a:lnTo>
                <a:lnTo>
                  <a:pt x="3429000" y="3429000"/>
                </a:lnTo>
                <a:lnTo>
                  <a:pt x="0" y="3429000"/>
                </a:lnTo>
                <a:close/>
              </a:path>
            </a:pathLst>
          </a:custGeom>
        </p:spPr>
        <p:txBody>
          <a:bodyPr wrap="square">
            <a:noAutofit/>
          </a:bodyPr>
          <a:lstStyle/>
          <a:p>
            <a:endParaRPr lang="en-US"/>
          </a:p>
        </p:txBody>
      </p:sp>
    </p:spTree>
    <p:extLst>
      <p:ext uri="{BB962C8B-B14F-4D97-AF65-F5344CB8AC3E}">
        <p14:creationId xmlns="" xmlns:p14="http://schemas.microsoft.com/office/powerpoint/2010/main" val="12259704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a:xfrm>
            <a:off x="2475614" y="-1685352"/>
            <a:ext cx="3370705" cy="3370705"/>
          </a:xfrm>
          <a:custGeom>
            <a:avLst/>
            <a:gdLst>
              <a:gd name="connsiteX0" fmla="*/ 1685352 w 3370705"/>
              <a:gd name="connsiteY0" fmla="*/ 0 h 3370705"/>
              <a:gd name="connsiteX1" fmla="*/ 3370705 w 3370705"/>
              <a:gd name="connsiteY1" fmla="*/ 1685353 h 3370705"/>
              <a:gd name="connsiteX2" fmla="*/ 1685352 w 3370705"/>
              <a:gd name="connsiteY2" fmla="*/ 3370705 h 3370705"/>
              <a:gd name="connsiteX3" fmla="*/ 0 w 3370705"/>
              <a:gd name="connsiteY3" fmla="*/ 1685353 h 3370705"/>
            </a:gdLst>
            <a:ahLst/>
            <a:cxnLst>
              <a:cxn ang="0">
                <a:pos x="connsiteX0" y="connsiteY0"/>
              </a:cxn>
              <a:cxn ang="0">
                <a:pos x="connsiteX1" y="connsiteY1"/>
              </a:cxn>
              <a:cxn ang="0">
                <a:pos x="connsiteX2" y="connsiteY2"/>
              </a:cxn>
              <a:cxn ang="0">
                <a:pos x="connsiteX3" y="connsiteY3"/>
              </a:cxn>
            </a:cxnLst>
            <a:rect l="l" t="t" r="r" b="b"/>
            <a:pathLst>
              <a:path w="3370705" h="3370705">
                <a:moveTo>
                  <a:pt x="1685352" y="0"/>
                </a:moveTo>
                <a:lnTo>
                  <a:pt x="3370705" y="1685353"/>
                </a:lnTo>
                <a:lnTo>
                  <a:pt x="1685352" y="3370705"/>
                </a:lnTo>
                <a:lnTo>
                  <a:pt x="0" y="1685353"/>
                </a:lnTo>
                <a:close/>
              </a:path>
            </a:pathLst>
          </a:custGeom>
        </p:spPr>
        <p:txBody>
          <a:bodyPr wrap="square">
            <a:noAutofit/>
          </a:bodyPr>
          <a:lstStyle/>
          <a:p>
            <a:endParaRPr lang="en-US"/>
          </a:p>
        </p:txBody>
      </p:sp>
      <p:sp>
        <p:nvSpPr>
          <p:cNvPr id="14" name="Picture Placeholder 13"/>
          <p:cNvSpPr>
            <a:spLocks noGrp="1"/>
          </p:cNvSpPr>
          <p:nvPr>
            <p:ph type="pic" sz="quarter" idx="11"/>
          </p:nvPr>
        </p:nvSpPr>
        <p:spPr>
          <a:xfrm>
            <a:off x="4410648" y="249681"/>
            <a:ext cx="3370705" cy="3370705"/>
          </a:xfrm>
          <a:custGeom>
            <a:avLst/>
            <a:gdLst>
              <a:gd name="connsiteX0" fmla="*/ 1685353 w 3370705"/>
              <a:gd name="connsiteY0" fmla="*/ 0 h 3370705"/>
              <a:gd name="connsiteX1" fmla="*/ 3370705 w 3370705"/>
              <a:gd name="connsiteY1" fmla="*/ 1685353 h 3370705"/>
              <a:gd name="connsiteX2" fmla="*/ 1685353 w 3370705"/>
              <a:gd name="connsiteY2" fmla="*/ 3370705 h 3370705"/>
              <a:gd name="connsiteX3" fmla="*/ 0 w 3370705"/>
              <a:gd name="connsiteY3" fmla="*/ 1685353 h 3370705"/>
            </a:gdLst>
            <a:ahLst/>
            <a:cxnLst>
              <a:cxn ang="0">
                <a:pos x="connsiteX0" y="connsiteY0"/>
              </a:cxn>
              <a:cxn ang="0">
                <a:pos x="connsiteX1" y="connsiteY1"/>
              </a:cxn>
              <a:cxn ang="0">
                <a:pos x="connsiteX2" y="connsiteY2"/>
              </a:cxn>
              <a:cxn ang="0">
                <a:pos x="connsiteX3" y="connsiteY3"/>
              </a:cxn>
            </a:cxnLst>
            <a:rect l="l" t="t" r="r" b="b"/>
            <a:pathLst>
              <a:path w="3370705" h="3370705">
                <a:moveTo>
                  <a:pt x="1685353" y="0"/>
                </a:moveTo>
                <a:lnTo>
                  <a:pt x="3370705" y="1685353"/>
                </a:lnTo>
                <a:lnTo>
                  <a:pt x="1685353" y="3370705"/>
                </a:lnTo>
                <a:lnTo>
                  <a:pt x="0" y="1685353"/>
                </a:lnTo>
                <a:close/>
              </a:path>
            </a:pathLst>
          </a:custGeom>
        </p:spPr>
        <p:txBody>
          <a:bodyPr wrap="square">
            <a:noAutofit/>
          </a:bodyPr>
          <a:lstStyle/>
          <a:p>
            <a:endParaRPr lang="en-US"/>
          </a:p>
        </p:txBody>
      </p:sp>
      <p:sp>
        <p:nvSpPr>
          <p:cNvPr id="17" name="Picture Placeholder 16"/>
          <p:cNvSpPr>
            <a:spLocks noGrp="1"/>
          </p:cNvSpPr>
          <p:nvPr>
            <p:ph type="pic" sz="quarter" idx="12"/>
          </p:nvPr>
        </p:nvSpPr>
        <p:spPr>
          <a:xfrm>
            <a:off x="6345681" y="-1685352"/>
            <a:ext cx="3370705" cy="3370705"/>
          </a:xfrm>
          <a:custGeom>
            <a:avLst/>
            <a:gdLst>
              <a:gd name="connsiteX0" fmla="*/ 1685352 w 3370705"/>
              <a:gd name="connsiteY0" fmla="*/ 0 h 3370705"/>
              <a:gd name="connsiteX1" fmla="*/ 3370705 w 3370705"/>
              <a:gd name="connsiteY1" fmla="*/ 1685353 h 3370705"/>
              <a:gd name="connsiteX2" fmla="*/ 1685352 w 3370705"/>
              <a:gd name="connsiteY2" fmla="*/ 3370705 h 3370705"/>
              <a:gd name="connsiteX3" fmla="*/ 0 w 3370705"/>
              <a:gd name="connsiteY3" fmla="*/ 1685353 h 3370705"/>
            </a:gdLst>
            <a:ahLst/>
            <a:cxnLst>
              <a:cxn ang="0">
                <a:pos x="connsiteX0" y="connsiteY0"/>
              </a:cxn>
              <a:cxn ang="0">
                <a:pos x="connsiteX1" y="connsiteY1"/>
              </a:cxn>
              <a:cxn ang="0">
                <a:pos x="connsiteX2" y="connsiteY2"/>
              </a:cxn>
              <a:cxn ang="0">
                <a:pos x="connsiteX3" y="connsiteY3"/>
              </a:cxn>
            </a:cxnLst>
            <a:rect l="l" t="t" r="r" b="b"/>
            <a:pathLst>
              <a:path w="3370705" h="3370705">
                <a:moveTo>
                  <a:pt x="1685352" y="0"/>
                </a:moveTo>
                <a:lnTo>
                  <a:pt x="3370705" y="1685353"/>
                </a:lnTo>
                <a:lnTo>
                  <a:pt x="1685352" y="3370705"/>
                </a:lnTo>
                <a:lnTo>
                  <a:pt x="0" y="1685353"/>
                </a:lnTo>
                <a:close/>
              </a:path>
            </a:pathLst>
          </a:custGeom>
        </p:spPr>
        <p:txBody>
          <a:bodyPr wrap="square">
            <a:noAutofit/>
          </a:bodyPr>
          <a:lstStyle/>
          <a:p>
            <a:endParaRPr lang="en-US"/>
          </a:p>
        </p:txBody>
      </p:sp>
    </p:spTree>
    <p:extLst>
      <p:ext uri="{BB962C8B-B14F-4D97-AF65-F5344CB8AC3E}">
        <p14:creationId xmlns="" xmlns:p14="http://schemas.microsoft.com/office/powerpoint/2010/main" val="1643693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6858000"/>
          </a:xfrm>
        </p:spPr>
        <p:txBody>
          <a:bodyPr/>
          <a:lstStyle/>
          <a:p>
            <a:endParaRPr lang="en-US"/>
          </a:p>
        </p:txBody>
      </p:sp>
    </p:spTree>
    <p:extLst>
      <p:ext uri="{BB962C8B-B14F-4D97-AF65-F5344CB8AC3E}">
        <p14:creationId xmlns="" xmlns:p14="http://schemas.microsoft.com/office/powerpoint/2010/main" val="14281606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13" name="Picture Placeholder 12"/>
          <p:cNvSpPr>
            <a:spLocks noGrp="1"/>
          </p:cNvSpPr>
          <p:nvPr>
            <p:ph type="pic" sz="quarter" idx="10"/>
          </p:nvPr>
        </p:nvSpPr>
        <p:spPr>
          <a:xfrm>
            <a:off x="3371144" y="-2398036"/>
            <a:ext cx="4790629" cy="4790629"/>
          </a:xfrm>
          <a:custGeom>
            <a:avLst/>
            <a:gdLst>
              <a:gd name="connsiteX0" fmla="*/ 2395314 w 4790629"/>
              <a:gd name="connsiteY0" fmla="*/ 0 h 4790629"/>
              <a:gd name="connsiteX1" fmla="*/ 4790629 w 4790629"/>
              <a:gd name="connsiteY1" fmla="*/ 2395315 h 4790629"/>
              <a:gd name="connsiteX2" fmla="*/ 2395314 w 4790629"/>
              <a:gd name="connsiteY2" fmla="*/ 4790629 h 4790629"/>
              <a:gd name="connsiteX3" fmla="*/ 0 w 4790629"/>
              <a:gd name="connsiteY3" fmla="*/ 2395315 h 4790629"/>
            </a:gdLst>
            <a:ahLst/>
            <a:cxnLst>
              <a:cxn ang="0">
                <a:pos x="connsiteX0" y="connsiteY0"/>
              </a:cxn>
              <a:cxn ang="0">
                <a:pos x="connsiteX1" y="connsiteY1"/>
              </a:cxn>
              <a:cxn ang="0">
                <a:pos x="connsiteX2" y="connsiteY2"/>
              </a:cxn>
              <a:cxn ang="0">
                <a:pos x="connsiteX3" y="connsiteY3"/>
              </a:cxn>
            </a:cxnLst>
            <a:rect l="l" t="t" r="r" b="b"/>
            <a:pathLst>
              <a:path w="4790629" h="4790629">
                <a:moveTo>
                  <a:pt x="2395314" y="0"/>
                </a:moveTo>
                <a:lnTo>
                  <a:pt x="4790629" y="2395315"/>
                </a:lnTo>
                <a:lnTo>
                  <a:pt x="2395314" y="4790629"/>
                </a:lnTo>
                <a:lnTo>
                  <a:pt x="0" y="2395315"/>
                </a:lnTo>
                <a:close/>
              </a:path>
            </a:pathLst>
          </a:custGeom>
        </p:spPr>
        <p:txBody>
          <a:bodyPr wrap="square">
            <a:noAutofit/>
          </a:bodyPr>
          <a:lstStyle/>
          <a:p>
            <a:endParaRPr lang="en-US"/>
          </a:p>
        </p:txBody>
      </p:sp>
      <p:sp>
        <p:nvSpPr>
          <p:cNvPr id="19" name="Picture Placeholder 18"/>
          <p:cNvSpPr>
            <a:spLocks noGrp="1"/>
          </p:cNvSpPr>
          <p:nvPr>
            <p:ph type="pic" sz="quarter" idx="11"/>
          </p:nvPr>
        </p:nvSpPr>
        <p:spPr>
          <a:xfrm>
            <a:off x="6121319" y="352140"/>
            <a:ext cx="4790629" cy="4790629"/>
          </a:xfrm>
          <a:custGeom>
            <a:avLst/>
            <a:gdLst>
              <a:gd name="connsiteX0" fmla="*/ 2395315 w 4790629"/>
              <a:gd name="connsiteY0" fmla="*/ 0 h 4790629"/>
              <a:gd name="connsiteX1" fmla="*/ 4790629 w 4790629"/>
              <a:gd name="connsiteY1" fmla="*/ 2395315 h 4790629"/>
              <a:gd name="connsiteX2" fmla="*/ 2395315 w 4790629"/>
              <a:gd name="connsiteY2" fmla="*/ 4790629 h 4790629"/>
              <a:gd name="connsiteX3" fmla="*/ 0 w 4790629"/>
              <a:gd name="connsiteY3" fmla="*/ 2395315 h 4790629"/>
            </a:gdLst>
            <a:ahLst/>
            <a:cxnLst>
              <a:cxn ang="0">
                <a:pos x="connsiteX0" y="connsiteY0"/>
              </a:cxn>
              <a:cxn ang="0">
                <a:pos x="connsiteX1" y="connsiteY1"/>
              </a:cxn>
              <a:cxn ang="0">
                <a:pos x="connsiteX2" y="connsiteY2"/>
              </a:cxn>
              <a:cxn ang="0">
                <a:pos x="connsiteX3" y="connsiteY3"/>
              </a:cxn>
            </a:cxnLst>
            <a:rect l="l" t="t" r="r" b="b"/>
            <a:pathLst>
              <a:path w="4790629" h="4790629">
                <a:moveTo>
                  <a:pt x="2395315" y="0"/>
                </a:moveTo>
                <a:lnTo>
                  <a:pt x="4790629" y="2395315"/>
                </a:lnTo>
                <a:lnTo>
                  <a:pt x="2395315" y="4790629"/>
                </a:lnTo>
                <a:lnTo>
                  <a:pt x="0" y="2395315"/>
                </a:lnTo>
                <a:close/>
              </a:path>
            </a:pathLst>
          </a:custGeom>
        </p:spPr>
        <p:txBody>
          <a:bodyPr wrap="square">
            <a:noAutofit/>
          </a:bodyPr>
          <a:lstStyle/>
          <a:p>
            <a:endParaRPr lang="en-US"/>
          </a:p>
        </p:txBody>
      </p:sp>
      <p:sp>
        <p:nvSpPr>
          <p:cNvPr id="20" name="Picture Placeholder 19"/>
          <p:cNvSpPr>
            <a:spLocks noGrp="1"/>
          </p:cNvSpPr>
          <p:nvPr>
            <p:ph type="pic" sz="quarter" idx="12"/>
          </p:nvPr>
        </p:nvSpPr>
        <p:spPr>
          <a:xfrm>
            <a:off x="8871494" y="-2398035"/>
            <a:ext cx="4790629" cy="4790629"/>
          </a:xfrm>
          <a:custGeom>
            <a:avLst/>
            <a:gdLst>
              <a:gd name="connsiteX0" fmla="*/ 2395314 w 4790629"/>
              <a:gd name="connsiteY0" fmla="*/ 0 h 4790629"/>
              <a:gd name="connsiteX1" fmla="*/ 4790629 w 4790629"/>
              <a:gd name="connsiteY1" fmla="*/ 2395315 h 4790629"/>
              <a:gd name="connsiteX2" fmla="*/ 2395314 w 4790629"/>
              <a:gd name="connsiteY2" fmla="*/ 4790629 h 4790629"/>
              <a:gd name="connsiteX3" fmla="*/ 0 w 4790629"/>
              <a:gd name="connsiteY3" fmla="*/ 2395315 h 4790629"/>
            </a:gdLst>
            <a:ahLst/>
            <a:cxnLst>
              <a:cxn ang="0">
                <a:pos x="connsiteX0" y="connsiteY0"/>
              </a:cxn>
              <a:cxn ang="0">
                <a:pos x="connsiteX1" y="connsiteY1"/>
              </a:cxn>
              <a:cxn ang="0">
                <a:pos x="connsiteX2" y="connsiteY2"/>
              </a:cxn>
              <a:cxn ang="0">
                <a:pos x="connsiteX3" y="connsiteY3"/>
              </a:cxn>
            </a:cxnLst>
            <a:rect l="l" t="t" r="r" b="b"/>
            <a:pathLst>
              <a:path w="4790629" h="4790629">
                <a:moveTo>
                  <a:pt x="2395314" y="0"/>
                </a:moveTo>
                <a:lnTo>
                  <a:pt x="4790629" y="2395315"/>
                </a:lnTo>
                <a:lnTo>
                  <a:pt x="2395314" y="4790629"/>
                </a:lnTo>
                <a:lnTo>
                  <a:pt x="0" y="2395315"/>
                </a:lnTo>
                <a:close/>
              </a:path>
            </a:pathLst>
          </a:custGeom>
        </p:spPr>
        <p:txBody>
          <a:bodyPr wrap="square">
            <a:noAutofit/>
          </a:bodyPr>
          <a:lstStyle/>
          <a:p>
            <a:endParaRPr lang="en-US"/>
          </a:p>
        </p:txBody>
      </p:sp>
      <p:sp>
        <p:nvSpPr>
          <p:cNvPr id="21" name="Picture Placeholder 20"/>
          <p:cNvSpPr>
            <a:spLocks noGrp="1"/>
          </p:cNvSpPr>
          <p:nvPr>
            <p:ph type="pic" sz="quarter" idx="13"/>
          </p:nvPr>
        </p:nvSpPr>
        <p:spPr>
          <a:xfrm>
            <a:off x="11621672" y="352139"/>
            <a:ext cx="4790629" cy="4790629"/>
          </a:xfrm>
          <a:custGeom>
            <a:avLst/>
            <a:gdLst>
              <a:gd name="connsiteX0" fmla="*/ 2395314 w 4790629"/>
              <a:gd name="connsiteY0" fmla="*/ 0 h 4790629"/>
              <a:gd name="connsiteX1" fmla="*/ 4790629 w 4790629"/>
              <a:gd name="connsiteY1" fmla="*/ 2395315 h 4790629"/>
              <a:gd name="connsiteX2" fmla="*/ 2395314 w 4790629"/>
              <a:gd name="connsiteY2" fmla="*/ 4790629 h 4790629"/>
              <a:gd name="connsiteX3" fmla="*/ 0 w 4790629"/>
              <a:gd name="connsiteY3" fmla="*/ 2395315 h 4790629"/>
            </a:gdLst>
            <a:ahLst/>
            <a:cxnLst>
              <a:cxn ang="0">
                <a:pos x="connsiteX0" y="connsiteY0"/>
              </a:cxn>
              <a:cxn ang="0">
                <a:pos x="connsiteX1" y="connsiteY1"/>
              </a:cxn>
              <a:cxn ang="0">
                <a:pos x="connsiteX2" y="connsiteY2"/>
              </a:cxn>
              <a:cxn ang="0">
                <a:pos x="connsiteX3" y="connsiteY3"/>
              </a:cxn>
            </a:cxnLst>
            <a:rect l="l" t="t" r="r" b="b"/>
            <a:pathLst>
              <a:path w="4790629" h="4790629">
                <a:moveTo>
                  <a:pt x="2395314" y="0"/>
                </a:moveTo>
                <a:lnTo>
                  <a:pt x="4790629" y="2395315"/>
                </a:lnTo>
                <a:lnTo>
                  <a:pt x="2395314" y="4790629"/>
                </a:lnTo>
                <a:lnTo>
                  <a:pt x="0" y="2395315"/>
                </a:lnTo>
                <a:close/>
              </a:path>
            </a:pathLst>
          </a:custGeom>
        </p:spPr>
        <p:txBody>
          <a:bodyPr wrap="square">
            <a:noAutofit/>
          </a:bodyPr>
          <a:lstStyle/>
          <a:p>
            <a:endParaRPr lang="en-US"/>
          </a:p>
        </p:txBody>
      </p:sp>
      <p:sp>
        <p:nvSpPr>
          <p:cNvPr id="22" name="Picture Placeholder 21"/>
          <p:cNvSpPr>
            <a:spLocks noGrp="1"/>
          </p:cNvSpPr>
          <p:nvPr>
            <p:ph type="pic" sz="quarter" idx="14"/>
          </p:nvPr>
        </p:nvSpPr>
        <p:spPr>
          <a:xfrm>
            <a:off x="8871497" y="3102314"/>
            <a:ext cx="4790629" cy="4790629"/>
          </a:xfrm>
          <a:custGeom>
            <a:avLst/>
            <a:gdLst>
              <a:gd name="connsiteX0" fmla="*/ 2395315 w 4790629"/>
              <a:gd name="connsiteY0" fmla="*/ 0 h 4790629"/>
              <a:gd name="connsiteX1" fmla="*/ 4790629 w 4790629"/>
              <a:gd name="connsiteY1" fmla="*/ 2395315 h 4790629"/>
              <a:gd name="connsiteX2" fmla="*/ 2395315 w 4790629"/>
              <a:gd name="connsiteY2" fmla="*/ 4790629 h 4790629"/>
              <a:gd name="connsiteX3" fmla="*/ 0 w 4790629"/>
              <a:gd name="connsiteY3" fmla="*/ 2395315 h 4790629"/>
            </a:gdLst>
            <a:ahLst/>
            <a:cxnLst>
              <a:cxn ang="0">
                <a:pos x="connsiteX0" y="connsiteY0"/>
              </a:cxn>
              <a:cxn ang="0">
                <a:pos x="connsiteX1" y="connsiteY1"/>
              </a:cxn>
              <a:cxn ang="0">
                <a:pos x="connsiteX2" y="connsiteY2"/>
              </a:cxn>
              <a:cxn ang="0">
                <a:pos x="connsiteX3" y="connsiteY3"/>
              </a:cxn>
            </a:cxnLst>
            <a:rect l="l" t="t" r="r" b="b"/>
            <a:pathLst>
              <a:path w="4790629" h="4790629">
                <a:moveTo>
                  <a:pt x="2395315" y="0"/>
                </a:moveTo>
                <a:lnTo>
                  <a:pt x="4790629" y="2395315"/>
                </a:lnTo>
                <a:lnTo>
                  <a:pt x="2395315" y="4790629"/>
                </a:lnTo>
                <a:lnTo>
                  <a:pt x="0" y="2395315"/>
                </a:lnTo>
                <a:close/>
              </a:path>
            </a:pathLst>
          </a:custGeom>
        </p:spPr>
        <p:txBody>
          <a:bodyPr wrap="square">
            <a:noAutofit/>
          </a:bodyPr>
          <a:lstStyle/>
          <a:p>
            <a:endParaRPr lang="en-US"/>
          </a:p>
        </p:txBody>
      </p:sp>
    </p:spTree>
    <p:extLst>
      <p:ext uri="{BB962C8B-B14F-4D97-AF65-F5344CB8AC3E}">
        <p14:creationId xmlns="" xmlns:p14="http://schemas.microsoft.com/office/powerpoint/2010/main" val="20820081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a:xfrm>
            <a:off x="3680790" y="1036983"/>
            <a:ext cx="2272749" cy="2272749"/>
          </a:xfrm>
          <a:custGeom>
            <a:avLst/>
            <a:gdLst>
              <a:gd name="connsiteX0" fmla="*/ 0 w 2272749"/>
              <a:gd name="connsiteY0" fmla="*/ 0 h 2272749"/>
              <a:gd name="connsiteX1" fmla="*/ 2272749 w 2272749"/>
              <a:gd name="connsiteY1" fmla="*/ 0 h 2272749"/>
              <a:gd name="connsiteX2" fmla="*/ 2272749 w 2272749"/>
              <a:gd name="connsiteY2" fmla="*/ 2272749 h 2272749"/>
              <a:gd name="connsiteX3" fmla="*/ 0 w 2272749"/>
              <a:gd name="connsiteY3" fmla="*/ 2272749 h 2272749"/>
            </a:gdLst>
            <a:ahLst/>
            <a:cxnLst>
              <a:cxn ang="0">
                <a:pos x="connsiteX0" y="connsiteY0"/>
              </a:cxn>
              <a:cxn ang="0">
                <a:pos x="connsiteX1" y="connsiteY1"/>
              </a:cxn>
              <a:cxn ang="0">
                <a:pos x="connsiteX2" y="connsiteY2"/>
              </a:cxn>
              <a:cxn ang="0">
                <a:pos x="connsiteX3" y="connsiteY3"/>
              </a:cxn>
            </a:cxnLst>
            <a:rect l="l" t="t" r="r" b="b"/>
            <a:pathLst>
              <a:path w="2272749" h="2272749">
                <a:moveTo>
                  <a:pt x="0" y="0"/>
                </a:moveTo>
                <a:lnTo>
                  <a:pt x="2272749" y="0"/>
                </a:lnTo>
                <a:lnTo>
                  <a:pt x="2272749" y="2272749"/>
                </a:lnTo>
                <a:lnTo>
                  <a:pt x="0" y="2272749"/>
                </a:lnTo>
                <a:close/>
              </a:path>
            </a:pathLst>
          </a:custGeom>
        </p:spPr>
        <p:txBody>
          <a:bodyPr wrap="square">
            <a:noAutofit/>
          </a:bodyPr>
          <a:lstStyle/>
          <a:p>
            <a:endParaRPr lang="en-US"/>
          </a:p>
        </p:txBody>
      </p:sp>
      <p:sp>
        <p:nvSpPr>
          <p:cNvPr id="17" name="Picture Placeholder 16"/>
          <p:cNvSpPr>
            <a:spLocks noGrp="1"/>
          </p:cNvSpPr>
          <p:nvPr>
            <p:ph type="pic" sz="quarter" idx="11"/>
          </p:nvPr>
        </p:nvSpPr>
        <p:spPr>
          <a:xfrm>
            <a:off x="6238461" y="1036983"/>
            <a:ext cx="2272749" cy="2272749"/>
          </a:xfrm>
          <a:custGeom>
            <a:avLst/>
            <a:gdLst>
              <a:gd name="connsiteX0" fmla="*/ 0 w 2272749"/>
              <a:gd name="connsiteY0" fmla="*/ 0 h 2272749"/>
              <a:gd name="connsiteX1" fmla="*/ 2272749 w 2272749"/>
              <a:gd name="connsiteY1" fmla="*/ 0 h 2272749"/>
              <a:gd name="connsiteX2" fmla="*/ 2272749 w 2272749"/>
              <a:gd name="connsiteY2" fmla="*/ 2272749 h 2272749"/>
              <a:gd name="connsiteX3" fmla="*/ 0 w 2272749"/>
              <a:gd name="connsiteY3" fmla="*/ 2272749 h 2272749"/>
            </a:gdLst>
            <a:ahLst/>
            <a:cxnLst>
              <a:cxn ang="0">
                <a:pos x="connsiteX0" y="connsiteY0"/>
              </a:cxn>
              <a:cxn ang="0">
                <a:pos x="connsiteX1" y="connsiteY1"/>
              </a:cxn>
              <a:cxn ang="0">
                <a:pos x="connsiteX2" y="connsiteY2"/>
              </a:cxn>
              <a:cxn ang="0">
                <a:pos x="connsiteX3" y="connsiteY3"/>
              </a:cxn>
            </a:cxnLst>
            <a:rect l="l" t="t" r="r" b="b"/>
            <a:pathLst>
              <a:path w="2272749" h="2272749">
                <a:moveTo>
                  <a:pt x="0" y="0"/>
                </a:moveTo>
                <a:lnTo>
                  <a:pt x="2272749" y="0"/>
                </a:lnTo>
                <a:lnTo>
                  <a:pt x="2272749" y="2272749"/>
                </a:lnTo>
                <a:lnTo>
                  <a:pt x="0" y="2272749"/>
                </a:lnTo>
                <a:close/>
              </a:path>
            </a:pathLst>
          </a:custGeom>
        </p:spPr>
        <p:txBody>
          <a:bodyPr wrap="square">
            <a:noAutofit/>
          </a:bodyPr>
          <a:lstStyle/>
          <a:p>
            <a:endParaRPr lang="en-US"/>
          </a:p>
        </p:txBody>
      </p:sp>
      <p:sp>
        <p:nvSpPr>
          <p:cNvPr id="18" name="Picture Placeholder 17"/>
          <p:cNvSpPr>
            <a:spLocks noGrp="1"/>
          </p:cNvSpPr>
          <p:nvPr>
            <p:ph type="pic" sz="quarter" idx="12"/>
          </p:nvPr>
        </p:nvSpPr>
        <p:spPr>
          <a:xfrm>
            <a:off x="3680790" y="3548269"/>
            <a:ext cx="2272749" cy="2272749"/>
          </a:xfrm>
          <a:custGeom>
            <a:avLst/>
            <a:gdLst>
              <a:gd name="connsiteX0" fmla="*/ 0 w 2272749"/>
              <a:gd name="connsiteY0" fmla="*/ 0 h 2272749"/>
              <a:gd name="connsiteX1" fmla="*/ 2272749 w 2272749"/>
              <a:gd name="connsiteY1" fmla="*/ 0 h 2272749"/>
              <a:gd name="connsiteX2" fmla="*/ 2272749 w 2272749"/>
              <a:gd name="connsiteY2" fmla="*/ 2272749 h 2272749"/>
              <a:gd name="connsiteX3" fmla="*/ 0 w 2272749"/>
              <a:gd name="connsiteY3" fmla="*/ 2272749 h 2272749"/>
            </a:gdLst>
            <a:ahLst/>
            <a:cxnLst>
              <a:cxn ang="0">
                <a:pos x="connsiteX0" y="connsiteY0"/>
              </a:cxn>
              <a:cxn ang="0">
                <a:pos x="connsiteX1" y="connsiteY1"/>
              </a:cxn>
              <a:cxn ang="0">
                <a:pos x="connsiteX2" y="connsiteY2"/>
              </a:cxn>
              <a:cxn ang="0">
                <a:pos x="connsiteX3" y="connsiteY3"/>
              </a:cxn>
            </a:cxnLst>
            <a:rect l="l" t="t" r="r" b="b"/>
            <a:pathLst>
              <a:path w="2272749" h="2272749">
                <a:moveTo>
                  <a:pt x="0" y="0"/>
                </a:moveTo>
                <a:lnTo>
                  <a:pt x="2272749" y="0"/>
                </a:lnTo>
                <a:lnTo>
                  <a:pt x="2272749" y="2272749"/>
                </a:lnTo>
                <a:lnTo>
                  <a:pt x="0" y="2272749"/>
                </a:lnTo>
                <a:close/>
              </a:path>
            </a:pathLst>
          </a:custGeom>
        </p:spPr>
        <p:txBody>
          <a:bodyPr wrap="square">
            <a:noAutofit/>
          </a:bodyPr>
          <a:lstStyle/>
          <a:p>
            <a:endParaRPr lang="en-US"/>
          </a:p>
        </p:txBody>
      </p:sp>
      <p:sp>
        <p:nvSpPr>
          <p:cNvPr id="19" name="Picture Placeholder 18"/>
          <p:cNvSpPr>
            <a:spLocks noGrp="1"/>
          </p:cNvSpPr>
          <p:nvPr>
            <p:ph type="pic" sz="quarter" idx="13"/>
          </p:nvPr>
        </p:nvSpPr>
        <p:spPr>
          <a:xfrm>
            <a:off x="6238461" y="3548269"/>
            <a:ext cx="2272749" cy="2272749"/>
          </a:xfrm>
          <a:custGeom>
            <a:avLst/>
            <a:gdLst>
              <a:gd name="connsiteX0" fmla="*/ 0 w 2272749"/>
              <a:gd name="connsiteY0" fmla="*/ 0 h 2272749"/>
              <a:gd name="connsiteX1" fmla="*/ 2272749 w 2272749"/>
              <a:gd name="connsiteY1" fmla="*/ 0 h 2272749"/>
              <a:gd name="connsiteX2" fmla="*/ 2272749 w 2272749"/>
              <a:gd name="connsiteY2" fmla="*/ 2272749 h 2272749"/>
              <a:gd name="connsiteX3" fmla="*/ 0 w 2272749"/>
              <a:gd name="connsiteY3" fmla="*/ 2272749 h 2272749"/>
            </a:gdLst>
            <a:ahLst/>
            <a:cxnLst>
              <a:cxn ang="0">
                <a:pos x="connsiteX0" y="connsiteY0"/>
              </a:cxn>
              <a:cxn ang="0">
                <a:pos x="connsiteX1" y="connsiteY1"/>
              </a:cxn>
              <a:cxn ang="0">
                <a:pos x="connsiteX2" y="connsiteY2"/>
              </a:cxn>
              <a:cxn ang="0">
                <a:pos x="connsiteX3" y="connsiteY3"/>
              </a:cxn>
            </a:cxnLst>
            <a:rect l="l" t="t" r="r" b="b"/>
            <a:pathLst>
              <a:path w="2272749" h="2272749">
                <a:moveTo>
                  <a:pt x="0" y="0"/>
                </a:moveTo>
                <a:lnTo>
                  <a:pt x="2272749" y="0"/>
                </a:lnTo>
                <a:lnTo>
                  <a:pt x="2272749" y="2272749"/>
                </a:lnTo>
                <a:lnTo>
                  <a:pt x="0" y="2272749"/>
                </a:lnTo>
                <a:close/>
              </a:path>
            </a:pathLst>
          </a:custGeom>
        </p:spPr>
        <p:txBody>
          <a:bodyPr wrap="square">
            <a:noAutofit/>
          </a:bodyPr>
          <a:lstStyle/>
          <a:p>
            <a:endParaRPr lang="en-US"/>
          </a:p>
        </p:txBody>
      </p:sp>
    </p:spTree>
    <p:extLst>
      <p:ext uri="{BB962C8B-B14F-4D97-AF65-F5344CB8AC3E}">
        <p14:creationId xmlns="" xmlns:p14="http://schemas.microsoft.com/office/powerpoint/2010/main" val="9509010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20" name="Picture Placeholder 19"/>
          <p:cNvSpPr>
            <a:spLocks noGrp="1"/>
          </p:cNvSpPr>
          <p:nvPr>
            <p:ph type="pic" sz="quarter" idx="10"/>
          </p:nvPr>
        </p:nvSpPr>
        <p:spPr>
          <a:xfrm>
            <a:off x="0" y="1035169"/>
            <a:ext cx="3048000" cy="2432649"/>
          </a:xfrm>
          <a:custGeom>
            <a:avLst/>
            <a:gdLst>
              <a:gd name="connsiteX0" fmla="*/ 0 w 3048000"/>
              <a:gd name="connsiteY0" fmla="*/ 0 h 2432649"/>
              <a:gd name="connsiteX1" fmla="*/ 3048000 w 3048000"/>
              <a:gd name="connsiteY1" fmla="*/ 0 h 2432649"/>
              <a:gd name="connsiteX2" fmla="*/ 3048000 w 3048000"/>
              <a:gd name="connsiteY2" fmla="*/ 2432649 h 2432649"/>
              <a:gd name="connsiteX3" fmla="*/ 0 w 3048000"/>
              <a:gd name="connsiteY3" fmla="*/ 2432649 h 2432649"/>
            </a:gdLst>
            <a:ahLst/>
            <a:cxnLst>
              <a:cxn ang="0">
                <a:pos x="connsiteX0" y="connsiteY0"/>
              </a:cxn>
              <a:cxn ang="0">
                <a:pos x="connsiteX1" y="connsiteY1"/>
              </a:cxn>
              <a:cxn ang="0">
                <a:pos x="connsiteX2" y="connsiteY2"/>
              </a:cxn>
              <a:cxn ang="0">
                <a:pos x="connsiteX3" y="connsiteY3"/>
              </a:cxn>
            </a:cxnLst>
            <a:rect l="l" t="t" r="r" b="b"/>
            <a:pathLst>
              <a:path w="3048000" h="2432649">
                <a:moveTo>
                  <a:pt x="0" y="0"/>
                </a:moveTo>
                <a:lnTo>
                  <a:pt x="3048000" y="0"/>
                </a:lnTo>
                <a:lnTo>
                  <a:pt x="3048000" y="2432649"/>
                </a:lnTo>
                <a:lnTo>
                  <a:pt x="0" y="2432649"/>
                </a:lnTo>
                <a:close/>
              </a:path>
            </a:pathLst>
          </a:custGeom>
        </p:spPr>
        <p:txBody>
          <a:bodyPr wrap="square">
            <a:noAutofit/>
          </a:bodyPr>
          <a:lstStyle/>
          <a:p>
            <a:endParaRPr lang="en-US"/>
          </a:p>
        </p:txBody>
      </p:sp>
      <p:sp>
        <p:nvSpPr>
          <p:cNvPr id="19" name="Picture Placeholder 18"/>
          <p:cNvSpPr>
            <a:spLocks noGrp="1"/>
          </p:cNvSpPr>
          <p:nvPr>
            <p:ph type="pic" sz="quarter" idx="11"/>
          </p:nvPr>
        </p:nvSpPr>
        <p:spPr>
          <a:xfrm>
            <a:off x="3048000" y="1035169"/>
            <a:ext cx="3048000" cy="2432649"/>
          </a:xfrm>
          <a:custGeom>
            <a:avLst/>
            <a:gdLst>
              <a:gd name="connsiteX0" fmla="*/ 0 w 3048000"/>
              <a:gd name="connsiteY0" fmla="*/ 0 h 2432649"/>
              <a:gd name="connsiteX1" fmla="*/ 3048000 w 3048000"/>
              <a:gd name="connsiteY1" fmla="*/ 0 h 2432649"/>
              <a:gd name="connsiteX2" fmla="*/ 3048000 w 3048000"/>
              <a:gd name="connsiteY2" fmla="*/ 2432649 h 2432649"/>
              <a:gd name="connsiteX3" fmla="*/ 0 w 3048000"/>
              <a:gd name="connsiteY3" fmla="*/ 2432649 h 2432649"/>
            </a:gdLst>
            <a:ahLst/>
            <a:cxnLst>
              <a:cxn ang="0">
                <a:pos x="connsiteX0" y="connsiteY0"/>
              </a:cxn>
              <a:cxn ang="0">
                <a:pos x="connsiteX1" y="connsiteY1"/>
              </a:cxn>
              <a:cxn ang="0">
                <a:pos x="connsiteX2" y="connsiteY2"/>
              </a:cxn>
              <a:cxn ang="0">
                <a:pos x="connsiteX3" y="connsiteY3"/>
              </a:cxn>
            </a:cxnLst>
            <a:rect l="l" t="t" r="r" b="b"/>
            <a:pathLst>
              <a:path w="3048000" h="2432649">
                <a:moveTo>
                  <a:pt x="0" y="0"/>
                </a:moveTo>
                <a:lnTo>
                  <a:pt x="3048000" y="0"/>
                </a:lnTo>
                <a:lnTo>
                  <a:pt x="3048000" y="2432649"/>
                </a:lnTo>
                <a:lnTo>
                  <a:pt x="0" y="2432649"/>
                </a:lnTo>
                <a:close/>
              </a:path>
            </a:pathLst>
          </a:custGeom>
        </p:spPr>
        <p:txBody>
          <a:bodyPr wrap="square">
            <a:noAutofit/>
          </a:bodyPr>
          <a:lstStyle/>
          <a:p>
            <a:endParaRPr lang="en-US"/>
          </a:p>
        </p:txBody>
      </p:sp>
      <p:sp>
        <p:nvSpPr>
          <p:cNvPr id="18" name="Picture Placeholder 17"/>
          <p:cNvSpPr>
            <a:spLocks noGrp="1"/>
          </p:cNvSpPr>
          <p:nvPr>
            <p:ph type="pic" sz="quarter" idx="12"/>
          </p:nvPr>
        </p:nvSpPr>
        <p:spPr>
          <a:xfrm>
            <a:off x="6096000" y="1035169"/>
            <a:ext cx="3048000" cy="2432649"/>
          </a:xfrm>
          <a:custGeom>
            <a:avLst/>
            <a:gdLst>
              <a:gd name="connsiteX0" fmla="*/ 0 w 3048000"/>
              <a:gd name="connsiteY0" fmla="*/ 0 h 2432649"/>
              <a:gd name="connsiteX1" fmla="*/ 3048000 w 3048000"/>
              <a:gd name="connsiteY1" fmla="*/ 0 h 2432649"/>
              <a:gd name="connsiteX2" fmla="*/ 3048000 w 3048000"/>
              <a:gd name="connsiteY2" fmla="*/ 2432649 h 2432649"/>
              <a:gd name="connsiteX3" fmla="*/ 0 w 3048000"/>
              <a:gd name="connsiteY3" fmla="*/ 2432649 h 2432649"/>
            </a:gdLst>
            <a:ahLst/>
            <a:cxnLst>
              <a:cxn ang="0">
                <a:pos x="connsiteX0" y="connsiteY0"/>
              </a:cxn>
              <a:cxn ang="0">
                <a:pos x="connsiteX1" y="connsiteY1"/>
              </a:cxn>
              <a:cxn ang="0">
                <a:pos x="connsiteX2" y="connsiteY2"/>
              </a:cxn>
              <a:cxn ang="0">
                <a:pos x="connsiteX3" y="connsiteY3"/>
              </a:cxn>
            </a:cxnLst>
            <a:rect l="l" t="t" r="r" b="b"/>
            <a:pathLst>
              <a:path w="3048000" h="2432649">
                <a:moveTo>
                  <a:pt x="0" y="0"/>
                </a:moveTo>
                <a:lnTo>
                  <a:pt x="3048000" y="0"/>
                </a:lnTo>
                <a:lnTo>
                  <a:pt x="3048000" y="2432649"/>
                </a:lnTo>
                <a:lnTo>
                  <a:pt x="0" y="2432649"/>
                </a:lnTo>
                <a:close/>
              </a:path>
            </a:pathLst>
          </a:custGeom>
        </p:spPr>
        <p:txBody>
          <a:bodyPr wrap="square">
            <a:noAutofit/>
          </a:bodyPr>
          <a:lstStyle/>
          <a:p>
            <a:endParaRPr lang="en-US"/>
          </a:p>
        </p:txBody>
      </p:sp>
      <p:sp>
        <p:nvSpPr>
          <p:cNvPr id="16" name="Picture Placeholder 15"/>
          <p:cNvSpPr>
            <a:spLocks noGrp="1"/>
          </p:cNvSpPr>
          <p:nvPr>
            <p:ph type="pic" sz="quarter" idx="13"/>
          </p:nvPr>
        </p:nvSpPr>
        <p:spPr>
          <a:xfrm>
            <a:off x="9144000" y="1035169"/>
            <a:ext cx="3048000" cy="2432649"/>
          </a:xfrm>
          <a:custGeom>
            <a:avLst/>
            <a:gdLst>
              <a:gd name="connsiteX0" fmla="*/ 0 w 3048000"/>
              <a:gd name="connsiteY0" fmla="*/ 0 h 2432649"/>
              <a:gd name="connsiteX1" fmla="*/ 3048000 w 3048000"/>
              <a:gd name="connsiteY1" fmla="*/ 0 h 2432649"/>
              <a:gd name="connsiteX2" fmla="*/ 3048000 w 3048000"/>
              <a:gd name="connsiteY2" fmla="*/ 2432649 h 2432649"/>
              <a:gd name="connsiteX3" fmla="*/ 0 w 3048000"/>
              <a:gd name="connsiteY3" fmla="*/ 2432649 h 2432649"/>
            </a:gdLst>
            <a:ahLst/>
            <a:cxnLst>
              <a:cxn ang="0">
                <a:pos x="connsiteX0" y="connsiteY0"/>
              </a:cxn>
              <a:cxn ang="0">
                <a:pos x="connsiteX1" y="connsiteY1"/>
              </a:cxn>
              <a:cxn ang="0">
                <a:pos x="connsiteX2" y="connsiteY2"/>
              </a:cxn>
              <a:cxn ang="0">
                <a:pos x="connsiteX3" y="connsiteY3"/>
              </a:cxn>
            </a:cxnLst>
            <a:rect l="l" t="t" r="r" b="b"/>
            <a:pathLst>
              <a:path w="3048000" h="2432649">
                <a:moveTo>
                  <a:pt x="0" y="0"/>
                </a:moveTo>
                <a:lnTo>
                  <a:pt x="3048000" y="0"/>
                </a:lnTo>
                <a:lnTo>
                  <a:pt x="3048000" y="2432649"/>
                </a:lnTo>
                <a:lnTo>
                  <a:pt x="0" y="2432649"/>
                </a:lnTo>
                <a:close/>
              </a:path>
            </a:pathLst>
          </a:custGeom>
        </p:spPr>
        <p:txBody>
          <a:bodyPr wrap="square">
            <a:noAutofit/>
          </a:bodyPr>
          <a:lstStyle/>
          <a:p>
            <a:endParaRPr lang="en-US"/>
          </a:p>
        </p:txBody>
      </p:sp>
    </p:spTree>
    <p:extLst>
      <p:ext uri="{BB962C8B-B14F-4D97-AF65-F5344CB8AC3E}">
        <p14:creationId xmlns="" xmlns:p14="http://schemas.microsoft.com/office/powerpoint/2010/main" val="15468160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5410201" y="-1"/>
            <a:ext cx="6781799" cy="6858000"/>
          </a:xfrm>
          <a:custGeom>
            <a:avLst/>
            <a:gdLst>
              <a:gd name="connsiteX0" fmla="*/ 3163663 w 6781799"/>
              <a:gd name="connsiteY0" fmla="*/ 0 h 6858000"/>
              <a:gd name="connsiteX1" fmla="*/ 6781799 w 6781799"/>
              <a:gd name="connsiteY1" fmla="*/ 0 h 6858000"/>
              <a:gd name="connsiteX2" fmla="*/ 6781799 w 6781799"/>
              <a:gd name="connsiteY2" fmla="*/ 6858000 h 6858000"/>
              <a:gd name="connsiteX3" fmla="*/ 0 w 678179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781799" h="6858000">
                <a:moveTo>
                  <a:pt x="3163663" y="0"/>
                </a:moveTo>
                <a:lnTo>
                  <a:pt x="6781799" y="0"/>
                </a:lnTo>
                <a:lnTo>
                  <a:pt x="6781799" y="6858000"/>
                </a:lnTo>
                <a:lnTo>
                  <a:pt x="0" y="6858000"/>
                </a:lnTo>
                <a:close/>
              </a:path>
            </a:pathLst>
          </a:custGeom>
        </p:spPr>
        <p:txBody>
          <a:bodyPr wrap="square">
            <a:noAutofit/>
          </a:bodyPr>
          <a:lstStyle/>
          <a:p>
            <a:endParaRPr lang="en-US"/>
          </a:p>
        </p:txBody>
      </p:sp>
    </p:spTree>
    <p:extLst>
      <p:ext uri="{BB962C8B-B14F-4D97-AF65-F5344CB8AC3E}">
        <p14:creationId xmlns="" xmlns:p14="http://schemas.microsoft.com/office/powerpoint/2010/main" val="99101229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0"/>
            <a:ext cx="6781799" cy="6858000"/>
          </a:xfrm>
          <a:custGeom>
            <a:avLst/>
            <a:gdLst>
              <a:gd name="connsiteX0" fmla="*/ 0 w 6781799"/>
              <a:gd name="connsiteY0" fmla="*/ 0 h 6858000"/>
              <a:gd name="connsiteX1" fmla="*/ 3618136 w 6781799"/>
              <a:gd name="connsiteY1" fmla="*/ 0 h 6858000"/>
              <a:gd name="connsiteX2" fmla="*/ 6781799 w 6781799"/>
              <a:gd name="connsiteY2" fmla="*/ 6858000 h 6858000"/>
              <a:gd name="connsiteX3" fmla="*/ 0 w 678179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781799" h="6858000">
                <a:moveTo>
                  <a:pt x="0" y="0"/>
                </a:moveTo>
                <a:lnTo>
                  <a:pt x="3618136" y="0"/>
                </a:lnTo>
                <a:lnTo>
                  <a:pt x="6781799" y="6858000"/>
                </a:lnTo>
                <a:lnTo>
                  <a:pt x="0" y="6858000"/>
                </a:lnTo>
                <a:close/>
              </a:path>
            </a:pathLst>
          </a:custGeom>
        </p:spPr>
        <p:txBody>
          <a:bodyPr wrap="square">
            <a:noAutofit/>
          </a:bodyPr>
          <a:lstStyle/>
          <a:p>
            <a:endParaRPr lang="en-US"/>
          </a:p>
        </p:txBody>
      </p:sp>
    </p:spTree>
    <p:extLst>
      <p:ext uri="{BB962C8B-B14F-4D97-AF65-F5344CB8AC3E}">
        <p14:creationId xmlns="" xmlns:p14="http://schemas.microsoft.com/office/powerpoint/2010/main" val="1056530254"/>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1099457" y="1"/>
            <a:ext cx="7391400" cy="6858000"/>
          </a:xfrm>
          <a:custGeom>
            <a:avLst/>
            <a:gdLst>
              <a:gd name="connsiteX0" fmla="*/ 3723825 w 7391400"/>
              <a:gd name="connsiteY0" fmla="*/ 0 h 6858000"/>
              <a:gd name="connsiteX1" fmla="*/ 7391400 w 7391400"/>
              <a:gd name="connsiteY1" fmla="*/ 0 h 6858000"/>
              <a:gd name="connsiteX2" fmla="*/ 3667575 w 7391400"/>
              <a:gd name="connsiteY2" fmla="*/ 6858000 h 6858000"/>
              <a:gd name="connsiteX3" fmla="*/ 0 w 739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391400" h="6858000">
                <a:moveTo>
                  <a:pt x="3723825" y="0"/>
                </a:moveTo>
                <a:lnTo>
                  <a:pt x="7391400" y="0"/>
                </a:lnTo>
                <a:lnTo>
                  <a:pt x="3667575" y="6858000"/>
                </a:lnTo>
                <a:lnTo>
                  <a:pt x="0" y="6858000"/>
                </a:lnTo>
                <a:close/>
              </a:path>
            </a:pathLst>
          </a:custGeom>
        </p:spPr>
        <p:txBody>
          <a:bodyPr wrap="square">
            <a:noAutofit/>
          </a:bodyPr>
          <a:lstStyle/>
          <a:p>
            <a:endParaRPr lang="en-US"/>
          </a:p>
        </p:txBody>
      </p:sp>
    </p:spTree>
    <p:extLst>
      <p:ext uri="{BB962C8B-B14F-4D97-AF65-F5344CB8AC3E}">
        <p14:creationId xmlns="" xmlns:p14="http://schemas.microsoft.com/office/powerpoint/2010/main" val="108535445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6141231" y="1183988"/>
            <a:ext cx="6828572" cy="4313626"/>
          </a:xfrm>
          <a:custGeom>
            <a:avLst/>
            <a:gdLst>
              <a:gd name="connsiteX0" fmla="*/ 0 w 6828572"/>
              <a:gd name="connsiteY0" fmla="*/ 0 h 4313626"/>
              <a:gd name="connsiteX1" fmla="*/ 6828572 w 6828572"/>
              <a:gd name="connsiteY1" fmla="*/ 0 h 4313626"/>
              <a:gd name="connsiteX2" fmla="*/ 6828572 w 6828572"/>
              <a:gd name="connsiteY2" fmla="*/ 4313626 h 4313626"/>
              <a:gd name="connsiteX3" fmla="*/ 0 w 6828572"/>
              <a:gd name="connsiteY3" fmla="*/ 4313626 h 4313626"/>
            </a:gdLst>
            <a:ahLst/>
            <a:cxnLst>
              <a:cxn ang="0">
                <a:pos x="connsiteX0" y="connsiteY0"/>
              </a:cxn>
              <a:cxn ang="0">
                <a:pos x="connsiteX1" y="connsiteY1"/>
              </a:cxn>
              <a:cxn ang="0">
                <a:pos x="connsiteX2" y="connsiteY2"/>
              </a:cxn>
              <a:cxn ang="0">
                <a:pos x="connsiteX3" y="connsiteY3"/>
              </a:cxn>
            </a:cxnLst>
            <a:rect l="l" t="t" r="r" b="b"/>
            <a:pathLst>
              <a:path w="6828572" h="4313626">
                <a:moveTo>
                  <a:pt x="0" y="0"/>
                </a:moveTo>
                <a:lnTo>
                  <a:pt x="6828572" y="0"/>
                </a:lnTo>
                <a:lnTo>
                  <a:pt x="6828572" y="4313626"/>
                </a:lnTo>
                <a:lnTo>
                  <a:pt x="0" y="4313626"/>
                </a:lnTo>
                <a:close/>
              </a:path>
            </a:pathLst>
          </a:custGeom>
        </p:spPr>
        <p:txBody>
          <a:bodyPr wrap="square">
            <a:noAutofit/>
          </a:bodyPr>
          <a:lstStyle/>
          <a:p>
            <a:endParaRPr lang="en-US"/>
          </a:p>
        </p:txBody>
      </p:sp>
    </p:spTree>
    <p:extLst>
      <p:ext uri="{BB962C8B-B14F-4D97-AF65-F5344CB8AC3E}">
        <p14:creationId xmlns="" xmlns:p14="http://schemas.microsoft.com/office/powerpoint/2010/main" val="7021516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1398076" y="-878668"/>
            <a:ext cx="4449078" cy="6142211"/>
          </a:xfrm>
          <a:custGeom>
            <a:avLst/>
            <a:gdLst>
              <a:gd name="connsiteX0" fmla="*/ 9355 w 4449078"/>
              <a:gd name="connsiteY0" fmla="*/ 0 h 6142211"/>
              <a:gd name="connsiteX1" fmla="*/ 4442841 w 4449078"/>
              <a:gd name="connsiteY1" fmla="*/ 0 h 6142211"/>
              <a:gd name="connsiteX2" fmla="*/ 4449078 w 4449078"/>
              <a:gd name="connsiteY2" fmla="*/ 6859 h 6142211"/>
              <a:gd name="connsiteX3" fmla="*/ 4445959 w 4449078"/>
              <a:gd name="connsiteY3" fmla="*/ 6135352 h 6142211"/>
              <a:gd name="connsiteX4" fmla="*/ 4439723 w 4449078"/>
              <a:gd name="connsiteY4" fmla="*/ 6142211 h 6142211"/>
              <a:gd name="connsiteX5" fmla="*/ 6236 w 4449078"/>
              <a:gd name="connsiteY5" fmla="*/ 6142211 h 6142211"/>
              <a:gd name="connsiteX6" fmla="*/ 0 w 4449078"/>
              <a:gd name="connsiteY6" fmla="*/ 6135352 h 6142211"/>
              <a:gd name="connsiteX7" fmla="*/ 3118 w 4449078"/>
              <a:gd name="connsiteY7" fmla="*/ 6859 h 6142211"/>
              <a:gd name="connsiteX8" fmla="*/ 9355 w 4449078"/>
              <a:gd name="connsiteY8" fmla="*/ 0 h 6142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49078" h="6142211">
                <a:moveTo>
                  <a:pt x="9355" y="0"/>
                </a:moveTo>
                <a:cubicBezTo>
                  <a:pt x="4442841" y="0"/>
                  <a:pt x="4442841" y="0"/>
                  <a:pt x="4442841" y="0"/>
                </a:cubicBezTo>
                <a:cubicBezTo>
                  <a:pt x="4445959" y="0"/>
                  <a:pt x="4449078" y="3429"/>
                  <a:pt x="4449078" y="6859"/>
                </a:cubicBezTo>
                <a:lnTo>
                  <a:pt x="4445959" y="6135352"/>
                </a:lnTo>
                <a:cubicBezTo>
                  <a:pt x="4445959" y="6138781"/>
                  <a:pt x="4442841" y="6142211"/>
                  <a:pt x="4439723" y="6142211"/>
                </a:cubicBezTo>
                <a:cubicBezTo>
                  <a:pt x="6236" y="6142211"/>
                  <a:pt x="6236" y="6142211"/>
                  <a:pt x="6236" y="6142211"/>
                </a:cubicBezTo>
                <a:cubicBezTo>
                  <a:pt x="3118" y="6142211"/>
                  <a:pt x="0" y="6138781"/>
                  <a:pt x="0" y="6135352"/>
                </a:cubicBezTo>
                <a:cubicBezTo>
                  <a:pt x="3118" y="6859"/>
                  <a:pt x="3118" y="6859"/>
                  <a:pt x="3118" y="6859"/>
                </a:cubicBezTo>
                <a:cubicBezTo>
                  <a:pt x="3118" y="3429"/>
                  <a:pt x="6236" y="0"/>
                  <a:pt x="9355" y="0"/>
                </a:cubicBezTo>
                <a:close/>
              </a:path>
            </a:pathLst>
          </a:custGeom>
        </p:spPr>
        <p:txBody>
          <a:bodyPr wrap="square">
            <a:noAutofit/>
          </a:bodyPr>
          <a:lstStyle/>
          <a:p>
            <a:endParaRPr lang="en-US"/>
          </a:p>
        </p:txBody>
      </p:sp>
    </p:spTree>
    <p:extLst>
      <p:ext uri="{BB962C8B-B14F-4D97-AF65-F5344CB8AC3E}">
        <p14:creationId xmlns="" xmlns:p14="http://schemas.microsoft.com/office/powerpoint/2010/main" val="19556148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7605457" y="2025548"/>
            <a:ext cx="3109057" cy="5451108"/>
          </a:xfrm>
          <a:custGeom>
            <a:avLst/>
            <a:gdLst>
              <a:gd name="connsiteX0" fmla="*/ 0 w 3109057"/>
              <a:gd name="connsiteY0" fmla="*/ 0 h 5451108"/>
              <a:gd name="connsiteX1" fmla="*/ 3109057 w 3109057"/>
              <a:gd name="connsiteY1" fmla="*/ 0 h 5451108"/>
              <a:gd name="connsiteX2" fmla="*/ 3109057 w 3109057"/>
              <a:gd name="connsiteY2" fmla="*/ 5451108 h 5451108"/>
              <a:gd name="connsiteX3" fmla="*/ 0 w 3109057"/>
              <a:gd name="connsiteY3" fmla="*/ 5451108 h 5451108"/>
            </a:gdLst>
            <a:ahLst/>
            <a:cxnLst>
              <a:cxn ang="0">
                <a:pos x="connsiteX0" y="connsiteY0"/>
              </a:cxn>
              <a:cxn ang="0">
                <a:pos x="connsiteX1" y="connsiteY1"/>
              </a:cxn>
              <a:cxn ang="0">
                <a:pos x="connsiteX2" y="connsiteY2"/>
              </a:cxn>
              <a:cxn ang="0">
                <a:pos x="connsiteX3" y="connsiteY3"/>
              </a:cxn>
            </a:cxnLst>
            <a:rect l="l" t="t" r="r" b="b"/>
            <a:pathLst>
              <a:path w="3109057" h="5451108">
                <a:moveTo>
                  <a:pt x="0" y="0"/>
                </a:moveTo>
                <a:lnTo>
                  <a:pt x="3109057" y="0"/>
                </a:lnTo>
                <a:lnTo>
                  <a:pt x="3109057" y="5451108"/>
                </a:lnTo>
                <a:lnTo>
                  <a:pt x="0" y="5451108"/>
                </a:lnTo>
                <a:close/>
              </a:path>
            </a:pathLst>
          </a:custGeom>
        </p:spPr>
        <p:txBody>
          <a:bodyPr wrap="square">
            <a:noAutofit/>
          </a:bodyPr>
          <a:lstStyle/>
          <a:p>
            <a:endParaRPr lang="en-US"/>
          </a:p>
        </p:txBody>
      </p:sp>
    </p:spTree>
    <p:extLst>
      <p:ext uri="{BB962C8B-B14F-4D97-AF65-F5344CB8AC3E}">
        <p14:creationId xmlns="" xmlns:p14="http://schemas.microsoft.com/office/powerpoint/2010/main" val="152105421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21" name="Picture Placeholder 20"/>
          <p:cNvSpPr>
            <a:spLocks noGrp="1"/>
          </p:cNvSpPr>
          <p:nvPr>
            <p:ph type="pic" sz="quarter" idx="10"/>
          </p:nvPr>
        </p:nvSpPr>
        <p:spPr>
          <a:xfrm>
            <a:off x="3661799" y="2912953"/>
            <a:ext cx="4920628" cy="3108373"/>
          </a:xfrm>
          <a:custGeom>
            <a:avLst/>
            <a:gdLst>
              <a:gd name="connsiteX0" fmla="*/ 0 w 4920628"/>
              <a:gd name="connsiteY0" fmla="*/ 0 h 3108373"/>
              <a:gd name="connsiteX1" fmla="*/ 4920628 w 4920628"/>
              <a:gd name="connsiteY1" fmla="*/ 0 h 3108373"/>
              <a:gd name="connsiteX2" fmla="*/ 4920628 w 4920628"/>
              <a:gd name="connsiteY2" fmla="*/ 3108373 h 3108373"/>
              <a:gd name="connsiteX3" fmla="*/ 0 w 4920628"/>
              <a:gd name="connsiteY3" fmla="*/ 3108373 h 3108373"/>
            </a:gdLst>
            <a:ahLst/>
            <a:cxnLst>
              <a:cxn ang="0">
                <a:pos x="connsiteX0" y="connsiteY0"/>
              </a:cxn>
              <a:cxn ang="0">
                <a:pos x="connsiteX1" y="connsiteY1"/>
              </a:cxn>
              <a:cxn ang="0">
                <a:pos x="connsiteX2" y="connsiteY2"/>
              </a:cxn>
              <a:cxn ang="0">
                <a:pos x="connsiteX3" y="connsiteY3"/>
              </a:cxn>
            </a:cxnLst>
            <a:rect l="l" t="t" r="r" b="b"/>
            <a:pathLst>
              <a:path w="4920628" h="3108373">
                <a:moveTo>
                  <a:pt x="0" y="0"/>
                </a:moveTo>
                <a:lnTo>
                  <a:pt x="4920628" y="0"/>
                </a:lnTo>
                <a:lnTo>
                  <a:pt x="4920628" y="3108373"/>
                </a:lnTo>
                <a:lnTo>
                  <a:pt x="0" y="3108373"/>
                </a:lnTo>
                <a:close/>
              </a:path>
            </a:pathLst>
          </a:custGeom>
        </p:spPr>
        <p:txBody>
          <a:bodyPr wrap="square">
            <a:noAutofit/>
          </a:bodyPr>
          <a:lstStyle/>
          <a:p>
            <a:endParaRPr lang="en-US"/>
          </a:p>
        </p:txBody>
      </p:sp>
      <p:sp>
        <p:nvSpPr>
          <p:cNvPr id="25" name="Picture Placeholder 24"/>
          <p:cNvSpPr>
            <a:spLocks noGrp="1"/>
          </p:cNvSpPr>
          <p:nvPr>
            <p:ph type="pic" sz="quarter" idx="11"/>
          </p:nvPr>
        </p:nvSpPr>
        <p:spPr>
          <a:xfrm>
            <a:off x="2161991" y="3753595"/>
            <a:ext cx="1720046" cy="2374624"/>
          </a:xfrm>
          <a:custGeom>
            <a:avLst/>
            <a:gdLst>
              <a:gd name="connsiteX0" fmla="*/ 3616 w 1720046"/>
              <a:gd name="connsiteY0" fmla="*/ 0 h 2374624"/>
              <a:gd name="connsiteX1" fmla="*/ 1717635 w 1720046"/>
              <a:gd name="connsiteY1" fmla="*/ 0 h 2374624"/>
              <a:gd name="connsiteX2" fmla="*/ 1720046 w 1720046"/>
              <a:gd name="connsiteY2" fmla="*/ 2652 h 2374624"/>
              <a:gd name="connsiteX3" fmla="*/ 1718841 w 1720046"/>
              <a:gd name="connsiteY3" fmla="*/ 2371972 h 2374624"/>
              <a:gd name="connsiteX4" fmla="*/ 1716430 w 1720046"/>
              <a:gd name="connsiteY4" fmla="*/ 2374624 h 2374624"/>
              <a:gd name="connsiteX5" fmla="*/ 2411 w 1720046"/>
              <a:gd name="connsiteY5" fmla="*/ 2374624 h 2374624"/>
              <a:gd name="connsiteX6" fmla="*/ 0 w 1720046"/>
              <a:gd name="connsiteY6" fmla="*/ 2371972 h 2374624"/>
              <a:gd name="connsiteX7" fmla="*/ 1205 w 1720046"/>
              <a:gd name="connsiteY7" fmla="*/ 2652 h 2374624"/>
              <a:gd name="connsiteX8" fmla="*/ 3616 w 1720046"/>
              <a:gd name="connsiteY8" fmla="*/ 0 h 2374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0046" h="2374624">
                <a:moveTo>
                  <a:pt x="3616" y="0"/>
                </a:moveTo>
                <a:cubicBezTo>
                  <a:pt x="1717635" y="0"/>
                  <a:pt x="1717635" y="0"/>
                  <a:pt x="1717635" y="0"/>
                </a:cubicBezTo>
                <a:cubicBezTo>
                  <a:pt x="1718841" y="0"/>
                  <a:pt x="1720046" y="1326"/>
                  <a:pt x="1720046" y="2652"/>
                </a:cubicBezTo>
                <a:lnTo>
                  <a:pt x="1718841" y="2371972"/>
                </a:lnTo>
                <a:cubicBezTo>
                  <a:pt x="1718841" y="2373298"/>
                  <a:pt x="1717635" y="2374624"/>
                  <a:pt x="1716430" y="2374624"/>
                </a:cubicBezTo>
                <a:cubicBezTo>
                  <a:pt x="2411" y="2374624"/>
                  <a:pt x="2411" y="2374624"/>
                  <a:pt x="2411" y="2374624"/>
                </a:cubicBezTo>
                <a:cubicBezTo>
                  <a:pt x="1205" y="2374624"/>
                  <a:pt x="0" y="2373298"/>
                  <a:pt x="0" y="2371972"/>
                </a:cubicBezTo>
                <a:cubicBezTo>
                  <a:pt x="1205" y="2652"/>
                  <a:pt x="1205" y="2652"/>
                  <a:pt x="1205" y="2652"/>
                </a:cubicBezTo>
                <a:cubicBezTo>
                  <a:pt x="1205" y="1326"/>
                  <a:pt x="2411" y="0"/>
                  <a:pt x="3616" y="0"/>
                </a:cubicBezTo>
                <a:close/>
              </a:path>
            </a:pathLst>
          </a:custGeom>
        </p:spPr>
        <p:txBody>
          <a:bodyPr wrap="square">
            <a:noAutofit/>
          </a:bodyPr>
          <a:lstStyle/>
          <a:p>
            <a:endParaRPr lang="en-US"/>
          </a:p>
        </p:txBody>
      </p:sp>
      <p:sp>
        <p:nvSpPr>
          <p:cNvPr id="29" name="Picture Placeholder 28"/>
          <p:cNvSpPr>
            <a:spLocks noGrp="1"/>
          </p:cNvSpPr>
          <p:nvPr>
            <p:ph type="pic" sz="quarter" idx="12"/>
          </p:nvPr>
        </p:nvSpPr>
        <p:spPr>
          <a:xfrm>
            <a:off x="8736961" y="4688336"/>
            <a:ext cx="842525" cy="1477198"/>
          </a:xfrm>
          <a:custGeom>
            <a:avLst/>
            <a:gdLst>
              <a:gd name="connsiteX0" fmla="*/ 0 w 842525"/>
              <a:gd name="connsiteY0" fmla="*/ 0 h 1477198"/>
              <a:gd name="connsiteX1" fmla="*/ 842525 w 842525"/>
              <a:gd name="connsiteY1" fmla="*/ 0 h 1477198"/>
              <a:gd name="connsiteX2" fmla="*/ 842525 w 842525"/>
              <a:gd name="connsiteY2" fmla="*/ 1477198 h 1477198"/>
              <a:gd name="connsiteX3" fmla="*/ 0 w 842525"/>
              <a:gd name="connsiteY3" fmla="*/ 1477198 h 1477198"/>
            </a:gdLst>
            <a:ahLst/>
            <a:cxnLst>
              <a:cxn ang="0">
                <a:pos x="connsiteX0" y="connsiteY0"/>
              </a:cxn>
              <a:cxn ang="0">
                <a:pos x="connsiteX1" y="connsiteY1"/>
              </a:cxn>
              <a:cxn ang="0">
                <a:pos x="connsiteX2" y="connsiteY2"/>
              </a:cxn>
              <a:cxn ang="0">
                <a:pos x="connsiteX3" y="connsiteY3"/>
              </a:cxn>
            </a:cxnLst>
            <a:rect l="l" t="t" r="r" b="b"/>
            <a:pathLst>
              <a:path w="842525" h="1477198">
                <a:moveTo>
                  <a:pt x="0" y="0"/>
                </a:moveTo>
                <a:lnTo>
                  <a:pt x="842525" y="0"/>
                </a:lnTo>
                <a:lnTo>
                  <a:pt x="842525" y="1477198"/>
                </a:lnTo>
                <a:lnTo>
                  <a:pt x="0" y="1477198"/>
                </a:lnTo>
                <a:close/>
              </a:path>
            </a:pathLst>
          </a:custGeom>
        </p:spPr>
        <p:txBody>
          <a:bodyPr wrap="square">
            <a:noAutofit/>
          </a:bodyPr>
          <a:lstStyle/>
          <a:p>
            <a:endParaRPr lang="en-US"/>
          </a:p>
        </p:txBody>
      </p:sp>
    </p:spTree>
    <p:extLst>
      <p:ext uri="{BB962C8B-B14F-4D97-AF65-F5344CB8AC3E}">
        <p14:creationId xmlns="" xmlns:p14="http://schemas.microsoft.com/office/powerpoint/2010/main" val="692877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1"/>
            <a:ext cx="12191999" cy="3022599"/>
          </a:xfrm>
          <a:custGeom>
            <a:avLst/>
            <a:gdLst>
              <a:gd name="connsiteX0" fmla="*/ 0 w 12191999"/>
              <a:gd name="connsiteY0" fmla="*/ 0 h 3022599"/>
              <a:gd name="connsiteX1" fmla="*/ 12191999 w 12191999"/>
              <a:gd name="connsiteY1" fmla="*/ 0 h 3022599"/>
              <a:gd name="connsiteX2" fmla="*/ 12191999 w 12191999"/>
              <a:gd name="connsiteY2" fmla="*/ 3022599 h 3022599"/>
              <a:gd name="connsiteX3" fmla="*/ 0 w 12191999"/>
              <a:gd name="connsiteY3" fmla="*/ 3022599 h 3022599"/>
            </a:gdLst>
            <a:ahLst/>
            <a:cxnLst>
              <a:cxn ang="0">
                <a:pos x="connsiteX0" y="connsiteY0"/>
              </a:cxn>
              <a:cxn ang="0">
                <a:pos x="connsiteX1" y="connsiteY1"/>
              </a:cxn>
              <a:cxn ang="0">
                <a:pos x="connsiteX2" y="connsiteY2"/>
              </a:cxn>
              <a:cxn ang="0">
                <a:pos x="connsiteX3" y="connsiteY3"/>
              </a:cxn>
            </a:cxnLst>
            <a:rect l="l" t="t" r="r" b="b"/>
            <a:pathLst>
              <a:path w="12191999" h="3022599">
                <a:moveTo>
                  <a:pt x="0" y="0"/>
                </a:moveTo>
                <a:lnTo>
                  <a:pt x="12191999" y="0"/>
                </a:lnTo>
                <a:lnTo>
                  <a:pt x="12191999" y="3022599"/>
                </a:lnTo>
                <a:lnTo>
                  <a:pt x="0" y="3022599"/>
                </a:lnTo>
                <a:close/>
              </a:path>
            </a:pathLst>
          </a:custGeom>
        </p:spPr>
        <p:txBody>
          <a:bodyPr wrap="square">
            <a:noAutofit/>
          </a:bodyPr>
          <a:lstStyle/>
          <a:p>
            <a:endParaRPr lang="en-US"/>
          </a:p>
        </p:txBody>
      </p:sp>
    </p:spTree>
    <p:extLst>
      <p:ext uri="{BB962C8B-B14F-4D97-AF65-F5344CB8AC3E}">
        <p14:creationId xmlns="" xmlns:p14="http://schemas.microsoft.com/office/powerpoint/2010/main" val="42000841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a:xfrm>
            <a:off x="1720769" y="2372811"/>
            <a:ext cx="2338086" cy="2338086"/>
          </a:xfrm>
          <a:custGeom>
            <a:avLst/>
            <a:gdLst>
              <a:gd name="connsiteX0" fmla="*/ 0 w 2338086"/>
              <a:gd name="connsiteY0" fmla="*/ 0 h 2338086"/>
              <a:gd name="connsiteX1" fmla="*/ 2338086 w 2338086"/>
              <a:gd name="connsiteY1" fmla="*/ 0 h 2338086"/>
              <a:gd name="connsiteX2" fmla="*/ 2338086 w 2338086"/>
              <a:gd name="connsiteY2" fmla="*/ 2338086 h 2338086"/>
              <a:gd name="connsiteX3" fmla="*/ 0 w 2338086"/>
              <a:gd name="connsiteY3" fmla="*/ 2338086 h 2338086"/>
            </a:gdLst>
            <a:ahLst/>
            <a:cxnLst>
              <a:cxn ang="0">
                <a:pos x="connsiteX0" y="connsiteY0"/>
              </a:cxn>
              <a:cxn ang="0">
                <a:pos x="connsiteX1" y="connsiteY1"/>
              </a:cxn>
              <a:cxn ang="0">
                <a:pos x="connsiteX2" y="connsiteY2"/>
              </a:cxn>
              <a:cxn ang="0">
                <a:pos x="connsiteX3" y="connsiteY3"/>
              </a:cxn>
            </a:cxnLst>
            <a:rect l="l" t="t" r="r" b="b"/>
            <a:pathLst>
              <a:path w="2338086" h="2338086">
                <a:moveTo>
                  <a:pt x="0" y="0"/>
                </a:moveTo>
                <a:lnTo>
                  <a:pt x="2338086" y="0"/>
                </a:lnTo>
                <a:lnTo>
                  <a:pt x="2338086" y="2338086"/>
                </a:lnTo>
                <a:lnTo>
                  <a:pt x="0" y="2338086"/>
                </a:lnTo>
                <a:close/>
              </a:path>
            </a:pathLst>
          </a:custGeom>
        </p:spPr>
        <p:txBody>
          <a:bodyPr wrap="square">
            <a:noAutofit/>
          </a:bodyPr>
          <a:lstStyle/>
          <a:p>
            <a:endParaRPr lang="en-US"/>
          </a:p>
        </p:txBody>
      </p:sp>
      <p:sp>
        <p:nvSpPr>
          <p:cNvPr id="16" name="Picture Placeholder 15"/>
          <p:cNvSpPr>
            <a:spLocks noGrp="1"/>
          </p:cNvSpPr>
          <p:nvPr>
            <p:ph type="pic" sz="quarter" idx="11"/>
          </p:nvPr>
        </p:nvSpPr>
        <p:spPr>
          <a:xfrm>
            <a:off x="4926957" y="2372811"/>
            <a:ext cx="2338086" cy="2338086"/>
          </a:xfrm>
          <a:custGeom>
            <a:avLst/>
            <a:gdLst>
              <a:gd name="connsiteX0" fmla="*/ 0 w 2338086"/>
              <a:gd name="connsiteY0" fmla="*/ 0 h 2338086"/>
              <a:gd name="connsiteX1" fmla="*/ 2338086 w 2338086"/>
              <a:gd name="connsiteY1" fmla="*/ 0 h 2338086"/>
              <a:gd name="connsiteX2" fmla="*/ 2338086 w 2338086"/>
              <a:gd name="connsiteY2" fmla="*/ 2338086 h 2338086"/>
              <a:gd name="connsiteX3" fmla="*/ 0 w 2338086"/>
              <a:gd name="connsiteY3" fmla="*/ 2338086 h 2338086"/>
            </a:gdLst>
            <a:ahLst/>
            <a:cxnLst>
              <a:cxn ang="0">
                <a:pos x="connsiteX0" y="connsiteY0"/>
              </a:cxn>
              <a:cxn ang="0">
                <a:pos x="connsiteX1" y="connsiteY1"/>
              </a:cxn>
              <a:cxn ang="0">
                <a:pos x="connsiteX2" y="connsiteY2"/>
              </a:cxn>
              <a:cxn ang="0">
                <a:pos x="connsiteX3" y="connsiteY3"/>
              </a:cxn>
            </a:cxnLst>
            <a:rect l="l" t="t" r="r" b="b"/>
            <a:pathLst>
              <a:path w="2338086" h="2338086">
                <a:moveTo>
                  <a:pt x="0" y="0"/>
                </a:moveTo>
                <a:lnTo>
                  <a:pt x="2338086" y="0"/>
                </a:lnTo>
                <a:lnTo>
                  <a:pt x="2338086" y="2338086"/>
                </a:lnTo>
                <a:lnTo>
                  <a:pt x="0" y="2338086"/>
                </a:lnTo>
                <a:close/>
              </a:path>
            </a:pathLst>
          </a:custGeom>
        </p:spPr>
        <p:txBody>
          <a:bodyPr wrap="square">
            <a:noAutofit/>
          </a:bodyPr>
          <a:lstStyle/>
          <a:p>
            <a:endParaRPr lang="en-US"/>
          </a:p>
        </p:txBody>
      </p:sp>
      <p:sp>
        <p:nvSpPr>
          <p:cNvPr id="17" name="Picture Placeholder 16"/>
          <p:cNvSpPr>
            <a:spLocks noGrp="1"/>
          </p:cNvSpPr>
          <p:nvPr>
            <p:ph type="pic" sz="quarter" idx="12"/>
          </p:nvPr>
        </p:nvSpPr>
        <p:spPr>
          <a:xfrm>
            <a:off x="8133145" y="2372811"/>
            <a:ext cx="2338086" cy="2338086"/>
          </a:xfrm>
          <a:custGeom>
            <a:avLst/>
            <a:gdLst>
              <a:gd name="connsiteX0" fmla="*/ 0 w 2338086"/>
              <a:gd name="connsiteY0" fmla="*/ 0 h 2338086"/>
              <a:gd name="connsiteX1" fmla="*/ 2338086 w 2338086"/>
              <a:gd name="connsiteY1" fmla="*/ 0 h 2338086"/>
              <a:gd name="connsiteX2" fmla="*/ 2338086 w 2338086"/>
              <a:gd name="connsiteY2" fmla="*/ 2338086 h 2338086"/>
              <a:gd name="connsiteX3" fmla="*/ 0 w 2338086"/>
              <a:gd name="connsiteY3" fmla="*/ 2338086 h 2338086"/>
            </a:gdLst>
            <a:ahLst/>
            <a:cxnLst>
              <a:cxn ang="0">
                <a:pos x="connsiteX0" y="connsiteY0"/>
              </a:cxn>
              <a:cxn ang="0">
                <a:pos x="connsiteX1" y="connsiteY1"/>
              </a:cxn>
              <a:cxn ang="0">
                <a:pos x="connsiteX2" y="connsiteY2"/>
              </a:cxn>
              <a:cxn ang="0">
                <a:pos x="connsiteX3" y="connsiteY3"/>
              </a:cxn>
            </a:cxnLst>
            <a:rect l="l" t="t" r="r" b="b"/>
            <a:pathLst>
              <a:path w="2338086" h="2338086">
                <a:moveTo>
                  <a:pt x="0" y="0"/>
                </a:moveTo>
                <a:lnTo>
                  <a:pt x="2338086" y="0"/>
                </a:lnTo>
                <a:lnTo>
                  <a:pt x="2338086" y="2338086"/>
                </a:lnTo>
                <a:lnTo>
                  <a:pt x="0" y="2338086"/>
                </a:lnTo>
                <a:close/>
              </a:path>
            </a:pathLst>
          </a:custGeom>
        </p:spPr>
        <p:txBody>
          <a:bodyPr wrap="square">
            <a:noAutofit/>
          </a:bodyPr>
          <a:lstStyle/>
          <a:p>
            <a:endParaRPr lang="en-US"/>
          </a:p>
        </p:txBody>
      </p:sp>
    </p:spTree>
    <p:extLst>
      <p:ext uri="{BB962C8B-B14F-4D97-AF65-F5344CB8AC3E}">
        <p14:creationId xmlns="" xmlns:p14="http://schemas.microsoft.com/office/powerpoint/2010/main" val="11045250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sp>
        <p:nvSpPr>
          <p:cNvPr id="13" name="Picture Placeholder 12"/>
          <p:cNvSpPr>
            <a:spLocks noGrp="1"/>
          </p:cNvSpPr>
          <p:nvPr>
            <p:ph type="pic" sz="quarter" idx="10"/>
          </p:nvPr>
        </p:nvSpPr>
        <p:spPr>
          <a:xfrm>
            <a:off x="1647461" y="2286530"/>
            <a:ext cx="2068012" cy="2398892"/>
          </a:xfrm>
          <a:custGeom>
            <a:avLst/>
            <a:gdLst>
              <a:gd name="connsiteX0" fmla="*/ 1034006 w 2068012"/>
              <a:gd name="connsiteY0" fmla="*/ 0 h 2398892"/>
              <a:gd name="connsiteX1" fmla="*/ 2068012 w 2068012"/>
              <a:gd name="connsiteY1" fmla="*/ 517003 h 2398892"/>
              <a:gd name="connsiteX2" fmla="*/ 2068012 w 2068012"/>
              <a:gd name="connsiteY2" fmla="*/ 1881889 h 2398892"/>
              <a:gd name="connsiteX3" fmla="*/ 1034006 w 2068012"/>
              <a:gd name="connsiteY3" fmla="*/ 2398892 h 2398892"/>
              <a:gd name="connsiteX4" fmla="*/ 0 w 2068012"/>
              <a:gd name="connsiteY4" fmla="*/ 1881889 h 2398892"/>
              <a:gd name="connsiteX5" fmla="*/ 0 w 2068012"/>
              <a:gd name="connsiteY5" fmla="*/ 517003 h 2398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68012" h="2398892">
                <a:moveTo>
                  <a:pt x="1034006" y="0"/>
                </a:moveTo>
                <a:lnTo>
                  <a:pt x="2068012" y="517003"/>
                </a:lnTo>
                <a:lnTo>
                  <a:pt x="2068012" y="1881889"/>
                </a:lnTo>
                <a:lnTo>
                  <a:pt x="1034006" y="2398892"/>
                </a:lnTo>
                <a:lnTo>
                  <a:pt x="0" y="1881889"/>
                </a:lnTo>
                <a:lnTo>
                  <a:pt x="0" y="517003"/>
                </a:lnTo>
                <a:close/>
              </a:path>
            </a:pathLst>
          </a:custGeom>
        </p:spPr>
        <p:txBody>
          <a:bodyPr wrap="square">
            <a:noAutofit/>
          </a:bodyPr>
          <a:lstStyle/>
          <a:p>
            <a:endParaRPr lang="en-US"/>
          </a:p>
        </p:txBody>
      </p:sp>
      <p:sp>
        <p:nvSpPr>
          <p:cNvPr id="14" name="Picture Placeholder 13"/>
          <p:cNvSpPr>
            <a:spLocks noGrp="1"/>
          </p:cNvSpPr>
          <p:nvPr>
            <p:ph type="pic" sz="quarter" idx="11"/>
          </p:nvPr>
        </p:nvSpPr>
        <p:spPr>
          <a:xfrm>
            <a:off x="4622156" y="1776318"/>
            <a:ext cx="2947686" cy="3419316"/>
          </a:xfrm>
          <a:custGeom>
            <a:avLst/>
            <a:gdLst>
              <a:gd name="connsiteX0" fmla="*/ 1473843 w 2947686"/>
              <a:gd name="connsiteY0" fmla="*/ 0 h 3419316"/>
              <a:gd name="connsiteX1" fmla="*/ 2947686 w 2947686"/>
              <a:gd name="connsiteY1" fmla="*/ 736922 h 3419316"/>
              <a:gd name="connsiteX2" fmla="*/ 2947686 w 2947686"/>
              <a:gd name="connsiteY2" fmla="*/ 2682394 h 3419316"/>
              <a:gd name="connsiteX3" fmla="*/ 1473843 w 2947686"/>
              <a:gd name="connsiteY3" fmla="*/ 3419316 h 3419316"/>
              <a:gd name="connsiteX4" fmla="*/ 0 w 2947686"/>
              <a:gd name="connsiteY4" fmla="*/ 2682394 h 3419316"/>
              <a:gd name="connsiteX5" fmla="*/ 0 w 2947686"/>
              <a:gd name="connsiteY5" fmla="*/ 736922 h 341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47686" h="3419316">
                <a:moveTo>
                  <a:pt x="1473843" y="0"/>
                </a:moveTo>
                <a:lnTo>
                  <a:pt x="2947686" y="736922"/>
                </a:lnTo>
                <a:lnTo>
                  <a:pt x="2947686" y="2682394"/>
                </a:lnTo>
                <a:lnTo>
                  <a:pt x="1473843" y="3419316"/>
                </a:lnTo>
                <a:lnTo>
                  <a:pt x="0" y="2682394"/>
                </a:lnTo>
                <a:lnTo>
                  <a:pt x="0" y="736922"/>
                </a:lnTo>
                <a:close/>
              </a:path>
            </a:pathLst>
          </a:custGeom>
        </p:spPr>
        <p:txBody>
          <a:bodyPr wrap="square">
            <a:noAutofit/>
          </a:bodyPr>
          <a:lstStyle/>
          <a:p>
            <a:endParaRPr lang="en-US"/>
          </a:p>
        </p:txBody>
      </p:sp>
      <p:sp>
        <p:nvSpPr>
          <p:cNvPr id="15" name="Picture Placeholder 14"/>
          <p:cNvSpPr>
            <a:spLocks noGrp="1"/>
          </p:cNvSpPr>
          <p:nvPr>
            <p:ph type="pic" sz="quarter" idx="12"/>
          </p:nvPr>
        </p:nvSpPr>
        <p:spPr>
          <a:xfrm>
            <a:off x="8476524" y="2286530"/>
            <a:ext cx="2068012" cy="2398892"/>
          </a:xfrm>
          <a:custGeom>
            <a:avLst/>
            <a:gdLst>
              <a:gd name="connsiteX0" fmla="*/ 1034006 w 2068012"/>
              <a:gd name="connsiteY0" fmla="*/ 0 h 2398892"/>
              <a:gd name="connsiteX1" fmla="*/ 2068012 w 2068012"/>
              <a:gd name="connsiteY1" fmla="*/ 517003 h 2398892"/>
              <a:gd name="connsiteX2" fmla="*/ 2068012 w 2068012"/>
              <a:gd name="connsiteY2" fmla="*/ 1881889 h 2398892"/>
              <a:gd name="connsiteX3" fmla="*/ 1034006 w 2068012"/>
              <a:gd name="connsiteY3" fmla="*/ 2398892 h 2398892"/>
              <a:gd name="connsiteX4" fmla="*/ 0 w 2068012"/>
              <a:gd name="connsiteY4" fmla="*/ 1881889 h 2398892"/>
              <a:gd name="connsiteX5" fmla="*/ 0 w 2068012"/>
              <a:gd name="connsiteY5" fmla="*/ 517003 h 2398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68012" h="2398892">
                <a:moveTo>
                  <a:pt x="1034006" y="0"/>
                </a:moveTo>
                <a:lnTo>
                  <a:pt x="2068012" y="517003"/>
                </a:lnTo>
                <a:lnTo>
                  <a:pt x="2068012" y="1881889"/>
                </a:lnTo>
                <a:lnTo>
                  <a:pt x="1034006" y="2398892"/>
                </a:lnTo>
                <a:lnTo>
                  <a:pt x="0" y="1881889"/>
                </a:lnTo>
                <a:lnTo>
                  <a:pt x="0" y="517003"/>
                </a:lnTo>
                <a:close/>
              </a:path>
            </a:pathLst>
          </a:custGeom>
        </p:spPr>
        <p:txBody>
          <a:bodyPr wrap="square">
            <a:noAutofit/>
          </a:bodyPr>
          <a:lstStyle/>
          <a:p>
            <a:endParaRPr lang="en-US"/>
          </a:p>
        </p:txBody>
      </p:sp>
    </p:spTree>
    <p:extLst>
      <p:ext uri="{BB962C8B-B14F-4D97-AF65-F5344CB8AC3E}">
        <p14:creationId xmlns="" xmlns:p14="http://schemas.microsoft.com/office/powerpoint/2010/main" val="43364404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Blank">
    <p:bg>
      <p:bgRef idx="1001">
        <a:schemeClr val="bg1"/>
      </p:bgRef>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61048650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835401"/>
            <a:ext cx="12191999" cy="3022599"/>
          </a:xfrm>
          <a:custGeom>
            <a:avLst/>
            <a:gdLst>
              <a:gd name="connsiteX0" fmla="*/ 0 w 12191999"/>
              <a:gd name="connsiteY0" fmla="*/ 0 h 3022599"/>
              <a:gd name="connsiteX1" fmla="*/ 12191999 w 12191999"/>
              <a:gd name="connsiteY1" fmla="*/ 0 h 3022599"/>
              <a:gd name="connsiteX2" fmla="*/ 12191999 w 12191999"/>
              <a:gd name="connsiteY2" fmla="*/ 3022599 h 3022599"/>
              <a:gd name="connsiteX3" fmla="*/ 0 w 12191999"/>
              <a:gd name="connsiteY3" fmla="*/ 3022599 h 3022599"/>
            </a:gdLst>
            <a:ahLst/>
            <a:cxnLst>
              <a:cxn ang="0">
                <a:pos x="connsiteX0" y="connsiteY0"/>
              </a:cxn>
              <a:cxn ang="0">
                <a:pos x="connsiteX1" y="connsiteY1"/>
              </a:cxn>
              <a:cxn ang="0">
                <a:pos x="connsiteX2" y="connsiteY2"/>
              </a:cxn>
              <a:cxn ang="0">
                <a:pos x="connsiteX3" y="connsiteY3"/>
              </a:cxn>
            </a:cxnLst>
            <a:rect l="l" t="t" r="r" b="b"/>
            <a:pathLst>
              <a:path w="12191999" h="3022599">
                <a:moveTo>
                  <a:pt x="0" y="0"/>
                </a:moveTo>
                <a:lnTo>
                  <a:pt x="12191999" y="0"/>
                </a:lnTo>
                <a:lnTo>
                  <a:pt x="12191999" y="3022599"/>
                </a:lnTo>
                <a:lnTo>
                  <a:pt x="0" y="3022599"/>
                </a:lnTo>
                <a:close/>
              </a:path>
            </a:pathLst>
          </a:custGeom>
        </p:spPr>
        <p:txBody>
          <a:bodyPr wrap="square">
            <a:noAutofit/>
          </a:bodyPr>
          <a:lstStyle/>
          <a:p>
            <a:endParaRPr lang="en-US"/>
          </a:p>
        </p:txBody>
      </p:sp>
    </p:spTree>
    <p:extLst>
      <p:ext uri="{BB962C8B-B14F-4D97-AF65-F5344CB8AC3E}">
        <p14:creationId xmlns="" xmlns:p14="http://schemas.microsoft.com/office/powerpoint/2010/main" val="865788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6985261" y="0"/>
            <a:ext cx="5206738" cy="6858000"/>
          </a:xfrm>
          <a:custGeom>
            <a:avLst/>
            <a:gdLst>
              <a:gd name="connsiteX0" fmla="*/ 0 w 5206738"/>
              <a:gd name="connsiteY0" fmla="*/ 0 h 6858000"/>
              <a:gd name="connsiteX1" fmla="*/ 5206738 w 5206738"/>
              <a:gd name="connsiteY1" fmla="*/ 0 h 6858000"/>
              <a:gd name="connsiteX2" fmla="*/ 5206738 w 5206738"/>
              <a:gd name="connsiteY2" fmla="*/ 6858000 h 6858000"/>
              <a:gd name="connsiteX3" fmla="*/ 0 w 520673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206738" h="6858000">
                <a:moveTo>
                  <a:pt x="0" y="0"/>
                </a:moveTo>
                <a:lnTo>
                  <a:pt x="5206738" y="0"/>
                </a:lnTo>
                <a:lnTo>
                  <a:pt x="5206738" y="6858000"/>
                </a:lnTo>
                <a:lnTo>
                  <a:pt x="0" y="6858000"/>
                </a:lnTo>
                <a:close/>
              </a:path>
            </a:pathLst>
          </a:custGeom>
        </p:spPr>
        <p:txBody>
          <a:bodyPr wrap="square">
            <a:noAutofit/>
          </a:bodyPr>
          <a:lstStyle/>
          <a:p>
            <a:endParaRPr lang="en-US"/>
          </a:p>
        </p:txBody>
      </p:sp>
    </p:spTree>
    <p:extLst>
      <p:ext uri="{BB962C8B-B14F-4D97-AF65-F5344CB8AC3E}">
        <p14:creationId xmlns="" xmlns:p14="http://schemas.microsoft.com/office/powerpoint/2010/main" val="574436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0"/>
            <a:ext cx="5206738" cy="6858000"/>
          </a:xfrm>
          <a:custGeom>
            <a:avLst/>
            <a:gdLst>
              <a:gd name="connsiteX0" fmla="*/ 0 w 5206738"/>
              <a:gd name="connsiteY0" fmla="*/ 0 h 6858000"/>
              <a:gd name="connsiteX1" fmla="*/ 5206738 w 5206738"/>
              <a:gd name="connsiteY1" fmla="*/ 0 h 6858000"/>
              <a:gd name="connsiteX2" fmla="*/ 5206738 w 5206738"/>
              <a:gd name="connsiteY2" fmla="*/ 6858000 h 6858000"/>
              <a:gd name="connsiteX3" fmla="*/ 0 w 520673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206738" h="6858000">
                <a:moveTo>
                  <a:pt x="0" y="0"/>
                </a:moveTo>
                <a:lnTo>
                  <a:pt x="5206738" y="0"/>
                </a:lnTo>
                <a:lnTo>
                  <a:pt x="5206738" y="6858000"/>
                </a:lnTo>
                <a:lnTo>
                  <a:pt x="0" y="6858000"/>
                </a:lnTo>
                <a:close/>
              </a:path>
            </a:pathLst>
          </a:custGeom>
        </p:spPr>
        <p:txBody>
          <a:bodyPr wrap="square">
            <a:noAutofit/>
          </a:bodyPr>
          <a:lstStyle/>
          <a:p>
            <a:endParaRPr lang="en-US"/>
          </a:p>
        </p:txBody>
      </p:sp>
    </p:spTree>
    <p:extLst>
      <p:ext uri="{BB962C8B-B14F-4D97-AF65-F5344CB8AC3E}">
        <p14:creationId xmlns="" xmlns:p14="http://schemas.microsoft.com/office/powerpoint/2010/main" val="1139516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246667" y="214460"/>
            <a:ext cx="7946796" cy="6429081"/>
          </a:xfrm>
          <a:custGeom>
            <a:avLst/>
            <a:gdLst>
              <a:gd name="connsiteX0" fmla="*/ 0 w 7946796"/>
              <a:gd name="connsiteY0" fmla="*/ 0 h 6429081"/>
              <a:gd name="connsiteX1" fmla="*/ 7946796 w 7946796"/>
              <a:gd name="connsiteY1" fmla="*/ 0 h 6429081"/>
              <a:gd name="connsiteX2" fmla="*/ 7946796 w 7946796"/>
              <a:gd name="connsiteY2" fmla="*/ 6429081 h 6429081"/>
              <a:gd name="connsiteX3" fmla="*/ 0 w 7946796"/>
              <a:gd name="connsiteY3" fmla="*/ 6429081 h 6429081"/>
            </a:gdLst>
            <a:ahLst/>
            <a:cxnLst>
              <a:cxn ang="0">
                <a:pos x="connsiteX0" y="connsiteY0"/>
              </a:cxn>
              <a:cxn ang="0">
                <a:pos x="connsiteX1" y="connsiteY1"/>
              </a:cxn>
              <a:cxn ang="0">
                <a:pos x="connsiteX2" y="connsiteY2"/>
              </a:cxn>
              <a:cxn ang="0">
                <a:pos x="connsiteX3" y="connsiteY3"/>
              </a:cxn>
            </a:cxnLst>
            <a:rect l="l" t="t" r="r" b="b"/>
            <a:pathLst>
              <a:path w="7946796" h="6429081">
                <a:moveTo>
                  <a:pt x="0" y="0"/>
                </a:moveTo>
                <a:lnTo>
                  <a:pt x="7946796" y="0"/>
                </a:lnTo>
                <a:lnTo>
                  <a:pt x="7946796" y="6429081"/>
                </a:lnTo>
                <a:lnTo>
                  <a:pt x="0" y="6429081"/>
                </a:lnTo>
                <a:close/>
              </a:path>
            </a:pathLst>
          </a:custGeom>
        </p:spPr>
        <p:txBody>
          <a:bodyPr wrap="square">
            <a:noAutofit/>
          </a:bodyPr>
          <a:lstStyle/>
          <a:p>
            <a:endParaRPr lang="en-US"/>
          </a:p>
        </p:txBody>
      </p:sp>
    </p:spTree>
    <p:extLst>
      <p:ext uri="{BB962C8B-B14F-4D97-AF65-F5344CB8AC3E}">
        <p14:creationId xmlns="" xmlns:p14="http://schemas.microsoft.com/office/powerpoint/2010/main" val="1915636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a:xfrm>
            <a:off x="3874416" y="-1"/>
            <a:ext cx="2564091" cy="6858000"/>
          </a:xfrm>
          <a:custGeom>
            <a:avLst/>
            <a:gdLst>
              <a:gd name="connsiteX0" fmla="*/ 0 w 2564091"/>
              <a:gd name="connsiteY0" fmla="*/ 0 h 6858000"/>
              <a:gd name="connsiteX1" fmla="*/ 2564091 w 2564091"/>
              <a:gd name="connsiteY1" fmla="*/ 0 h 6858000"/>
              <a:gd name="connsiteX2" fmla="*/ 2564091 w 2564091"/>
              <a:gd name="connsiteY2" fmla="*/ 6858000 h 6858000"/>
              <a:gd name="connsiteX3" fmla="*/ 0 w 256409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564091" h="6858000">
                <a:moveTo>
                  <a:pt x="0" y="0"/>
                </a:moveTo>
                <a:lnTo>
                  <a:pt x="2564091" y="0"/>
                </a:lnTo>
                <a:lnTo>
                  <a:pt x="2564091" y="6858000"/>
                </a:lnTo>
                <a:lnTo>
                  <a:pt x="0" y="6858000"/>
                </a:lnTo>
                <a:close/>
              </a:path>
            </a:pathLst>
          </a:custGeom>
        </p:spPr>
        <p:txBody>
          <a:bodyPr wrap="square">
            <a:noAutofit/>
          </a:bodyPr>
          <a:lstStyle/>
          <a:p>
            <a:endParaRPr lang="en-US"/>
          </a:p>
        </p:txBody>
      </p:sp>
    </p:spTree>
    <p:extLst>
      <p:ext uri="{BB962C8B-B14F-4D97-AF65-F5344CB8AC3E}">
        <p14:creationId xmlns="" xmlns:p14="http://schemas.microsoft.com/office/powerpoint/2010/main" val="239202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6" name="Picture Placeholder 10"/>
          <p:cNvSpPr>
            <a:spLocks noGrp="1"/>
          </p:cNvSpPr>
          <p:nvPr>
            <p:ph type="pic" sz="quarter" idx="10"/>
          </p:nvPr>
        </p:nvSpPr>
        <p:spPr>
          <a:xfrm>
            <a:off x="7362683" y="-1"/>
            <a:ext cx="2564091" cy="6858000"/>
          </a:xfrm>
          <a:custGeom>
            <a:avLst/>
            <a:gdLst>
              <a:gd name="connsiteX0" fmla="*/ 0 w 2564091"/>
              <a:gd name="connsiteY0" fmla="*/ 0 h 6858000"/>
              <a:gd name="connsiteX1" fmla="*/ 2564091 w 2564091"/>
              <a:gd name="connsiteY1" fmla="*/ 0 h 6858000"/>
              <a:gd name="connsiteX2" fmla="*/ 2564091 w 2564091"/>
              <a:gd name="connsiteY2" fmla="*/ 6858000 h 6858000"/>
              <a:gd name="connsiteX3" fmla="*/ 0 w 256409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564091" h="6858000">
                <a:moveTo>
                  <a:pt x="0" y="0"/>
                </a:moveTo>
                <a:lnTo>
                  <a:pt x="2564091" y="0"/>
                </a:lnTo>
                <a:lnTo>
                  <a:pt x="2564091" y="6858000"/>
                </a:lnTo>
                <a:lnTo>
                  <a:pt x="0" y="6858000"/>
                </a:lnTo>
                <a:close/>
              </a:path>
            </a:pathLst>
          </a:custGeom>
        </p:spPr>
        <p:txBody>
          <a:bodyPr wrap="square">
            <a:noAutofit/>
          </a:bodyPr>
          <a:lstStyle/>
          <a:p>
            <a:endParaRPr lang="en-US"/>
          </a:p>
        </p:txBody>
      </p:sp>
    </p:spTree>
    <p:extLst>
      <p:ext uri="{BB962C8B-B14F-4D97-AF65-F5344CB8AC3E}">
        <p14:creationId xmlns="" xmlns:p14="http://schemas.microsoft.com/office/powerpoint/2010/main" val="151824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800" b="0" i="0">
                <a:solidFill>
                  <a:schemeClr val="tx1">
                    <a:tint val="75000"/>
                  </a:schemeClr>
                </a:solidFill>
                <a:latin typeface="Roboto Thin" charset="0"/>
                <a:ea typeface="Roboto Thin" charset="0"/>
                <a:cs typeface="Roboto Thin" charset="0"/>
              </a:defRPr>
            </a:lvl1pPr>
          </a:lstStyle>
          <a:p>
            <a:fld id="{873EFF02-C915-EF40-A6B2-10AA7CE27455}" type="datetimeFigureOut">
              <a:rPr lang="en-US" smtClean="0"/>
              <a:pPr/>
              <a:t>4/24/2016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800" b="0" i="0">
                <a:solidFill>
                  <a:schemeClr val="tx1">
                    <a:tint val="75000"/>
                  </a:schemeClr>
                </a:solidFill>
                <a:latin typeface="Roboto Thin" charset="0"/>
                <a:ea typeface="Roboto Thin" charset="0"/>
                <a:cs typeface="Roboto Thin"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800" b="0" i="0">
                <a:solidFill>
                  <a:schemeClr val="tx1">
                    <a:tint val="75000"/>
                  </a:schemeClr>
                </a:solidFill>
                <a:latin typeface="Roboto Thin" charset="0"/>
                <a:ea typeface="Roboto Thin" charset="0"/>
                <a:cs typeface="Roboto Thin" charset="0"/>
              </a:defRPr>
            </a:lvl1pPr>
          </a:lstStyle>
          <a:p>
            <a:fld id="{56D17385-44AA-6B46-9360-168AB6633C5A}" type="slidenum">
              <a:rPr lang="en-US" smtClean="0"/>
              <a:pPr/>
              <a:t>‹#›</a:t>
            </a:fld>
            <a:endParaRPr lang="en-US"/>
          </a:p>
        </p:txBody>
      </p:sp>
    </p:spTree>
    <p:extLst>
      <p:ext uri="{BB962C8B-B14F-4D97-AF65-F5344CB8AC3E}">
        <p14:creationId xmlns="" xmlns:p14="http://schemas.microsoft.com/office/powerpoint/2010/main" val="20564898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68" r:id="rId4"/>
    <p:sldLayoutId id="2147483651" r:id="rId5"/>
    <p:sldLayoutId id="2147483652" r:id="rId6"/>
    <p:sldLayoutId id="2147483654" r:id="rId7"/>
    <p:sldLayoutId id="2147483653" r:id="rId8"/>
    <p:sldLayoutId id="2147483664" r:id="rId9"/>
    <p:sldLayoutId id="2147483655" r:id="rId10"/>
    <p:sldLayoutId id="2147483656" r:id="rId11"/>
    <p:sldLayoutId id="2147483662" r:id="rId12"/>
    <p:sldLayoutId id="2147483657" r:id="rId13"/>
    <p:sldLayoutId id="2147483658" r:id="rId14"/>
    <p:sldLayoutId id="2147483670" r:id="rId15"/>
    <p:sldLayoutId id="2147483659" r:id="rId16"/>
    <p:sldLayoutId id="2147483660" r:id="rId17"/>
    <p:sldLayoutId id="2147483663" r:id="rId18"/>
    <p:sldLayoutId id="2147483665" r:id="rId19"/>
    <p:sldLayoutId id="2147483666" r:id="rId20"/>
    <p:sldLayoutId id="2147483667" r:id="rId21"/>
    <p:sldLayoutId id="2147483669"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Lst>
  <p:timing>
    <p:tnLst>
      <p:par>
        <p:cTn id="1" dur="indefinite" restart="never" nodeType="tmRoot"/>
      </p:par>
    </p:tnLst>
  </p:timing>
  <p:txStyles>
    <p:titleStyle>
      <a:lvl1pPr algn="l" defTabSz="914400" rtl="0" eaLnBrk="1" latinLnBrk="0" hangingPunct="1">
        <a:lnSpc>
          <a:spcPct val="90000"/>
        </a:lnSpc>
        <a:spcBef>
          <a:spcPct val="0"/>
        </a:spcBef>
        <a:buNone/>
        <a:defRPr sz="2400" b="0" i="0" kern="1200">
          <a:solidFill>
            <a:schemeClr val="tx1"/>
          </a:solidFill>
          <a:latin typeface="Roboto Thin" charset="0"/>
          <a:ea typeface="Roboto Thin" charset="0"/>
          <a:cs typeface="Roboto Thin" charset="0"/>
        </a:defRPr>
      </a:lvl1pPr>
    </p:titleStyle>
    <p:bodyStyle>
      <a:lvl1pPr marL="0" indent="0" algn="l" defTabSz="914400" rtl="0" eaLnBrk="1" latinLnBrk="0" hangingPunct="1">
        <a:lnSpc>
          <a:spcPct val="90000"/>
        </a:lnSpc>
        <a:spcBef>
          <a:spcPts val="1000"/>
        </a:spcBef>
        <a:buFont typeface="Arial"/>
        <a:buNone/>
        <a:defRPr sz="1400" b="0" i="0" kern="1200">
          <a:solidFill>
            <a:schemeClr val="tx1"/>
          </a:solidFill>
          <a:latin typeface="Roboto Thin" charset="0"/>
          <a:ea typeface="Roboto Thin" charset="0"/>
          <a:cs typeface="Roboto Thin" charset="0"/>
        </a:defRPr>
      </a:lvl1pPr>
      <a:lvl2pPr marL="685800" indent="-228600" algn="l" defTabSz="914400" rtl="0" eaLnBrk="1" latinLnBrk="0" hangingPunct="1">
        <a:lnSpc>
          <a:spcPct val="90000"/>
        </a:lnSpc>
        <a:spcBef>
          <a:spcPts val="500"/>
        </a:spcBef>
        <a:buFont typeface="Arial"/>
        <a:buChar char="•"/>
        <a:defRPr sz="800" b="0" i="0" kern="1200">
          <a:solidFill>
            <a:schemeClr val="tx1"/>
          </a:solidFill>
          <a:latin typeface="Roboto Thin" charset="0"/>
          <a:ea typeface="Roboto Thin" charset="0"/>
          <a:cs typeface="Roboto Thin" charset="0"/>
        </a:defRPr>
      </a:lvl2pPr>
      <a:lvl3pPr marL="1143000" indent="-228600" algn="l" defTabSz="914400" rtl="0" eaLnBrk="1" latinLnBrk="0" hangingPunct="1">
        <a:lnSpc>
          <a:spcPct val="90000"/>
        </a:lnSpc>
        <a:spcBef>
          <a:spcPts val="500"/>
        </a:spcBef>
        <a:buFont typeface="Arial"/>
        <a:buChar char="•"/>
        <a:defRPr sz="800" b="0" i="0" kern="1200">
          <a:solidFill>
            <a:schemeClr val="tx1"/>
          </a:solidFill>
          <a:latin typeface="Roboto Thin" charset="0"/>
          <a:ea typeface="Roboto Thin" charset="0"/>
          <a:cs typeface="Roboto Thin" charset="0"/>
        </a:defRPr>
      </a:lvl3pPr>
      <a:lvl4pPr marL="1600200" indent="-228600" algn="l" defTabSz="914400" rtl="0" eaLnBrk="1" latinLnBrk="0" hangingPunct="1">
        <a:lnSpc>
          <a:spcPct val="90000"/>
        </a:lnSpc>
        <a:spcBef>
          <a:spcPts val="500"/>
        </a:spcBef>
        <a:buFont typeface="Arial"/>
        <a:buChar char="•"/>
        <a:defRPr sz="800" b="0" i="0" kern="1200">
          <a:solidFill>
            <a:schemeClr val="tx1"/>
          </a:solidFill>
          <a:latin typeface="Roboto Thin" charset="0"/>
          <a:ea typeface="Roboto Thin" charset="0"/>
          <a:cs typeface="Roboto Thin" charset="0"/>
        </a:defRPr>
      </a:lvl4pPr>
      <a:lvl5pPr marL="2057400" indent="-228600" algn="l" defTabSz="914400" rtl="0" eaLnBrk="1" latinLnBrk="0" hangingPunct="1">
        <a:lnSpc>
          <a:spcPct val="90000"/>
        </a:lnSpc>
        <a:spcBef>
          <a:spcPts val="500"/>
        </a:spcBef>
        <a:buFont typeface="Arial"/>
        <a:buChar char="•"/>
        <a:defRPr sz="800" b="0" i="0" kern="1200">
          <a:solidFill>
            <a:schemeClr val="tx1"/>
          </a:solidFill>
          <a:latin typeface="Roboto Thin" charset="0"/>
          <a:ea typeface="Roboto Thin" charset="0"/>
          <a:cs typeface="Roboto Thin"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25"/>
          <p:cNvSpPr/>
          <p:nvPr/>
        </p:nvSpPr>
        <p:spPr>
          <a:xfrm rot="18900000">
            <a:off x="9512815" y="269905"/>
            <a:ext cx="4764506" cy="5604356"/>
          </a:xfrm>
          <a:custGeom>
            <a:avLst/>
            <a:gdLst>
              <a:gd name="connsiteX0" fmla="*/ 3924657 w 4764506"/>
              <a:gd name="connsiteY0" fmla="*/ 0 h 5604356"/>
              <a:gd name="connsiteX1" fmla="*/ 4764506 w 4764506"/>
              <a:gd name="connsiteY1" fmla="*/ 839849 h 5604356"/>
              <a:gd name="connsiteX2" fmla="*/ 0 w 4764506"/>
              <a:gd name="connsiteY2" fmla="*/ 5604356 h 5604356"/>
              <a:gd name="connsiteX3" fmla="*/ 0 w 4764506"/>
              <a:gd name="connsiteY3" fmla="*/ 0 h 5604356"/>
            </a:gdLst>
            <a:ahLst/>
            <a:cxnLst>
              <a:cxn ang="0">
                <a:pos x="connsiteX0" y="connsiteY0"/>
              </a:cxn>
              <a:cxn ang="0">
                <a:pos x="connsiteX1" y="connsiteY1"/>
              </a:cxn>
              <a:cxn ang="0">
                <a:pos x="connsiteX2" y="connsiteY2"/>
              </a:cxn>
              <a:cxn ang="0">
                <a:pos x="connsiteX3" y="connsiteY3"/>
              </a:cxn>
            </a:cxnLst>
            <a:rect l="l" t="t" r="r" b="b"/>
            <a:pathLst>
              <a:path w="4764506" h="5604356">
                <a:moveTo>
                  <a:pt x="3924657" y="0"/>
                </a:moveTo>
                <a:lnTo>
                  <a:pt x="4764506" y="839849"/>
                </a:lnTo>
                <a:lnTo>
                  <a:pt x="0" y="5604356"/>
                </a:lnTo>
                <a:lnTo>
                  <a:pt x="0" y="0"/>
                </a:lnTo>
                <a:close/>
              </a:path>
            </a:pathLst>
          </a:custGeom>
          <a:solidFill>
            <a:schemeClr val="tx2">
              <a:lumMod val="50000"/>
            </a:schemeClr>
          </a:solidFill>
          <a:ln>
            <a:noFill/>
          </a:ln>
          <a:effectLst>
            <a:outerShdw blurRad="50800" dist="25400" dir="54000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p:nvSpPr>
        <p:spPr>
          <a:xfrm rot="18900000">
            <a:off x="6304472" y="-2053292"/>
            <a:ext cx="4106584" cy="4106584"/>
          </a:xfrm>
          <a:custGeom>
            <a:avLst/>
            <a:gdLst>
              <a:gd name="connsiteX0" fmla="*/ 0 w 4106584"/>
              <a:gd name="connsiteY0" fmla="*/ 0 h 4106584"/>
              <a:gd name="connsiteX1" fmla="*/ 4106584 w 4106584"/>
              <a:gd name="connsiteY1" fmla="*/ 4106584 h 4106584"/>
              <a:gd name="connsiteX2" fmla="*/ 0 w 4106584"/>
              <a:gd name="connsiteY2" fmla="*/ 4106584 h 4106584"/>
            </a:gdLst>
            <a:ahLst/>
            <a:cxnLst>
              <a:cxn ang="0">
                <a:pos x="connsiteX0" y="connsiteY0"/>
              </a:cxn>
              <a:cxn ang="0">
                <a:pos x="connsiteX1" y="connsiteY1"/>
              </a:cxn>
              <a:cxn ang="0">
                <a:pos x="connsiteX2" y="connsiteY2"/>
              </a:cxn>
            </a:cxnLst>
            <a:rect l="l" t="t" r="r" b="b"/>
            <a:pathLst>
              <a:path w="4106584" h="4106584">
                <a:moveTo>
                  <a:pt x="0" y="0"/>
                </a:moveTo>
                <a:lnTo>
                  <a:pt x="4106584" y="4106584"/>
                </a:lnTo>
                <a:lnTo>
                  <a:pt x="0" y="4106584"/>
                </a:lnTo>
                <a:close/>
              </a:path>
            </a:pathLst>
          </a:custGeom>
          <a:solidFill>
            <a:schemeClr val="tx2">
              <a:lumMod val="75000"/>
            </a:schemeClr>
          </a:solidFill>
          <a:ln>
            <a:noFill/>
          </a:ln>
          <a:effectLst>
            <a:outerShdw blurRad="50800" dist="25400" dir="54000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37"/>
          <p:cNvSpPr/>
          <p:nvPr/>
        </p:nvSpPr>
        <p:spPr>
          <a:xfrm rot="18900000">
            <a:off x="536614" y="5581005"/>
            <a:ext cx="2553990" cy="2553991"/>
          </a:xfrm>
          <a:custGeom>
            <a:avLst/>
            <a:gdLst>
              <a:gd name="connsiteX0" fmla="*/ 2553990 w 2553990"/>
              <a:gd name="connsiteY0" fmla="*/ 0 h 2553991"/>
              <a:gd name="connsiteX1" fmla="*/ 2553990 w 2553990"/>
              <a:gd name="connsiteY1" fmla="*/ 2553991 h 2553991"/>
              <a:gd name="connsiteX2" fmla="*/ 0 w 2553990"/>
              <a:gd name="connsiteY2" fmla="*/ 0 h 2553991"/>
            </a:gdLst>
            <a:ahLst/>
            <a:cxnLst>
              <a:cxn ang="0">
                <a:pos x="connsiteX0" y="connsiteY0"/>
              </a:cxn>
              <a:cxn ang="0">
                <a:pos x="connsiteX1" y="connsiteY1"/>
              </a:cxn>
              <a:cxn ang="0">
                <a:pos x="connsiteX2" y="connsiteY2"/>
              </a:cxn>
            </a:cxnLst>
            <a:rect l="l" t="t" r="r" b="b"/>
            <a:pathLst>
              <a:path w="2553990" h="2553991">
                <a:moveTo>
                  <a:pt x="2553990" y="0"/>
                </a:moveTo>
                <a:lnTo>
                  <a:pt x="2553990" y="2553991"/>
                </a:lnTo>
                <a:lnTo>
                  <a:pt x="0" y="0"/>
                </a:lnTo>
                <a:close/>
              </a:path>
            </a:pathLst>
          </a:custGeom>
          <a:solidFill>
            <a:schemeClr val="accent1">
              <a:lumMod val="50000"/>
            </a:schemeClr>
          </a:solidFill>
          <a:ln>
            <a:noFill/>
          </a:ln>
          <a:effectLst>
            <a:outerShdw blurRad="50800" dist="25400" dir="54000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36"/>
          <p:cNvSpPr/>
          <p:nvPr/>
        </p:nvSpPr>
        <p:spPr>
          <a:xfrm rot="18900000">
            <a:off x="-1135325" y="3708715"/>
            <a:ext cx="2559410" cy="2967775"/>
          </a:xfrm>
          <a:custGeom>
            <a:avLst/>
            <a:gdLst>
              <a:gd name="connsiteX0" fmla="*/ 2559410 w 2559410"/>
              <a:gd name="connsiteY0" fmla="*/ 0 h 2967775"/>
              <a:gd name="connsiteX1" fmla="*/ 2559410 w 2559410"/>
              <a:gd name="connsiteY1" fmla="*/ 2967775 h 2967775"/>
              <a:gd name="connsiteX2" fmla="*/ 408364 w 2559410"/>
              <a:gd name="connsiteY2" fmla="*/ 2967774 h 2967775"/>
              <a:gd name="connsiteX3" fmla="*/ 0 w 2559410"/>
              <a:gd name="connsiteY3" fmla="*/ 2559411 h 2967775"/>
            </a:gdLst>
            <a:ahLst/>
            <a:cxnLst>
              <a:cxn ang="0">
                <a:pos x="connsiteX0" y="connsiteY0"/>
              </a:cxn>
              <a:cxn ang="0">
                <a:pos x="connsiteX1" y="connsiteY1"/>
              </a:cxn>
              <a:cxn ang="0">
                <a:pos x="connsiteX2" y="connsiteY2"/>
              </a:cxn>
              <a:cxn ang="0">
                <a:pos x="connsiteX3" y="connsiteY3"/>
              </a:cxn>
            </a:cxnLst>
            <a:rect l="l" t="t" r="r" b="b"/>
            <a:pathLst>
              <a:path w="2559410" h="2967775">
                <a:moveTo>
                  <a:pt x="2559410" y="0"/>
                </a:moveTo>
                <a:lnTo>
                  <a:pt x="2559410" y="2967775"/>
                </a:lnTo>
                <a:lnTo>
                  <a:pt x="408364" y="2967774"/>
                </a:lnTo>
                <a:lnTo>
                  <a:pt x="0" y="2559411"/>
                </a:lnTo>
                <a:close/>
              </a:path>
            </a:pathLst>
          </a:custGeom>
          <a:solidFill>
            <a:schemeClr val="tx2"/>
          </a:solidFill>
          <a:ln>
            <a:noFill/>
          </a:ln>
          <a:effectLst>
            <a:outerShdw blurRad="50800" dist="25400" dir="54000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p:cNvSpPr/>
          <p:nvPr/>
        </p:nvSpPr>
        <p:spPr>
          <a:xfrm rot="18900000">
            <a:off x="7782545" y="4989712"/>
            <a:ext cx="3778408" cy="3635585"/>
          </a:xfrm>
          <a:custGeom>
            <a:avLst/>
            <a:gdLst>
              <a:gd name="connsiteX0" fmla="*/ 3778408 w 3778408"/>
              <a:gd name="connsiteY0" fmla="*/ 0 h 3635585"/>
              <a:gd name="connsiteX1" fmla="*/ 3778408 w 3778408"/>
              <a:gd name="connsiteY1" fmla="*/ 3492762 h 3635585"/>
              <a:gd name="connsiteX2" fmla="*/ 3635585 w 3778408"/>
              <a:gd name="connsiteY2" fmla="*/ 3635585 h 3635585"/>
              <a:gd name="connsiteX3" fmla="*/ 0 w 3778408"/>
              <a:gd name="connsiteY3" fmla="*/ 0 h 3635585"/>
            </a:gdLst>
            <a:ahLst/>
            <a:cxnLst>
              <a:cxn ang="0">
                <a:pos x="connsiteX0" y="connsiteY0"/>
              </a:cxn>
              <a:cxn ang="0">
                <a:pos x="connsiteX1" y="connsiteY1"/>
              </a:cxn>
              <a:cxn ang="0">
                <a:pos x="connsiteX2" y="connsiteY2"/>
              </a:cxn>
              <a:cxn ang="0">
                <a:pos x="connsiteX3" y="connsiteY3"/>
              </a:cxn>
            </a:cxnLst>
            <a:rect l="l" t="t" r="r" b="b"/>
            <a:pathLst>
              <a:path w="3778408" h="3635585">
                <a:moveTo>
                  <a:pt x="3778408" y="0"/>
                </a:moveTo>
                <a:lnTo>
                  <a:pt x="3778408" y="3492762"/>
                </a:lnTo>
                <a:lnTo>
                  <a:pt x="3635585" y="3635585"/>
                </a:lnTo>
                <a:lnTo>
                  <a:pt x="0" y="0"/>
                </a:lnTo>
                <a:close/>
              </a:path>
            </a:pathLst>
          </a:custGeom>
          <a:solidFill>
            <a:schemeClr val="tx2">
              <a:lumMod val="60000"/>
              <a:lumOff val="40000"/>
            </a:schemeClr>
          </a:solidFill>
          <a:ln>
            <a:noFill/>
          </a:ln>
          <a:effectLst>
            <a:outerShdw blurRad="50800" dist="25400" dir="54000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p:cNvSpPr/>
          <p:nvPr/>
        </p:nvSpPr>
        <p:spPr>
          <a:xfrm rot="18900000">
            <a:off x="808246" y="-1956237"/>
            <a:ext cx="6376737" cy="9851811"/>
          </a:xfrm>
          <a:custGeom>
            <a:avLst/>
            <a:gdLst>
              <a:gd name="connsiteX0" fmla="*/ 2462209 w 6376737"/>
              <a:gd name="connsiteY0" fmla="*/ 0 h 9851811"/>
              <a:gd name="connsiteX1" fmla="*/ 6376737 w 6376737"/>
              <a:gd name="connsiteY1" fmla="*/ 3914528 h 9851811"/>
              <a:gd name="connsiteX2" fmla="*/ 6376737 w 6376737"/>
              <a:gd name="connsiteY2" fmla="*/ 9851811 h 9851811"/>
              <a:gd name="connsiteX3" fmla="*/ 2615344 w 6376737"/>
              <a:gd name="connsiteY3" fmla="*/ 9851811 h 9851811"/>
              <a:gd name="connsiteX4" fmla="*/ 1 w 6376737"/>
              <a:gd name="connsiteY4" fmla="*/ 7236468 h 9851811"/>
              <a:gd name="connsiteX5" fmla="*/ 0 w 6376737"/>
              <a:gd name="connsiteY5" fmla="*/ 2462209 h 9851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76737" h="9851811">
                <a:moveTo>
                  <a:pt x="2462209" y="0"/>
                </a:moveTo>
                <a:lnTo>
                  <a:pt x="6376737" y="3914528"/>
                </a:lnTo>
                <a:lnTo>
                  <a:pt x="6376737" y="9851811"/>
                </a:lnTo>
                <a:lnTo>
                  <a:pt x="2615344" y="9851811"/>
                </a:lnTo>
                <a:lnTo>
                  <a:pt x="1" y="7236468"/>
                </a:lnTo>
                <a:lnTo>
                  <a:pt x="0" y="2462209"/>
                </a:lnTo>
                <a:close/>
              </a:path>
            </a:pathLst>
          </a:custGeom>
          <a:solidFill>
            <a:schemeClr val="bg1"/>
          </a:solidFill>
          <a:ln>
            <a:noFill/>
          </a:ln>
          <a:effectLst>
            <a:outerShdw blurRad="292100" dir="5400000" algn="t" rotWithShape="0">
              <a:prstClr val="black">
                <a:alpha val="45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860209" y="3233759"/>
            <a:ext cx="6026953" cy="1726948"/>
          </a:xfrm>
          <a:prstGeom prst="rect">
            <a:avLst/>
          </a:prstGeom>
        </p:spPr>
        <p:txBody>
          <a:bodyPr wrap="square">
            <a:spAutoFit/>
          </a:bodyPr>
          <a:lstStyle/>
          <a:p>
            <a:pPr algn="ctr">
              <a:lnSpc>
                <a:spcPct val="140000"/>
              </a:lnSpc>
            </a:pPr>
            <a:r>
              <a:rPr lang="en-US" sz="4000" dirty="0" smtClean="0">
                <a:latin typeface="Roboto" pitchFamily="2" charset="0"/>
                <a:ea typeface="Roboto" pitchFamily="2" charset="0"/>
                <a:cs typeface="Roboto Light" charset="0"/>
              </a:rPr>
              <a:t>Human Development in India</a:t>
            </a:r>
            <a:endParaRPr lang="en-US" sz="4000" dirty="0">
              <a:latin typeface="Roboto" pitchFamily="2" charset="0"/>
              <a:ea typeface="Roboto" pitchFamily="2" charset="0"/>
              <a:cs typeface="Roboto Light" charset="0"/>
            </a:endParaRPr>
          </a:p>
        </p:txBody>
      </p:sp>
      <p:grpSp>
        <p:nvGrpSpPr>
          <p:cNvPr id="3" name="Group 2"/>
          <p:cNvGrpSpPr/>
          <p:nvPr/>
        </p:nvGrpSpPr>
        <p:grpSpPr>
          <a:xfrm>
            <a:off x="835004" y="690958"/>
            <a:ext cx="3574046" cy="584510"/>
            <a:chOff x="835004" y="690958"/>
            <a:chExt cx="3574046" cy="584510"/>
          </a:xfrm>
        </p:grpSpPr>
        <p:grpSp>
          <p:nvGrpSpPr>
            <p:cNvPr id="4" name="Group 10"/>
            <p:cNvGrpSpPr/>
            <p:nvPr/>
          </p:nvGrpSpPr>
          <p:grpSpPr>
            <a:xfrm>
              <a:off x="835004" y="690958"/>
              <a:ext cx="677117" cy="584510"/>
              <a:chOff x="1585912" y="1047370"/>
              <a:chExt cx="5143500" cy="4440045"/>
            </a:xfrm>
          </p:grpSpPr>
          <p:sp>
            <p:nvSpPr>
              <p:cNvPr id="12" name="Diamond 11"/>
              <p:cNvSpPr/>
              <p:nvPr/>
            </p:nvSpPr>
            <p:spPr>
              <a:xfrm>
                <a:off x="1585912" y="2687065"/>
                <a:ext cx="5143500" cy="2800350"/>
              </a:xfrm>
              <a:prstGeom prst="diamond">
                <a:avLst/>
              </a:prstGeom>
              <a:solidFill>
                <a:schemeClr val="tx2">
                  <a:lumMod val="50000"/>
                </a:schemeClr>
              </a:solidFill>
              <a:ln>
                <a:noFill/>
              </a:ln>
              <a:effectLst>
                <a:outerShdw blurRad="50800" dist="25400" dir="54000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iamond 13"/>
              <p:cNvSpPr/>
              <p:nvPr/>
            </p:nvSpPr>
            <p:spPr>
              <a:xfrm>
                <a:off x="1585912" y="1885699"/>
                <a:ext cx="5143500" cy="2800348"/>
              </a:xfrm>
              <a:prstGeom prst="diamond">
                <a:avLst/>
              </a:prstGeom>
              <a:solidFill>
                <a:schemeClr val="accent5"/>
              </a:solidFill>
              <a:ln>
                <a:noFill/>
              </a:ln>
              <a:effectLst>
                <a:outerShdw blurRad="50800" dist="25400" dir="54000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iamond 15"/>
              <p:cNvSpPr/>
              <p:nvPr/>
            </p:nvSpPr>
            <p:spPr>
              <a:xfrm>
                <a:off x="1585912" y="1047370"/>
                <a:ext cx="5143500" cy="2800348"/>
              </a:xfrm>
              <a:prstGeom prst="diamond">
                <a:avLst/>
              </a:prstGeom>
              <a:solidFill>
                <a:srgbClr val="92D050"/>
              </a:solidFill>
              <a:ln>
                <a:noFill/>
              </a:ln>
              <a:effectLst>
                <a:outerShdw blurRad="50800" dist="25400" dir="54000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p:cNvSpPr txBox="1"/>
            <p:nvPr/>
          </p:nvSpPr>
          <p:spPr>
            <a:xfrm>
              <a:off x="1860209" y="801320"/>
              <a:ext cx="2548841" cy="369332"/>
            </a:xfrm>
            <a:prstGeom prst="rect">
              <a:avLst/>
            </a:prstGeom>
            <a:noFill/>
          </p:spPr>
          <p:txBody>
            <a:bodyPr wrap="square" rtlCol="0">
              <a:spAutoFit/>
            </a:bodyPr>
            <a:lstStyle/>
            <a:p>
              <a:r>
                <a:rPr lang="en-US" dirty="0" smtClean="0">
                  <a:solidFill>
                    <a:schemeClr val="bg2">
                      <a:lumMod val="75000"/>
                    </a:schemeClr>
                  </a:solidFill>
                  <a:latin typeface="Roboto Light" charset="0"/>
                  <a:ea typeface="Roboto Light" charset="0"/>
                  <a:cs typeface="Roboto Light" charset="0"/>
                </a:rPr>
                <a:t>Group 5</a:t>
              </a:r>
              <a:endParaRPr lang="en-US" dirty="0">
                <a:solidFill>
                  <a:schemeClr val="bg2">
                    <a:lumMod val="75000"/>
                  </a:schemeClr>
                </a:solidFill>
                <a:latin typeface="Roboto Light" charset="0"/>
                <a:ea typeface="Roboto Light" charset="0"/>
                <a:cs typeface="Roboto Light" charset="0"/>
              </a:endParaRPr>
            </a:p>
          </p:txBody>
        </p:sp>
      </p:grpSp>
    </p:spTree>
    <p:extLst>
      <p:ext uri="{BB962C8B-B14F-4D97-AF65-F5344CB8AC3E}">
        <p14:creationId xmlns="" xmlns:p14="http://schemas.microsoft.com/office/powerpoint/2010/main" val="672139932"/>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56399" y="460120"/>
            <a:ext cx="9268051" cy="769441"/>
          </a:xfrm>
          <a:prstGeom prst="rect">
            <a:avLst/>
          </a:prstGeom>
          <a:noFill/>
        </p:spPr>
        <p:txBody>
          <a:bodyPr wrap="none" rtlCol="0">
            <a:spAutoFit/>
          </a:bodyPr>
          <a:lstStyle/>
          <a:p>
            <a:pPr algn="ctr"/>
            <a:r>
              <a:rPr lang="en-IN" sz="4400" dirty="0" smtClean="0"/>
              <a:t>Economic growth without development</a:t>
            </a:r>
          </a:p>
        </p:txBody>
      </p:sp>
      <p:cxnSp>
        <p:nvCxnSpPr>
          <p:cNvPr id="9" name="Straight Connector 8"/>
          <p:cNvCxnSpPr/>
          <p:nvPr/>
        </p:nvCxnSpPr>
        <p:spPr>
          <a:xfrm>
            <a:off x="5504573" y="1164434"/>
            <a:ext cx="1182855" cy="0"/>
          </a:xfrm>
          <a:prstGeom prst="line">
            <a:avLst/>
          </a:prstGeom>
          <a:ln>
            <a:solidFill>
              <a:srgbClr val="2EC4B6"/>
            </a:solidFill>
          </a:ln>
        </p:spPr>
        <p:style>
          <a:lnRef idx="1">
            <a:schemeClr val="accent1"/>
          </a:lnRef>
          <a:fillRef idx="0">
            <a:schemeClr val="accent1"/>
          </a:fillRef>
          <a:effectRef idx="0">
            <a:schemeClr val="accent1"/>
          </a:effectRef>
          <a:fontRef idx="minor">
            <a:schemeClr val="tx1"/>
          </a:fontRef>
        </p:style>
      </p:cxnSp>
      <p:sp>
        <p:nvSpPr>
          <p:cNvPr id="10" name="Triangle 9"/>
          <p:cNvSpPr/>
          <p:nvPr/>
        </p:nvSpPr>
        <p:spPr>
          <a:xfrm rot="10800000">
            <a:off x="5657693" y="0"/>
            <a:ext cx="876615" cy="291995"/>
          </a:xfrm>
          <a:prstGeom prst="triangle">
            <a:avLst/>
          </a:prstGeom>
          <a:solidFill>
            <a:srgbClr val="2EC4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p:cNvSpPr txBox="1">
            <a:spLocks/>
          </p:cNvSpPr>
          <p:nvPr/>
        </p:nvSpPr>
        <p:spPr>
          <a:xfrm>
            <a:off x="914399" y="1447799"/>
            <a:ext cx="10736318" cy="5047593"/>
          </a:xfrm>
          <a:prstGeom prst="rect">
            <a:avLst/>
          </a:prstGeom>
        </p:spPr>
        <p:txBody>
          <a:bodyPr>
            <a:normAutofit/>
          </a:body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1400" b="0" i="0" u="none" strike="noStrike" kern="1200" cap="none" spc="0" normalizeH="0" baseline="0" noProof="0" dirty="0">
              <a:ln>
                <a:noFill/>
              </a:ln>
              <a:solidFill>
                <a:schemeClr val="tx1"/>
              </a:solidFill>
              <a:effectLst/>
              <a:uLnTx/>
              <a:uFillTx/>
              <a:latin typeface="Times New Roman" pitchFamily="18" charset="0"/>
              <a:ea typeface="Roboto Thin" charset="0"/>
              <a:cs typeface="Times New Roman" pitchFamily="18" charset="0"/>
            </a:endParaRPr>
          </a:p>
        </p:txBody>
      </p:sp>
      <p:sp>
        <p:nvSpPr>
          <p:cNvPr id="15" name="Content Placeholder 2"/>
          <p:cNvSpPr txBox="1">
            <a:spLocks/>
          </p:cNvSpPr>
          <p:nvPr/>
        </p:nvSpPr>
        <p:spPr>
          <a:xfrm>
            <a:off x="599090" y="1447800"/>
            <a:ext cx="10830910" cy="5047592"/>
          </a:xfrm>
          <a:prstGeom prst="rect">
            <a:avLst/>
          </a:prstGeom>
        </p:spPr>
        <p:txBody>
          <a:bodyPr>
            <a:noAutofit/>
          </a:body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600" b="0" i="0" u="none" strike="noStrike" kern="1200" cap="none" spc="0" normalizeH="0" baseline="0" noProof="0" dirty="0">
              <a:ln>
                <a:noFill/>
              </a:ln>
              <a:solidFill>
                <a:schemeClr val="tx1"/>
              </a:solidFill>
              <a:effectLst/>
              <a:uLnTx/>
              <a:uFillTx/>
              <a:latin typeface="Times New Roman" pitchFamily="18" charset="0"/>
              <a:ea typeface="Roboto Thin" charset="0"/>
              <a:cs typeface="Times New Roman" pitchFamily="18" charset="0"/>
            </a:endParaRPr>
          </a:p>
        </p:txBody>
      </p:sp>
      <p:sp>
        <p:nvSpPr>
          <p:cNvPr id="16" name="Content Placeholder 2"/>
          <p:cNvSpPr txBox="1">
            <a:spLocks/>
          </p:cNvSpPr>
          <p:nvPr/>
        </p:nvSpPr>
        <p:spPr>
          <a:xfrm>
            <a:off x="599091" y="1274374"/>
            <a:ext cx="11051626" cy="5410200"/>
          </a:xfrm>
          <a:prstGeom prst="rect">
            <a:avLst/>
          </a:prstGeom>
        </p:spPr>
        <p:txBody>
          <a:bodyPr anchor="ctr">
            <a:noAutofit/>
          </a:bodyPr>
          <a:lstStyle/>
          <a:p>
            <a:pPr marL="268288" indent="-268288">
              <a:spcBef>
                <a:spcPts val="500"/>
              </a:spcBef>
              <a:buSzPct val="130000"/>
              <a:buFont typeface="Arial" pitchFamily="34" charset="0"/>
              <a:buChar char="•"/>
            </a:pPr>
            <a:r>
              <a:rPr lang="en-IN" sz="2600" dirty="0" smtClean="0">
                <a:latin typeface="Times New Roman" pitchFamily="18" charset="0"/>
                <a:cs typeface="Times New Roman" pitchFamily="18" charset="0"/>
              </a:rPr>
              <a:t>Congestion. Economic growth can cause an increase in congestion. This means people will spend longer in traffic jams. GDP may increase but they have lower living standards because they spend more time in traffic jams.</a:t>
            </a:r>
          </a:p>
          <a:p>
            <a:pPr marL="268288" indent="-268288">
              <a:spcBef>
                <a:spcPts val="500"/>
              </a:spcBef>
              <a:buSzPct val="130000"/>
              <a:buFont typeface="Arial" pitchFamily="34" charset="0"/>
              <a:buChar char="•"/>
            </a:pPr>
            <a:endParaRPr lang="en-IN" sz="2600" dirty="0" smtClean="0">
              <a:latin typeface="Times New Roman" pitchFamily="18" charset="0"/>
              <a:cs typeface="Times New Roman" pitchFamily="18" charset="0"/>
            </a:endParaRPr>
          </a:p>
          <a:p>
            <a:pPr marL="268288" indent="-268288">
              <a:spcBef>
                <a:spcPts val="500"/>
              </a:spcBef>
              <a:buSzPct val="130000"/>
              <a:buFont typeface="Arial" pitchFamily="34" charset="0"/>
              <a:buChar char="•"/>
            </a:pPr>
            <a:r>
              <a:rPr lang="en-IN" sz="2600" dirty="0" smtClean="0">
                <a:latin typeface="Times New Roman" pitchFamily="18" charset="0"/>
                <a:cs typeface="Times New Roman" pitchFamily="18" charset="0"/>
              </a:rPr>
              <a:t>Production not consumed. If a state owned industry increases output, this is reflected in an increase in GDP. However, if the output is not used by anyone then it causes no actual increase in living standards.</a:t>
            </a:r>
          </a:p>
          <a:p>
            <a:pPr marL="268288" indent="-268288">
              <a:spcBef>
                <a:spcPts val="500"/>
              </a:spcBef>
              <a:buSzPct val="130000"/>
              <a:buFont typeface="Arial" pitchFamily="34" charset="0"/>
              <a:buChar char="•"/>
            </a:pPr>
            <a:endParaRPr lang="en-IN" sz="2600" dirty="0" smtClean="0">
              <a:latin typeface="Times New Roman" pitchFamily="18" charset="0"/>
              <a:cs typeface="Times New Roman" pitchFamily="18" charset="0"/>
            </a:endParaRPr>
          </a:p>
          <a:p>
            <a:pPr marL="268288" indent="-268288">
              <a:spcBef>
                <a:spcPts val="500"/>
              </a:spcBef>
              <a:buSzPct val="130000"/>
              <a:buFont typeface="Arial" pitchFamily="34" charset="0"/>
              <a:buChar char="•"/>
            </a:pPr>
            <a:r>
              <a:rPr lang="en-IN" sz="2600" dirty="0" smtClean="0">
                <a:latin typeface="Times New Roman" pitchFamily="18" charset="0"/>
                <a:cs typeface="Times New Roman" pitchFamily="18" charset="0"/>
              </a:rPr>
              <a:t>Military spending. A country may increase GDP through spending more on military goods. However, if this is at the expense of health care and education it can lead to lower living </a:t>
            </a:r>
            <a:r>
              <a:rPr lang="en-IN" sz="2600" smtClean="0">
                <a:latin typeface="Times New Roman" pitchFamily="18" charset="0"/>
                <a:cs typeface="Times New Roman" pitchFamily="18" charset="0"/>
              </a:rPr>
              <a:t>standards.</a:t>
            </a:r>
            <a:endParaRPr lang="en-IN" sz="2600"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1710408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nodePh="1">
                                  <p:stCondLst>
                                    <p:cond delay="0"/>
                                  </p:stCondLst>
                                  <p:endCondLst>
                                    <p:cond evt="begin" delay="0">
                                      <p:tn val="11"/>
                                    </p:cond>
                                  </p:endCondLst>
                                  <p:childTnLst>
                                    <p:set>
                                      <p:cBhvr>
                                        <p:cTn id="12" dur="1" fill="hold">
                                          <p:stCondLst>
                                            <p:cond delay="0"/>
                                          </p:stCondLst>
                                        </p:cTn>
                                        <p:tgtEl>
                                          <p:spTgt spid="15">
                                            <p:txEl>
                                              <p:pRg st="0" end="0"/>
                                            </p:txEl>
                                          </p:spTgt>
                                        </p:tgtEl>
                                        <p:attrNameLst>
                                          <p:attrName>style.visibility</p:attrName>
                                        </p:attrNameLst>
                                      </p:cBhvr>
                                      <p:to>
                                        <p:strVal val="visible"/>
                                      </p:to>
                                    </p:set>
                                    <p:anim calcmode="lin" valueType="num">
                                      <p:cBhvr additive="base">
                                        <p:cTn id="13"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5682342"/>
            <a:ext cx="12192000" cy="11756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1"/>
            <a:ext cx="12192000" cy="5682343"/>
          </a:xfrm>
          <a:prstGeom prst="rect">
            <a:avLst/>
          </a:prstGeom>
          <a:gradFill flip="none" rotWithShape="1">
            <a:gsLst>
              <a:gs pos="1000">
                <a:schemeClr val="tx1">
                  <a:lumMod val="85000"/>
                  <a:lumOff val="15000"/>
                  <a:alpha val="80000"/>
                </a:schemeClr>
              </a:gs>
              <a:gs pos="100000">
                <a:schemeClr val="tx1">
                  <a:lumMod val="95000"/>
                  <a:lumOff val="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rot="2700000">
            <a:off x="4248348" y="-1847653"/>
            <a:ext cx="3695307" cy="3695307"/>
          </a:xfrm>
          <a:prstGeom prst="rect">
            <a:avLst/>
          </a:prstGeom>
          <a:noFill/>
          <a:ln w="101600">
            <a:solidFill>
              <a:srgbClr val="2EC4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473878" y="331440"/>
            <a:ext cx="1244251" cy="830997"/>
          </a:xfrm>
          <a:prstGeom prst="rect">
            <a:avLst/>
          </a:prstGeom>
          <a:noFill/>
        </p:spPr>
        <p:txBody>
          <a:bodyPr wrap="none" rtlCol="0">
            <a:spAutoFit/>
          </a:bodyPr>
          <a:lstStyle/>
          <a:p>
            <a:pPr algn="ctr"/>
            <a:r>
              <a:rPr lang="en-US" sz="4800" dirty="0" smtClean="0">
                <a:solidFill>
                  <a:schemeClr val="bg1"/>
                </a:solidFill>
                <a:latin typeface="Nexa Bold" charset="0"/>
                <a:ea typeface="Nexa Bold" charset="0"/>
                <a:cs typeface="Nexa Bold" charset="0"/>
              </a:rPr>
              <a:t>HDI</a:t>
            </a:r>
          </a:p>
        </p:txBody>
      </p:sp>
      <p:cxnSp>
        <p:nvCxnSpPr>
          <p:cNvPr id="9" name="Straight Connector 8"/>
          <p:cNvCxnSpPr/>
          <p:nvPr/>
        </p:nvCxnSpPr>
        <p:spPr>
          <a:xfrm>
            <a:off x="5813728" y="1230487"/>
            <a:ext cx="564545" cy="0"/>
          </a:xfrm>
          <a:prstGeom prst="line">
            <a:avLst/>
          </a:prstGeom>
          <a:ln>
            <a:solidFill>
              <a:srgbClr val="2EC4B6"/>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46842" y="3888672"/>
            <a:ext cx="11442386" cy="1323439"/>
          </a:xfrm>
          <a:prstGeom prst="rect">
            <a:avLst/>
          </a:prstGeom>
          <a:noFill/>
        </p:spPr>
        <p:txBody>
          <a:bodyPr wrap="square" rtlCol="0">
            <a:spAutoFit/>
          </a:bodyPr>
          <a:lstStyle/>
          <a:p>
            <a:pPr algn="ctr"/>
            <a:r>
              <a:rPr lang="en-US" sz="4000" dirty="0" smtClean="0">
                <a:solidFill>
                  <a:schemeClr val="bg1"/>
                </a:solidFill>
                <a:latin typeface="Nexa Bold" charset="0"/>
                <a:ea typeface="Nexa Bold" charset="0"/>
                <a:cs typeface="Nexa Bold" charset="0"/>
              </a:rPr>
              <a:t>Human Development Index</a:t>
            </a:r>
          </a:p>
          <a:p>
            <a:pPr algn="ctr"/>
            <a:r>
              <a:rPr lang="en-US" sz="4000" dirty="0" smtClean="0">
                <a:solidFill>
                  <a:schemeClr val="bg1"/>
                </a:solidFill>
                <a:latin typeface="Nexa Bold" charset="0"/>
                <a:ea typeface="Nexa Bold" charset="0"/>
                <a:cs typeface="Nexa Bold" charset="0"/>
              </a:rPr>
              <a:t>Introduction</a:t>
            </a:r>
          </a:p>
        </p:txBody>
      </p:sp>
      <p:cxnSp>
        <p:nvCxnSpPr>
          <p:cNvPr id="15" name="Straight Connector 14"/>
          <p:cNvCxnSpPr/>
          <p:nvPr/>
        </p:nvCxnSpPr>
        <p:spPr>
          <a:xfrm>
            <a:off x="788204" y="767545"/>
            <a:ext cx="38559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100604" y="767545"/>
            <a:ext cx="38559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 name="Group 24"/>
          <p:cNvGrpSpPr/>
          <p:nvPr/>
        </p:nvGrpSpPr>
        <p:grpSpPr>
          <a:xfrm>
            <a:off x="4629797" y="5977783"/>
            <a:ext cx="2932407" cy="584775"/>
            <a:chOff x="5834744" y="5977783"/>
            <a:chExt cx="2932407" cy="584775"/>
          </a:xfrm>
        </p:grpSpPr>
        <p:sp>
          <p:nvSpPr>
            <p:cNvPr id="19" name="Rectangle 18"/>
            <p:cNvSpPr/>
            <p:nvPr/>
          </p:nvSpPr>
          <p:spPr>
            <a:xfrm>
              <a:off x="5834744" y="5977783"/>
              <a:ext cx="595035" cy="584775"/>
            </a:xfrm>
            <a:prstGeom prst="rect">
              <a:avLst/>
            </a:prstGeom>
          </p:spPr>
          <p:txBody>
            <a:bodyPr wrap="none">
              <a:spAutoFit/>
            </a:bodyPr>
            <a:lstStyle/>
            <a:p>
              <a:r>
                <a:rPr lang="en-US" sz="3200">
                  <a:solidFill>
                    <a:schemeClr val="tx1">
                      <a:lumMod val="75000"/>
                      <a:lumOff val="25000"/>
                    </a:schemeClr>
                  </a:solidFill>
                  <a:latin typeface="et-line" charset="0"/>
                </a:rPr>
                <a:t></a:t>
              </a:r>
              <a:endParaRPr lang="en-US" sz="3200">
                <a:solidFill>
                  <a:schemeClr val="tx1">
                    <a:lumMod val="75000"/>
                    <a:lumOff val="25000"/>
                  </a:schemeClr>
                </a:solidFill>
              </a:endParaRPr>
            </a:p>
          </p:txBody>
        </p:sp>
        <p:sp>
          <p:nvSpPr>
            <p:cNvPr id="21" name="Rectangle 20"/>
            <p:cNvSpPr/>
            <p:nvPr/>
          </p:nvSpPr>
          <p:spPr>
            <a:xfrm>
              <a:off x="6408395" y="5977783"/>
              <a:ext cx="595035" cy="584775"/>
            </a:xfrm>
            <a:prstGeom prst="rect">
              <a:avLst/>
            </a:prstGeom>
          </p:spPr>
          <p:txBody>
            <a:bodyPr wrap="none">
              <a:spAutoFit/>
            </a:bodyPr>
            <a:lstStyle/>
            <a:p>
              <a:r>
                <a:rPr lang="en-US" sz="3200" dirty="0">
                  <a:solidFill>
                    <a:schemeClr val="tx1">
                      <a:lumMod val="75000"/>
                      <a:lumOff val="25000"/>
                    </a:schemeClr>
                  </a:solidFill>
                  <a:latin typeface="et-line" charset="0"/>
                </a:rPr>
                <a:t></a:t>
              </a:r>
              <a:endParaRPr lang="en-US" sz="3200" dirty="0">
                <a:solidFill>
                  <a:schemeClr val="tx1">
                    <a:lumMod val="75000"/>
                    <a:lumOff val="25000"/>
                  </a:schemeClr>
                </a:solidFill>
              </a:endParaRPr>
            </a:p>
          </p:txBody>
        </p:sp>
        <p:sp>
          <p:nvSpPr>
            <p:cNvPr id="22" name="Rectangle 21"/>
            <p:cNvSpPr/>
            <p:nvPr/>
          </p:nvSpPr>
          <p:spPr>
            <a:xfrm>
              <a:off x="7003430" y="5977783"/>
              <a:ext cx="595035" cy="584775"/>
            </a:xfrm>
            <a:prstGeom prst="rect">
              <a:avLst/>
            </a:prstGeom>
          </p:spPr>
          <p:txBody>
            <a:bodyPr wrap="none">
              <a:spAutoFit/>
            </a:bodyPr>
            <a:lstStyle/>
            <a:p>
              <a:r>
                <a:rPr lang="en-US" sz="3200" dirty="0">
                  <a:solidFill>
                    <a:schemeClr val="tx1">
                      <a:lumMod val="75000"/>
                      <a:lumOff val="25000"/>
                    </a:schemeClr>
                  </a:solidFill>
                  <a:latin typeface="et-line" charset="0"/>
                </a:rPr>
                <a:t></a:t>
              </a:r>
              <a:endParaRPr lang="en-US" sz="3200" dirty="0">
                <a:solidFill>
                  <a:schemeClr val="tx1">
                    <a:lumMod val="75000"/>
                    <a:lumOff val="25000"/>
                  </a:schemeClr>
                </a:solidFill>
              </a:endParaRPr>
            </a:p>
          </p:txBody>
        </p:sp>
        <p:sp>
          <p:nvSpPr>
            <p:cNvPr id="23" name="Rectangle 22"/>
            <p:cNvSpPr/>
            <p:nvPr/>
          </p:nvSpPr>
          <p:spPr>
            <a:xfrm>
              <a:off x="7577081" y="5977783"/>
              <a:ext cx="595035" cy="584775"/>
            </a:xfrm>
            <a:prstGeom prst="rect">
              <a:avLst/>
            </a:prstGeom>
          </p:spPr>
          <p:txBody>
            <a:bodyPr wrap="none">
              <a:spAutoFit/>
            </a:bodyPr>
            <a:lstStyle/>
            <a:p>
              <a:r>
                <a:rPr lang="en-US" sz="3200" dirty="0">
                  <a:solidFill>
                    <a:schemeClr val="tx1">
                      <a:lumMod val="75000"/>
                      <a:lumOff val="25000"/>
                    </a:schemeClr>
                  </a:solidFill>
                  <a:latin typeface="et-line" charset="0"/>
                </a:rPr>
                <a:t></a:t>
              </a:r>
              <a:endParaRPr lang="en-US" sz="3200" dirty="0">
                <a:solidFill>
                  <a:schemeClr val="tx1">
                    <a:lumMod val="75000"/>
                    <a:lumOff val="25000"/>
                  </a:schemeClr>
                </a:solidFill>
              </a:endParaRPr>
            </a:p>
          </p:txBody>
        </p:sp>
        <p:sp>
          <p:nvSpPr>
            <p:cNvPr id="24" name="Rectangle 23"/>
            <p:cNvSpPr/>
            <p:nvPr/>
          </p:nvSpPr>
          <p:spPr>
            <a:xfrm>
              <a:off x="8172116" y="5977783"/>
              <a:ext cx="595035" cy="584775"/>
            </a:xfrm>
            <a:prstGeom prst="rect">
              <a:avLst/>
            </a:prstGeom>
          </p:spPr>
          <p:txBody>
            <a:bodyPr wrap="none">
              <a:spAutoFit/>
            </a:bodyPr>
            <a:lstStyle/>
            <a:p>
              <a:r>
                <a:rPr lang="en-US" sz="3200" dirty="0">
                  <a:solidFill>
                    <a:schemeClr val="tx1">
                      <a:lumMod val="75000"/>
                      <a:lumOff val="25000"/>
                    </a:schemeClr>
                  </a:solidFill>
                  <a:latin typeface="et-line" charset="0"/>
                </a:rPr>
                <a:t></a:t>
              </a:r>
              <a:endParaRPr lang="en-US" sz="3200" dirty="0">
                <a:solidFill>
                  <a:schemeClr val="tx1">
                    <a:lumMod val="75000"/>
                    <a:lumOff val="25000"/>
                  </a:schemeClr>
                </a:solidFill>
              </a:endParaRPr>
            </a:p>
          </p:txBody>
        </p:sp>
      </p:grpSp>
    </p:spTree>
    <p:extLst>
      <p:ext uri="{BB962C8B-B14F-4D97-AF65-F5344CB8AC3E}">
        <p14:creationId xmlns:p14="http://schemas.microsoft.com/office/powerpoint/2010/main" xmlns="" val="13230314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813804" y="460120"/>
            <a:ext cx="8553240" cy="769441"/>
          </a:xfrm>
          <a:prstGeom prst="rect">
            <a:avLst/>
          </a:prstGeom>
          <a:noFill/>
        </p:spPr>
        <p:txBody>
          <a:bodyPr wrap="none" rtlCol="0">
            <a:spAutoFit/>
          </a:bodyPr>
          <a:lstStyle/>
          <a:p>
            <a:pPr algn="ctr"/>
            <a:r>
              <a:rPr lang="en-IN" sz="4400" dirty="0" smtClean="0"/>
              <a:t>Human Development Index (History)</a:t>
            </a:r>
            <a:endParaRPr lang="en-IN" sz="4400" dirty="0"/>
          </a:p>
        </p:txBody>
      </p:sp>
      <p:cxnSp>
        <p:nvCxnSpPr>
          <p:cNvPr id="9" name="Straight Connector 8"/>
          <p:cNvCxnSpPr/>
          <p:nvPr/>
        </p:nvCxnSpPr>
        <p:spPr>
          <a:xfrm>
            <a:off x="5504573" y="1290562"/>
            <a:ext cx="1182855" cy="0"/>
          </a:xfrm>
          <a:prstGeom prst="line">
            <a:avLst/>
          </a:prstGeom>
          <a:ln>
            <a:solidFill>
              <a:srgbClr val="2EC4B6"/>
            </a:solidFill>
          </a:ln>
        </p:spPr>
        <p:style>
          <a:lnRef idx="1">
            <a:schemeClr val="accent1"/>
          </a:lnRef>
          <a:fillRef idx="0">
            <a:schemeClr val="accent1"/>
          </a:fillRef>
          <a:effectRef idx="0">
            <a:schemeClr val="accent1"/>
          </a:effectRef>
          <a:fontRef idx="minor">
            <a:schemeClr val="tx1"/>
          </a:fontRef>
        </p:style>
      </p:cxnSp>
      <p:sp>
        <p:nvSpPr>
          <p:cNvPr id="10" name="Triangle 9"/>
          <p:cNvSpPr/>
          <p:nvPr/>
        </p:nvSpPr>
        <p:spPr>
          <a:xfrm rot="10800000">
            <a:off x="5657693" y="0"/>
            <a:ext cx="876615" cy="291995"/>
          </a:xfrm>
          <a:prstGeom prst="triangle">
            <a:avLst/>
          </a:prstGeom>
          <a:solidFill>
            <a:srgbClr val="2EC4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p:cNvSpPr txBox="1">
            <a:spLocks/>
          </p:cNvSpPr>
          <p:nvPr/>
        </p:nvSpPr>
        <p:spPr>
          <a:xfrm>
            <a:off x="914399" y="1447799"/>
            <a:ext cx="10736318" cy="5047593"/>
          </a:xfrm>
          <a:prstGeom prst="rect">
            <a:avLst/>
          </a:prstGeom>
        </p:spPr>
        <p:txBody>
          <a:bodyPr>
            <a:normAutofit/>
          </a:body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1400" b="0" i="0" u="none" strike="noStrike" kern="1200" cap="none" spc="0" normalizeH="0" baseline="0" noProof="0" dirty="0">
              <a:ln>
                <a:noFill/>
              </a:ln>
              <a:solidFill>
                <a:schemeClr val="tx1"/>
              </a:solidFill>
              <a:effectLst/>
              <a:uLnTx/>
              <a:uFillTx/>
              <a:latin typeface="Times New Roman" pitchFamily="18" charset="0"/>
              <a:ea typeface="Roboto Thin" charset="0"/>
              <a:cs typeface="Times New Roman" pitchFamily="18" charset="0"/>
            </a:endParaRPr>
          </a:p>
        </p:txBody>
      </p:sp>
      <p:sp>
        <p:nvSpPr>
          <p:cNvPr id="15" name="Content Placeholder 2"/>
          <p:cNvSpPr txBox="1">
            <a:spLocks/>
          </p:cNvSpPr>
          <p:nvPr/>
        </p:nvSpPr>
        <p:spPr>
          <a:xfrm>
            <a:off x="599090" y="1447800"/>
            <a:ext cx="10830910" cy="5047592"/>
          </a:xfrm>
          <a:prstGeom prst="rect">
            <a:avLst/>
          </a:prstGeom>
        </p:spPr>
        <p:txBody>
          <a:bodyPr>
            <a:noAutofit/>
          </a:body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600" b="0" i="0" u="none" strike="noStrike" kern="1200" cap="none" spc="0" normalizeH="0" baseline="0" noProof="0" dirty="0">
              <a:ln>
                <a:noFill/>
              </a:ln>
              <a:solidFill>
                <a:schemeClr val="tx1"/>
              </a:solidFill>
              <a:effectLst/>
              <a:uLnTx/>
              <a:uFillTx/>
              <a:latin typeface="Times New Roman" pitchFamily="18" charset="0"/>
              <a:ea typeface="Roboto Thin" charset="0"/>
              <a:cs typeface="Times New Roman" pitchFamily="18" charset="0"/>
            </a:endParaRPr>
          </a:p>
        </p:txBody>
      </p:sp>
      <p:sp>
        <p:nvSpPr>
          <p:cNvPr id="16" name="Content Placeholder 2"/>
          <p:cNvSpPr txBox="1">
            <a:spLocks/>
          </p:cNvSpPr>
          <p:nvPr/>
        </p:nvSpPr>
        <p:spPr>
          <a:xfrm>
            <a:off x="599091" y="1384736"/>
            <a:ext cx="11051626" cy="5410200"/>
          </a:xfrm>
          <a:prstGeom prst="rect">
            <a:avLst/>
          </a:prstGeom>
        </p:spPr>
        <p:txBody>
          <a:bodyPr anchor="ctr">
            <a:noAutofit/>
          </a:bodyPr>
          <a:lstStyle/>
          <a:p>
            <a:pPr marL="268288" lvl="0" indent="-268288">
              <a:lnSpc>
                <a:spcPct val="90000"/>
              </a:lnSpc>
              <a:spcBef>
                <a:spcPts val="1000"/>
              </a:spcBef>
              <a:buSzPct val="130000"/>
              <a:buFont typeface="Arial" pitchFamily="34" charset="0"/>
              <a:buChar char="•"/>
            </a:pPr>
            <a:r>
              <a:rPr lang="en-IN" sz="2400" dirty="0" smtClean="0">
                <a:latin typeface="Times New Roman" pitchFamily="18" charset="0"/>
                <a:ea typeface="Roboto Thin" charset="0"/>
                <a:cs typeface="Times New Roman" pitchFamily="18" charset="0"/>
              </a:rPr>
              <a:t>The origins of the HDI are found in the annual Development Reports of the United   Nations Development Programme (UNDP).</a:t>
            </a:r>
          </a:p>
          <a:p>
            <a:pPr marL="268288" lvl="0" indent="-268288">
              <a:lnSpc>
                <a:spcPct val="90000"/>
              </a:lnSpc>
              <a:spcBef>
                <a:spcPts val="1000"/>
              </a:spcBef>
              <a:buSzPct val="130000"/>
              <a:buFont typeface="Arial" pitchFamily="34" charset="0"/>
              <a:buChar char="•"/>
            </a:pPr>
            <a:r>
              <a:rPr lang="en-IN" sz="2400" dirty="0" smtClean="0">
                <a:latin typeface="Times New Roman" pitchFamily="18" charset="0"/>
                <a:ea typeface="Roboto Thin" charset="0"/>
                <a:cs typeface="Times New Roman" pitchFamily="18" charset="0"/>
              </a:rPr>
              <a:t>These were devised and launched by Pakistani economist </a:t>
            </a:r>
            <a:r>
              <a:rPr lang="en-IN" sz="2400" dirty="0" err="1" smtClean="0">
                <a:latin typeface="Times New Roman" pitchFamily="18" charset="0"/>
                <a:ea typeface="Roboto Thin" charset="0"/>
                <a:cs typeface="Times New Roman" pitchFamily="18" charset="0"/>
              </a:rPr>
              <a:t>Mahbub</a:t>
            </a:r>
            <a:r>
              <a:rPr lang="en-IN" sz="2400" dirty="0" smtClean="0">
                <a:latin typeface="Times New Roman" pitchFamily="18" charset="0"/>
                <a:ea typeface="Roboto Thin" charset="0"/>
                <a:cs typeface="Times New Roman" pitchFamily="18" charset="0"/>
              </a:rPr>
              <a:t> </a:t>
            </a:r>
            <a:r>
              <a:rPr lang="en-IN" sz="2400" dirty="0" err="1" smtClean="0">
                <a:latin typeface="Times New Roman" pitchFamily="18" charset="0"/>
                <a:ea typeface="Roboto Thin" charset="0"/>
                <a:cs typeface="Times New Roman" pitchFamily="18" charset="0"/>
              </a:rPr>
              <a:t>ul</a:t>
            </a:r>
            <a:r>
              <a:rPr lang="en-IN" sz="2400" dirty="0" smtClean="0">
                <a:latin typeface="Times New Roman" pitchFamily="18" charset="0"/>
                <a:ea typeface="Roboto Thin" charset="0"/>
                <a:cs typeface="Times New Roman" pitchFamily="18" charset="0"/>
              </a:rPr>
              <a:t> </a:t>
            </a:r>
            <a:r>
              <a:rPr lang="en-IN" sz="2400" dirty="0" err="1" smtClean="0">
                <a:latin typeface="Times New Roman" pitchFamily="18" charset="0"/>
                <a:ea typeface="Roboto Thin" charset="0"/>
                <a:cs typeface="Times New Roman" pitchFamily="18" charset="0"/>
              </a:rPr>
              <a:t>Haq</a:t>
            </a:r>
            <a:r>
              <a:rPr lang="en-IN" sz="2400" dirty="0" smtClean="0">
                <a:latin typeface="Times New Roman" pitchFamily="18" charset="0"/>
                <a:ea typeface="Roboto Thin" charset="0"/>
                <a:cs typeface="Times New Roman" pitchFamily="18" charset="0"/>
              </a:rPr>
              <a:t> in 1990 and had the explicit purpose "to shift the focus of development economics from national income accounting to people-</a:t>
            </a:r>
            <a:r>
              <a:rPr lang="en-IN" sz="2400" dirty="0" err="1" smtClean="0">
                <a:latin typeface="Times New Roman" pitchFamily="18" charset="0"/>
                <a:ea typeface="Roboto Thin" charset="0"/>
                <a:cs typeface="Times New Roman" pitchFamily="18" charset="0"/>
              </a:rPr>
              <a:t>centered</a:t>
            </a:r>
            <a:r>
              <a:rPr lang="en-IN" sz="2400" dirty="0" smtClean="0">
                <a:latin typeface="Times New Roman" pitchFamily="18" charset="0"/>
                <a:ea typeface="Roboto Thin" charset="0"/>
                <a:cs typeface="Times New Roman" pitchFamily="18" charset="0"/>
              </a:rPr>
              <a:t> policies".</a:t>
            </a:r>
          </a:p>
          <a:p>
            <a:pPr marL="268288" lvl="0" indent="-268288">
              <a:lnSpc>
                <a:spcPct val="90000"/>
              </a:lnSpc>
              <a:spcBef>
                <a:spcPts val="1000"/>
              </a:spcBef>
              <a:buSzPct val="130000"/>
              <a:buFont typeface="Arial" pitchFamily="34" charset="0"/>
              <a:buChar char="•"/>
            </a:pPr>
            <a:r>
              <a:rPr lang="en-IN" sz="2400" dirty="0" smtClean="0">
                <a:latin typeface="Times New Roman" pitchFamily="18" charset="0"/>
                <a:ea typeface="Roboto Thin" charset="0"/>
                <a:cs typeface="Times New Roman" pitchFamily="18" charset="0"/>
              </a:rPr>
              <a:t>To produce the Human Development Reports, </a:t>
            </a:r>
            <a:r>
              <a:rPr lang="en-IN" sz="2400" dirty="0" err="1" smtClean="0">
                <a:latin typeface="Times New Roman" pitchFamily="18" charset="0"/>
                <a:ea typeface="Roboto Thin" charset="0"/>
                <a:cs typeface="Times New Roman" pitchFamily="18" charset="0"/>
              </a:rPr>
              <a:t>Mahbub</a:t>
            </a:r>
            <a:r>
              <a:rPr lang="en-IN" sz="2400" dirty="0" smtClean="0">
                <a:latin typeface="Times New Roman" pitchFamily="18" charset="0"/>
                <a:ea typeface="Roboto Thin" charset="0"/>
                <a:cs typeface="Times New Roman" pitchFamily="18" charset="0"/>
              </a:rPr>
              <a:t> </a:t>
            </a:r>
            <a:r>
              <a:rPr lang="en-IN" sz="2400" dirty="0" err="1" smtClean="0">
                <a:latin typeface="Times New Roman" pitchFamily="18" charset="0"/>
                <a:ea typeface="Roboto Thin" charset="0"/>
                <a:cs typeface="Times New Roman" pitchFamily="18" charset="0"/>
              </a:rPr>
              <a:t>ul</a:t>
            </a:r>
            <a:r>
              <a:rPr lang="en-IN" sz="2400" dirty="0" smtClean="0">
                <a:latin typeface="Times New Roman" pitchFamily="18" charset="0"/>
                <a:ea typeface="Roboto Thin" charset="0"/>
                <a:cs typeface="Times New Roman" pitchFamily="18" charset="0"/>
              </a:rPr>
              <a:t> </a:t>
            </a:r>
            <a:r>
              <a:rPr lang="en-IN" sz="2400" dirty="0" err="1" smtClean="0">
                <a:latin typeface="Times New Roman" pitchFamily="18" charset="0"/>
                <a:ea typeface="Roboto Thin" charset="0"/>
                <a:cs typeface="Times New Roman" pitchFamily="18" charset="0"/>
              </a:rPr>
              <a:t>Haq</a:t>
            </a:r>
            <a:r>
              <a:rPr lang="en-IN" sz="2400" dirty="0" smtClean="0">
                <a:latin typeface="Times New Roman" pitchFamily="18" charset="0"/>
                <a:ea typeface="Roboto Thin" charset="0"/>
                <a:cs typeface="Times New Roman" pitchFamily="18" charset="0"/>
              </a:rPr>
              <a:t> formed a group of development economists including Paul </a:t>
            </a:r>
            <a:r>
              <a:rPr lang="en-IN" sz="2400" dirty="0" err="1" smtClean="0">
                <a:latin typeface="Times New Roman" pitchFamily="18" charset="0"/>
                <a:ea typeface="Roboto Thin" charset="0"/>
                <a:cs typeface="Times New Roman" pitchFamily="18" charset="0"/>
              </a:rPr>
              <a:t>Streeten</a:t>
            </a:r>
            <a:r>
              <a:rPr lang="en-IN" sz="2400" dirty="0" smtClean="0">
                <a:latin typeface="Times New Roman" pitchFamily="18" charset="0"/>
                <a:ea typeface="Roboto Thin" charset="0"/>
                <a:cs typeface="Times New Roman" pitchFamily="18" charset="0"/>
              </a:rPr>
              <a:t>, Frances Stewart, Gustav </a:t>
            </a:r>
            <a:r>
              <a:rPr lang="en-IN" sz="2400" dirty="0" err="1" smtClean="0">
                <a:latin typeface="Times New Roman" pitchFamily="18" charset="0"/>
                <a:ea typeface="Roboto Thin" charset="0"/>
                <a:cs typeface="Times New Roman" pitchFamily="18" charset="0"/>
              </a:rPr>
              <a:t>Ranis</a:t>
            </a:r>
            <a:r>
              <a:rPr lang="en-IN" sz="2400" dirty="0" smtClean="0">
                <a:latin typeface="Times New Roman" pitchFamily="18" charset="0"/>
                <a:ea typeface="Roboto Thin" charset="0"/>
                <a:cs typeface="Times New Roman" pitchFamily="18" charset="0"/>
              </a:rPr>
              <a:t>, Keith Griffin, </a:t>
            </a:r>
            <a:r>
              <a:rPr lang="en-IN" sz="2400" dirty="0" err="1" smtClean="0">
                <a:latin typeface="Times New Roman" pitchFamily="18" charset="0"/>
                <a:ea typeface="Roboto Thin" charset="0"/>
                <a:cs typeface="Times New Roman" pitchFamily="18" charset="0"/>
              </a:rPr>
              <a:t>Sudhir</a:t>
            </a:r>
            <a:r>
              <a:rPr lang="en-IN" sz="2400" dirty="0" smtClean="0">
                <a:latin typeface="Times New Roman" pitchFamily="18" charset="0"/>
                <a:ea typeface="Roboto Thin" charset="0"/>
                <a:cs typeface="Times New Roman" pitchFamily="18" charset="0"/>
              </a:rPr>
              <a:t> </a:t>
            </a:r>
            <a:r>
              <a:rPr lang="en-IN" sz="2400" dirty="0" err="1" smtClean="0">
                <a:latin typeface="Times New Roman" pitchFamily="18" charset="0"/>
                <a:ea typeface="Roboto Thin" charset="0"/>
                <a:cs typeface="Times New Roman" pitchFamily="18" charset="0"/>
              </a:rPr>
              <a:t>Anand</a:t>
            </a:r>
            <a:r>
              <a:rPr lang="en-IN" sz="2400" dirty="0" smtClean="0">
                <a:latin typeface="Times New Roman" pitchFamily="18" charset="0"/>
                <a:ea typeface="Roboto Thin" charset="0"/>
                <a:cs typeface="Times New Roman" pitchFamily="18" charset="0"/>
              </a:rPr>
              <a:t>, and </a:t>
            </a:r>
            <a:r>
              <a:rPr lang="en-IN" sz="2400" dirty="0" err="1" smtClean="0">
                <a:latin typeface="Times New Roman" pitchFamily="18" charset="0"/>
                <a:ea typeface="Roboto Thin" charset="0"/>
                <a:cs typeface="Times New Roman" pitchFamily="18" charset="0"/>
              </a:rPr>
              <a:t>Meghnad</a:t>
            </a:r>
            <a:r>
              <a:rPr lang="en-IN" sz="2400" dirty="0" smtClean="0">
                <a:latin typeface="Times New Roman" pitchFamily="18" charset="0"/>
                <a:ea typeface="Roboto Thin" charset="0"/>
                <a:cs typeface="Times New Roman" pitchFamily="18" charset="0"/>
              </a:rPr>
              <a:t> Desai.</a:t>
            </a:r>
          </a:p>
          <a:p>
            <a:pPr marL="268288" lvl="0" indent="-268288">
              <a:lnSpc>
                <a:spcPct val="90000"/>
              </a:lnSpc>
              <a:spcBef>
                <a:spcPts val="1000"/>
              </a:spcBef>
              <a:buSzPct val="130000"/>
              <a:buFont typeface="Arial" pitchFamily="34" charset="0"/>
              <a:buChar char="•"/>
            </a:pPr>
            <a:r>
              <a:rPr lang="en-IN" sz="2400" dirty="0" smtClean="0">
                <a:latin typeface="Times New Roman" pitchFamily="18" charset="0"/>
                <a:ea typeface="Roboto Thin" charset="0"/>
                <a:cs typeface="Times New Roman" pitchFamily="18" charset="0"/>
              </a:rPr>
              <a:t>Working alongside Nobel laureate </a:t>
            </a:r>
            <a:r>
              <a:rPr lang="en-IN" sz="2400" dirty="0" err="1" smtClean="0">
                <a:latin typeface="Times New Roman" pitchFamily="18" charset="0"/>
                <a:ea typeface="Roboto Thin" charset="0"/>
                <a:cs typeface="Times New Roman" pitchFamily="18" charset="0"/>
              </a:rPr>
              <a:t>Amartya</a:t>
            </a:r>
            <a:r>
              <a:rPr lang="en-IN" sz="2400" dirty="0" smtClean="0">
                <a:latin typeface="Times New Roman" pitchFamily="18" charset="0"/>
                <a:ea typeface="Roboto Thin" charset="0"/>
                <a:cs typeface="Times New Roman" pitchFamily="18" charset="0"/>
              </a:rPr>
              <a:t> </a:t>
            </a:r>
            <a:r>
              <a:rPr lang="en-IN" sz="2400" dirty="0" err="1" smtClean="0">
                <a:latin typeface="Times New Roman" pitchFamily="18" charset="0"/>
                <a:ea typeface="Roboto Thin" charset="0"/>
                <a:cs typeface="Times New Roman" pitchFamily="18" charset="0"/>
              </a:rPr>
              <a:t>Sen</a:t>
            </a:r>
            <a:r>
              <a:rPr lang="en-IN" sz="2400" dirty="0" smtClean="0">
                <a:latin typeface="Times New Roman" pitchFamily="18" charset="0"/>
                <a:ea typeface="Roboto Thin" charset="0"/>
                <a:cs typeface="Times New Roman" pitchFamily="18" charset="0"/>
              </a:rPr>
              <a:t>, they worked on capabilities and functions that provided the underlying conceptual framework.</a:t>
            </a:r>
          </a:p>
          <a:p>
            <a:pPr marL="268288" lvl="0" indent="-268288">
              <a:lnSpc>
                <a:spcPct val="90000"/>
              </a:lnSpc>
              <a:spcBef>
                <a:spcPts val="1000"/>
              </a:spcBef>
              <a:buSzPct val="130000"/>
              <a:buFont typeface="Arial" pitchFamily="34" charset="0"/>
              <a:buChar char="•"/>
            </a:pPr>
            <a:r>
              <a:rPr lang="en-IN" sz="2400" dirty="0" err="1" smtClean="0">
                <a:latin typeface="Times New Roman" pitchFamily="18" charset="0"/>
                <a:ea typeface="Roboto Thin" charset="0"/>
                <a:cs typeface="Times New Roman" pitchFamily="18" charset="0"/>
              </a:rPr>
              <a:t>Haq</a:t>
            </a:r>
            <a:r>
              <a:rPr lang="en-IN" sz="2400" dirty="0" smtClean="0">
                <a:latin typeface="Times New Roman" pitchFamily="18" charset="0"/>
                <a:ea typeface="Roboto Thin" charset="0"/>
                <a:cs typeface="Times New Roman" pitchFamily="18" charset="0"/>
              </a:rPr>
              <a:t> was sure that a simple composite measure of human development was needed in order to convince the public, academics, and politicians that they can and should evaluate development not only by economic advances but also improvements in human well-being. </a:t>
            </a:r>
            <a:endParaRPr kumimoji="0" lang="en-US" sz="2400" b="0" i="0" u="none" strike="noStrike" kern="1200" cap="none" spc="0" normalizeH="0" baseline="0" noProof="0" dirty="0">
              <a:ln>
                <a:noFill/>
              </a:ln>
              <a:solidFill>
                <a:schemeClr val="tx1"/>
              </a:solidFill>
              <a:effectLst/>
              <a:uLnTx/>
              <a:uFillTx/>
              <a:latin typeface="Times New Roman" pitchFamily="18" charset="0"/>
              <a:ea typeface="Roboto Thin" charset="0"/>
              <a:cs typeface="Times New Roman" pitchFamily="18" charset="0"/>
            </a:endParaRPr>
          </a:p>
        </p:txBody>
      </p:sp>
    </p:spTree>
    <p:extLst>
      <p:ext uri="{BB962C8B-B14F-4D97-AF65-F5344CB8AC3E}">
        <p14:creationId xmlns="" xmlns:p14="http://schemas.microsoft.com/office/powerpoint/2010/main" val="1710408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nodePh="1">
                                  <p:stCondLst>
                                    <p:cond delay="0"/>
                                  </p:stCondLst>
                                  <p:endCondLst>
                                    <p:cond evt="begin" delay="0">
                                      <p:tn val="11"/>
                                    </p:cond>
                                  </p:endCondLst>
                                  <p:childTnLst>
                                    <p:set>
                                      <p:cBhvr>
                                        <p:cTn id="12" dur="1" fill="hold">
                                          <p:stCondLst>
                                            <p:cond delay="0"/>
                                          </p:stCondLst>
                                        </p:cTn>
                                        <p:tgtEl>
                                          <p:spTgt spid="15">
                                            <p:txEl>
                                              <p:pRg st="0" end="0"/>
                                            </p:txEl>
                                          </p:spTgt>
                                        </p:tgtEl>
                                        <p:attrNameLst>
                                          <p:attrName>style.visibility</p:attrName>
                                        </p:attrNameLst>
                                      </p:cBhvr>
                                      <p:to>
                                        <p:strVal val="visible"/>
                                      </p:to>
                                    </p:set>
                                    <p:anim calcmode="lin" valueType="num">
                                      <p:cBhvr additive="base">
                                        <p:cTn id="13"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
                                            <p:txEl>
                                              <p:pRg st="0" end="0"/>
                                            </p:txEl>
                                          </p:spTgt>
                                        </p:tgtEl>
                                        <p:attrNameLst>
                                          <p:attrName>style.visibility</p:attrName>
                                        </p:attrNameLst>
                                      </p:cBhvr>
                                      <p:to>
                                        <p:strVal val="visible"/>
                                      </p:to>
                                    </p:set>
                                    <p:anim calcmode="lin" valueType="num">
                                      <p:cBhvr additive="base">
                                        <p:cTn id="19"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6">
                                            <p:txEl>
                                              <p:pRg st="1" end="1"/>
                                            </p:txEl>
                                          </p:spTgt>
                                        </p:tgtEl>
                                        <p:attrNameLst>
                                          <p:attrName>style.visibility</p:attrName>
                                        </p:attrNameLst>
                                      </p:cBhvr>
                                      <p:to>
                                        <p:strVal val="visible"/>
                                      </p:to>
                                    </p:set>
                                    <p:anim calcmode="lin" valueType="num">
                                      <p:cBhvr additive="base">
                                        <p:cTn id="25" dur="500" fill="hold"/>
                                        <p:tgtEl>
                                          <p:spTgt spid="16">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6">
                                            <p:txEl>
                                              <p:pRg st="2" end="2"/>
                                            </p:txEl>
                                          </p:spTgt>
                                        </p:tgtEl>
                                        <p:attrNameLst>
                                          <p:attrName>style.visibility</p:attrName>
                                        </p:attrNameLst>
                                      </p:cBhvr>
                                      <p:to>
                                        <p:strVal val="visible"/>
                                      </p:to>
                                    </p:set>
                                    <p:anim calcmode="lin" valueType="num">
                                      <p:cBhvr additive="base">
                                        <p:cTn id="31" dur="500" fill="hold"/>
                                        <p:tgtEl>
                                          <p:spTgt spid="16">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6">
                                            <p:txEl>
                                              <p:pRg st="3" end="3"/>
                                            </p:txEl>
                                          </p:spTgt>
                                        </p:tgtEl>
                                        <p:attrNameLst>
                                          <p:attrName>style.visibility</p:attrName>
                                        </p:attrNameLst>
                                      </p:cBhvr>
                                      <p:to>
                                        <p:strVal val="visible"/>
                                      </p:to>
                                    </p:set>
                                    <p:anim calcmode="lin" valueType="num">
                                      <p:cBhvr additive="base">
                                        <p:cTn id="37" dur="500" fill="hold"/>
                                        <p:tgtEl>
                                          <p:spTgt spid="16">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6">
                                            <p:txEl>
                                              <p:pRg st="4" end="4"/>
                                            </p:txEl>
                                          </p:spTgt>
                                        </p:tgtEl>
                                        <p:attrNameLst>
                                          <p:attrName>style.visibility</p:attrName>
                                        </p:attrNameLst>
                                      </p:cBhvr>
                                      <p:to>
                                        <p:strVal val="visible"/>
                                      </p:to>
                                    </p:set>
                                    <p:anim calcmode="lin" valueType="num">
                                      <p:cBhvr additive="base">
                                        <p:cTn id="43" dur="500" fill="hold"/>
                                        <p:tgtEl>
                                          <p:spTgt spid="16">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TextBox 198"/>
          <p:cNvSpPr txBox="1"/>
          <p:nvPr/>
        </p:nvSpPr>
        <p:spPr>
          <a:xfrm>
            <a:off x="1172038" y="428588"/>
            <a:ext cx="9847952" cy="769441"/>
          </a:xfrm>
          <a:prstGeom prst="rect">
            <a:avLst/>
          </a:prstGeom>
          <a:noFill/>
        </p:spPr>
        <p:txBody>
          <a:bodyPr wrap="none" rtlCol="0">
            <a:spAutoFit/>
          </a:bodyPr>
          <a:lstStyle/>
          <a:p>
            <a:pPr algn="ctr"/>
            <a:r>
              <a:rPr lang="en-IN" sz="4400" dirty="0" smtClean="0"/>
              <a:t>Dimensions of Human Development Index</a:t>
            </a:r>
            <a:endParaRPr lang="en-US" sz="4400" dirty="0" smtClean="0">
              <a:solidFill>
                <a:schemeClr val="tx1">
                  <a:lumMod val="75000"/>
                  <a:lumOff val="25000"/>
                </a:schemeClr>
              </a:solidFill>
              <a:latin typeface="Nexa Bold" charset="0"/>
              <a:ea typeface="Nexa Bold" charset="0"/>
              <a:cs typeface="Nexa Bold" charset="0"/>
            </a:endParaRPr>
          </a:p>
        </p:txBody>
      </p:sp>
      <p:cxnSp>
        <p:nvCxnSpPr>
          <p:cNvPr id="201" name="Straight Connector 200"/>
          <p:cNvCxnSpPr/>
          <p:nvPr/>
        </p:nvCxnSpPr>
        <p:spPr>
          <a:xfrm>
            <a:off x="5504573" y="1306328"/>
            <a:ext cx="1182855" cy="0"/>
          </a:xfrm>
          <a:prstGeom prst="line">
            <a:avLst/>
          </a:prstGeom>
          <a:ln>
            <a:solidFill>
              <a:srgbClr val="2EC4B6"/>
            </a:solidFill>
          </a:ln>
        </p:spPr>
        <p:style>
          <a:lnRef idx="1">
            <a:schemeClr val="accent1"/>
          </a:lnRef>
          <a:fillRef idx="0">
            <a:schemeClr val="accent1"/>
          </a:fillRef>
          <a:effectRef idx="0">
            <a:schemeClr val="accent1"/>
          </a:effectRef>
          <a:fontRef idx="minor">
            <a:schemeClr val="tx1"/>
          </a:fontRef>
        </p:style>
      </p:cxnSp>
      <p:sp>
        <p:nvSpPr>
          <p:cNvPr id="202" name="Triangle 201"/>
          <p:cNvSpPr/>
          <p:nvPr/>
        </p:nvSpPr>
        <p:spPr>
          <a:xfrm rot="10800000">
            <a:off x="5657693" y="0"/>
            <a:ext cx="876615" cy="291995"/>
          </a:xfrm>
          <a:prstGeom prst="triangle">
            <a:avLst/>
          </a:prstGeom>
          <a:solidFill>
            <a:srgbClr val="2EC4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sers\User\Desktop\ECO\human-dev-index1.gif"/>
          <p:cNvPicPr>
            <a:picLocks noChangeAspect="1" noChangeArrowheads="1"/>
          </p:cNvPicPr>
          <p:nvPr/>
        </p:nvPicPr>
        <p:blipFill>
          <a:blip r:embed="rId2"/>
          <a:srcRect/>
          <a:stretch>
            <a:fillRect/>
          </a:stretch>
        </p:blipFill>
        <p:spPr bwMode="auto">
          <a:xfrm>
            <a:off x="3547237" y="1503499"/>
            <a:ext cx="5076497" cy="5258331"/>
          </a:xfrm>
          <a:prstGeom prst="rect">
            <a:avLst/>
          </a:prstGeom>
          <a:noFill/>
        </p:spPr>
      </p:pic>
    </p:spTree>
    <p:extLst>
      <p:ext uri="{BB962C8B-B14F-4D97-AF65-F5344CB8AC3E}">
        <p14:creationId xmlns="" xmlns:p14="http://schemas.microsoft.com/office/powerpoint/2010/main" val="5955718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66448" y="460120"/>
            <a:ext cx="9847952" cy="769441"/>
          </a:xfrm>
          <a:prstGeom prst="rect">
            <a:avLst/>
          </a:prstGeom>
          <a:noFill/>
        </p:spPr>
        <p:txBody>
          <a:bodyPr wrap="none" rtlCol="0">
            <a:spAutoFit/>
          </a:bodyPr>
          <a:lstStyle/>
          <a:p>
            <a:pPr algn="ctr"/>
            <a:r>
              <a:rPr lang="en-IN" sz="4400" dirty="0" smtClean="0"/>
              <a:t>Dimensions of Human Development Index</a:t>
            </a:r>
            <a:endParaRPr lang="en-IN" sz="4400" dirty="0"/>
          </a:p>
        </p:txBody>
      </p:sp>
      <p:cxnSp>
        <p:nvCxnSpPr>
          <p:cNvPr id="9" name="Straight Connector 8"/>
          <p:cNvCxnSpPr/>
          <p:nvPr/>
        </p:nvCxnSpPr>
        <p:spPr>
          <a:xfrm>
            <a:off x="5504573" y="1290562"/>
            <a:ext cx="1182855" cy="0"/>
          </a:xfrm>
          <a:prstGeom prst="line">
            <a:avLst/>
          </a:prstGeom>
          <a:ln>
            <a:solidFill>
              <a:srgbClr val="2EC4B6"/>
            </a:solidFill>
          </a:ln>
        </p:spPr>
        <p:style>
          <a:lnRef idx="1">
            <a:schemeClr val="accent1"/>
          </a:lnRef>
          <a:fillRef idx="0">
            <a:schemeClr val="accent1"/>
          </a:fillRef>
          <a:effectRef idx="0">
            <a:schemeClr val="accent1"/>
          </a:effectRef>
          <a:fontRef idx="minor">
            <a:schemeClr val="tx1"/>
          </a:fontRef>
        </p:style>
      </p:cxnSp>
      <p:sp>
        <p:nvSpPr>
          <p:cNvPr id="10" name="Triangle 9"/>
          <p:cNvSpPr/>
          <p:nvPr/>
        </p:nvSpPr>
        <p:spPr>
          <a:xfrm rot="10800000">
            <a:off x="5657693" y="0"/>
            <a:ext cx="876615" cy="291995"/>
          </a:xfrm>
          <a:prstGeom prst="triangle">
            <a:avLst/>
          </a:prstGeom>
          <a:solidFill>
            <a:srgbClr val="2EC4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p:cNvSpPr txBox="1">
            <a:spLocks/>
          </p:cNvSpPr>
          <p:nvPr/>
        </p:nvSpPr>
        <p:spPr>
          <a:xfrm>
            <a:off x="914399" y="1447799"/>
            <a:ext cx="10736318" cy="5047593"/>
          </a:xfrm>
          <a:prstGeom prst="rect">
            <a:avLst/>
          </a:prstGeom>
        </p:spPr>
        <p:txBody>
          <a:bodyPr>
            <a:normAutofit/>
          </a:body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1400" b="0" i="0" u="none" strike="noStrike" kern="1200" cap="none" spc="0" normalizeH="0" baseline="0" noProof="0" dirty="0">
              <a:ln>
                <a:noFill/>
              </a:ln>
              <a:solidFill>
                <a:schemeClr val="tx1"/>
              </a:solidFill>
              <a:effectLst/>
              <a:uLnTx/>
              <a:uFillTx/>
              <a:latin typeface="Times New Roman" pitchFamily="18" charset="0"/>
              <a:ea typeface="Roboto Thin" charset="0"/>
              <a:cs typeface="Times New Roman" pitchFamily="18" charset="0"/>
            </a:endParaRPr>
          </a:p>
        </p:txBody>
      </p:sp>
      <p:sp>
        <p:nvSpPr>
          <p:cNvPr id="15" name="Content Placeholder 2"/>
          <p:cNvSpPr txBox="1">
            <a:spLocks/>
          </p:cNvSpPr>
          <p:nvPr/>
        </p:nvSpPr>
        <p:spPr>
          <a:xfrm>
            <a:off x="599090" y="1447800"/>
            <a:ext cx="10830910" cy="5047592"/>
          </a:xfrm>
          <a:prstGeom prst="rect">
            <a:avLst/>
          </a:prstGeom>
        </p:spPr>
        <p:txBody>
          <a:bodyPr>
            <a:noAutofit/>
          </a:body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600" b="0" i="0" u="none" strike="noStrike" kern="1200" cap="none" spc="0" normalizeH="0" baseline="0" noProof="0" dirty="0">
              <a:ln>
                <a:noFill/>
              </a:ln>
              <a:solidFill>
                <a:schemeClr val="tx1"/>
              </a:solidFill>
              <a:effectLst/>
              <a:uLnTx/>
              <a:uFillTx/>
              <a:latin typeface="Times New Roman" pitchFamily="18" charset="0"/>
              <a:ea typeface="Roboto Thin" charset="0"/>
              <a:cs typeface="Times New Roman" pitchFamily="18" charset="0"/>
            </a:endParaRPr>
          </a:p>
        </p:txBody>
      </p:sp>
      <p:sp>
        <p:nvSpPr>
          <p:cNvPr id="16" name="Content Placeholder 2"/>
          <p:cNvSpPr txBox="1">
            <a:spLocks/>
          </p:cNvSpPr>
          <p:nvPr/>
        </p:nvSpPr>
        <p:spPr>
          <a:xfrm>
            <a:off x="599091" y="1384736"/>
            <a:ext cx="11051626" cy="5410200"/>
          </a:xfrm>
          <a:prstGeom prst="rect">
            <a:avLst/>
          </a:prstGeom>
        </p:spPr>
        <p:txBody>
          <a:bodyPr anchor="ctr">
            <a:noAutofit/>
          </a:bodyPr>
          <a:lstStyle/>
          <a:p>
            <a:pPr marL="268288" lvl="0" indent="-268288">
              <a:lnSpc>
                <a:spcPct val="90000"/>
              </a:lnSpc>
              <a:spcBef>
                <a:spcPts val="1000"/>
              </a:spcBef>
              <a:buSzPct val="130000"/>
              <a:buFont typeface="Arial" pitchFamily="34" charset="0"/>
              <a:buChar char="•"/>
            </a:pPr>
            <a:r>
              <a:rPr lang="en-IN" sz="2800" dirty="0" smtClean="0">
                <a:latin typeface="Times New Roman" pitchFamily="18" charset="0"/>
                <a:ea typeface="Roboto Thin" charset="0"/>
                <a:cs typeface="Times New Roman" pitchFamily="18" charset="0"/>
              </a:rPr>
              <a:t>The Human Development Index (HDI) is a composite statistic of:</a:t>
            </a:r>
          </a:p>
          <a:p>
            <a:pPr marL="898525" lvl="0" indent="-268288">
              <a:lnSpc>
                <a:spcPct val="90000"/>
              </a:lnSpc>
              <a:spcBef>
                <a:spcPts val="1000"/>
              </a:spcBef>
              <a:buSzPct val="130000"/>
              <a:buFont typeface="Wingdings" pitchFamily="2" charset="2"/>
              <a:buChar char="§"/>
            </a:pPr>
            <a:r>
              <a:rPr lang="en-IN" sz="2800" dirty="0" smtClean="0">
                <a:latin typeface="Times New Roman" pitchFamily="18" charset="0"/>
                <a:ea typeface="Roboto Thin" charset="0"/>
                <a:cs typeface="Times New Roman" pitchFamily="18" charset="0"/>
              </a:rPr>
              <a:t> A long and healthy life, as measured by </a:t>
            </a:r>
            <a:r>
              <a:rPr lang="en-IN" sz="2800" b="1" dirty="0" smtClean="0">
                <a:latin typeface="Times New Roman" pitchFamily="18" charset="0"/>
                <a:ea typeface="Roboto Thin" charset="0"/>
                <a:cs typeface="Times New Roman" pitchFamily="18" charset="0"/>
              </a:rPr>
              <a:t>Life expectancy</a:t>
            </a:r>
          </a:p>
          <a:p>
            <a:pPr marL="898525" lvl="0" indent="-268288">
              <a:lnSpc>
                <a:spcPct val="90000"/>
              </a:lnSpc>
              <a:spcBef>
                <a:spcPts val="1000"/>
              </a:spcBef>
              <a:buSzPct val="130000"/>
              <a:buFont typeface="Wingdings" pitchFamily="2" charset="2"/>
              <a:buChar char="§"/>
            </a:pPr>
            <a:r>
              <a:rPr lang="en-IN" sz="2800" dirty="0" smtClean="0">
                <a:latin typeface="Times New Roman" pitchFamily="18" charset="0"/>
                <a:ea typeface="Roboto Thin" charset="0"/>
                <a:cs typeface="Times New Roman" pitchFamily="18" charset="0"/>
              </a:rPr>
              <a:t> </a:t>
            </a:r>
            <a:r>
              <a:rPr lang="en-IN" sz="2800" b="1" dirty="0" smtClean="0">
                <a:latin typeface="Times New Roman" pitchFamily="18" charset="0"/>
                <a:ea typeface="Roboto Thin" charset="0"/>
                <a:cs typeface="Times New Roman" pitchFamily="18" charset="0"/>
              </a:rPr>
              <a:t>Knowledge</a:t>
            </a:r>
            <a:r>
              <a:rPr lang="en-IN" sz="2800" dirty="0" smtClean="0">
                <a:latin typeface="Times New Roman" pitchFamily="18" charset="0"/>
                <a:ea typeface="Roboto Thin" charset="0"/>
                <a:cs typeface="Times New Roman" pitchFamily="18" charset="0"/>
              </a:rPr>
              <a:t>, as measured by the adult literacy rate.</a:t>
            </a:r>
          </a:p>
          <a:p>
            <a:pPr marL="898525" lvl="0" indent="-268288">
              <a:lnSpc>
                <a:spcPct val="90000"/>
              </a:lnSpc>
              <a:spcBef>
                <a:spcPts val="1000"/>
              </a:spcBef>
              <a:buSzPct val="130000"/>
              <a:buFont typeface="Wingdings" pitchFamily="2" charset="2"/>
              <a:buChar char="§"/>
            </a:pPr>
            <a:r>
              <a:rPr lang="en-IN" sz="2800" dirty="0" smtClean="0">
                <a:latin typeface="Times New Roman" pitchFamily="18" charset="0"/>
                <a:ea typeface="Roboto Thin" charset="0"/>
                <a:cs typeface="Times New Roman" pitchFamily="18" charset="0"/>
              </a:rPr>
              <a:t>A decent standard of living, as measured by </a:t>
            </a:r>
            <a:r>
              <a:rPr lang="en-IN" sz="2800" b="1" dirty="0" smtClean="0">
                <a:latin typeface="Times New Roman" pitchFamily="18" charset="0"/>
                <a:ea typeface="Roboto Thin" charset="0"/>
                <a:cs typeface="Times New Roman" pitchFamily="18" charset="0"/>
              </a:rPr>
              <a:t>Income per capita </a:t>
            </a:r>
            <a:r>
              <a:rPr lang="en-IN" sz="2800" dirty="0" smtClean="0">
                <a:latin typeface="Times New Roman" pitchFamily="18" charset="0"/>
                <a:ea typeface="Roboto Thin" charset="0"/>
                <a:cs typeface="Times New Roman" pitchFamily="18" charset="0"/>
              </a:rPr>
              <a:t>in purchasing power parity (PPP) terms in US dollars.</a:t>
            </a:r>
          </a:p>
          <a:p>
            <a:pPr marL="268288" lvl="0" indent="-268288">
              <a:lnSpc>
                <a:spcPct val="90000"/>
              </a:lnSpc>
              <a:spcBef>
                <a:spcPts val="1000"/>
              </a:spcBef>
              <a:buSzPct val="130000"/>
              <a:buFont typeface="Arial" pitchFamily="34" charset="0"/>
              <a:buChar char="•"/>
            </a:pPr>
            <a:r>
              <a:rPr lang="en-IN" sz="2800" dirty="0" smtClean="0">
                <a:latin typeface="Times New Roman" pitchFamily="18" charset="0"/>
                <a:ea typeface="Roboto Thin" charset="0"/>
                <a:cs typeface="Times New Roman" pitchFamily="18" charset="0"/>
              </a:rPr>
              <a:t>These indicators are used to rank countries into four tiers of human development.</a:t>
            </a:r>
          </a:p>
          <a:p>
            <a:pPr marL="268288" lvl="0" indent="-268288">
              <a:lnSpc>
                <a:spcPct val="90000"/>
              </a:lnSpc>
              <a:spcBef>
                <a:spcPts val="1000"/>
              </a:spcBef>
              <a:buSzPct val="130000"/>
              <a:buFont typeface="Arial" pitchFamily="34" charset="0"/>
              <a:buChar char="•"/>
            </a:pPr>
            <a:r>
              <a:rPr lang="en-IN" sz="2800" dirty="0" smtClean="0">
                <a:latin typeface="Times New Roman" pitchFamily="18" charset="0"/>
                <a:ea typeface="Roboto Thin" charset="0"/>
                <a:cs typeface="Times New Roman" pitchFamily="18" charset="0"/>
              </a:rPr>
              <a:t>A country scores higher HDI when the life expectancy at birth is longer, the education period is longer, and the income per capita is higher. </a:t>
            </a:r>
          </a:p>
          <a:p>
            <a:pPr marL="268288" lvl="0" indent="-268288">
              <a:lnSpc>
                <a:spcPct val="90000"/>
              </a:lnSpc>
              <a:spcBef>
                <a:spcPts val="1000"/>
              </a:spcBef>
              <a:buSzPct val="130000"/>
            </a:pPr>
            <a:endParaRPr lang="en-IN" sz="2800" dirty="0" smtClean="0">
              <a:latin typeface="Times New Roman" pitchFamily="18" charset="0"/>
              <a:ea typeface="Roboto Thin" charset="0"/>
              <a:cs typeface="Times New Roman" pitchFamily="18" charset="0"/>
            </a:endParaRPr>
          </a:p>
        </p:txBody>
      </p:sp>
    </p:spTree>
    <p:extLst>
      <p:ext uri="{BB962C8B-B14F-4D97-AF65-F5344CB8AC3E}">
        <p14:creationId xmlns="" xmlns:p14="http://schemas.microsoft.com/office/powerpoint/2010/main" val="1710408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nodePh="1">
                                  <p:stCondLst>
                                    <p:cond delay="0"/>
                                  </p:stCondLst>
                                  <p:endCondLst>
                                    <p:cond evt="begin" delay="0">
                                      <p:tn val="11"/>
                                    </p:cond>
                                  </p:endCondLst>
                                  <p:childTnLst>
                                    <p:set>
                                      <p:cBhvr>
                                        <p:cTn id="12" dur="1" fill="hold">
                                          <p:stCondLst>
                                            <p:cond delay="0"/>
                                          </p:stCondLst>
                                        </p:cTn>
                                        <p:tgtEl>
                                          <p:spTgt spid="15">
                                            <p:txEl>
                                              <p:pRg st="0" end="0"/>
                                            </p:txEl>
                                          </p:spTgt>
                                        </p:tgtEl>
                                        <p:attrNameLst>
                                          <p:attrName>style.visibility</p:attrName>
                                        </p:attrNameLst>
                                      </p:cBhvr>
                                      <p:to>
                                        <p:strVal val="visible"/>
                                      </p:to>
                                    </p:set>
                                    <p:anim calcmode="lin" valueType="num">
                                      <p:cBhvr additive="base">
                                        <p:cTn id="13"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
                                            <p:txEl>
                                              <p:pRg st="0" end="0"/>
                                            </p:txEl>
                                          </p:spTgt>
                                        </p:tgtEl>
                                        <p:attrNameLst>
                                          <p:attrName>style.visibility</p:attrName>
                                        </p:attrNameLst>
                                      </p:cBhvr>
                                      <p:to>
                                        <p:strVal val="visible"/>
                                      </p:to>
                                    </p:set>
                                    <p:anim calcmode="lin" valueType="num">
                                      <p:cBhvr additive="base">
                                        <p:cTn id="19"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6">
                                            <p:txEl>
                                              <p:pRg st="1" end="1"/>
                                            </p:txEl>
                                          </p:spTgt>
                                        </p:tgtEl>
                                        <p:attrNameLst>
                                          <p:attrName>style.visibility</p:attrName>
                                        </p:attrNameLst>
                                      </p:cBhvr>
                                      <p:to>
                                        <p:strVal val="visible"/>
                                      </p:to>
                                    </p:set>
                                    <p:anim calcmode="lin" valueType="num">
                                      <p:cBhvr additive="base">
                                        <p:cTn id="25" dur="500" fill="hold"/>
                                        <p:tgtEl>
                                          <p:spTgt spid="16">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6">
                                            <p:txEl>
                                              <p:pRg st="2" end="2"/>
                                            </p:txEl>
                                          </p:spTgt>
                                        </p:tgtEl>
                                        <p:attrNameLst>
                                          <p:attrName>style.visibility</p:attrName>
                                        </p:attrNameLst>
                                      </p:cBhvr>
                                      <p:to>
                                        <p:strVal val="visible"/>
                                      </p:to>
                                    </p:set>
                                    <p:anim calcmode="lin" valueType="num">
                                      <p:cBhvr additive="base">
                                        <p:cTn id="31" dur="500" fill="hold"/>
                                        <p:tgtEl>
                                          <p:spTgt spid="16">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6">
                                            <p:txEl>
                                              <p:pRg st="3" end="3"/>
                                            </p:txEl>
                                          </p:spTgt>
                                        </p:tgtEl>
                                        <p:attrNameLst>
                                          <p:attrName>style.visibility</p:attrName>
                                        </p:attrNameLst>
                                      </p:cBhvr>
                                      <p:to>
                                        <p:strVal val="visible"/>
                                      </p:to>
                                    </p:set>
                                    <p:anim calcmode="lin" valueType="num">
                                      <p:cBhvr additive="base">
                                        <p:cTn id="37" dur="500" fill="hold"/>
                                        <p:tgtEl>
                                          <p:spTgt spid="16">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6">
                                            <p:txEl>
                                              <p:pRg st="4" end="4"/>
                                            </p:txEl>
                                          </p:spTgt>
                                        </p:tgtEl>
                                        <p:attrNameLst>
                                          <p:attrName>style.visibility</p:attrName>
                                        </p:attrNameLst>
                                      </p:cBhvr>
                                      <p:to>
                                        <p:strVal val="visible"/>
                                      </p:to>
                                    </p:set>
                                    <p:anim calcmode="lin" valueType="num">
                                      <p:cBhvr additive="base">
                                        <p:cTn id="43" dur="500" fill="hold"/>
                                        <p:tgtEl>
                                          <p:spTgt spid="16">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6">
                                            <p:txEl>
                                              <p:pRg st="5" end="5"/>
                                            </p:txEl>
                                          </p:spTgt>
                                        </p:tgtEl>
                                        <p:attrNameLst>
                                          <p:attrName>style.visibility</p:attrName>
                                        </p:attrNameLst>
                                      </p:cBhvr>
                                      <p:to>
                                        <p:strVal val="visible"/>
                                      </p:to>
                                    </p:set>
                                    <p:anim calcmode="lin" valueType="num">
                                      <p:cBhvr additive="base">
                                        <p:cTn id="49" dur="500" fill="hold"/>
                                        <p:tgtEl>
                                          <p:spTgt spid="16">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004340" y="460120"/>
            <a:ext cx="4172168" cy="769441"/>
          </a:xfrm>
          <a:prstGeom prst="rect">
            <a:avLst/>
          </a:prstGeom>
          <a:noFill/>
        </p:spPr>
        <p:txBody>
          <a:bodyPr wrap="none" rtlCol="0">
            <a:spAutoFit/>
          </a:bodyPr>
          <a:lstStyle/>
          <a:p>
            <a:pPr algn="ctr"/>
            <a:r>
              <a:rPr lang="en-IN" sz="4400" dirty="0" smtClean="0"/>
              <a:t>Categories of HDI</a:t>
            </a:r>
            <a:endParaRPr lang="en-IN" sz="4400" dirty="0"/>
          </a:p>
        </p:txBody>
      </p:sp>
      <p:cxnSp>
        <p:nvCxnSpPr>
          <p:cNvPr id="9" name="Straight Connector 8"/>
          <p:cNvCxnSpPr/>
          <p:nvPr/>
        </p:nvCxnSpPr>
        <p:spPr>
          <a:xfrm>
            <a:off x="5504573" y="1290562"/>
            <a:ext cx="1182855" cy="0"/>
          </a:xfrm>
          <a:prstGeom prst="line">
            <a:avLst/>
          </a:prstGeom>
          <a:ln>
            <a:solidFill>
              <a:srgbClr val="2EC4B6"/>
            </a:solidFill>
          </a:ln>
        </p:spPr>
        <p:style>
          <a:lnRef idx="1">
            <a:schemeClr val="accent1"/>
          </a:lnRef>
          <a:fillRef idx="0">
            <a:schemeClr val="accent1"/>
          </a:fillRef>
          <a:effectRef idx="0">
            <a:schemeClr val="accent1"/>
          </a:effectRef>
          <a:fontRef idx="minor">
            <a:schemeClr val="tx1"/>
          </a:fontRef>
        </p:style>
      </p:cxnSp>
      <p:sp>
        <p:nvSpPr>
          <p:cNvPr id="10" name="Triangle 9"/>
          <p:cNvSpPr/>
          <p:nvPr/>
        </p:nvSpPr>
        <p:spPr>
          <a:xfrm rot="10800000">
            <a:off x="5657693" y="0"/>
            <a:ext cx="876615" cy="291995"/>
          </a:xfrm>
          <a:prstGeom prst="triangle">
            <a:avLst/>
          </a:prstGeom>
          <a:solidFill>
            <a:srgbClr val="2EC4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p:cNvSpPr txBox="1">
            <a:spLocks/>
          </p:cNvSpPr>
          <p:nvPr/>
        </p:nvSpPr>
        <p:spPr>
          <a:xfrm>
            <a:off x="914399" y="1447799"/>
            <a:ext cx="10736318" cy="5047593"/>
          </a:xfrm>
          <a:prstGeom prst="rect">
            <a:avLst/>
          </a:prstGeom>
        </p:spPr>
        <p:txBody>
          <a:bodyPr>
            <a:normAutofit/>
          </a:body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1400" b="0" i="0" u="none" strike="noStrike" kern="1200" cap="none" spc="0" normalizeH="0" baseline="0" noProof="0" dirty="0">
              <a:ln>
                <a:noFill/>
              </a:ln>
              <a:solidFill>
                <a:schemeClr val="tx1"/>
              </a:solidFill>
              <a:effectLst/>
              <a:uLnTx/>
              <a:uFillTx/>
              <a:latin typeface="Times New Roman" pitchFamily="18" charset="0"/>
              <a:ea typeface="Roboto Thin" charset="0"/>
              <a:cs typeface="Times New Roman" pitchFamily="18" charset="0"/>
            </a:endParaRPr>
          </a:p>
        </p:txBody>
      </p:sp>
      <p:sp>
        <p:nvSpPr>
          <p:cNvPr id="15" name="Content Placeholder 2"/>
          <p:cNvSpPr txBox="1">
            <a:spLocks/>
          </p:cNvSpPr>
          <p:nvPr/>
        </p:nvSpPr>
        <p:spPr>
          <a:xfrm>
            <a:off x="599090" y="1447800"/>
            <a:ext cx="10830910" cy="5047592"/>
          </a:xfrm>
          <a:prstGeom prst="rect">
            <a:avLst/>
          </a:prstGeom>
        </p:spPr>
        <p:txBody>
          <a:bodyPr>
            <a:noAutofit/>
          </a:body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600" b="0" i="0" u="none" strike="noStrike" kern="1200" cap="none" spc="0" normalizeH="0" baseline="0" noProof="0" dirty="0">
              <a:ln>
                <a:noFill/>
              </a:ln>
              <a:solidFill>
                <a:schemeClr val="tx1"/>
              </a:solidFill>
              <a:effectLst/>
              <a:uLnTx/>
              <a:uFillTx/>
              <a:latin typeface="Times New Roman" pitchFamily="18" charset="0"/>
              <a:ea typeface="Roboto Thin" charset="0"/>
              <a:cs typeface="Times New Roman" pitchFamily="18" charset="0"/>
            </a:endParaRPr>
          </a:p>
        </p:txBody>
      </p:sp>
      <p:sp>
        <p:nvSpPr>
          <p:cNvPr id="16" name="Content Placeholder 2"/>
          <p:cNvSpPr txBox="1">
            <a:spLocks/>
          </p:cNvSpPr>
          <p:nvPr/>
        </p:nvSpPr>
        <p:spPr>
          <a:xfrm>
            <a:off x="599091" y="1384736"/>
            <a:ext cx="11051626" cy="5410200"/>
          </a:xfrm>
          <a:prstGeom prst="rect">
            <a:avLst/>
          </a:prstGeom>
        </p:spPr>
        <p:txBody>
          <a:bodyPr anchor="ctr">
            <a:noAutofit/>
          </a:bodyPr>
          <a:lstStyle/>
          <a:p>
            <a:pPr marL="268288" lvl="0" indent="-268288">
              <a:lnSpc>
                <a:spcPct val="90000"/>
              </a:lnSpc>
              <a:spcBef>
                <a:spcPts val="1000"/>
              </a:spcBef>
              <a:buSzPct val="130000"/>
              <a:buFont typeface="Arial" pitchFamily="34" charset="0"/>
              <a:buChar char="•"/>
            </a:pPr>
            <a:r>
              <a:rPr lang="en-IN" sz="2800" dirty="0" smtClean="0">
                <a:latin typeface="Times New Roman" pitchFamily="18" charset="0"/>
                <a:ea typeface="Roboto Thin" charset="0"/>
                <a:cs typeface="Times New Roman" pitchFamily="18" charset="0"/>
              </a:rPr>
              <a:t>Each year, countries are ranked according to these measures. </a:t>
            </a:r>
            <a:endParaRPr lang="en-IN" sz="2800" dirty="0" smtClean="0">
              <a:latin typeface="Times New Roman" pitchFamily="18" charset="0"/>
              <a:ea typeface="Roboto Thin" charset="0"/>
              <a:cs typeface="Times New Roman" pitchFamily="18" charset="0"/>
            </a:endParaRPr>
          </a:p>
          <a:p>
            <a:pPr marL="268288" lvl="0" indent="-268288">
              <a:lnSpc>
                <a:spcPct val="150000"/>
              </a:lnSpc>
              <a:spcBef>
                <a:spcPts val="1000"/>
              </a:spcBef>
              <a:buSzPct val="130000"/>
              <a:buFont typeface="Arial" pitchFamily="34" charset="0"/>
              <a:buChar char="•"/>
            </a:pPr>
            <a:endParaRPr lang="en-IN" sz="2800" dirty="0" smtClean="0">
              <a:latin typeface="Times New Roman" pitchFamily="18" charset="0"/>
              <a:ea typeface="Roboto Thin" charset="0"/>
              <a:cs typeface="Times New Roman" pitchFamily="18" charset="0"/>
            </a:endParaRPr>
          </a:p>
          <a:p>
            <a:pPr marL="803275" lvl="0" indent="-268288">
              <a:lnSpc>
                <a:spcPct val="150000"/>
              </a:lnSpc>
              <a:spcBef>
                <a:spcPts val="1000"/>
              </a:spcBef>
              <a:buSzPct val="130000"/>
              <a:buFont typeface="Wingdings" pitchFamily="2" charset="2"/>
              <a:buChar char="§"/>
            </a:pPr>
            <a:r>
              <a:rPr lang="en-IN" sz="2800" dirty="0" smtClean="0">
                <a:latin typeface="Times New Roman" pitchFamily="18" charset="0"/>
                <a:ea typeface="Roboto Thin" charset="0"/>
                <a:cs typeface="Times New Roman" pitchFamily="18" charset="0"/>
              </a:rPr>
              <a:t>Very </a:t>
            </a:r>
            <a:r>
              <a:rPr lang="en-IN" sz="2800" dirty="0" smtClean="0">
                <a:latin typeface="Times New Roman" pitchFamily="18" charset="0"/>
                <a:ea typeface="Roboto Thin" charset="0"/>
                <a:cs typeface="Times New Roman" pitchFamily="18" charset="0"/>
              </a:rPr>
              <a:t>High Human Development Index- </a:t>
            </a:r>
            <a:r>
              <a:rPr lang="en-IN" sz="2800" dirty="0" smtClean="0">
                <a:latin typeface="Times New Roman" pitchFamily="18" charset="0"/>
                <a:ea typeface="Roboto Thin" charset="0"/>
                <a:cs typeface="Times New Roman" pitchFamily="18" charset="0"/>
              </a:rPr>
              <a:t>0.900 -1</a:t>
            </a:r>
          </a:p>
          <a:p>
            <a:pPr marL="803275" lvl="0" indent="-268288">
              <a:lnSpc>
                <a:spcPct val="150000"/>
              </a:lnSpc>
              <a:spcBef>
                <a:spcPts val="1000"/>
              </a:spcBef>
              <a:buSzPct val="130000"/>
              <a:buFont typeface="Wingdings" pitchFamily="2" charset="2"/>
              <a:buChar char="§"/>
            </a:pPr>
            <a:r>
              <a:rPr lang="en-IN" sz="2800" dirty="0" smtClean="0">
                <a:latin typeface="Times New Roman" pitchFamily="18" charset="0"/>
                <a:ea typeface="Roboto Thin" charset="0"/>
                <a:cs typeface="Times New Roman" pitchFamily="18" charset="0"/>
              </a:rPr>
              <a:t> </a:t>
            </a:r>
            <a:r>
              <a:rPr lang="en-IN" sz="2800" dirty="0" smtClean="0">
                <a:latin typeface="Times New Roman" pitchFamily="18" charset="0"/>
                <a:ea typeface="Roboto Thin" charset="0"/>
                <a:cs typeface="Times New Roman" pitchFamily="18" charset="0"/>
              </a:rPr>
              <a:t>High Human Development Index – HDI </a:t>
            </a:r>
            <a:r>
              <a:rPr lang="en-IN" sz="2800" dirty="0" smtClean="0">
                <a:latin typeface="Times New Roman" pitchFamily="18" charset="0"/>
                <a:ea typeface="Roboto Thin" charset="0"/>
                <a:cs typeface="Times New Roman" pitchFamily="18" charset="0"/>
              </a:rPr>
              <a:t>0.699 - 0.899 </a:t>
            </a:r>
          </a:p>
          <a:p>
            <a:pPr marL="803275" lvl="0" indent="-268288">
              <a:lnSpc>
                <a:spcPct val="150000"/>
              </a:lnSpc>
              <a:spcBef>
                <a:spcPts val="1000"/>
              </a:spcBef>
              <a:buSzPct val="130000"/>
              <a:buFont typeface="Wingdings" pitchFamily="2" charset="2"/>
              <a:buChar char="§"/>
            </a:pPr>
            <a:r>
              <a:rPr lang="en-IN" sz="2800" dirty="0" smtClean="0">
                <a:latin typeface="Times New Roman" pitchFamily="18" charset="0"/>
                <a:ea typeface="Roboto Thin" charset="0"/>
                <a:cs typeface="Times New Roman" pitchFamily="18" charset="0"/>
              </a:rPr>
              <a:t>Medium </a:t>
            </a:r>
            <a:r>
              <a:rPr lang="en-IN" sz="2800" dirty="0" smtClean="0">
                <a:latin typeface="Times New Roman" pitchFamily="18" charset="0"/>
                <a:ea typeface="Roboto Thin" charset="0"/>
                <a:cs typeface="Times New Roman" pitchFamily="18" charset="0"/>
              </a:rPr>
              <a:t>Human Development Index – HDI 0.522 to 0.698 </a:t>
            </a:r>
            <a:endParaRPr lang="en-IN" sz="2800" dirty="0" smtClean="0">
              <a:latin typeface="Times New Roman" pitchFamily="18" charset="0"/>
              <a:ea typeface="Roboto Thin" charset="0"/>
              <a:cs typeface="Times New Roman" pitchFamily="18" charset="0"/>
            </a:endParaRPr>
          </a:p>
          <a:p>
            <a:pPr marL="803275" lvl="0" indent="-268288">
              <a:lnSpc>
                <a:spcPct val="150000"/>
              </a:lnSpc>
              <a:spcBef>
                <a:spcPts val="1000"/>
              </a:spcBef>
              <a:buSzPct val="130000"/>
              <a:buFont typeface="Wingdings" pitchFamily="2" charset="2"/>
              <a:buChar char="§"/>
            </a:pPr>
            <a:r>
              <a:rPr lang="en-IN" sz="2800" dirty="0" smtClean="0">
                <a:latin typeface="Times New Roman" pitchFamily="18" charset="0"/>
                <a:ea typeface="Roboto Thin" charset="0"/>
                <a:cs typeface="Times New Roman" pitchFamily="18" charset="0"/>
              </a:rPr>
              <a:t>Low </a:t>
            </a:r>
            <a:r>
              <a:rPr lang="en-IN" sz="2800" dirty="0" smtClean="0">
                <a:latin typeface="Times New Roman" pitchFamily="18" charset="0"/>
                <a:ea typeface="Roboto Thin" charset="0"/>
                <a:cs typeface="Times New Roman" pitchFamily="18" charset="0"/>
              </a:rPr>
              <a:t>Human Development Index – HDI below </a:t>
            </a:r>
            <a:r>
              <a:rPr lang="en-IN" sz="2800" dirty="0" smtClean="0">
                <a:latin typeface="Times New Roman" pitchFamily="18" charset="0"/>
                <a:ea typeface="Roboto Thin" charset="0"/>
                <a:cs typeface="Times New Roman" pitchFamily="18" charset="0"/>
              </a:rPr>
              <a:t>0.521</a:t>
            </a:r>
            <a:endParaRPr lang="en-IN" sz="2800" dirty="0" smtClean="0">
              <a:latin typeface="Times New Roman" pitchFamily="18" charset="0"/>
              <a:ea typeface="Roboto Thin" charset="0"/>
              <a:cs typeface="Times New Roman" pitchFamily="18" charset="0"/>
            </a:endParaRPr>
          </a:p>
        </p:txBody>
      </p:sp>
    </p:spTree>
    <p:extLst>
      <p:ext uri="{BB962C8B-B14F-4D97-AF65-F5344CB8AC3E}">
        <p14:creationId xmlns="" xmlns:p14="http://schemas.microsoft.com/office/powerpoint/2010/main" val="1710408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nodePh="1">
                                  <p:stCondLst>
                                    <p:cond delay="0"/>
                                  </p:stCondLst>
                                  <p:endCondLst>
                                    <p:cond evt="begin" delay="0">
                                      <p:tn val="11"/>
                                    </p:cond>
                                  </p:endCondLst>
                                  <p:childTnLst>
                                    <p:set>
                                      <p:cBhvr>
                                        <p:cTn id="12" dur="1" fill="hold">
                                          <p:stCondLst>
                                            <p:cond delay="0"/>
                                          </p:stCondLst>
                                        </p:cTn>
                                        <p:tgtEl>
                                          <p:spTgt spid="15">
                                            <p:txEl>
                                              <p:pRg st="0" end="0"/>
                                            </p:txEl>
                                          </p:spTgt>
                                        </p:tgtEl>
                                        <p:attrNameLst>
                                          <p:attrName>style.visibility</p:attrName>
                                        </p:attrNameLst>
                                      </p:cBhvr>
                                      <p:to>
                                        <p:strVal val="visible"/>
                                      </p:to>
                                    </p:set>
                                    <p:anim calcmode="lin" valueType="num">
                                      <p:cBhvr additive="base">
                                        <p:cTn id="13"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
                                            <p:txEl>
                                              <p:pRg st="0" end="0"/>
                                            </p:txEl>
                                          </p:spTgt>
                                        </p:tgtEl>
                                        <p:attrNameLst>
                                          <p:attrName>style.visibility</p:attrName>
                                        </p:attrNameLst>
                                      </p:cBhvr>
                                      <p:to>
                                        <p:strVal val="visible"/>
                                      </p:to>
                                    </p:set>
                                    <p:anim calcmode="lin" valueType="num">
                                      <p:cBhvr additive="base">
                                        <p:cTn id="19"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6">
                                            <p:txEl>
                                              <p:pRg st="2" end="2"/>
                                            </p:txEl>
                                          </p:spTgt>
                                        </p:tgtEl>
                                        <p:attrNameLst>
                                          <p:attrName>style.visibility</p:attrName>
                                        </p:attrNameLst>
                                      </p:cBhvr>
                                      <p:to>
                                        <p:strVal val="visible"/>
                                      </p:to>
                                    </p:set>
                                    <p:anim calcmode="lin" valueType="num">
                                      <p:cBhvr additive="base">
                                        <p:cTn id="25" dur="500" fill="hold"/>
                                        <p:tgtEl>
                                          <p:spTgt spid="16">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6">
                                            <p:txEl>
                                              <p:pRg st="3" end="3"/>
                                            </p:txEl>
                                          </p:spTgt>
                                        </p:tgtEl>
                                        <p:attrNameLst>
                                          <p:attrName>style.visibility</p:attrName>
                                        </p:attrNameLst>
                                      </p:cBhvr>
                                      <p:to>
                                        <p:strVal val="visible"/>
                                      </p:to>
                                    </p:set>
                                    <p:anim calcmode="lin" valueType="num">
                                      <p:cBhvr additive="base">
                                        <p:cTn id="31" dur="500" fill="hold"/>
                                        <p:tgtEl>
                                          <p:spTgt spid="16">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6">
                                            <p:txEl>
                                              <p:pRg st="4" end="4"/>
                                            </p:txEl>
                                          </p:spTgt>
                                        </p:tgtEl>
                                        <p:attrNameLst>
                                          <p:attrName>style.visibility</p:attrName>
                                        </p:attrNameLst>
                                      </p:cBhvr>
                                      <p:to>
                                        <p:strVal val="visible"/>
                                      </p:to>
                                    </p:set>
                                    <p:anim calcmode="lin" valueType="num">
                                      <p:cBhvr additive="base">
                                        <p:cTn id="37" dur="500" fill="hold"/>
                                        <p:tgtEl>
                                          <p:spTgt spid="16">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6">
                                            <p:txEl>
                                              <p:pRg st="5" end="5"/>
                                            </p:txEl>
                                          </p:spTgt>
                                        </p:tgtEl>
                                        <p:attrNameLst>
                                          <p:attrName>style.visibility</p:attrName>
                                        </p:attrNameLst>
                                      </p:cBhvr>
                                      <p:to>
                                        <p:strVal val="visible"/>
                                      </p:to>
                                    </p:set>
                                    <p:anim calcmode="lin" valueType="num">
                                      <p:cBhvr additive="base">
                                        <p:cTn id="43" dur="500" fill="hold"/>
                                        <p:tgtEl>
                                          <p:spTgt spid="16">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868564" y="460120"/>
            <a:ext cx="8443722" cy="769441"/>
          </a:xfrm>
          <a:prstGeom prst="rect">
            <a:avLst/>
          </a:prstGeom>
          <a:noFill/>
        </p:spPr>
        <p:txBody>
          <a:bodyPr wrap="none" rtlCol="0">
            <a:spAutoFit/>
          </a:bodyPr>
          <a:lstStyle/>
          <a:p>
            <a:pPr algn="ctr"/>
            <a:r>
              <a:rPr lang="en-IN" sz="4400" dirty="0" smtClean="0"/>
              <a:t>Human Development Index Globally</a:t>
            </a:r>
            <a:endParaRPr lang="en-IN" sz="4400" dirty="0"/>
          </a:p>
        </p:txBody>
      </p:sp>
      <p:cxnSp>
        <p:nvCxnSpPr>
          <p:cNvPr id="9" name="Straight Connector 8"/>
          <p:cNvCxnSpPr/>
          <p:nvPr/>
        </p:nvCxnSpPr>
        <p:spPr>
          <a:xfrm>
            <a:off x="5504573" y="1290562"/>
            <a:ext cx="1182855" cy="0"/>
          </a:xfrm>
          <a:prstGeom prst="line">
            <a:avLst/>
          </a:prstGeom>
          <a:ln>
            <a:solidFill>
              <a:srgbClr val="2EC4B6"/>
            </a:solidFill>
          </a:ln>
        </p:spPr>
        <p:style>
          <a:lnRef idx="1">
            <a:schemeClr val="accent1"/>
          </a:lnRef>
          <a:fillRef idx="0">
            <a:schemeClr val="accent1"/>
          </a:fillRef>
          <a:effectRef idx="0">
            <a:schemeClr val="accent1"/>
          </a:effectRef>
          <a:fontRef idx="minor">
            <a:schemeClr val="tx1"/>
          </a:fontRef>
        </p:style>
      </p:cxnSp>
      <p:sp>
        <p:nvSpPr>
          <p:cNvPr id="10" name="Triangle 9"/>
          <p:cNvSpPr/>
          <p:nvPr/>
        </p:nvSpPr>
        <p:spPr>
          <a:xfrm rot="10800000">
            <a:off x="5657693" y="0"/>
            <a:ext cx="876615" cy="291995"/>
          </a:xfrm>
          <a:prstGeom prst="triangle">
            <a:avLst/>
          </a:prstGeom>
          <a:solidFill>
            <a:srgbClr val="2EC4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p:cNvSpPr txBox="1">
            <a:spLocks/>
          </p:cNvSpPr>
          <p:nvPr/>
        </p:nvSpPr>
        <p:spPr>
          <a:xfrm>
            <a:off x="914399" y="1447799"/>
            <a:ext cx="10736318" cy="5047593"/>
          </a:xfrm>
          <a:prstGeom prst="rect">
            <a:avLst/>
          </a:prstGeom>
        </p:spPr>
        <p:txBody>
          <a:bodyPr>
            <a:normAutofit/>
          </a:body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1400" b="0" i="0" u="none" strike="noStrike" kern="1200" cap="none" spc="0" normalizeH="0" baseline="0" noProof="0" dirty="0">
              <a:ln>
                <a:noFill/>
              </a:ln>
              <a:solidFill>
                <a:schemeClr val="tx1"/>
              </a:solidFill>
              <a:effectLst/>
              <a:uLnTx/>
              <a:uFillTx/>
              <a:latin typeface="Times New Roman" pitchFamily="18" charset="0"/>
              <a:ea typeface="Roboto Thin" charset="0"/>
              <a:cs typeface="Times New Roman" pitchFamily="18" charset="0"/>
            </a:endParaRPr>
          </a:p>
        </p:txBody>
      </p:sp>
      <p:sp>
        <p:nvSpPr>
          <p:cNvPr id="15" name="Content Placeholder 2"/>
          <p:cNvSpPr txBox="1">
            <a:spLocks/>
          </p:cNvSpPr>
          <p:nvPr/>
        </p:nvSpPr>
        <p:spPr>
          <a:xfrm>
            <a:off x="599090" y="1447800"/>
            <a:ext cx="10830910" cy="5047592"/>
          </a:xfrm>
          <a:prstGeom prst="rect">
            <a:avLst/>
          </a:prstGeom>
        </p:spPr>
        <p:txBody>
          <a:bodyPr>
            <a:noAutofit/>
          </a:body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600" b="0" i="0" u="none" strike="noStrike" kern="1200" cap="none" spc="0" normalizeH="0" baseline="0" noProof="0" dirty="0">
              <a:ln>
                <a:noFill/>
              </a:ln>
              <a:solidFill>
                <a:schemeClr val="tx1"/>
              </a:solidFill>
              <a:effectLst/>
              <a:uLnTx/>
              <a:uFillTx/>
              <a:latin typeface="Times New Roman" pitchFamily="18" charset="0"/>
              <a:ea typeface="Roboto Thin" charset="0"/>
              <a:cs typeface="Times New Roman" pitchFamily="18" charset="0"/>
            </a:endParaRPr>
          </a:p>
        </p:txBody>
      </p:sp>
      <p:sp>
        <p:nvSpPr>
          <p:cNvPr id="16" name="Content Placeholder 2"/>
          <p:cNvSpPr txBox="1">
            <a:spLocks/>
          </p:cNvSpPr>
          <p:nvPr/>
        </p:nvSpPr>
        <p:spPr>
          <a:xfrm>
            <a:off x="599091" y="1384736"/>
            <a:ext cx="11051626" cy="5410200"/>
          </a:xfrm>
          <a:prstGeom prst="rect">
            <a:avLst/>
          </a:prstGeom>
        </p:spPr>
        <p:txBody>
          <a:bodyPr anchor="ctr">
            <a:noAutofit/>
          </a:bodyPr>
          <a:lstStyle/>
          <a:p>
            <a:pPr marL="268288" lvl="0" indent="-268288">
              <a:lnSpc>
                <a:spcPct val="90000"/>
              </a:lnSpc>
              <a:spcBef>
                <a:spcPts val="1000"/>
              </a:spcBef>
              <a:buSzPct val="130000"/>
            </a:pPr>
            <a:endParaRPr lang="en-IN" sz="2800" dirty="0" smtClean="0">
              <a:latin typeface="Times New Roman" pitchFamily="18" charset="0"/>
              <a:ea typeface="Roboto Thin" charset="0"/>
              <a:cs typeface="Times New Roman" pitchFamily="18" charset="0"/>
            </a:endParaRPr>
          </a:p>
        </p:txBody>
      </p:sp>
      <p:pic>
        <p:nvPicPr>
          <p:cNvPr id="2050" name="Picture 2" descr="C:\Users\User\Desktop\ECO\hdi.png"/>
          <p:cNvPicPr>
            <a:picLocks noChangeAspect="1" noChangeArrowheads="1"/>
          </p:cNvPicPr>
          <p:nvPr/>
        </p:nvPicPr>
        <p:blipFill>
          <a:blip r:embed="rId2"/>
          <a:srcRect/>
          <a:stretch>
            <a:fillRect/>
          </a:stretch>
        </p:blipFill>
        <p:spPr bwMode="auto">
          <a:xfrm>
            <a:off x="94596" y="1400503"/>
            <a:ext cx="11934497" cy="5347136"/>
          </a:xfrm>
          <a:prstGeom prst="rect">
            <a:avLst/>
          </a:prstGeom>
          <a:noFill/>
        </p:spPr>
      </p:pic>
    </p:spTree>
    <p:extLst>
      <p:ext uri="{BB962C8B-B14F-4D97-AF65-F5344CB8AC3E}">
        <p14:creationId xmlns="" xmlns:p14="http://schemas.microsoft.com/office/powerpoint/2010/main" val="1710408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nodePh="1">
                                  <p:stCondLst>
                                    <p:cond delay="0"/>
                                  </p:stCondLst>
                                  <p:endCondLst>
                                    <p:cond evt="begin" delay="0">
                                      <p:tn val="11"/>
                                    </p:cond>
                                  </p:endCondLst>
                                  <p:childTnLst>
                                    <p:set>
                                      <p:cBhvr>
                                        <p:cTn id="12" dur="1" fill="hold">
                                          <p:stCondLst>
                                            <p:cond delay="0"/>
                                          </p:stCondLst>
                                        </p:cTn>
                                        <p:tgtEl>
                                          <p:spTgt spid="15">
                                            <p:txEl>
                                              <p:pRg st="0" end="0"/>
                                            </p:txEl>
                                          </p:spTgt>
                                        </p:tgtEl>
                                        <p:attrNameLst>
                                          <p:attrName>style.visibility</p:attrName>
                                        </p:attrNameLst>
                                      </p:cBhvr>
                                      <p:to>
                                        <p:strVal val="visible"/>
                                      </p:to>
                                    </p:set>
                                    <p:anim calcmode="lin" valueType="num">
                                      <p:cBhvr additive="base">
                                        <p:cTn id="13"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nodePh="1">
                                  <p:stCondLst>
                                    <p:cond delay="0"/>
                                  </p:stCondLst>
                                  <p:endCondLst>
                                    <p:cond evt="begin" delay="0">
                                      <p:tn val="17"/>
                                    </p:cond>
                                  </p:endCondLst>
                                  <p:childTnLst>
                                    <p:set>
                                      <p:cBhvr>
                                        <p:cTn id="18" dur="1" fill="hold">
                                          <p:stCondLst>
                                            <p:cond delay="0"/>
                                          </p:stCondLst>
                                        </p:cTn>
                                        <p:tgtEl>
                                          <p:spTgt spid="16">
                                            <p:txEl>
                                              <p:pRg st="0" end="0"/>
                                            </p:txEl>
                                          </p:spTgt>
                                        </p:tgtEl>
                                        <p:attrNameLst>
                                          <p:attrName>style.visibility</p:attrName>
                                        </p:attrNameLst>
                                      </p:cBhvr>
                                      <p:to>
                                        <p:strVal val="visible"/>
                                      </p:to>
                                    </p:set>
                                    <p:anim calcmode="lin" valueType="num">
                                      <p:cBhvr additive="base">
                                        <p:cTn id="19"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18586" y="460120"/>
            <a:ext cx="9943684" cy="769441"/>
          </a:xfrm>
          <a:prstGeom prst="rect">
            <a:avLst/>
          </a:prstGeom>
          <a:noFill/>
        </p:spPr>
        <p:txBody>
          <a:bodyPr wrap="none" rtlCol="0">
            <a:spAutoFit/>
          </a:bodyPr>
          <a:lstStyle/>
          <a:p>
            <a:pPr algn="ctr"/>
            <a:r>
              <a:rPr lang="en-IN" sz="4400" dirty="0" smtClean="0"/>
              <a:t>Calculations of Human Development Index</a:t>
            </a:r>
            <a:endParaRPr lang="en-IN" sz="4400" dirty="0"/>
          </a:p>
        </p:txBody>
      </p:sp>
      <p:cxnSp>
        <p:nvCxnSpPr>
          <p:cNvPr id="9" name="Straight Connector 8"/>
          <p:cNvCxnSpPr/>
          <p:nvPr/>
        </p:nvCxnSpPr>
        <p:spPr>
          <a:xfrm>
            <a:off x="5504573" y="1290562"/>
            <a:ext cx="1182855" cy="0"/>
          </a:xfrm>
          <a:prstGeom prst="line">
            <a:avLst/>
          </a:prstGeom>
          <a:ln>
            <a:solidFill>
              <a:srgbClr val="2EC4B6"/>
            </a:solidFill>
          </a:ln>
        </p:spPr>
        <p:style>
          <a:lnRef idx="1">
            <a:schemeClr val="accent1"/>
          </a:lnRef>
          <a:fillRef idx="0">
            <a:schemeClr val="accent1"/>
          </a:fillRef>
          <a:effectRef idx="0">
            <a:schemeClr val="accent1"/>
          </a:effectRef>
          <a:fontRef idx="minor">
            <a:schemeClr val="tx1"/>
          </a:fontRef>
        </p:style>
      </p:cxnSp>
      <p:sp>
        <p:nvSpPr>
          <p:cNvPr id="10" name="Triangle 9"/>
          <p:cNvSpPr/>
          <p:nvPr/>
        </p:nvSpPr>
        <p:spPr>
          <a:xfrm rot="10800000">
            <a:off x="5657693" y="0"/>
            <a:ext cx="876615" cy="291995"/>
          </a:xfrm>
          <a:prstGeom prst="triangle">
            <a:avLst/>
          </a:prstGeom>
          <a:solidFill>
            <a:srgbClr val="2EC4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p:cNvSpPr txBox="1">
            <a:spLocks/>
          </p:cNvSpPr>
          <p:nvPr/>
        </p:nvSpPr>
        <p:spPr>
          <a:xfrm>
            <a:off x="914399" y="1447799"/>
            <a:ext cx="10736318" cy="5047593"/>
          </a:xfrm>
          <a:prstGeom prst="rect">
            <a:avLst/>
          </a:prstGeom>
        </p:spPr>
        <p:txBody>
          <a:bodyPr>
            <a:normAutofit/>
          </a:body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1400" b="0" i="0" u="none" strike="noStrike" kern="1200" cap="none" spc="0" normalizeH="0" baseline="0" noProof="0" dirty="0">
              <a:ln>
                <a:noFill/>
              </a:ln>
              <a:solidFill>
                <a:schemeClr val="tx1"/>
              </a:solidFill>
              <a:effectLst/>
              <a:uLnTx/>
              <a:uFillTx/>
              <a:latin typeface="Times New Roman" pitchFamily="18" charset="0"/>
              <a:ea typeface="Roboto Thin" charset="0"/>
              <a:cs typeface="Times New Roman" pitchFamily="18" charset="0"/>
            </a:endParaRPr>
          </a:p>
        </p:txBody>
      </p:sp>
      <p:sp>
        <p:nvSpPr>
          <p:cNvPr id="15" name="Content Placeholder 2"/>
          <p:cNvSpPr txBox="1">
            <a:spLocks/>
          </p:cNvSpPr>
          <p:nvPr/>
        </p:nvSpPr>
        <p:spPr>
          <a:xfrm>
            <a:off x="599090" y="1447800"/>
            <a:ext cx="10830910" cy="5047592"/>
          </a:xfrm>
          <a:prstGeom prst="rect">
            <a:avLst/>
          </a:prstGeom>
        </p:spPr>
        <p:txBody>
          <a:bodyPr>
            <a:noAutofit/>
          </a:body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600" b="0" i="0" u="none" strike="noStrike" kern="1200" cap="none" spc="0" normalizeH="0" baseline="0" noProof="0" dirty="0">
              <a:ln>
                <a:noFill/>
              </a:ln>
              <a:solidFill>
                <a:schemeClr val="tx1"/>
              </a:solidFill>
              <a:effectLst/>
              <a:uLnTx/>
              <a:uFillTx/>
              <a:latin typeface="Times New Roman" pitchFamily="18" charset="0"/>
              <a:ea typeface="Roboto Thin" charset="0"/>
              <a:cs typeface="Times New Roman" pitchFamily="18" charset="0"/>
            </a:endParaRPr>
          </a:p>
        </p:txBody>
      </p:sp>
      <p:sp>
        <p:nvSpPr>
          <p:cNvPr id="16" name="Content Placeholder 2"/>
          <p:cNvSpPr txBox="1">
            <a:spLocks/>
          </p:cNvSpPr>
          <p:nvPr/>
        </p:nvSpPr>
        <p:spPr>
          <a:xfrm>
            <a:off x="599091" y="1384736"/>
            <a:ext cx="11051626" cy="5410200"/>
          </a:xfrm>
          <a:prstGeom prst="rect">
            <a:avLst/>
          </a:prstGeom>
        </p:spPr>
        <p:txBody>
          <a:bodyPr anchor="ctr">
            <a:noAutofit/>
          </a:bodyPr>
          <a:lstStyle/>
          <a:p>
            <a:pPr marL="268288" lvl="0" indent="-268288">
              <a:lnSpc>
                <a:spcPct val="90000"/>
              </a:lnSpc>
              <a:spcBef>
                <a:spcPts val="1000"/>
              </a:spcBef>
              <a:buSzPct val="130000"/>
              <a:buFont typeface="Arial" pitchFamily="34" charset="0"/>
              <a:buChar char="•"/>
            </a:pPr>
            <a:r>
              <a:rPr lang="en-US" sz="2800" dirty="0" smtClean="0">
                <a:latin typeface="Times New Roman" pitchFamily="18" charset="0"/>
                <a:ea typeface="Roboto Thin" charset="0"/>
                <a:cs typeface="Times New Roman" pitchFamily="18" charset="0"/>
              </a:rPr>
              <a:t>To calculate HDI we need the values of all the three indices.</a:t>
            </a:r>
          </a:p>
          <a:p>
            <a:pPr marL="268288" lvl="0" indent="-268288">
              <a:lnSpc>
                <a:spcPct val="90000"/>
              </a:lnSpc>
              <a:spcBef>
                <a:spcPts val="1000"/>
              </a:spcBef>
              <a:buSzPct val="130000"/>
            </a:pPr>
            <a:endParaRPr lang="en-US" sz="2800" dirty="0" smtClean="0">
              <a:latin typeface="Times New Roman" pitchFamily="18" charset="0"/>
              <a:ea typeface="Roboto Thin" charset="0"/>
              <a:cs typeface="Times New Roman" pitchFamily="18" charset="0"/>
            </a:endParaRPr>
          </a:p>
          <a:p>
            <a:pPr marL="630238" lvl="0" indent="-268288">
              <a:lnSpc>
                <a:spcPct val="90000"/>
              </a:lnSpc>
              <a:spcBef>
                <a:spcPts val="1000"/>
              </a:spcBef>
              <a:buSzPct val="130000"/>
              <a:buFont typeface="Wingdings" pitchFamily="2" charset="2"/>
              <a:buChar char="§"/>
            </a:pPr>
            <a:r>
              <a:rPr lang="en-IN" sz="2800" dirty="0" smtClean="0">
                <a:latin typeface="Times New Roman" pitchFamily="18" charset="0"/>
                <a:ea typeface="Roboto Thin" charset="0"/>
                <a:cs typeface="Times New Roman" pitchFamily="18" charset="0"/>
              </a:rPr>
              <a:t>Life Expectancy Index (LEI)  = </a:t>
            </a:r>
          </a:p>
          <a:p>
            <a:pPr marL="1071563" lvl="0" indent="-441325" defTabSz="1339850">
              <a:lnSpc>
                <a:spcPct val="90000"/>
              </a:lnSpc>
              <a:spcBef>
                <a:spcPts val="1000"/>
              </a:spcBef>
              <a:buSzPct val="90000"/>
              <a:buFont typeface="Courier New" pitchFamily="49" charset="0"/>
              <a:buChar char="o"/>
            </a:pPr>
            <a:r>
              <a:rPr lang="en-US" sz="2800" dirty="0" smtClean="0">
                <a:latin typeface="Times New Roman" pitchFamily="18" charset="0"/>
                <a:ea typeface="Roboto Thin" charset="0"/>
                <a:cs typeface="Times New Roman" pitchFamily="18" charset="0"/>
              </a:rPr>
              <a:t>Hence, </a:t>
            </a:r>
            <a:r>
              <a:rPr lang="en-IN" sz="2800" dirty="0" smtClean="0">
                <a:latin typeface="Times New Roman" pitchFamily="18" charset="0"/>
                <a:ea typeface="Roboto Thin" charset="0"/>
                <a:cs typeface="Times New Roman" pitchFamily="18" charset="0"/>
              </a:rPr>
              <a:t>LEI is 1 when Life expectancy at birth is 85 and 0 when Life   expectancy at birth is 20.</a:t>
            </a:r>
          </a:p>
          <a:p>
            <a:pPr marL="1071563" lvl="0" indent="-441325" defTabSz="1339850">
              <a:lnSpc>
                <a:spcPct val="90000"/>
              </a:lnSpc>
              <a:spcBef>
                <a:spcPts val="1000"/>
              </a:spcBef>
              <a:buSzPct val="90000"/>
              <a:buFont typeface="Courier New" pitchFamily="49" charset="0"/>
              <a:buChar char="o"/>
            </a:pPr>
            <a:endParaRPr lang="en-US" sz="2800" dirty="0" smtClean="0">
              <a:latin typeface="Times New Roman" pitchFamily="18" charset="0"/>
              <a:ea typeface="Roboto Thin" charset="0"/>
              <a:cs typeface="Times New Roman" pitchFamily="18" charset="0"/>
            </a:endParaRPr>
          </a:p>
          <a:p>
            <a:pPr marL="630238" indent="-268288">
              <a:lnSpc>
                <a:spcPct val="90000"/>
              </a:lnSpc>
              <a:spcBef>
                <a:spcPts val="1000"/>
              </a:spcBef>
              <a:buSzPct val="130000"/>
              <a:buFont typeface="Wingdings" pitchFamily="2" charset="2"/>
              <a:buChar char="§"/>
            </a:pPr>
            <a:r>
              <a:rPr lang="en-US" sz="2800" dirty="0" smtClean="0">
                <a:latin typeface="Times New Roman" pitchFamily="18" charset="0"/>
                <a:ea typeface="Roboto Thin" charset="0"/>
                <a:cs typeface="Times New Roman" pitchFamily="18" charset="0"/>
              </a:rPr>
              <a:t>Education Index (EI) = </a:t>
            </a:r>
          </a:p>
          <a:p>
            <a:pPr marL="1071563" lvl="0" indent="-441325" defTabSz="1339850">
              <a:lnSpc>
                <a:spcPct val="90000"/>
              </a:lnSpc>
              <a:spcBef>
                <a:spcPts val="1000"/>
              </a:spcBef>
              <a:buSzPct val="90000"/>
              <a:buFont typeface="Courier New" pitchFamily="49" charset="0"/>
              <a:buChar char="o"/>
            </a:pPr>
            <a:r>
              <a:rPr lang="en-IN" sz="2800" dirty="0" smtClean="0">
                <a:latin typeface="Times New Roman" pitchFamily="18" charset="0"/>
                <a:ea typeface="Roboto Thin" charset="0"/>
                <a:cs typeface="Times New Roman" pitchFamily="18" charset="0"/>
              </a:rPr>
              <a:t>Mean Years of Schooling Index (MYSI) =          </a:t>
            </a:r>
          </a:p>
          <a:p>
            <a:pPr marL="1071563" lvl="0" indent="-441325" defTabSz="1339850">
              <a:lnSpc>
                <a:spcPct val="90000"/>
              </a:lnSpc>
              <a:spcBef>
                <a:spcPts val="1000"/>
              </a:spcBef>
              <a:buSzPct val="90000"/>
              <a:buFont typeface="Courier New" pitchFamily="49" charset="0"/>
              <a:buChar char="o"/>
            </a:pPr>
            <a:r>
              <a:rPr lang="en-IN" sz="2800" dirty="0" smtClean="0">
                <a:latin typeface="Times New Roman" pitchFamily="18" charset="0"/>
                <a:ea typeface="Roboto Thin" charset="0"/>
                <a:cs typeface="Times New Roman" pitchFamily="18" charset="0"/>
              </a:rPr>
              <a:t>Expected Years of Schooling Index (EYSI) = </a:t>
            </a:r>
          </a:p>
          <a:p>
            <a:pPr marL="1071563" lvl="0" indent="-441325" defTabSz="1339850">
              <a:lnSpc>
                <a:spcPct val="90000"/>
              </a:lnSpc>
              <a:spcBef>
                <a:spcPts val="1000"/>
              </a:spcBef>
              <a:buSzPct val="90000"/>
              <a:buFont typeface="Courier New" pitchFamily="49" charset="0"/>
              <a:buChar char="o"/>
            </a:pPr>
            <a:endParaRPr lang="en-US" sz="2800" dirty="0" smtClean="0">
              <a:latin typeface="Times New Roman" pitchFamily="18" charset="0"/>
              <a:ea typeface="Roboto Thin" charset="0"/>
              <a:cs typeface="Times New Roman" pitchFamily="18" charset="0"/>
            </a:endParaRPr>
          </a:p>
        </p:txBody>
      </p:sp>
      <p:pic>
        <p:nvPicPr>
          <p:cNvPr id="3076" name="Picture 4"/>
          <p:cNvPicPr>
            <a:picLocks noChangeAspect="1" noChangeArrowheads="1"/>
          </p:cNvPicPr>
          <p:nvPr/>
        </p:nvPicPr>
        <p:blipFill>
          <a:blip r:embed="rId2"/>
          <a:srcRect/>
          <a:stretch>
            <a:fillRect/>
          </a:stretch>
        </p:blipFill>
        <p:spPr bwMode="auto">
          <a:xfrm>
            <a:off x="5965364" y="2516588"/>
            <a:ext cx="1106355" cy="636533"/>
          </a:xfrm>
          <a:prstGeom prst="rect">
            <a:avLst/>
          </a:prstGeom>
          <a:noFill/>
          <a:ln w="9525">
            <a:noFill/>
            <a:miter lim="800000"/>
            <a:headEnd/>
            <a:tailEnd/>
          </a:ln>
        </p:spPr>
      </p:pic>
      <p:pic>
        <p:nvPicPr>
          <p:cNvPr id="3078" name="Picture 6"/>
          <p:cNvPicPr>
            <a:picLocks noChangeAspect="1" noChangeArrowheads="1"/>
          </p:cNvPicPr>
          <p:nvPr/>
        </p:nvPicPr>
        <p:blipFill>
          <a:blip r:embed="rId3"/>
          <a:srcRect/>
          <a:stretch>
            <a:fillRect/>
          </a:stretch>
        </p:blipFill>
        <p:spPr bwMode="auto">
          <a:xfrm>
            <a:off x="4761172" y="4503037"/>
            <a:ext cx="1418912" cy="484506"/>
          </a:xfrm>
          <a:prstGeom prst="rect">
            <a:avLst/>
          </a:prstGeom>
          <a:noFill/>
          <a:ln w="9525">
            <a:noFill/>
            <a:miter lim="800000"/>
            <a:headEnd/>
            <a:tailEnd/>
          </a:ln>
        </p:spPr>
      </p:pic>
      <p:pic>
        <p:nvPicPr>
          <p:cNvPr id="3079" name="Picture 7"/>
          <p:cNvPicPr>
            <a:picLocks noChangeAspect="1" noChangeArrowheads="1"/>
          </p:cNvPicPr>
          <p:nvPr/>
        </p:nvPicPr>
        <p:blipFill>
          <a:blip r:embed="rId4"/>
          <a:srcRect/>
          <a:stretch>
            <a:fillRect/>
          </a:stretch>
        </p:blipFill>
        <p:spPr bwMode="auto">
          <a:xfrm>
            <a:off x="7894905" y="4956012"/>
            <a:ext cx="634236" cy="592872"/>
          </a:xfrm>
          <a:prstGeom prst="rect">
            <a:avLst/>
          </a:prstGeom>
          <a:noFill/>
          <a:ln w="9525">
            <a:noFill/>
            <a:miter lim="800000"/>
            <a:headEnd/>
            <a:tailEnd/>
          </a:ln>
        </p:spPr>
      </p:pic>
      <p:pic>
        <p:nvPicPr>
          <p:cNvPr id="3080" name="Picture 8"/>
          <p:cNvPicPr>
            <a:picLocks noChangeAspect="1" noChangeArrowheads="1"/>
          </p:cNvPicPr>
          <p:nvPr/>
        </p:nvPicPr>
        <p:blipFill>
          <a:blip r:embed="rId5"/>
          <a:srcRect/>
          <a:stretch>
            <a:fillRect/>
          </a:stretch>
        </p:blipFill>
        <p:spPr bwMode="auto">
          <a:xfrm>
            <a:off x="8313193" y="5565224"/>
            <a:ext cx="641624" cy="598848"/>
          </a:xfrm>
          <a:prstGeom prst="rect">
            <a:avLst/>
          </a:prstGeom>
          <a:noFill/>
          <a:ln w="9525">
            <a:noFill/>
            <a:miter lim="800000"/>
            <a:headEnd/>
            <a:tailEnd/>
          </a:ln>
        </p:spPr>
      </p:pic>
    </p:spTree>
    <p:extLst>
      <p:ext uri="{BB962C8B-B14F-4D97-AF65-F5344CB8AC3E}">
        <p14:creationId xmlns="" xmlns:p14="http://schemas.microsoft.com/office/powerpoint/2010/main" val="1710408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nodePh="1">
                                  <p:stCondLst>
                                    <p:cond delay="0"/>
                                  </p:stCondLst>
                                  <p:endCondLst>
                                    <p:cond evt="begin" delay="0">
                                      <p:tn val="11"/>
                                    </p:cond>
                                  </p:endCondLst>
                                  <p:childTnLst>
                                    <p:set>
                                      <p:cBhvr>
                                        <p:cTn id="12" dur="1" fill="hold">
                                          <p:stCondLst>
                                            <p:cond delay="0"/>
                                          </p:stCondLst>
                                        </p:cTn>
                                        <p:tgtEl>
                                          <p:spTgt spid="15">
                                            <p:txEl>
                                              <p:pRg st="0" end="0"/>
                                            </p:txEl>
                                          </p:spTgt>
                                        </p:tgtEl>
                                        <p:attrNameLst>
                                          <p:attrName>style.visibility</p:attrName>
                                        </p:attrNameLst>
                                      </p:cBhvr>
                                      <p:to>
                                        <p:strVal val="visible"/>
                                      </p:to>
                                    </p:set>
                                    <p:anim calcmode="lin" valueType="num">
                                      <p:cBhvr additive="base">
                                        <p:cTn id="13"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
                                            <p:txEl>
                                              <p:pRg st="0" end="0"/>
                                            </p:txEl>
                                          </p:spTgt>
                                        </p:tgtEl>
                                        <p:attrNameLst>
                                          <p:attrName>style.visibility</p:attrName>
                                        </p:attrNameLst>
                                      </p:cBhvr>
                                      <p:to>
                                        <p:strVal val="visible"/>
                                      </p:to>
                                    </p:set>
                                    <p:anim calcmode="lin" valueType="num">
                                      <p:cBhvr additive="base">
                                        <p:cTn id="19"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18586" y="475886"/>
            <a:ext cx="9943684" cy="769441"/>
          </a:xfrm>
          <a:prstGeom prst="rect">
            <a:avLst/>
          </a:prstGeom>
          <a:noFill/>
        </p:spPr>
        <p:txBody>
          <a:bodyPr wrap="none" rtlCol="0">
            <a:spAutoFit/>
          </a:bodyPr>
          <a:lstStyle/>
          <a:p>
            <a:pPr algn="ctr"/>
            <a:r>
              <a:rPr lang="en-IN" sz="4400" dirty="0" smtClean="0"/>
              <a:t>Calculations of Human Development Index</a:t>
            </a:r>
            <a:endParaRPr lang="en-IN" sz="4400" dirty="0"/>
          </a:p>
        </p:txBody>
      </p:sp>
      <p:cxnSp>
        <p:nvCxnSpPr>
          <p:cNvPr id="9" name="Straight Connector 8"/>
          <p:cNvCxnSpPr/>
          <p:nvPr/>
        </p:nvCxnSpPr>
        <p:spPr>
          <a:xfrm>
            <a:off x="5504573" y="1306328"/>
            <a:ext cx="1182855" cy="0"/>
          </a:xfrm>
          <a:prstGeom prst="line">
            <a:avLst/>
          </a:prstGeom>
          <a:ln>
            <a:solidFill>
              <a:srgbClr val="2EC4B6"/>
            </a:solidFill>
          </a:ln>
        </p:spPr>
        <p:style>
          <a:lnRef idx="1">
            <a:schemeClr val="accent1"/>
          </a:lnRef>
          <a:fillRef idx="0">
            <a:schemeClr val="accent1"/>
          </a:fillRef>
          <a:effectRef idx="0">
            <a:schemeClr val="accent1"/>
          </a:effectRef>
          <a:fontRef idx="minor">
            <a:schemeClr val="tx1"/>
          </a:fontRef>
        </p:style>
      </p:cxnSp>
      <p:sp>
        <p:nvSpPr>
          <p:cNvPr id="10" name="Triangle 9"/>
          <p:cNvSpPr/>
          <p:nvPr/>
        </p:nvSpPr>
        <p:spPr>
          <a:xfrm rot="10800000">
            <a:off x="5657693" y="0"/>
            <a:ext cx="876615" cy="291995"/>
          </a:xfrm>
          <a:prstGeom prst="triangle">
            <a:avLst/>
          </a:prstGeom>
          <a:solidFill>
            <a:srgbClr val="2EC4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p:cNvSpPr txBox="1">
            <a:spLocks/>
          </p:cNvSpPr>
          <p:nvPr/>
        </p:nvSpPr>
        <p:spPr>
          <a:xfrm>
            <a:off x="914399" y="1447799"/>
            <a:ext cx="10736318" cy="5047593"/>
          </a:xfrm>
          <a:prstGeom prst="rect">
            <a:avLst/>
          </a:prstGeom>
        </p:spPr>
        <p:txBody>
          <a:bodyPr>
            <a:normAutofit/>
          </a:body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1400" b="0" i="0" u="none" strike="noStrike" kern="1200" cap="none" spc="0" normalizeH="0" baseline="0" noProof="0" dirty="0">
              <a:ln>
                <a:noFill/>
              </a:ln>
              <a:solidFill>
                <a:schemeClr val="tx1"/>
              </a:solidFill>
              <a:effectLst/>
              <a:uLnTx/>
              <a:uFillTx/>
              <a:latin typeface="Times New Roman" pitchFamily="18" charset="0"/>
              <a:ea typeface="Roboto Thin" charset="0"/>
              <a:cs typeface="Times New Roman" pitchFamily="18" charset="0"/>
            </a:endParaRPr>
          </a:p>
        </p:txBody>
      </p:sp>
      <p:sp>
        <p:nvSpPr>
          <p:cNvPr id="15" name="Content Placeholder 2"/>
          <p:cNvSpPr txBox="1">
            <a:spLocks/>
          </p:cNvSpPr>
          <p:nvPr/>
        </p:nvSpPr>
        <p:spPr>
          <a:xfrm>
            <a:off x="599090" y="1447800"/>
            <a:ext cx="10830910" cy="5047592"/>
          </a:xfrm>
          <a:prstGeom prst="rect">
            <a:avLst/>
          </a:prstGeom>
        </p:spPr>
        <p:txBody>
          <a:bodyPr>
            <a:noAutofit/>
          </a:body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600" b="0" i="0" u="none" strike="noStrike" kern="1200" cap="none" spc="0" normalizeH="0" baseline="0" noProof="0" dirty="0">
              <a:ln>
                <a:noFill/>
              </a:ln>
              <a:solidFill>
                <a:schemeClr val="tx1"/>
              </a:solidFill>
              <a:effectLst/>
              <a:uLnTx/>
              <a:uFillTx/>
              <a:latin typeface="Times New Roman" pitchFamily="18" charset="0"/>
              <a:ea typeface="Roboto Thin" charset="0"/>
              <a:cs typeface="Times New Roman" pitchFamily="18" charset="0"/>
            </a:endParaRPr>
          </a:p>
        </p:txBody>
      </p:sp>
      <p:sp>
        <p:nvSpPr>
          <p:cNvPr id="16" name="Content Placeholder 2"/>
          <p:cNvSpPr txBox="1">
            <a:spLocks/>
          </p:cNvSpPr>
          <p:nvPr/>
        </p:nvSpPr>
        <p:spPr>
          <a:xfrm>
            <a:off x="599091" y="1384736"/>
            <a:ext cx="11051626" cy="5410200"/>
          </a:xfrm>
          <a:prstGeom prst="rect">
            <a:avLst/>
          </a:prstGeom>
        </p:spPr>
        <p:txBody>
          <a:bodyPr anchor="t">
            <a:noAutofit/>
          </a:bodyPr>
          <a:lstStyle/>
          <a:p>
            <a:pPr marL="630238" lvl="0" indent="-268288">
              <a:lnSpc>
                <a:spcPct val="90000"/>
              </a:lnSpc>
              <a:spcBef>
                <a:spcPts val="1000"/>
              </a:spcBef>
              <a:buSzPct val="130000"/>
              <a:buFont typeface="Wingdings" pitchFamily="2" charset="2"/>
              <a:buChar char="§"/>
            </a:pPr>
            <a:endParaRPr lang="en-IN" sz="2800" dirty="0" smtClean="0">
              <a:latin typeface="Times New Roman" pitchFamily="18" charset="0"/>
              <a:ea typeface="Roboto Thin" charset="0"/>
              <a:cs typeface="Times New Roman" pitchFamily="18" charset="0"/>
            </a:endParaRPr>
          </a:p>
          <a:p>
            <a:pPr marL="630238" lvl="0" indent="-268288">
              <a:lnSpc>
                <a:spcPct val="90000"/>
              </a:lnSpc>
              <a:spcBef>
                <a:spcPts val="1000"/>
              </a:spcBef>
              <a:buSzPct val="130000"/>
              <a:buFont typeface="Wingdings" pitchFamily="2" charset="2"/>
              <a:buChar char="§"/>
            </a:pPr>
            <a:r>
              <a:rPr lang="en-IN" sz="2800" dirty="0" smtClean="0">
                <a:latin typeface="Times New Roman" pitchFamily="18" charset="0"/>
                <a:ea typeface="Roboto Thin" charset="0"/>
                <a:cs typeface="Times New Roman" pitchFamily="18" charset="0"/>
              </a:rPr>
              <a:t>Income Index (II) = </a:t>
            </a:r>
          </a:p>
          <a:p>
            <a:pPr marL="1071563" lvl="0" indent="-441325" defTabSz="1339850">
              <a:lnSpc>
                <a:spcPct val="90000"/>
              </a:lnSpc>
              <a:spcBef>
                <a:spcPts val="1000"/>
              </a:spcBef>
              <a:buSzPct val="90000"/>
              <a:buFont typeface="Courier New" pitchFamily="49" charset="0"/>
              <a:buChar char="o"/>
            </a:pPr>
            <a:r>
              <a:rPr lang="en-IN" sz="2800" dirty="0" smtClean="0">
                <a:latin typeface="Times New Roman" pitchFamily="18" charset="0"/>
                <a:ea typeface="Roboto Thin" charset="0"/>
                <a:cs typeface="Times New Roman" pitchFamily="18" charset="0"/>
              </a:rPr>
              <a:t>II is 1 when GNI per capita is $75,000 and 0 when GNI per capita is $100.</a:t>
            </a:r>
          </a:p>
          <a:p>
            <a:pPr marL="1071563" lvl="0" indent="-441325" defTabSz="1339850">
              <a:lnSpc>
                <a:spcPct val="90000"/>
              </a:lnSpc>
              <a:spcBef>
                <a:spcPts val="1000"/>
              </a:spcBef>
              <a:buSzPct val="90000"/>
              <a:buFont typeface="Courier New" pitchFamily="49" charset="0"/>
              <a:buChar char="o"/>
            </a:pPr>
            <a:endParaRPr lang="en-IN" sz="2800" dirty="0" smtClean="0">
              <a:latin typeface="Times New Roman" pitchFamily="18" charset="0"/>
              <a:ea typeface="Roboto Thin" charset="0"/>
              <a:cs typeface="Times New Roman" pitchFamily="18" charset="0"/>
            </a:endParaRPr>
          </a:p>
          <a:p>
            <a:pPr marL="361950" lvl="0" indent="-361950" defTabSz="1339850">
              <a:lnSpc>
                <a:spcPct val="90000"/>
              </a:lnSpc>
              <a:spcBef>
                <a:spcPts val="1000"/>
              </a:spcBef>
              <a:buSzPct val="130000"/>
              <a:buFont typeface="Arial" pitchFamily="34" charset="0"/>
              <a:buChar char="•"/>
            </a:pPr>
            <a:r>
              <a:rPr lang="en-IN" sz="2800" dirty="0" smtClean="0">
                <a:latin typeface="Times New Roman" pitchFamily="18" charset="0"/>
                <a:ea typeface="Roboto Thin" charset="0"/>
                <a:cs typeface="Times New Roman" pitchFamily="18" charset="0"/>
              </a:rPr>
              <a:t>Finally, the HDI is the geometric mean of the previous three normalized indices:</a:t>
            </a:r>
            <a:endParaRPr lang="en-US" sz="2800" dirty="0" smtClean="0">
              <a:latin typeface="Times New Roman" pitchFamily="18" charset="0"/>
              <a:ea typeface="Roboto Thin" charset="0"/>
              <a:cs typeface="Times New Roman" pitchFamily="18" charset="0"/>
            </a:endParaRPr>
          </a:p>
          <a:p>
            <a:pPr marL="630238" indent="-268288">
              <a:lnSpc>
                <a:spcPct val="90000"/>
              </a:lnSpc>
              <a:spcBef>
                <a:spcPts val="1000"/>
              </a:spcBef>
              <a:buSzPct val="130000"/>
              <a:buFont typeface="Wingdings" pitchFamily="2" charset="2"/>
              <a:buChar char="§"/>
            </a:pPr>
            <a:r>
              <a:rPr lang="en-US" sz="2800" dirty="0" smtClean="0">
                <a:latin typeface="Times New Roman" pitchFamily="18" charset="0"/>
                <a:ea typeface="Roboto Thin" charset="0"/>
                <a:cs typeface="Times New Roman" pitchFamily="18" charset="0"/>
              </a:rPr>
              <a:t> </a:t>
            </a:r>
          </a:p>
          <a:p>
            <a:pPr marL="630238" indent="-268288">
              <a:lnSpc>
                <a:spcPct val="90000"/>
              </a:lnSpc>
              <a:spcBef>
                <a:spcPts val="1000"/>
              </a:spcBef>
              <a:buSzPct val="130000"/>
              <a:buFont typeface="Wingdings" pitchFamily="2" charset="2"/>
              <a:buChar char="§"/>
            </a:pPr>
            <a:endParaRPr lang="en-IN" sz="1600" dirty="0" smtClean="0">
              <a:latin typeface="Times New Roman" pitchFamily="18" charset="0"/>
              <a:ea typeface="Roboto Thin" charset="0"/>
              <a:cs typeface="Times New Roman" pitchFamily="18" charset="0"/>
            </a:endParaRPr>
          </a:p>
          <a:p>
            <a:pPr marL="630238" indent="-268288">
              <a:lnSpc>
                <a:spcPct val="90000"/>
              </a:lnSpc>
              <a:spcBef>
                <a:spcPts val="1000"/>
              </a:spcBef>
              <a:buSzPct val="130000"/>
              <a:buFont typeface="Wingdings" pitchFamily="2" charset="2"/>
              <a:buChar char="§"/>
            </a:pPr>
            <a:endParaRPr lang="en-IN" sz="1600" dirty="0" smtClean="0">
              <a:latin typeface="Times New Roman" pitchFamily="18" charset="0"/>
              <a:ea typeface="Roboto Thin" charset="0"/>
              <a:cs typeface="Times New Roman" pitchFamily="18" charset="0"/>
            </a:endParaRPr>
          </a:p>
          <a:p>
            <a:pPr marL="630238" indent="-268288">
              <a:lnSpc>
                <a:spcPct val="90000"/>
              </a:lnSpc>
              <a:spcBef>
                <a:spcPts val="1000"/>
              </a:spcBef>
              <a:buSzPct val="130000"/>
            </a:pPr>
            <a:endParaRPr lang="en-IN" sz="1600" dirty="0" smtClean="0">
              <a:latin typeface="Times New Roman" pitchFamily="18" charset="0"/>
              <a:ea typeface="Roboto Thin" charset="0"/>
              <a:cs typeface="Times New Roman" pitchFamily="18" charset="0"/>
            </a:endParaRPr>
          </a:p>
          <a:p>
            <a:pPr marL="630238" indent="-268288">
              <a:lnSpc>
                <a:spcPct val="90000"/>
              </a:lnSpc>
              <a:spcBef>
                <a:spcPts val="1000"/>
              </a:spcBef>
              <a:buSzPct val="130000"/>
            </a:pPr>
            <a:r>
              <a:rPr lang="en-IN" dirty="0" err="1" smtClean="0">
                <a:latin typeface="Times New Roman" pitchFamily="18" charset="0"/>
                <a:ea typeface="Roboto Thin" charset="0"/>
                <a:cs typeface="Times New Roman" pitchFamily="18" charset="0"/>
              </a:rPr>
              <a:t>GNIpc</a:t>
            </a:r>
            <a:r>
              <a:rPr lang="en-IN" dirty="0" smtClean="0">
                <a:latin typeface="Times New Roman" pitchFamily="18" charset="0"/>
                <a:ea typeface="Roboto Thin" charset="0"/>
                <a:cs typeface="Times New Roman" pitchFamily="18" charset="0"/>
              </a:rPr>
              <a:t>: Gross national income at purchasing power parity per capita</a:t>
            </a:r>
            <a:endParaRPr lang="en-US" dirty="0" smtClean="0">
              <a:latin typeface="Times New Roman" pitchFamily="18" charset="0"/>
              <a:ea typeface="Roboto Thin" charset="0"/>
              <a:cs typeface="Times New Roman" pitchFamily="18" charset="0"/>
            </a:endParaRPr>
          </a:p>
          <a:p>
            <a:pPr marL="1071563" lvl="0" indent="-441325" defTabSz="1339850">
              <a:lnSpc>
                <a:spcPct val="90000"/>
              </a:lnSpc>
              <a:spcBef>
                <a:spcPts val="1000"/>
              </a:spcBef>
              <a:buSzPct val="90000"/>
            </a:pPr>
            <a:endParaRPr lang="en-US" sz="2800" dirty="0" smtClean="0">
              <a:latin typeface="Times New Roman" pitchFamily="18" charset="0"/>
              <a:ea typeface="Roboto Thin" charset="0"/>
              <a:cs typeface="Times New Roman" pitchFamily="18" charset="0"/>
            </a:endParaRPr>
          </a:p>
          <a:p>
            <a:pPr marL="1071563" lvl="0" indent="-441325" defTabSz="1339850">
              <a:lnSpc>
                <a:spcPct val="90000"/>
              </a:lnSpc>
              <a:spcBef>
                <a:spcPts val="1000"/>
              </a:spcBef>
              <a:buSzPct val="90000"/>
            </a:pPr>
            <a:endParaRPr lang="en-US" sz="2800" dirty="0" smtClean="0">
              <a:latin typeface="Times New Roman" pitchFamily="18" charset="0"/>
              <a:ea typeface="Roboto Thin" charset="0"/>
              <a:cs typeface="Times New Roman" pitchFamily="18" charset="0"/>
            </a:endParaRPr>
          </a:p>
        </p:txBody>
      </p:sp>
      <p:pic>
        <p:nvPicPr>
          <p:cNvPr id="3081" name="Picture 9"/>
          <p:cNvPicPr>
            <a:picLocks noChangeAspect="1" noChangeArrowheads="1"/>
          </p:cNvPicPr>
          <p:nvPr/>
        </p:nvPicPr>
        <p:blipFill>
          <a:blip r:embed="rId2"/>
          <a:srcRect/>
          <a:stretch>
            <a:fillRect/>
          </a:stretch>
        </p:blipFill>
        <p:spPr bwMode="auto">
          <a:xfrm>
            <a:off x="4283733" y="1734203"/>
            <a:ext cx="2630871" cy="709448"/>
          </a:xfrm>
          <a:prstGeom prst="rect">
            <a:avLst/>
          </a:prstGeom>
          <a:noFill/>
          <a:ln w="9525">
            <a:noFill/>
            <a:miter lim="800000"/>
            <a:headEnd/>
            <a:tailEnd/>
          </a:ln>
        </p:spPr>
      </p:pic>
      <p:pic>
        <p:nvPicPr>
          <p:cNvPr id="3082" name="Picture 10" descr="C:\Users\User\Desktop\ECO\3cb520e370fb8d0c25edd0e5a1731218.png"/>
          <p:cNvPicPr>
            <a:picLocks noChangeAspect="1" noChangeArrowheads="1"/>
          </p:cNvPicPr>
          <p:nvPr/>
        </p:nvPicPr>
        <p:blipFill>
          <a:blip r:embed="rId3"/>
          <a:srcRect/>
          <a:stretch>
            <a:fillRect/>
          </a:stretch>
        </p:blipFill>
        <p:spPr bwMode="auto">
          <a:xfrm>
            <a:off x="1363591" y="4650826"/>
            <a:ext cx="3066513" cy="394138"/>
          </a:xfrm>
          <a:prstGeom prst="rect">
            <a:avLst/>
          </a:prstGeom>
          <a:noFill/>
        </p:spPr>
      </p:pic>
    </p:spTree>
    <p:extLst>
      <p:ext uri="{BB962C8B-B14F-4D97-AF65-F5344CB8AC3E}">
        <p14:creationId xmlns="" xmlns:p14="http://schemas.microsoft.com/office/powerpoint/2010/main" val="1710408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nodePh="1">
                                  <p:stCondLst>
                                    <p:cond delay="0"/>
                                  </p:stCondLst>
                                  <p:endCondLst>
                                    <p:cond evt="begin" delay="0">
                                      <p:tn val="11"/>
                                    </p:cond>
                                  </p:endCondLst>
                                  <p:childTnLst>
                                    <p:set>
                                      <p:cBhvr>
                                        <p:cTn id="12" dur="1" fill="hold">
                                          <p:stCondLst>
                                            <p:cond delay="0"/>
                                          </p:stCondLst>
                                        </p:cTn>
                                        <p:tgtEl>
                                          <p:spTgt spid="15">
                                            <p:txEl>
                                              <p:pRg st="0" end="0"/>
                                            </p:txEl>
                                          </p:spTgt>
                                        </p:tgtEl>
                                        <p:attrNameLst>
                                          <p:attrName>style.visibility</p:attrName>
                                        </p:attrNameLst>
                                      </p:cBhvr>
                                      <p:to>
                                        <p:strVal val="visible"/>
                                      </p:to>
                                    </p:set>
                                    <p:anim calcmode="lin" valueType="num">
                                      <p:cBhvr additive="base">
                                        <p:cTn id="13"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335781" y="475886"/>
            <a:ext cx="3509294" cy="769441"/>
          </a:xfrm>
          <a:prstGeom prst="rect">
            <a:avLst/>
          </a:prstGeom>
          <a:noFill/>
        </p:spPr>
        <p:txBody>
          <a:bodyPr wrap="none" rtlCol="0">
            <a:spAutoFit/>
          </a:bodyPr>
          <a:lstStyle/>
          <a:p>
            <a:pPr algn="ctr"/>
            <a:r>
              <a:rPr lang="en-IN" sz="4400" dirty="0" smtClean="0"/>
              <a:t>Success of HDI</a:t>
            </a:r>
            <a:endParaRPr lang="en-IN" sz="4400" dirty="0"/>
          </a:p>
        </p:txBody>
      </p:sp>
      <p:cxnSp>
        <p:nvCxnSpPr>
          <p:cNvPr id="9" name="Straight Connector 8"/>
          <p:cNvCxnSpPr/>
          <p:nvPr/>
        </p:nvCxnSpPr>
        <p:spPr>
          <a:xfrm>
            <a:off x="5504573" y="1306328"/>
            <a:ext cx="1182855" cy="0"/>
          </a:xfrm>
          <a:prstGeom prst="line">
            <a:avLst/>
          </a:prstGeom>
          <a:ln>
            <a:solidFill>
              <a:srgbClr val="2EC4B6"/>
            </a:solidFill>
          </a:ln>
        </p:spPr>
        <p:style>
          <a:lnRef idx="1">
            <a:schemeClr val="accent1"/>
          </a:lnRef>
          <a:fillRef idx="0">
            <a:schemeClr val="accent1"/>
          </a:fillRef>
          <a:effectRef idx="0">
            <a:schemeClr val="accent1"/>
          </a:effectRef>
          <a:fontRef idx="minor">
            <a:schemeClr val="tx1"/>
          </a:fontRef>
        </p:style>
      </p:cxnSp>
      <p:sp>
        <p:nvSpPr>
          <p:cNvPr id="10" name="Triangle 9"/>
          <p:cNvSpPr/>
          <p:nvPr/>
        </p:nvSpPr>
        <p:spPr>
          <a:xfrm rot="10800000">
            <a:off x="5657693" y="0"/>
            <a:ext cx="876615" cy="291995"/>
          </a:xfrm>
          <a:prstGeom prst="triangle">
            <a:avLst/>
          </a:prstGeom>
          <a:solidFill>
            <a:srgbClr val="2EC4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p:cNvSpPr txBox="1">
            <a:spLocks/>
          </p:cNvSpPr>
          <p:nvPr/>
        </p:nvSpPr>
        <p:spPr>
          <a:xfrm>
            <a:off x="914399" y="1447799"/>
            <a:ext cx="10736318" cy="5047593"/>
          </a:xfrm>
          <a:prstGeom prst="rect">
            <a:avLst/>
          </a:prstGeom>
        </p:spPr>
        <p:txBody>
          <a:bodyPr>
            <a:normAutofit/>
          </a:body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1400" b="0" i="0" u="none" strike="noStrike" kern="1200" cap="none" spc="0" normalizeH="0" baseline="0" noProof="0" dirty="0">
              <a:ln>
                <a:noFill/>
              </a:ln>
              <a:solidFill>
                <a:schemeClr val="tx1"/>
              </a:solidFill>
              <a:effectLst/>
              <a:uLnTx/>
              <a:uFillTx/>
              <a:latin typeface="Times New Roman" pitchFamily="18" charset="0"/>
              <a:ea typeface="Roboto Thin" charset="0"/>
              <a:cs typeface="Times New Roman" pitchFamily="18" charset="0"/>
            </a:endParaRPr>
          </a:p>
        </p:txBody>
      </p:sp>
      <p:sp>
        <p:nvSpPr>
          <p:cNvPr id="15" name="Content Placeholder 2"/>
          <p:cNvSpPr txBox="1">
            <a:spLocks/>
          </p:cNvSpPr>
          <p:nvPr/>
        </p:nvSpPr>
        <p:spPr>
          <a:xfrm>
            <a:off x="599090" y="1447800"/>
            <a:ext cx="10830910" cy="5047592"/>
          </a:xfrm>
          <a:prstGeom prst="rect">
            <a:avLst/>
          </a:prstGeom>
        </p:spPr>
        <p:txBody>
          <a:bodyPr>
            <a:noAutofit/>
          </a:body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600" b="0" i="0" u="none" strike="noStrike" kern="1200" cap="none" spc="0" normalizeH="0" baseline="0" noProof="0" dirty="0">
              <a:ln>
                <a:noFill/>
              </a:ln>
              <a:solidFill>
                <a:schemeClr val="tx1"/>
              </a:solidFill>
              <a:effectLst/>
              <a:uLnTx/>
              <a:uFillTx/>
              <a:latin typeface="Times New Roman" pitchFamily="18" charset="0"/>
              <a:ea typeface="Roboto Thin" charset="0"/>
              <a:cs typeface="Times New Roman" pitchFamily="18" charset="0"/>
            </a:endParaRPr>
          </a:p>
        </p:txBody>
      </p:sp>
      <p:sp>
        <p:nvSpPr>
          <p:cNvPr id="16" name="Content Placeholder 2"/>
          <p:cNvSpPr txBox="1">
            <a:spLocks/>
          </p:cNvSpPr>
          <p:nvPr/>
        </p:nvSpPr>
        <p:spPr>
          <a:xfrm>
            <a:off x="599091" y="1384736"/>
            <a:ext cx="11051626" cy="5410200"/>
          </a:xfrm>
          <a:prstGeom prst="rect">
            <a:avLst/>
          </a:prstGeom>
        </p:spPr>
        <p:txBody>
          <a:bodyPr anchor="ctr">
            <a:noAutofit/>
          </a:bodyPr>
          <a:lstStyle/>
          <a:p>
            <a:pPr marL="268288" lvl="0" indent="-268288">
              <a:lnSpc>
                <a:spcPct val="90000"/>
              </a:lnSpc>
              <a:spcBef>
                <a:spcPts val="3000"/>
              </a:spcBef>
              <a:buSzPct val="130000"/>
              <a:buFont typeface="Arial" pitchFamily="34" charset="0"/>
              <a:buChar char="•"/>
            </a:pPr>
            <a:r>
              <a:rPr lang="en-IN" sz="2800" dirty="0" smtClean="0">
                <a:latin typeface="Times New Roman" pitchFamily="18" charset="0"/>
                <a:ea typeface="Roboto Thin" charset="0"/>
                <a:cs typeface="Times New Roman" pitchFamily="18" charset="0"/>
              </a:rPr>
              <a:t>Success of HDI Focus on the most basic dimension </a:t>
            </a:r>
            <a:r>
              <a:rPr lang="en-IN" sz="2800" dirty="0" smtClean="0">
                <a:latin typeface="Times New Roman" pitchFamily="18" charset="0"/>
                <a:ea typeface="Roboto Thin" charset="0"/>
                <a:cs typeface="Times New Roman" pitchFamily="18" charset="0"/>
              </a:rPr>
              <a:t>with </a:t>
            </a:r>
            <a:r>
              <a:rPr lang="en-IN" sz="2800" dirty="0" smtClean="0">
                <a:latin typeface="Times New Roman" pitchFamily="18" charset="0"/>
                <a:ea typeface="Roboto Thin" charset="0"/>
                <a:cs typeface="Times New Roman" pitchFamily="18" charset="0"/>
              </a:rPr>
              <a:t>universal value (the more comprehensive, the weaker) attracted attentions! </a:t>
            </a:r>
            <a:endParaRPr lang="en-IN" sz="2800" dirty="0" smtClean="0">
              <a:latin typeface="Times New Roman" pitchFamily="18" charset="0"/>
              <a:ea typeface="Roboto Thin" charset="0"/>
              <a:cs typeface="Times New Roman" pitchFamily="18" charset="0"/>
            </a:endParaRPr>
          </a:p>
          <a:p>
            <a:pPr marL="268288" lvl="0" indent="-268288">
              <a:lnSpc>
                <a:spcPct val="90000"/>
              </a:lnSpc>
              <a:spcBef>
                <a:spcPts val="3000"/>
              </a:spcBef>
              <a:buSzPct val="130000"/>
              <a:buFont typeface="Arial" pitchFamily="34" charset="0"/>
              <a:buChar char="•"/>
            </a:pPr>
            <a:r>
              <a:rPr lang="en-IN" sz="2800" dirty="0" smtClean="0">
                <a:latin typeface="Times New Roman" pitchFamily="18" charset="0"/>
                <a:ea typeface="Roboto Thin" charset="0"/>
                <a:cs typeface="Times New Roman" pitchFamily="18" charset="0"/>
              </a:rPr>
              <a:t>Though </a:t>
            </a:r>
            <a:r>
              <a:rPr lang="en-IN" sz="2800" dirty="0" smtClean="0">
                <a:latin typeface="Times New Roman" pitchFamily="18" charset="0"/>
                <a:ea typeface="Roboto Thin" charset="0"/>
                <a:cs typeface="Times New Roman" pitchFamily="18" charset="0"/>
              </a:rPr>
              <a:t>still contested by some of its validity, widely accepted – powerful </a:t>
            </a:r>
            <a:r>
              <a:rPr lang="en-IN" sz="2800" dirty="0" smtClean="0">
                <a:latin typeface="Times New Roman" pitchFamily="18" charset="0"/>
                <a:ea typeface="Roboto Thin" charset="0"/>
                <a:cs typeface="Times New Roman" pitchFamily="18" charset="0"/>
              </a:rPr>
              <a:t>advocate.</a:t>
            </a:r>
          </a:p>
          <a:p>
            <a:pPr marL="268288" lvl="0" indent="-268288">
              <a:lnSpc>
                <a:spcPct val="90000"/>
              </a:lnSpc>
              <a:spcBef>
                <a:spcPts val="3000"/>
              </a:spcBef>
              <a:buSzPct val="130000"/>
              <a:buFont typeface="Arial" pitchFamily="34" charset="0"/>
              <a:buChar char="•"/>
            </a:pPr>
            <a:r>
              <a:rPr lang="en-IN" sz="2800" dirty="0" smtClean="0">
                <a:latin typeface="Times New Roman" pitchFamily="18" charset="0"/>
                <a:ea typeface="Roboto Thin" charset="0"/>
                <a:cs typeface="Times New Roman" pitchFamily="18" charset="0"/>
              </a:rPr>
              <a:t> </a:t>
            </a:r>
            <a:r>
              <a:rPr lang="en-IN" sz="2800" dirty="0" smtClean="0">
                <a:latin typeface="Times New Roman" pitchFamily="18" charset="0"/>
                <a:ea typeface="Roboto Thin" charset="0"/>
                <a:cs typeface="Times New Roman" pitchFamily="18" charset="0"/>
              </a:rPr>
              <a:t>Generate healthy competition and create political will for </a:t>
            </a:r>
            <a:r>
              <a:rPr lang="en-IN" sz="2800" dirty="0" smtClean="0">
                <a:latin typeface="Times New Roman" pitchFamily="18" charset="0"/>
                <a:ea typeface="Roboto Thin" charset="0"/>
                <a:cs typeface="Times New Roman" pitchFamily="18" charset="0"/>
              </a:rPr>
              <a:t>change.</a:t>
            </a:r>
          </a:p>
          <a:p>
            <a:pPr marL="268288" lvl="0" indent="-268288">
              <a:lnSpc>
                <a:spcPct val="90000"/>
              </a:lnSpc>
              <a:spcBef>
                <a:spcPts val="3000"/>
              </a:spcBef>
              <a:buSzPct val="130000"/>
              <a:buFont typeface="Arial" pitchFamily="34" charset="0"/>
              <a:buChar char="•"/>
            </a:pPr>
            <a:r>
              <a:rPr lang="en-IN" sz="2800" dirty="0" smtClean="0">
                <a:latin typeface="Times New Roman" pitchFamily="18" charset="0"/>
                <a:ea typeface="Roboto Thin" charset="0"/>
                <a:cs typeface="Times New Roman" pitchFamily="18" charset="0"/>
              </a:rPr>
              <a:t>Identify </a:t>
            </a:r>
            <a:r>
              <a:rPr lang="en-IN" sz="2800" dirty="0" smtClean="0">
                <a:latin typeface="Times New Roman" pitchFamily="18" charset="0"/>
                <a:ea typeface="Roboto Thin" charset="0"/>
                <a:cs typeface="Times New Roman" pitchFamily="18" charset="0"/>
              </a:rPr>
              <a:t>priority indicators for further development and weakness in existing data (Philippines official statistics</a:t>
            </a:r>
            <a:r>
              <a:rPr lang="en-IN" sz="2800" dirty="0" smtClean="0">
                <a:latin typeface="Times New Roman" pitchFamily="18" charset="0"/>
                <a:ea typeface="Roboto Thin" charset="0"/>
                <a:cs typeface="Times New Roman" pitchFamily="18" charset="0"/>
              </a:rPr>
              <a:t>).</a:t>
            </a:r>
          </a:p>
          <a:p>
            <a:pPr marL="268288" lvl="0" indent="-268288">
              <a:lnSpc>
                <a:spcPct val="90000"/>
              </a:lnSpc>
              <a:spcBef>
                <a:spcPts val="3000"/>
              </a:spcBef>
              <a:buSzPct val="130000"/>
              <a:buFont typeface="Arial" pitchFamily="34" charset="0"/>
              <a:buChar char="•"/>
            </a:pPr>
            <a:r>
              <a:rPr lang="en-IN" sz="2800" dirty="0" smtClean="0">
                <a:latin typeface="Times New Roman" pitchFamily="18" charset="0"/>
                <a:ea typeface="Roboto Thin" charset="0"/>
                <a:cs typeface="Times New Roman" pitchFamily="18" charset="0"/>
              </a:rPr>
              <a:t> </a:t>
            </a:r>
            <a:r>
              <a:rPr lang="en-IN" sz="2800" dirty="0" smtClean="0">
                <a:latin typeface="Times New Roman" pitchFamily="18" charset="0"/>
                <a:ea typeface="Roboto Thin" charset="0"/>
                <a:cs typeface="Times New Roman" pitchFamily="18" charset="0"/>
              </a:rPr>
              <a:t>Spur the construction of other indices</a:t>
            </a:r>
            <a:endParaRPr lang="en-US" sz="2800" dirty="0" smtClean="0">
              <a:latin typeface="Times New Roman" pitchFamily="18" charset="0"/>
              <a:ea typeface="Roboto Thin" charset="0"/>
              <a:cs typeface="Times New Roman" pitchFamily="18" charset="0"/>
            </a:endParaRPr>
          </a:p>
        </p:txBody>
      </p:sp>
    </p:spTree>
    <p:extLst>
      <p:ext uri="{BB962C8B-B14F-4D97-AF65-F5344CB8AC3E}">
        <p14:creationId xmlns="" xmlns:p14="http://schemas.microsoft.com/office/powerpoint/2010/main" val="1710408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nodePh="1">
                                  <p:stCondLst>
                                    <p:cond delay="0"/>
                                  </p:stCondLst>
                                  <p:endCondLst>
                                    <p:cond evt="begin" delay="0">
                                      <p:tn val="11"/>
                                    </p:cond>
                                  </p:endCondLst>
                                  <p:childTnLst>
                                    <p:set>
                                      <p:cBhvr>
                                        <p:cTn id="12" dur="1" fill="hold">
                                          <p:stCondLst>
                                            <p:cond delay="0"/>
                                          </p:stCondLst>
                                        </p:cTn>
                                        <p:tgtEl>
                                          <p:spTgt spid="15">
                                            <p:txEl>
                                              <p:pRg st="0" end="0"/>
                                            </p:txEl>
                                          </p:spTgt>
                                        </p:tgtEl>
                                        <p:attrNameLst>
                                          <p:attrName>style.visibility</p:attrName>
                                        </p:attrNameLst>
                                      </p:cBhvr>
                                      <p:to>
                                        <p:strVal val="visible"/>
                                      </p:to>
                                    </p:set>
                                    <p:anim calcmode="lin" valueType="num">
                                      <p:cBhvr additive="base">
                                        <p:cTn id="13"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5682342"/>
            <a:ext cx="12192000" cy="11756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1"/>
            <a:ext cx="12192000" cy="5682343"/>
          </a:xfrm>
          <a:prstGeom prst="rect">
            <a:avLst/>
          </a:prstGeom>
          <a:gradFill flip="none" rotWithShape="1">
            <a:gsLst>
              <a:gs pos="1000">
                <a:schemeClr val="tx1">
                  <a:lumMod val="85000"/>
                  <a:lumOff val="15000"/>
                  <a:alpha val="80000"/>
                </a:schemeClr>
              </a:gs>
              <a:gs pos="100000">
                <a:schemeClr val="tx1">
                  <a:lumMod val="95000"/>
                  <a:lumOff val="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rot="2700000">
            <a:off x="4248348" y="-1847653"/>
            <a:ext cx="3695307" cy="3695307"/>
          </a:xfrm>
          <a:prstGeom prst="rect">
            <a:avLst/>
          </a:prstGeom>
          <a:noFill/>
          <a:ln w="101600">
            <a:solidFill>
              <a:srgbClr val="2EC4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5813728" y="1230487"/>
            <a:ext cx="564545" cy="0"/>
          </a:xfrm>
          <a:prstGeom prst="line">
            <a:avLst/>
          </a:prstGeom>
          <a:ln>
            <a:solidFill>
              <a:srgbClr val="2EC4B6"/>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46842" y="3210734"/>
            <a:ext cx="11442386" cy="1938992"/>
          </a:xfrm>
          <a:prstGeom prst="rect">
            <a:avLst/>
          </a:prstGeom>
          <a:noFill/>
        </p:spPr>
        <p:txBody>
          <a:bodyPr wrap="square" rtlCol="0">
            <a:spAutoFit/>
          </a:bodyPr>
          <a:lstStyle/>
          <a:p>
            <a:pPr algn="ctr"/>
            <a:r>
              <a:rPr lang="en-US" sz="4000" dirty="0" smtClean="0">
                <a:solidFill>
                  <a:schemeClr val="bg1"/>
                </a:solidFill>
                <a:latin typeface="Nexa Bold" charset="0"/>
                <a:ea typeface="Nexa Bold" charset="0"/>
                <a:cs typeface="Nexa Bold" charset="0"/>
              </a:rPr>
              <a:t>Economic Growth</a:t>
            </a:r>
          </a:p>
          <a:p>
            <a:pPr algn="ctr"/>
            <a:r>
              <a:rPr lang="en-US" sz="4000" dirty="0" smtClean="0">
                <a:solidFill>
                  <a:schemeClr val="bg1"/>
                </a:solidFill>
                <a:latin typeface="Nexa Bold" charset="0"/>
                <a:ea typeface="Nexa Bold" charset="0"/>
                <a:cs typeface="Nexa Bold" charset="0"/>
              </a:rPr>
              <a:t> &amp;</a:t>
            </a:r>
          </a:p>
          <a:p>
            <a:pPr algn="ctr"/>
            <a:r>
              <a:rPr lang="en-US" sz="4000" dirty="0" smtClean="0">
                <a:solidFill>
                  <a:schemeClr val="bg1"/>
                </a:solidFill>
                <a:latin typeface="Nexa Bold" charset="0"/>
                <a:ea typeface="Nexa Bold" charset="0"/>
                <a:cs typeface="Nexa Bold" charset="0"/>
              </a:rPr>
              <a:t> Economic Development</a:t>
            </a:r>
          </a:p>
        </p:txBody>
      </p:sp>
      <p:cxnSp>
        <p:nvCxnSpPr>
          <p:cNvPr id="15" name="Straight Connector 14"/>
          <p:cNvCxnSpPr/>
          <p:nvPr/>
        </p:nvCxnSpPr>
        <p:spPr>
          <a:xfrm>
            <a:off x="788204" y="767545"/>
            <a:ext cx="38559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100604" y="767545"/>
            <a:ext cx="38559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 name="Group 24"/>
          <p:cNvGrpSpPr/>
          <p:nvPr/>
        </p:nvGrpSpPr>
        <p:grpSpPr>
          <a:xfrm>
            <a:off x="4629797" y="5977783"/>
            <a:ext cx="2932407" cy="584775"/>
            <a:chOff x="5834744" y="5977783"/>
            <a:chExt cx="2932407" cy="584775"/>
          </a:xfrm>
        </p:grpSpPr>
        <p:sp>
          <p:nvSpPr>
            <p:cNvPr id="19" name="Rectangle 18"/>
            <p:cNvSpPr/>
            <p:nvPr/>
          </p:nvSpPr>
          <p:spPr>
            <a:xfrm>
              <a:off x="5834744" y="5977783"/>
              <a:ext cx="595035" cy="584775"/>
            </a:xfrm>
            <a:prstGeom prst="rect">
              <a:avLst/>
            </a:prstGeom>
          </p:spPr>
          <p:txBody>
            <a:bodyPr wrap="none">
              <a:spAutoFit/>
            </a:bodyPr>
            <a:lstStyle/>
            <a:p>
              <a:r>
                <a:rPr lang="en-US" sz="3200">
                  <a:solidFill>
                    <a:schemeClr val="tx1">
                      <a:lumMod val="75000"/>
                      <a:lumOff val="25000"/>
                    </a:schemeClr>
                  </a:solidFill>
                  <a:latin typeface="et-line" charset="0"/>
                </a:rPr>
                <a:t></a:t>
              </a:r>
              <a:endParaRPr lang="en-US" sz="3200">
                <a:solidFill>
                  <a:schemeClr val="tx1">
                    <a:lumMod val="75000"/>
                    <a:lumOff val="25000"/>
                  </a:schemeClr>
                </a:solidFill>
              </a:endParaRPr>
            </a:p>
          </p:txBody>
        </p:sp>
        <p:sp>
          <p:nvSpPr>
            <p:cNvPr id="21" name="Rectangle 20"/>
            <p:cNvSpPr/>
            <p:nvPr/>
          </p:nvSpPr>
          <p:spPr>
            <a:xfrm>
              <a:off x="6408395" y="5977783"/>
              <a:ext cx="595035" cy="584775"/>
            </a:xfrm>
            <a:prstGeom prst="rect">
              <a:avLst/>
            </a:prstGeom>
          </p:spPr>
          <p:txBody>
            <a:bodyPr wrap="none">
              <a:spAutoFit/>
            </a:bodyPr>
            <a:lstStyle/>
            <a:p>
              <a:r>
                <a:rPr lang="en-US" sz="3200" dirty="0">
                  <a:solidFill>
                    <a:schemeClr val="tx1">
                      <a:lumMod val="75000"/>
                      <a:lumOff val="25000"/>
                    </a:schemeClr>
                  </a:solidFill>
                  <a:latin typeface="et-line" charset="0"/>
                </a:rPr>
                <a:t></a:t>
              </a:r>
              <a:endParaRPr lang="en-US" sz="3200" dirty="0">
                <a:solidFill>
                  <a:schemeClr val="tx1">
                    <a:lumMod val="75000"/>
                    <a:lumOff val="25000"/>
                  </a:schemeClr>
                </a:solidFill>
              </a:endParaRPr>
            </a:p>
          </p:txBody>
        </p:sp>
        <p:sp>
          <p:nvSpPr>
            <p:cNvPr id="22" name="Rectangle 21"/>
            <p:cNvSpPr/>
            <p:nvPr/>
          </p:nvSpPr>
          <p:spPr>
            <a:xfrm>
              <a:off x="7003430" y="5977783"/>
              <a:ext cx="595035" cy="584775"/>
            </a:xfrm>
            <a:prstGeom prst="rect">
              <a:avLst/>
            </a:prstGeom>
          </p:spPr>
          <p:txBody>
            <a:bodyPr wrap="none">
              <a:spAutoFit/>
            </a:bodyPr>
            <a:lstStyle/>
            <a:p>
              <a:r>
                <a:rPr lang="en-US" sz="3200" dirty="0">
                  <a:solidFill>
                    <a:schemeClr val="tx1">
                      <a:lumMod val="75000"/>
                      <a:lumOff val="25000"/>
                    </a:schemeClr>
                  </a:solidFill>
                  <a:latin typeface="et-line" charset="0"/>
                </a:rPr>
                <a:t></a:t>
              </a:r>
              <a:endParaRPr lang="en-US" sz="3200" dirty="0">
                <a:solidFill>
                  <a:schemeClr val="tx1">
                    <a:lumMod val="75000"/>
                    <a:lumOff val="25000"/>
                  </a:schemeClr>
                </a:solidFill>
              </a:endParaRPr>
            </a:p>
          </p:txBody>
        </p:sp>
        <p:sp>
          <p:nvSpPr>
            <p:cNvPr id="23" name="Rectangle 22"/>
            <p:cNvSpPr/>
            <p:nvPr/>
          </p:nvSpPr>
          <p:spPr>
            <a:xfrm>
              <a:off x="7577081" y="5977783"/>
              <a:ext cx="595035" cy="584775"/>
            </a:xfrm>
            <a:prstGeom prst="rect">
              <a:avLst/>
            </a:prstGeom>
          </p:spPr>
          <p:txBody>
            <a:bodyPr wrap="none">
              <a:spAutoFit/>
            </a:bodyPr>
            <a:lstStyle/>
            <a:p>
              <a:r>
                <a:rPr lang="en-US" sz="3200" dirty="0">
                  <a:solidFill>
                    <a:schemeClr val="tx1">
                      <a:lumMod val="75000"/>
                      <a:lumOff val="25000"/>
                    </a:schemeClr>
                  </a:solidFill>
                  <a:latin typeface="et-line" charset="0"/>
                </a:rPr>
                <a:t></a:t>
              </a:r>
              <a:endParaRPr lang="en-US" sz="3200" dirty="0">
                <a:solidFill>
                  <a:schemeClr val="tx1">
                    <a:lumMod val="75000"/>
                    <a:lumOff val="25000"/>
                  </a:schemeClr>
                </a:solidFill>
              </a:endParaRPr>
            </a:p>
          </p:txBody>
        </p:sp>
        <p:sp>
          <p:nvSpPr>
            <p:cNvPr id="24" name="Rectangle 23"/>
            <p:cNvSpPr/>
            <p:nvPr/>
          </p:nvSpPr>
          <p:spPr>
            <a:xfrm>
              <a:off x="8172116" y="5977783"/>
              <a:ext cx="595035" cy="584775"/>
            </a:xfrm>
            <a:prstGeom prst="rect">
              <a:avLst/>
            </a:prstGeom>
          </p:spPr>
          <p:txBody>
            <a:bodyPr wrap="none">
              <a:spAutoFit/>
            </a:bodyPr>
            <a:lstStyle/>
            <a:p>
              <a:r>
                <a:rPr lang="en-US" sz="3200" dirty="0">
                  <a:solidFill>
                    <a:schemeClr val="tx1">
                      <a:lumMod val="75000"/>
                      <a:lumOff val="25000"/>
                    </a:schemeClr>
                  </a:solidFill>
                  <a:latin typeface="et-line" charset="0"/>
                </a:rPr>
                <a:t></a:t>
              </a:r>
              <a:endParaRPr lang="en-US" sz="3200" dirty="0">
                <a:solidFill>
                  <a:schemeClr val="tx1">
                    <a:lumMod val="75000"/>
                    <a:lumOff val="25000"/>
                  </a:schemeClr>
                </a:solidFill>
              </a:endParaRPr>
            </a:p>
          </p:txBody>
        </p:sp>
      </p:grpSp>
      <p:sp>
        <p:nvSpPr>
          <p:cNvPr id="16" name="TextBox 15"/>
          <p:cNvSpPr txBox="1"/>
          <p:nvPr/>
        </p:nvSpPr>
        <p:spPr>
          <a:xfrm>
            <a:off x="5473878" y="331440"/>
            <a:ext cx="1244251" cy="830997"/>
          </a:xfrm>
          <a:prstGeom prst="rect">
            <a:avLst/>
          </a:prstGeom>
          <a:noFill/>
        </p:spPr>
        <p:txBody>
          <a:bodyPr wrap="none" rtlCol="0">
            <a:spAutoFit/>
          </a:bodyPr>
          <a:lstStyle/>
          <a:p>
            <a:pPr algn="ctr"/>
            <a:r>
              <a:rPr lang="en-US" sz="4800" dirty="0" smtClean="0">
                <a:solidFill>
                  <a:schemeClr val="bg1"/>
                </a:solidFill>
                <a:latin typeface="Nexa Bold" charset="0"/>
                <a:ea typeface="Nexa Bold" charset="0"/>
                <a:cs typeface="Nexa Bold" charset="0"/>
              </a:rPr>
              <a:t>HDI</a:t>
            </a:r>
          </a:p>
        </p:txBody>
      </p:sp>
    </p:spTree>
    <p:extLst>
      <p:ext uri="{BB962C8B-B14F-4D97-AF65-F5344CB8AC3E}">
        <p14:creationId xmlns="" xmlns:p14="http://schemas.microsoft.com/office/powerpoint/2010/main" val="13230314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5682342"/>
            <a:ext cx="12192000" cy="11756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1"/>
            <a:ext cx="12192000" cy="5682343"/>
          </a:xfrm>
          <a:prstGeom prst="rect">
            <a:avLst/>
          </a:prstGeom>
          <a:gradFill flip="none" rotWithShape="1">
            <a:gsLst>
              <a:gs pos="1000">
                <a:schemeClr val="tx1">
                  <a:lumMod val="85000"/>
                  <a:lumOff val="15000"/>
                  <a:alpha val="80000"/>
                </a:schemeClr>
              </a:gs>
              <a:gs pos="100000">
                <a:schemeClr val="tx1">
                  <a:lumMod val="95000"/>
                  <a:lumOff val="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rot="2700000">
            <a:off x="4248348" y="-1847653"/>
            <a:ext cx="3695307" cy="3695307"/>
          </a:xfrm>
          <a:prstGeom prst="rect">
            <a:avLst/>
          </a:prstGeom>
          <a:noFill/>
          <a:ln w="101600">
            <a:solidFill>
              <a:srgbClr val="2EC4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473878" y="331440"/>
            <a:ext cx="1244251" cy="830997"/>
          </a:xfrm>
          <a:prstGeom prst="rect">
            <a:avLst/>
          </a:prstGeom>
          <a:noFill/>
        </p:spPr>
        <p:txBody>
          <a:bodyPr wrap="none" rtlCol="0">
            <a:spAutoFit/>
          </a:bodyPr>
          <a:lstStyle/>
          <a:p>
            <a:pPr algn="ctr"/>
            <a:r>
              <a:rPr lang="en-US" sz="4800" dirty="0" smtClean="0">
                <a:solidFill>
                  <a:schemeClr val="bg1"/>
                </a:solidFill>
                <a:latin typeface="Nexa Bold" charset="0"/>
                <a:ea typeface="Nexa Bold" charset="0"/>
                <a:cs typeface="Nexa Bold" charset="0"/>
              </a:rPr>
              <a:t>HDI</a:t>
            </a:r>
          </a:p>
        </p:txBody>
      </p:sp>
      <p:cxnSp>
        <p:nvCxnSpPr>
          <p:cNvPr id="9" name="Straight Connector 8"/>
          <p:cNvCxnSpPr/>
          <p:nvPr/>
        </p:nvCxnSpPr>
        <p:spPr>
          <a:xfrm>
            <a:off x="5813728" y="1230487"/>
            <a:ext cx="564545" cy="0"/>
          </a:xfrm>
          <a:prstGeom prst="line">
            <a:avLst/>
          </a:prstGeom>
          <a:ln>
            <a:solidFill>
              <a:srgbClr val="2EC4B6"/>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46842" y="3888672"/>
            <a:ext cx="11442386" cy="1323439"/>
          </a:xfrm>
          <a:prstGeom prst="rect">
            <a:avLst/>
          </a:prstGeom>
          <a:noFill/>
        </p:spPr>
        <p:txBody>
          <a:bodyPr wrap="square" rtlCol="0">
            <a:spAutoFit/>
          </a:bodyPr>
          <a:lstStyle/>
          <a:p>
            <a:pPr algn="ctr"/>
            <a:r>
              <a:rPr lang="en-US" sz="4000" dirty="0" smtClean="0">
                <a:solidFill>
                  <a:schemeClr val="bg1"/>
                </a:solidFill>
                <a:latin typeface="Nexa Bold" charset="0"/>
                <a:ea typeface="Nexa Bold" charset="0"/>
                <a:cs typeface="Nexa Bold" charset="0"/>
              </a:rPr>
              <a:t>Human Development </a:t>
            </a:r>
            <a:r>
              <a:rPr lang="en-US" sz="4000" dirty="0" smtClean="0">
                <a:solidFill>
                  <a:schemeClr val="bg1"/>
                </a:solidFill>
                <a:latin typeface="Nexa Bold" charset="0"/>
                <a:ea typeface="Nexa Bold" charset="0"/>
                <a:cs typeface="Nexa Bold" charset="0"/>
              </a:rPr>
              <a:t>in</a:t>
            </a:r>
            <a:endParaRPr lang="en-US" sz="4000" dirty="0" smtClean="0">
              <a:solidFill>
                <a:schemeClr val="bg1"/>
              </a:solidFill>
              <a:latin typeface="Nexa Bold" charset="0"/>
              <a:ea typeface="Nexa Bold" charset="0"/>
              <a:cs typeface="Nexa Bold" charset="0"/>
            </a:endParaRPr>
          </a:p>
          <a:p>
            <a:pPr algn="ctr"/>
            <a:r>
              <a:rPr lang="en-US" sz="4000" dirty="0" smtClean="0">
                <a:solidFill>
                  <a:schemeClr val="bg1"/>
                </a:solidFill>
                <a:latin typeface="Nexa Bold" charset="0"/>
                <a:ea typeface="Nexa Bold" charset="0"/>
                <a:cs typeface="Nexa Bold" charset="0"/>
              </a:rPr>
              <a:t>India</a:t>
            </a:r>
            <a:endParaRPr lang="en-US" sz="4000" dirty="0" smtClean="0">
              <a:solidFill>
                <a:schemeClr val="bg1"/>
              </a:solidFill>
              <a:latin typeface="Nexa Bold" charset="0"/>
              <a:ea typeface="Nexa Bold" charset="0"/>
              <a:cs typeface="Nexa Bold" charset="0"/>
            </a:endParaRPr>
          </a:p>
        </p:txBody>
      </p:sp>
      <p:cxnSp>
        <p:nvCxnSpPr>
          <p:cNvPr id="15" name="Straight Connector 14"/>
          <p:cNvCxnSpPr/>
          <p:nvPr/>
        </p:nvCxnSpPr>
        <p:spPr>
          <a:xfrm>
            <a:off x="788204" y="767545"/>
            <a:ext cx="38559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100604" y="767545"/>
            <a:ext cx="38559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 name="Group 24"/>
          <p:cNvGrpSpPr/>
          <p:nvPr/>
        </p:nvGrpSpPr>
        <p:grpSpPr>
          <a:xfrm>
            <a:off x="4629797" y="5977783"/>
            <a:ext cx="2932407" cy="584775"/>
            <a:chOff x="5834744" y="5977783"/>
            <a:chExt cx="2932407" cy="584775"/>
          </a:xfrm>
        </p:grpSpPr>
        <p:sp>
          <p:nvSpPr>
            <p:cNvPr id="19" name="Rectangle 18"/>
            <p:cNvSpPr/>
            <p:nvPr/>
          </p:nvSpPr>
          <p:spPr>
            <a:xfrm>
              <a:off x="5834744" y="5977783"/>
              <a:ext cx="595035" cy="584775"/>
            </a:xfrm>
            <a:prstGeom prst="rect">
              <a:avLst/>
            </a:prstGeom>
          </p:spPr>
          <p:txBody>
            <a:bodyPr wrap="none">
              <a:spAutoFit/>
            </a:bodyPr>
            <a:lstStyle/>
            <a:p>
              <a:r>
                <a:rPr lang="en-US" sz="3200">
                  <a:solidFill>
                    <a:schemeClr val="tx1">
                      <a:lumMod val="75000"/>
                      <a:lumOff val="25000"/>
                    </a:schemeClr>
                  </a:solidFill>
                  <a:latin typeface="et-line" charset="0"/>
                </a:rPr>
                <a:t></a:t>
              </a:r>
              <a:endParaRPr lang="en-US" sz="3200">
                <a:solidFill>
                  <a:schemeClr val="tx1">
                    <a:lumMod val="75000"/>
                    <a:lumOff val="25000"/>
                  </a:schemeClr>
                </a:solidFill>
              </a:endParaRPr>
            </a:p>
          </p:txBody>
        </p:sp>
        <p:sp>
          <p:nvSpPr>
            <p:cNvPr id="21" name="Rectangle 20"/>
            <p:cNvSpPr/>
            <p:nvPr/>
          </p:nvSpPr>
          <p:spPr>
            <a:xfrm>
              <a:off x="6408395" y="5977783"/>
              <a:ext cx="595035" cy="584775"/>
            </a:xfrm>
            <a:prstGeom prst="rect">
              <a:avLst/>
            </a:prstGeom>
          </p:spPr>
          <p:txBody>
            <a:bodyPr wrap="none">
              <a:spAutoFit/>
            </a:bodyPr>
            <a:lstStyle/>
            <a:p>
              <a:r>
                <a:rPr lang="en-US" sz="3200" dirty="0">
                  <a:solidFill>
                    <a:schemeClr val="tx1">
                      <a:lumMod val="75000"/>
                      <a:lumOff val="25000"/>
                    </a:schemeClr>
                  </a:solidFill>
                  <a:latin typeface="et-line" charset="0"/>
                </a:rPr>
                <a:t></a:t>
              </a:r>
              <a:endParaRPr lang="en-US" sz="3200" dirty="0">
                <a:solidFill>
                  <a:schemeClr val="tx1">
                    <a:lumMod val="75000"/>
                    <a:lumOff val="25000"/>
                  </a:schemeClr>
                </a:solidFill>
              </a:endParaRPr>
            </a:p>
          </p:txBody>
        </p:sp>
        <p:sp>
          <p:nvSpPr>
            <p:cNvPr id="22" name="Rectangle 21"/>
            <p:cNvSpPr/>
            <p:nvPr/>
          </p:nvSpPr>
          <p:spPr>
            <a:xfrm>
              <a:off x="7003430" y="5977783"/>
              <a:ext cx="595035" cy="584775"/>
            </a:xfrm>
            <a:prstGeom prst="rect">
              <a:avLst/>
            </a:prstGeom>
          </p:spPr>
          <p:txBody>
            <a:bodyPr wrap="none">
              <a:spAutoFit/>
            </a:bodyPr>
            <a:lstStyle/>
            <a:p>
              <a:r>
                <a:rPr lang="en-US" sz="3200" dirty="0">
                  <a:solidFill>
                    <a:schemeClr val="tx1">
                      <a:lumMod val="75000"/>
                      <a:lumOff val="25000"/>
                    </a:schemeClr>
                  </a:solidFill>
                  <a:latin typeface="et-line" charset="0"/>
                </a:rPr>
                <a:t></a:t>
              </a:r>
              <a:endParaRPr lang="en-US" sz="3200" dirty="0">
                <a:solidFill>
                  <a:schemeClr val="tx1">
                    <a:lumMod val="75000"/>
                    <a:lumOff val="25000"/>
                  </a:schemeClr>
                </a:solidFill>
              </a:endParaRPr>
            </a:p>
          </p:txBody>
        </p:sp>
        <p:sp>
          <p:nvSpPr>
            <p:cNvPr id="23" name="Rectangle 22"/>
            <p:cNvSpPr/>
            <p:nvPr/>
          </p:nvSpPr>
          <p:spPr>
            <a:xfrm>
              <a:off x="7577081" y="5977783"/>
              <a:ext cx="595035" cy="584775"/>
            </a:xfrm>
            <a:prstGeom prst="rect">
              <a:avLst/>
            </a:prstGeom>
          </p:spPr>
          <p:txBody>
            <a:bodyPr wrap="none">
              <a:spAutoFit/>
            </a:bodyPr>
            <a:lstStyle/>
            <a:p>
              <a:r>
                <a:rPr lang="en-US" sz="3200" dirty="0">
                  <a:solidFill>
                    <a:schemeClr val="tx1">
                      <a:lumMod val="75000"/>
                      <a:lumOff val="25000"/>
                    </a:schemeClr>
                  </a:solidFill>
                  <a:latin typeface="et-line" charset="0"/>
                </a:rPr>
                <a:t></a:t>
              </a:r>
              <a:endParaRPr lang="en-US" sz="3200" dirty="0">
                <a:solidFill>
                  <a:schemeClr val="tx1">
                    <a:lumMod val="75000"/>
                    <a:lumOff val="25000"/>
                  </a:schemeClr>
                </a:solidFill>
              </a:endParaRPr>
            </a:p>
          </p:txBody>
        </p:sp>
        <p:sp>
          <p:nvSpPr>
            <p:cNvPr id="24" name="Rectangle 23"/>
            <p:cNvSpPr/>
            <p:nvPr/>
          </p:nvSpPr>
          <p:spPr>
            <a:xfrm>
              <a:off x="8172116" y="5977783"/>
              <a:ext cx="595035" cy="584775"/>
            </a:xfrm>
            <a:prstGeom prst="rect">
              <a:avLst/>
            </a:prstGeom>
          </p:spPr>
          <p:txBody>
            <a:bodyPr wrap="none">
              <a:spAutoFit/>
            </a:bodyPr>
            <a:lstStyle/>
            <a:p>
              <a:r>
                <a:rPr lang="en-US" sz="3200" dirty="0">
                  <a:solidFill>
                    <a:schemeClr val="tx1">
                      <a:lumMod val="75000"/>
                      <a:lumOff val="25000"/>
                    </a:schemeClr>
                  </a:solidFill>
                  <a:latin typeface="et-line" charset="0"/>
                </a:rPr>
                <a:t></a:t>
              </a:r>
              <a:endParaRPr lang="en-US" sz="3200" dirty="0">
                <a:solidFill>
                  <a:schemeClr val="tx1">
                    <a:lumMod val="75000"/>
                    <a:lumOff val="25000"/>
                  </a:schemeClr>
                </a:solidFill>
              </a:endParaRPr>
            </a:p>
          </p:txBody>
        </p:sp>
      </p:grpSp>
    </p:spTree>
    <p:extLst>
      <p:ext uri="{BB962C8B-B14F-4D97-AF65-F5344CB8AC3E}">
        <p14:creationId xmlns:p14="http://schemas.microsoft.com/office/powerpoint/2010/main" xmlns="" val="13230314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3874416"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891016" y="1868039"/>
            <a:ext cx="2433358" cy="1200329"/>
          </a:xfrm>
          <a:prstGeom prst="rect">
            <a:avLst/>
          </a:prstGeom>
          <a:noFill/>
        </p:spPr>
        <p:txBody>
          <a:bodyPr wrap="none" rtlCol="0">
            <a:spAutoFit/>
          </a:bodyPr>
          <a:lstStyle/>
          <a:p>
            <a:pPr algn="ctr"/>
            <a:r>
              <a:rPr lang="en-IN" sz="3600" dirty="0" smtClean="0">
                <a:solidFill>
                  <a:schemeClr val="bg1"/>
                </a:solidFill>
                <a:latin typeface="Nexa Bold" charset="0"/>
                <a:ea typeface="Nexa Bold" charset="0"/>
                <a:cs typeface="Nexa Bold" charset="0"/>
              </a:rPr>
              <a:t>India’s HDI</a:t>
            </a:r>
          </a:p>
          <a:p>
            <a:pPr algn="ctr"/>
            <a:r>
              <a:rPr lang="en-IN" sz="3600" dirty="0" smtClean="0">
                <a:solidFill>
                  <a:schemeClr val="bg1"/>
                </a:solidFill>
                <a:latin typeface="Nexa Bold" charset="0"/>
                <a:ea typeface="Nexa Bold" charset="0"/>
                <a:cs typeface="Nexa Bold" charset="0"/>
              </a:rPr>
              <a:t> stand</a:t>
            </a:r>
            <a:endParaRPr lang="en-US" sz="3600" dirty="0" smtClean="0">
              <a:solidFill>
                <a:schemeClr val="bg1"/>
              </a:solidFill>
              <a:latin typeface="Nexa Bold" charset="0"/>
              <a:ea typeface="Nexa Bold" charset="0"/>
              <a:cs typeface="Nexa Bold" charset="0"/>
            </a:endParaRPr>
          </a:p>
        </p:txBody>
      </p:sp>
      <p:cxnSp>
        <p:nvCxnSpPr>
          <p:cNvPr id="7" name="Straight Connector 6"/>
          <p:cNvCxnSpPr/>
          <p:nvPr/>
        </p:nvCxnSpPr>
        <p:spPr>
          <a:xfrm>
            <a:off x="2347602" y="1671145"/>
            <a:ext cx="981250" cy="0"/>
          </a:xfrm>
          <a:prstGeom prst="line">
            <a:avLst/>
          </a:prstGeom>
          <a:ln>
            <a:solidFill>
              <a:srgbClr val="2EC4B6"/>
            </a:solidFill>
          </a:ln>
        </p:spPr>
        <p:style>
          <a:lnRef idx="1">
            <a:schemeClr val="accent1"/>
          </a:lnRef>
          <a:fillRef idx="0">
            <a:schemeClr val="accent1"/>
          </a:fillRef>
          <a:effectRef idx="0">
            <a:schemeClr val="accent1"/>
          </a:effectRef>
          <a:fontRef idx="minor">
            <a:schemeClr val="tx1"/>
          </a:fontRef>
        </p:style>
      </p:cxnSp>
      <p:pic>
        <p:nvPicPr>
          <p:cNvPr id="20" name="Picture 19" descr="http://clatbook.com/wp-content/uploads/2015/12/HDI-Rank.jpg"/>
          <p:cNvPicPr>
            <a:picLocks noChangeAspect="1" noChangeArrowheads="1"/>
          </p:cNvPicPr>
          <p:nvPr/>
        </p:nvPicPr>
        <p:blipFill>
          <a:blip r:embed="rId2"/>
          <a:srcRect/>
          <a:stretch>
            <a:fillRect/>
          </a:stretch>
        </p:blipFill>
        <p:spPr bwMode="auto">
          <a:xfrm>
            <a:off x="4390270" y="438813"/>
            <a:ext cx="7386630" cy="6106562"/>
          </a:xfrm>
          <a:prstGeom prst="rect">
            <a:avLst/>
          </a:prstGeom>
          <a:noFill/>
        </p:spPr>
      </p:pic>
    </p:spTree>
    <p:extLst>
      <p:ext uri="{BB962C8B-B14F-4D97-AF65-F5344CB8AC3E}">
        <p14:creationId xmlns="" xmlns:p14="http://schemas.microsoft.com/office/powerpoint/2010/main" val="14063736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3874416"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89303" y="1868039"/>
            <a:ext cx="3236784" cy="1200329"/>
          </a:xfrm>
          <a:prstGeom prst="rect">
            <a:avLst/>
          </a:prstGeom>
          <a:noFill/>
        </p:spPr>
        <p:txBody>
          <a:bodyPr wrap="none" rtlCol="0">
            <a:spAutoFit/>
          </a:bodyPr>
          <a:lstStyle/>
          <a:p>
            <a:pPr algn="ctr"/>
            <a:r>
              <a:rPr lang="en-IN" sz="3600" dirty="0" smtClean="0">
                <a:solidFill>
                  <a:schemeClr val="bg1"/>
                </a:solidFill>
                <a:latin typeface="Nexa Bold" charset="0"/>
                <a:ea typeface="Nexa Bold" charset="0"/>
                <a:cs typeface="Nexa Bold" charset="0"/>
              </a:rPr>
              <a:t>India’s HDI</a:t>
            </a:r>
          </a:p>
          <a:p>
            <a:pPr algn="ctr"/>
            <a:r>
              <a:rPr lang="en-IN" sz="3600" dirty="0" smtClean="0">
                <a:solidFill>
                  <a:schemeClr val="bg1"/>
                </a:solidFill>
                <a:latin typeface="Nexa Bold" charset="0"/>
                <a:ea typeface="Nexa Bold" charset="0"/>
                <a:cs typeface="Nexa Bold" charset="0"/>
              </a:rPr>
              <a:t> </a:t>
            </a:r>
            <a:r>
              <a:rPr lang="en-IN" sz="3600" dirty="0" smtClean="0">
                <a:solidFill>
                  <a:schemeClr val="bg1"/>
                </a:solidFill>
                <a:latin typeface="Nexa Bold" charset="0"/>
                <a:ea typeface="Nexa Bold" charset="0"/>
                <a:cs typeface="Nexa Bold" charset="0"/>
              </a:rPr>
              <a:t>over the years</a:t>
            </a:r>
            <a:endParaRPr lang="en-US" sz="3600" dirty="0" smtClean="0">
              <a:solidFill>
                <a:schemeClr val="bg1"/>
              </a:solidFill>
              <a:latin typeface="Nexa Bold" charset="0"/>
              <a:ea typeface="Nexa Bold" charset="0"/>
              <a:cs typeface="Nexa Bold" charset="0"/>
            </a:endParaRPr>
          </a:p>
        </p:txBody>
      </p:sp>
      <p:cxnSp>
        <p:nvCxnSpPr>
          <p:cNvPr id="7" name="Straight Connector 6"/>
          <p:cNvCxnSpPr/>
          <p:nvPr/>
        </p:nvCxnSpPr>
        <p:spPr>
          <a:xfrm>
            <a:off x="2347602" y="1671145"/>
            <a:ext cx="981250" cy="0"/>
          </a:xfrm>
          <a:prstGeom prst="line">
            <a:avLst/>
          </a:prstGeom>
          <a:ln>
            <a:solidFill>
              <a:srgbClr val="2EC4B6"/>
            </a:solidFill>
          </a:ln>
        </p:spPr>
        <p:style>
          <a:lnRef idx="1">
            <a:schemeClr val="accent1"/>
          </a:lnRef>
          <a:fillRef idx="0">
            <a:schemeClr val="accent1"/>
          </a:fillRef>
          <a:effectRef idx="0">
            <a:schemeClr val="accent1"/>
          </a:effectRef>
          <a:fontRef idx="minor">
            <a:schemeClr val="tx1"/>
          </a:fontRef>
        </p:style>
      </p:cxnSp>
      <p:graphicFrame>
        <p:nvGraphicFramePr>
          <p:cNvPr id="19" name="Chart 18"/>
          <p:cNvGraphicFramePr/>
          <p:nvPr/>
        </p:nvGraphicFramePr>
        <p:xfrm>
          <a:off x="3874416" y="0"/>
          <a:ext cx="8317583" cy="6858000"/>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p:cNvSpPr txBox="1"/>
          <p:nvPr/>
        </p:nvSpPr>
        <p:spPr>
          <a:xfrm>
            <a:off x="489303" y="3988676"/>
            <a:ext cx="3236784" cy="1200329"/>
          </a:xfrm>
          <a:prstGeom prst="rect">
            <a:avLst/>
          </a:prstGeom>
          <a:noFill/>
        </p:spPr>
        <p:txBody>
          <a:bodyPr wrap="none" rtlCol="0">
            <a:spAutoFit/>
          </a:bodyPr>
          <a:lstStyle/>
          <a:p>
            <a:pPr algn="ctr"/>
            <a:r>
              <a:rPr lang="en-IN" sz="3600" dirty="0" smtClean="0">
                <a:solidFill>
                  <a:schemeClr val="bg1"/>
                </a:solidFill>
                <a:latin typeface="Nexa Bold" charset="0"/>
                <a:ea typeface="Nexa Bold" charset="0"/>
                <a:cs typeface="Nexa Bold" charset="0"/>
              </a:rPr>
              <a:t>India’s HDI</a:t>
            </a:r>
          </a:p>
          <a:p>
            <a:pPr algn="ctr"/>
            <a:r>
              <a:rPr lang="en-IN" sz="3600" dirty="0" smtClean="0">
                <a:solidFill>
                  <a:schemeClr val="bg1"/>
                </a:solidFill>
                <a:latin typeface="Nexa Bold" charset="0"/>
                <a:ea typeface="Nexa Bold" charset="0"/>
                <a:cs typeface="Nexa Bold" charset="0"/>
              </a:rPr>
              <a:t> over the years</a:t>
            </a:r>
            <a:endParaRPr lang="en-US" sz="3600" dirty="0" smtClean="0">
              <a:solidFill>
                <a:schemeClr val="bg1"/>
              </a:solidFill>
              <a:latin typeface="Nexa Bold" charset="0"/>
              <a:ea typeface="Nexa Bold" charset="0"/>
              <a:cs typeface="Nexa Bold" charset="0"/>
            </a:endParaRPr>
          </a:p>
        </p:txBody>
      </p:sp>
    </p:spTree>
    <p:extLst>
      <p:ext uri="{BB962C8B-B14F-4D97-AF65-F5344CB8AC3E}">
        <p14:creationId xmlns="" xmlns:p14="http://schemas.microsoft.com/office/powerpoint/2010/main" val="14063736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p:cNvSpPr/>
          <p:nvPr/>
        </p:nvSpPr>
        <p:spPr>
          <a:xfrm>
            <a:off x="0" y="0"/>
            <a:ext cx="12192000" cy="2049517"/>
          </a:xfrm>
          <a:prstGeom prst="rect">
            <a:avLst/>
          </a:prstGeom>
          <a:gradFill flip="none" rotWithShape="1">
            <a:gsLst>
              <a:gs pos="1000">
                <a:schemeClr val="tx1">
                  <a:lumMod val="85000"/>
                  <a:lumOff val="15000"/>
                  <a:alpha val="80000"/>
                </a:schemeClr>
              </a:gs>
              <a:gs pos="100000">
                <a:schemeClr val="tx1">
                  <a:lumMod val="95000"/>
                  <a:lumOff val="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584735" y="580869"/>
            <a:ext cx="9022535" cy="1015663"/>
          </a:xfrm>
          <a:prstGeom prst="rect">
            <a:avLst/>
          </a:prstGeom>
          <a:noFill/>
        </p:spPr>
        <p:txBody>
          <a:bodyPr wrap="square" rtlCol="0">
            <a:spAutoFit/>
          </a:bodyPr>
          <a:lstStyle/>
          <a:p>
            <a:pPr algn="ctr"/>
            <a:r>
              <a:rPr lang="en-IN" sz="6000" dirty="0" smtClean="0">
                <a:solidFill>
                  <a:schemeClr val="bg1"/>
                </a:solidFill>
                <a:latin typeface="Nexa Bold" charset="0"/>
                <a:ea typeface="Nexa Bold" charset="0"/>
                <a:cs typeface="Nexa Bold" charset="0"/>
              </a:rPr>
              <a:t>India’s Average HDI</a:t>
            </a:r>
            <a:endParaRPr lang="en-US" sz="6000" dirty="0" smtClean="0">
              <a:solidFill>
                <a:schemeClr val="bg1"/>
              </a:solidFill>
              <a:latin typeface="Nexa Bold" charset="0"/>
              <a:ea typeface="Nexa Bold" charset="0"/>
              <a:cs typeface="Nexa Bold" charset="0"/>
            </a:endParaRPr>
          </a:p>
        </p:txBody>
      </p:sp>
      <p:sp>
        <p:nvSpPr>
          <p:cNvPr id="30" name="Rectangle 29"/>
          <p:cNvSpPr/>
          <p:nvPr/>
        </p:nvSpPr>
        <p:spPr>
          <a:xfrm>
            <a:off x="5317453" y="-767560"/>
            <a:ext cx="1553898" cy="1047785"/>
          </a:xfrm>
          <a:prstGeom prst="rect">
            <a:avLst/>
          </a:prstGeom>
          <a:noFill/>
          <a:ln w="101600">
            <a:solidFill>
              <a:srgbClr val="2EC4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p:cNvCxnSpPr/>
          <p:nvPr/>
        </p:nvCxnSpPr>
        <p:spPr>
          <a:xfrm>
            <a:off x="5380373" y="1658272"/>
            <a:ext cx="1431255" cy="0"/>
          </a:xfrm>
          <a:prstGeom prst="line">
            <a:avLst/>
          </a:prstGeom>
          <a:ln>
            <a:solidFill>
              <a:srgbClr val="2EC4B6"/>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88204" y="1590618"/>
            <a:ext cx="385592" cy="0"/>
          </a:xfrm>
          <a:prstGeom prst="line">
            <a:avLst/>
          </a:prstGeom>
          <a:ln>
            <a:solidFill>
              <a:srgbClr val="2EC4B6"/>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11100604" y="1590618"/>
            <a:ext cx="385592" cy="0"/>
          </a:xfrm>
          <a:prstGeom prst="line">
            <a:avLst/>
          </a:prstGeom>
          <a:ln>
            <a:solidFill>
              <a:srgbClr val="2EC4B6"/>
            </a:solidFill>
          </a:ln>
        </p:spPr>
        <p:style>
          <a:lnRef idx="1">
            <a:schemeClr val="accent1"/>
          </a:lnRef>
          <a:fillRef idx="0">
            <a:schemeClr val="accent1"/>
          </a:fillRef>
          <a:effectRef idx="0">
            <a:schemeClr val="accent1"/>
          </a:effectRef>
          <a:fontRef idx="minor">
            <a:schemeClr val="tx1"/>
          </a:fontRef>
        </p:style>
      </p:cxnSp>
      <p:graphicFrame>
        <p:nvGraphicFramePr>
          <p:cNvPr id="14" name="Chart 13"/>
          <p:cNvGraphicFramePr/>
          <p:nvPr/>
        </p:nvGraphicFramePr>
        <p:xfrm>
          <a:off x="0" y="2049517"/>
          <a:ext cx="12192000" cy="480848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 xmlns:p14="http://schemas.microsoft.com/office/powerpoint/2010/main" val="6862386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645964" y="475886"/>
            <a:ext cx="2888932" cy="769441"/>
          </a:xfrm>
          <a:prstGeom prst="rect">
            <a:avLst/>
          </a:prstGeom>
          <a:noFill/>
        </p:spPr>
        <p:txBody>
          <a:bodyPr wrap="none" rtlCol="0">
            <a:spAutoFit/>
          </a:bodyPr>
          <a:lstStyle/>
          <a:p>
            <a:pPr algn="ctr"/>
            <a:r>
              <a:rPr lang="en-IN" sz="4400" dirty="0" smtClean="0"/>
              <a:t>HDI of India</a:t>
            </a:r>
            <a:endParaRPr lang="en-IN" sz="4400" dirty="0"/>
          </a:p>
        </p:txBody>
      </p:sp>
      <p:cxnSp>
        <p:nvCxnSpPr>
          <p:cNvPr id="9" name="Straight Connector 8"/>
          <p:cNvCxnSpPr/>
          <p:nvPr/>
        </p:nvCxnSpPr>
        <p:spPr>
          <a:xfrm>
            <a:off x="5504573" y="1306328"/>
            <a:ext cx="1182855" cy="0"/>
          </a:xfrm>
          <a:prstGeom prst="line">
            <a:avLst/>
          </a:prstGeom>
          <a:ln>
            <a:solidFill>
              <a:srgbClr val="2EC4B6"/>
            </a:solidFill>
          </a:ln>
        </p:spPr>
        <p:style>
          <a:lnRef idx="1">
            <a:schemeClr val="accent1"/>
          </a:lnRef>
          <a:fillRef idx="0">
            <a:schemeClr val="accent1"/>
          </a:fillRef>
          <a:effectRef idx="0">
            <a:schemeClr val="accent1"/>
          </a:effectRef>
          <a:fontRef idx="minor">
            <a:schemeClr val="tx1"/>
          </a:fontRef>
        </p:style>
      </p:cxnSp>
      <p:sp>
        <p:nvSpPr>
          <p:cNvPr id="10" name="Triangle 9"/>
          <p:cNvSpPr/>
          <p:nvPr/>
        </p:nvSpPr>
        <p:spPr>
          <a:xfrm rot="10800000">
            <a:off x="5657693" y="0"/>
            <a:ext cx="876615" cy="291995"/>
          </a:xfrm>
          <a:prstGeom prst="triangle">
            <a:avLst/>
          </a:prstGeom>
          <a:solidFill>
            <a:srgbClr val="2EC4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p:cNvSpPr txBox="1">
            <a:spLocks/>
          </p:cNvSpPr>
          <p:nvPr/>
        </p:nvSpPr>
        <p:spPr>
          <a:xfrm>
            <a:off x="914399" y="1447799"/>
            <a:ext cx="10736318" cy="5047593"/>
          </a:xfrm>
          <a:prstGeom prst="rect">
            <a:avLst/>
          </a:prstGeom>
        </p:spPr>
        <p:txBody>
          <a:bodyPr>
            <a:normAutofit/>
          </a:body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1400" b="0" i="0" u="none" strike="noStrike" kern="1200" cap="none" spc="0" normalizeH="0" baseline="0" noProof="0" dirty="0">
              <a:ln>
                <a:noFill/>
              </a:ln>
              <a:solidFill>
                <a:schemeClr val="tx1"/>
              </a:solidFill>
              <a:effectLst/>
              <a:uLnTx/>
              <a:uFillTx/>
              <a:latin typeface="Times New Roman" pitchFamily="18" charset="0"/>
              <a:ea typeface="Roboto Thin" charset="0"/>
              <a:cs typeface="Times New Roman" pitchFamily="18" charset="0"/>
            </a:endParaRPr>
          </a:p>
        </p:txBody>
      </p:sp>
      <p:sp>
        <p:nvSpPr>
          <p:cNvPr id="15" name="Content Placeholder 2"/>
          <p:cNvSpPr txBox="1">
            <a:spLocks/>
          </p:cNvSpPr>
          <p:nvPr/>
        </p:nvSpPr>
        <p:spPr>
          <a:xfrm>
            <a:off x="599090" y="1447800"/>
            <a:ext cx="10830910" cy="5047592"/>
          </a:xfrm>
          <a:prstGeom prst="rect">
            <a:avLst/>
          </a:prstGeom>
        </p:spPr>
        <p:txBody>
          <a:bodyPr>
            <a:noAutofit/>
          </a:body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600" b="0" i="0" u="none" strike="noStrike" kern="1200" cap="none" spc="0" normalizeH="0" baseline="0" noProof="0" dirty="0">
              <a:ln>
                <a:noFill/>
              </a:ln>
              <a:solidFill>
                <a:schemeClr val="tx1"/>
              </a:solidFill>
              <a:effectLst/>
              <a:uLnTx/>
              <a:uFillTx/>
              <a:latin typeface="Times New Roman" pitchFamily="18" charset="0"/>
              <a:ea typeface="Roboto Thin" charset="0"/>
              <a:cs typeface="Times New Roman" pitchFamily="18" charset="0"/>
            </a:endParaRPr>
          </a:p>
        </p:txBody>
      </p:sp>
      <p:sp>
        <p:nvSpPr>
          <p:cNvPr id="16" name="Content Placeholder 2"/>
          <p:cNvSpPr txBox="1">
            <a:spLocks/>
          </p:cNvSpPr>
          <p:nvPr/>
        </p:nvSpPr>
        <p:spPr>
          <a:xfrm>
            <a:off x="599091" y="1384736"/>
            <a:ext cx="11051626" cy="5410200"/>
          </a:xfrm>
          <a:prstGeom prst="rect">
            <a:avLst/>
          </a:prstGeom>
        </p:spPr>
        <p:txBody>
          <a:bodyPr anchor="ctr">
            <a:noAutofit/>
          </a:bodyPr>
          <a:lstStyle/>
          <a:p>
            <a:pPr marL="285750" indent="-285750">
              <a:spcBef>
                <a:spcPts val="1500"/>
              </a:spcBef>
              <a:buFont typeface="Arial" pitchFamily="34" charset="0"/>
              <a:buChar char="•"/>
            </a:pPr>
            <a:r>
              <a:rPr lang="en-IN" sz="2800" dirty="0" smtClean="0">
                <a:latin typeface="Times New Roman" pitchFamily="18" charset="0"/>
                <a:cs typeface="Times New Roman" pitchFamily="18" charset="0"/>
              </a:rPr>
              <a:t>India has been experiencing a consistently high growth rate during the post-liberalisation period following the implementation of economic reforms in the early 1990s.</a:t>
            </a:r>
          </a:p>
          <a:p>
            <a:pPr marL="285750" indent="-285750">
              <a:spcBef>
                <a:spcPts val="1500"/>
              </a:spcBef>
              <a:buFont typeface="Arial" pitchFamily="34" charset="0"/>
              <a:buChar char="•"/>
            </a:pPr>
            <a:r>
              <a:rPr lang="en-IN" sz="2800" dirty="0" smtClean="0">
                <a:latin typeface="Times New Roman" pitchFamily="18" charset="0"/>
                <a:cs typeface="Times New Roman" pitchFamily="18" charset="0"/>
              </a:rPr>
              <a:t>It has achieved excellence in several key areas ranging from information technology and pharmaceuticals to automotive parts, and is now considered as one of the fastest growing economies of the world. </a:t>
            </a:r>
            <a:endParaRPr lang="en-IN" sz="2800" dirty="0" smtClean="0">
              <a:latin typeface="Times New Roman" pitchFamily="18" charset="0"/>
              <a:cs typeface="Times New Roman" pitchFamily="18" charset="0"/>
            </a:endParaRPr>
          </a:p>
          <a:p>
            <a:pPr marL="285750" indent="-285750">
              <a:spcBef>
                <a:spcPts val="1500"/>
              </a:spcBef>
              <a:buFont typeface="Arial" pitchFamily="34" charset="0"/>
              <a:buChar char="•"/>
            </a:pPr>
            <a:r>
              <a:rPr lang="en-IN" sz="2800" dirty="0" smtClean="0">
                <a:latin typeface="Times New Roman" pitchFamily="18" charset="0"/>
                <a:cs typeface="Times New Roman" pitchFamily="18" charset="0"/>
              </a:rPr>
              <a:t>Despite </a:t>
            </a:r>
            <a:r>
              <a:rPr lang="en-IN" sz="2800" dirty="0" smtClean="0">
                <a:latin typeface="Times New Roman" pitchFamily="18" charset="0"/>
                <a:cs typeface="Times New Roman" pitchFamily="18" charset="0"/>
              </a:rPr>
              <a:t>these positive developments, India is still among the countries with some of the lowest indicators of human development.</a:t>
            </a:r>
          </a:p>
          <a:p>
            <a:pPr marL="285750" indent="-285750">
              <a:spcBef>
                <a:spcPts val="1500"/>
              </a:spcBef>
              <a:buFont typeface="Arial" pitchFamily="34" charset="0"/>
              <a:buChar char="•"/>
            </a:pPr>
            <a:r>
              <a:rPr lang="en-IN" sz="2800" dirty="0" smtClean="0">
                <a:latin typeface="Times New Roman" pitchFamily="18" charset="0"/>
                <a:cs typeface="Times New Roman" pitchFamily="18" charset="0"/>
              </a:rPr>
              <a:t>Its levels of malnutrition, illiteracy and poverty are unacceptably high. The rise in income inequalities and regional the jobs created are not of high quality.</a:t>
            </a:r>
            <a:endParaRPr lang="en-IN" sz="2800"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1710408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nodePh="1">
                                  <p:stCondLst>
                                    <p:cond delay="0"/>
                                  </p:stCondLst>
                                  <p:endCondLst>
                                    <p:cond evt="begin" delay="0">
                                      <p:tn val="11"/>
                                    </p:cond>
                                  </p:endCondLst>
                                  <p:childTnLst>
                                    <p:set>
                                      <p:cBhvr>
                                        <p:cTn id="12" dur="1" fill="hold">
                                          <p:stCondLst>
                                            <p:cond delay="0"/>
                                          </p:stCondLst>
                                        </p:cTn>
                                        <p:tgtEl>
                                          <p:spTgt spid="15">
                                            <p:txEl>
                                              <p:pRg st="0" end="0"/>
                                            </p:txEl>
                                          </p:spTgt>
                                        </p:tgtEl>
                                        <p:attrNameLst>
                                          <p:attrName>style.visibility</p:attrName>
                                        </p:attrNameLst>
                                      </p:cBhvr>
                                      <p:to>
                                        <p:strVal val="visible"/>
                                      </p:to>
                                    </p:set>
                                    <p:anim calcmode="lin" valueType="num">
                                      <p:cBhvr additive="base">
                                        <p:cTn id="13"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645964" y="475886"/>
            <a:ext cx="2888932" cy="769441"/>
          </a:xfrm>
          <a:prstGeom prst="rect">
            <a:avLst/>
          </a:prstGeom>
          <a:noFill/>
        </p:spPr>
        <p:txBody>
          <a:bodyPr wrap="none" rtlCol="0">
            <a:spAutoFit/>
          </a:bodyPr>
          <a:lstStyle/>
          <a:p>
            <a:pPr algn="ctr"/>
            <a:r>
              <a:rPr lang="en-IN" sz="4400" dirty="0" smtClean="0"/>
              <a:t>HDI of India</a:t>
            </a:r>
            <a:endParaRPr lang="en-IN" sz="4400" dirty="0"/>
          </a:p>
        </p:txBody>
      </p:sp>
      <p:cxnSp>
        <p:nvCxnSpPr>
          <p:cNvPr id="9" name="Straight Connector 8"/>
          <p:cNvCxnSpPr/>
          <p:nvPr/>
        </p:nvCxnSpPr>
        <p:spPr>
          <a:xfrm>
            <a:off x="5504573" y="1306328"/>
            <a:ext cx="1182855" cy="0"/>
          </a:xfrm>
          <a:prstGeom prst="line">
            <a:avLst/>
          </a:prstGeom>
          <a:ln>
            <a:solidFill>
              <a:srgbClr val="2EC4B6"/>
            </a:solidFill>
          </a:ln>
        </p:spPr>
        <p:style>
          <a:lnRef idx="1">
            <a:schemeClr val="accent1"/>
          </a:lnRef>
          <a:fillRef idx="0">
            <a:schemeClr val="accent1"/>
          </a:fillRef>
          <a:effectRef idx="0">
            <a:schemeClr val="accent1"/>
          </a:effectRef>
          <a:fontRef idx="minor">
            <a:schemeClr val="tx1"/>
          </a:fontRef>
        </p:style>
      </p:cxnSp>
      <p:sp>
        <p:nvSpPr>
          <p:cNvPr id="10" name="Triangle 9"/>
          <p:cNvSpPr/>
          <p:nvPr/>
        </p:nvSpPr>
        <p:spPr>
          <a:xfrm rot="10800000">
            <a:off x="5657693" y="0"/>
            <a:ext cx="876615" cy="291995"/>
          </a:xfrm>
          <a:prstGeom prst="triangle">
            <a:avLst/>
          </a:prstGeom>
          <a:solidFill>
            <a:srgbClr val="2EC4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p:cNvSpPr txBox="1">
            <a:spLocks/>
          </p:cNvSpPr>
          <p:nvPr/>
        </p:nvSpPr>
        <p:spPr>
          <a:xfrm>
            <a:off x="914399" y="1447799"/>
            <a:ext cx="10736318" cy="5047593"/>
          </a:xfrm>
          <a:prstGeom prst="rect">
            <a:avLst/>
          </a:prstGeom>
        </p:spPr>
        <p:txBody>
          <a:bodyPr>
            <a:normAutofit/>
          </a:body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1400" b="0" i="0" u="none" strike="noStrike" kern="1200" cap="none" spc="0" normalizeH="0" baseline="0" noProof="0" dirty="0">
              <a:ln>
                <a:noFill/>
              </a:ln>
              <a:solidFill>
                <a:schemeClr val="tx1"/>
              </a:solidFill>
              <a:effectLst/>
              <a:uLnTx/>
              <a:uFillTx/>
              <a:latin typeface="Times New Roman" pitchFamily="18" charset="0"/>
              <a:ea typeface="Roboto Thin" charset="0"/>
              <a:cs typeface="Times New Roman" pitchFamily="18" charset="0"/>
            </a:endParaRPr>
          </a:p>
        </p:txBody>
      </p:sp>
      <p:sp>
        <p:nvSpPr>
          <p:cNvPr id="15" name="Content Placeholder 2"/>
          <p:cNvSpPr txBox="1">
            <a:spLocks/>
          </p:cNvSpPr>
          <p:nvPr/>
        </p:nvSpPr>
        <p:spPr>
          <a:xfrm>
            <a:off x="599090" y="1447800"/>
            <a:ext cx="10830910" cy="5047592"/>
          </a:xfrm>
          <a:prstGeom prst="rect">
            <a:avLst/>
          </a:prstGeom>
        </p:spPr>
        <p:txBody>
          <a:bodyPr>
            <a:noAutofit/>
          </a:body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600" b="0" i="0" u="none" strike="noStrike" kern="1200" cap="none" spc="0" normalizeH="0" baseline="0" noProof="0" dirty="0">
              <a:ln>
                <a:noFill/>
              </a:ln>
              <a:solidFill>
                <a:schemeClr val="tx1"/>
              </a:solidFill>
              <a:effectLst/>
              <a:uLnTx/>
              <a:uFillTx/>
              <a:latin typeface="Times New Roman" pitchFamily="18" charset="0"/>
              <a:ea typeface="Roboto Thin" charset="0"/>
              <a:cs typeface="Times New Roman" pitchFamily="18" charset="0"/>
            </a:endParaRPr>
          </a:p>
        </p:txBody>
      </p:sp>
      <p:sp>
        <p:nvSpPr>
          <p:cNvPr id="16" name="Content Placeholder 2"/>
          <p:cNvSpPr txBox="1">
            <a:spLocks/>
          </p:cNvSpPr>
          <p:nvPr/>
        </p:nvSpPr>
        <p:spPr>
          <a:xfrm>
            <a:off x="599091" y="1384736"/>
            <a:ext cx="11051626" cy="5410200"/>
          </a:xfrm>
          <a:prstGeom prst="rect">
            <a:avLst/>
          </a:prstGeom>
        </p:spPr>
        <p:txBody>
          <a:bodyPr anchor="ctr">
            <a:noAutofit/>
          </a:bodyPr>
          <a:lstStyle/>
          <a:p>
            <a:pPr marL="285750" indent="-285750">
              <a:spcBef>
                <a:spcPts val="1500"/>
              </a:spcBef>
              <a:buFont typeface="Arial" pitchFamily="34" charset="0"/>
              <a:buChar char="•"/>
            </a:pPr>
            <a:r>
              <a:rPr lang="en-IN" sz="2600" dirty="0" smtClean="0">
                <a:latin typeface="Times New Roman" pitchFamily="18" charset="0"/>
                <a:cs typeface="Times New Roman" pitchFamily="18" charset="0"/>
              </a:rPr>
              <a:t>Although there has been an expansion in several social services like health, nutrition and education, the quality of most of these services remains poor in most of the rural areas. </a:t>
            </a:r>
            <a:endParaRPr lang="en-IN" sz="2600" dirty="0" smtClean="0">
              <a:latin typeface="Times New Roman" pitchFamily="18" charset="0"/>
              <a:cs typeface="Times New Roman" pitchFamily="18" charset="0"/>
            </a:endParaRPr>
          </a:p>
          <a:p>
            <a:pPr marL="285750" indent="-285750">
              <a:spcBef>
                <a:spcPts val="1500"/>
              </a:spcBef>
              <a:buFont typeface="Arial" pitchFamily="34" charset="0"/>
              <a:buChar char="•"/>
            </a:pPr>
            <a:r>
              <a:rPr lang="en-IN" sz="2600" dirty="0" smtClean="0">
                <a:latin typeface="Times New Roman" pitchFamily="18" charset="0"/>
                <a:cs typeface="Times New Roman" pitchFamily="18" charset="0"/>
              </a:rPr>
              <a:t>And </a:t>
            </a:r>
            <a:r>
              <a:rPr lang="en-IN" sz="2600" dirty="0" smtClean="0">
                <a:latin typeface="Times New Roman" pitchFamily="18" charset="0"/>
                <a:cs typeface="Times New Roman" pitchFamily="18" charset="0"/>
              </a:rPr>
              <a:t>above all, an overwhelming majority of the population is deprived of basic social protection. Policy-makers are thus faced with a paradox—the persistence of deprivations and increasing insecurities among a large section of the population amidst growing affluence and </a:t>
            </a:r>
            <a:r>
              <a:rPr lang="en-IN" sz="2600" dirty="0" smtClean="0">
                <a:latin typeface="Times New Roman" pitchFamily="18" charset="0"/>
                <a:cs typeface="Times New Roman" pitchFamily="18" charset="0"/>
              </a:rPr>
              <a:t>prosperity </a:t>
            </a:r>
            <a:r>
              <a:rPr lang="en-IN" sz="2600" dirty="0" smtClean="0">
                <a:latin typeface="Times New Roman" pitchFamily="18" charset="0"/>
                <a:cs typeface="Times New Roman" pitchFamily="18" charset="0"/>
              </a:rPr>
              <a:t>for some.</a:t>
            </a:r>
          </a:p>
          <a:p>
            <a:pPr marL="285750" indent="-285750">
              <a:spcBef>
                <a:spcPts val="1500"/>
              </a:spcBef>
              <a:buFont typeface="Arial" pitchFamily="34" charset="0"/>
              <a:buChar char="•"/>
            </a:pPr>
            <a:r>
              <a:rPr lang="en-IN" sz="2600" dirty="0" smtClean="0">
                <a:latin typeface="Times New Roman" pitchFamily="18" charset="0"/>
                <a:cs typeface="Times New Roman" pitchFamily="18" charset="0"/>
              </a:rPr>
              <a:t>The Eleventh Five-Year Plan has also reflected upon these concerns and has highlighted the need for balanced and ‘inclusive growth’.</a:t>
            </a:r>
          </a:p>
          <a:p>
            <a:pPr marL="285750" indent="-285750">
              <a:spcBef>
                <a:spcPts val="1500"/>
              </a:spcBef>
              <a:buFont typeface="Arial" pitchFamily="34" charset="0"/>
              <a:buChar char="•"/>
            </a:pPr>
            <a:r>
              <a:rPr lang="en-IN" sz="2600" dirty="0" smtClean="0">
                <a:latin typeface="Times New Roman" pitchFamily="18" charset="0"/>
                <a:cs typeface="Times New Roman" pitchFamily="18" charset="0"/>
              </a:rPr>
              <a:t>India </a:t>
            </a:r>
            <a:r>
              <a:rPr lang="en-IN" sz="2600" dirty="0" smtClean="0">
                <a:latin typeface="Times New Roman" pitchFamily="18" charset="0"/>
                <a:cs typeface="Times New Roman" pitchFamily="18" charset="0"/>
              </a:rPr>
              <a:t>currently ranks </a:t>
            </a:r>
            <a:r>
              <a:rPr lang="en-IN" sz="2600" dirty="0" smtClean="0">
                <a:latin typeface="Times New Roman" pitchFamily="18" charset="0"/>
                <a:cs typeface="Times New Roman" pitchFamily="18" charset="0"/>
              </a:rPr>
              <a:t>130 in global HDI according to international standards of living.</a:t>
            </a:r>
          </a:p>
        </p:txBody>
      </p:sp>
    </p:spTree>
    <p:extLst>
      <p:ext uri="{BB962C8B-B14F-4D97-AF65-F5344CB8AC3E}">
        <p14:creationId xmlns="" xmlns:p14="http://schemas.microsoft.com/office/powerpoint/2010/main" val="1710408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nodePh="1">
                                  <p:stCondLst>
                                    <p:cond delay="0"/>
                                  </p:stCondLst>
                                  <p:endCondLst>
                                    <p:cond evt="begin" delay="0">
                                      <p:tn val="11"/>
                                    </p:cond>
                                  </p:endCondLst>
                                  <p:childTnLst>
                                    <p:set>
                                      <p:cBhvr>
                                        <p:cTn id="12" dur="1" fill="hold">
                                          <p:stCondLst>
                                            <p:cond delay="0"/>
                                          </p:stCondLst>
                                        </p:cTn>
                                        <p:tgtEl>
                                          <p:spTgt spid="15">
                                            <p:txEl>
                                              <p:pRg st="0" end="0"/>
                                            </p:txEl>
                                          </p:spTgt>
                                        </p:tgtEl>
                                        <p:attrNameLst>
                                          <p:attrName>style.visibility</p:attrName>
                                        </p:attrNameLst>
                                      </p:cBhvr>
                                      <p:to>
                                        <p:strVal val="visible"/>
                                      </p:to>
                                    </p:set>
                                    <p:anim calcmode="lin" valueType="num">
                                      <p:cBhvr additive="base">
                                        <p:cTn id="13"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5682342"/>
            <a:ext cx="12192000" cy="11756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1"/>
            <a:ext cx="12192000" cy="5682343"/>
          </a:xfrm>
          <a:prstGeom prst="rect">
            <a:avLst/>
          </a:prstGeom>
          <a:gradFill flip="none" rotWithShape="1">
            <a:gsLst>
              <a:gs pos="1000">
                <a:schemeClr val="tx1">
                  <a:lumMod val="85000"/>
                  <a:lumOff val="15000"/>
                  <a:alpha val="80000"/>
                </a:schemeClr>
              </a:gs>
              <a:gs pos="100000">
                <a:schemeClr val="tx1">
                  <a:lumMod val="95000"/>
                  <a:lumOff val="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rot="2700000">
            <a:off x="4248348" y="-1847653"/>
            <a:ext cx="3695307" cy="3695307"/>
          </a:xfrm>
          <a:prstGeom prst="rect">
            <a:avLst/>
          </a:prstGeom>
          <a:noFill/>
          <a:ln w="101600">
            <a:solidFill>
              <a:srgbClr val="2EC4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473878" y="331440"/>
            <a:ext cx="1244251" cy="830997"/>
          </a:xfrm>
          <a:prstGeom prst="rect">
            <a:avLst/>
          </a:prstGeom>
          <a:noFill/>
        </p:spPr>
        <p:txBody>
          <a:bodyPr wrap="none" rtlCol="0">
            <a:spAutoFit/>
          </a:bodyPr>
          <a:lstStyle/>
          <a:p>
            <a:pPr algn="ctr"/>
            <a:r>
              <a:rPr lang="en-US" sz="4800" dirty="0" smtClean="0">
                <a:solidFill>
                  <a:schemeClr val="bg1"/>
                </a:solidFill>
                <a:latin typeface="Nexa Bold" charset="0"/>
                <a:ea typeface="Nexa Bold" charset="0"/>
                <a:cs typeface="Nexa Bold" charset="0"/>
              </a:rPr>
              <a:t>HDI</a:t>
            </a:r>
          </a:p>
        </p:txBody>
      </p:sp>
      <p:cxnSp>
        <p:nvCxnSpPr>
          <p:cNvPr id="9" name="Straight Connector 8"/>
          <p:cNvCxnSpPr/>
          <p:nvPr/>
        </p:nvCxnSpPr>
        <p:spPr>
          <a:xfrm>
            <a:off x="5813728" y="1230487"/>
            <a:ext cx="564545" cy="0"/>
          </a:xfrm>
          <a:prstGeom prst="line">
            <a:avLst/>
          </a:prstGeom>
          <a:ln>
            <a:solidFill>
              <a:srgbClr val="2EC4B6"/>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46842" y="3888672"/>
            <a:ext cx="11442386" cy="1323439"/>
          </a:xfrm>
          <a:prstGeom prst="rect">
            <a:avLst/>
          </a:prstGeom>
          <a:noFill/>
        </p:spPr>
        <p:txBody>
          <a:bodyPr wrap="square" rtlCol="0">
            <a:spAutoFit/>
          </a:bodyPr>
          <a:lstStyle/>
          <a:p>
            <a:pPr algn="ctr"/>
            <a:r>
              <a:rPr lang="en-US" sz="4000" dirty="0" smtClean="0">
                <a:solidFill>
                  <a:schemeClr val="bg1"/>
                </a:solidFill>
                <a:latin typeface="Nexa Bold" charset="0"/>
                <a:ea typeface="Nexa Bold" charset="0"/>
                <a:cs typeface="Nexa Bold" charset="0"/>
              </a:rPr>
              <a:t>Limitations of</a:t>
            </a:r>
          </a:p>
          <a:p>
            <a:pPr algn="ctr"/>
            <a:r>
              <a:rPr lang="en-US" sz="4000" dirty="0" smtClean="0">
                <a:solidFill>
                  <a:schemeClr val="bg1"/>
                </a:solidFill>
                <a:latin typeface="Nexa Bold" charset="0"/>
                <a:ea typeface="Nexa Bold" charset="0"/>
                <a:cs typeface="Nexa Bold" charset="0"/>
              </a:rPr>
              <a:t>HDI</a:t>
            </a:r>
            <a:endParaRPr lang="en-US" sz="4000" dirty="0" smtClean="0">
              <a:solidFill>
                <a:schemeClr val="bg1"/>
              </a:solidFill>
              <a:latin typeface="Nexa Bold" charset="0"/>
              <a:ea typeface="Nexa Bold" charset="0"/>
              <a:cs typeface="Nexa Bold" charset="0"/>
            </a:endParaRPr>
          </a:p>
        </p:txBody>
      </p:sp>
      <p:cxnSp>
        <p:nvCxnSpPr>
          <p:cNvPr id="15" name="Straight Connector 14"/>
          <p:cNvCxnSpPr/>
          <p:nvPr/>
        </p:nvCxnSpPr>
        <p:spPr>
          <a:xfrm>
            <a:off x="788204" y="767545"/>
            <a:ext cx="38559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100604" y="767545"/>
            <a:ext cx="38559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 name="Group 24"/>
          <p:cNvGrpSpPr/>
          <p:nvPr/>
        </p:nvGrpSpPr>
        <p:grpSpPr>
          <a:xfrm>
            <a:off x="4629797" y="5977783"/>
            <a:ext cx="2932407" cy="584775"/>
            <a:chOff x="5834744" y="5977783"/>
            <a:chExt cx="2932407" cy="584775"/>
          </a:xfrm>
        </p:grpSpPr>
        <p:sp>
          <p:nvSpPr>
            <p:cNvPr id="19" name="Rectangle 18"/>
            <p:cNvSpPr/>
            <p:nvPr/>
          </p:nvSpPr>
          <p:spPr>
            <a:xfrm>
              <a:off x="5834744" y="5977783"/>
              <a:ext cx="595035" cy="584775"/>
            </a:xfrm>
            <a:prstGeom prst="rect">
              <a:avLst/>
            </a:prstGeom>
          </p:spPr>
          <p:txBody>
            <a:bodyPr wrap="none">
              <a:spAutoFit/>
            </a:bodyPr>
            <a:lstStyle/>
            <a:p>
              <a:r>
                <a:rPr lang="en-US" sz="3200">
                  <a:solidFill>
                    <a:schemeClr val="tx1">
                      <a:lumMod val="75000"/>
                      <a:lumOff val="25000"/>
                    </a:schemeClr>
                  </a:solidFill>
                  <a:latin typeface="et-line" charset="0"/>
                </a:rPr>
                <a:t></a:t>
              </a:r>
              <a:endParaRPr lang="en-US" sz="3200">
                <a:solidFill>
                  <a:schemeClr val="tx1">
                    <a:lumMod val="75000"/>
                    <a:lumOff val="25000"/>
                  </a:schemeClr>
                </a:solidFill>
              </a:endParaRPr>
            </a:p>
          </p:txBody>
        </p:sp>
        <p:sp>
          <p:nvSpPr>
            <p:cNvPr id="21" name="Rectangle 20"/>
            <p:cNvSpPr/>
            <p:nvPr/>
          </p:nvSpPr>
          <p:spPr>
            <a:xfrm>
              <a:off x="6408395" y="5977783"/>
              <a:ext cx="595035" cy="584775"/>
            </a:xfrm>
            <a:prstGeom prst="rect">
              <a:avLst/>
            </a:prstGeom>
          </p:spPr>
          <p:txBody>
            <a:bodyPr wrap="none">
              <a:spAutoFit/>
            </a:bodyPr>
            <a:lstStyle/>
            <a:p>
              <a:r>
                <a:rPr lang="en-US" sz="3200" dirty="0">
                  <a:solidFill>
                    <a:schemeClr val="tx1">
                      <a:lumMod val="75000"/>
                      <a:lumOff val="25000"/>
                    </a:schemeClr>
                  </a:solidFill>
                  <a:latin typeface="et-line" charset="0"/>
                </a:rPr>
                <a:t></a:t>
              </a:r>
              <a:endParaRPr lang="en-US" sz="3200" dirty="0">
                <a:solidFill>
                  <a:schemeClr val="tx1">
                    <a:lumMod val="75000"/>
                    <a:lumOff val="25000"/>
                  </a:schemeClr>
                </a:solidFill>
              </a:endParaRPr>
            </a:p>
          </p:txBody>
        </p:sp>
        <p:sp>
          <p:nvSpPr>
            <p:cNvPr id="22" name="Rectangle 21"/>
            <p:cNvSpPr/>
            <p:nvPr/>
          </p:nvSpPr>
          <p:spPr>
            <a:xfrm>
              <a:off x="7003430" y="5977783"/>
              <a:ext cx="595035" cy="584775"/>
            </a:xfrm>
            <a:prstGeom prst="rect">
              <a:avLst/>
            </a:prstGeom>
          </p:spPr>
          <p:txBody>
            <a:bodyPr wrap="none">
              <a:spAutoFit/>
            </a:bodyPr>
            <a:lstStyle/>
            <a:p>
              <a:r>
                <a:rPr lang="en-US" sz="3200" dirty="0">
                  <a:solidFill>
                    <a:schemeClr val="tx1">
                      <a:lumMod val="75000"/>
                      <a:lumOff val="25000"/>
                    </a:schemeClr>
                  </a:solidFill>
                  <a:latin typeface="et-line" charset="0"/>
                </a:rPr>
                <a:t></a:t>
              </a:r>
              <a:endParaRPr lang="en-US" sz="3200" dirty="0">
                <a:solidFill>
                  <a:schemeClr val="tx1">
                    <a:lumMod val="75000"/>
                    <a:lumOff val="25000"/>
                  </a:schemeClr>
                </a:solidFill>
              </a:endParaRPr>
            </a:p>
          </p:txBody>
        </p:sp>
        <p:sp>
          <p:nvSpPr>
            <p:cNvPr id="23" name="Rectangle 22"/>
            <p:cNvSpPr/>
            <p:nvPr/>
          </p:nvSpPr>
          <p:spPr>
            <a:xfrm>
              <a:off x="7577081" y="5977783"/>
              <a:ext cx="595035" cy="584775"/>
            </a:xfrm>
            <a:prstGeom prst="rect">
              <a:avLst/>
            </a:prstGeom>
          </p:spPr>
          <p:txBody>
            <a:bodyPr wrap="none">
              <a:spAutoFit/>
            </a:bodyPr>
            <a:lstStyle/>
            <a:p>
              <a:r>
                <a:rPr lang="en-US" sz="3200" dirty="0">
                  <a:solidFill>
                    <a:schemeClr val="tx1">
                      <a:lumMod val="75000"/>
                      <a:lumOff val="25000"/>
                    </a:schemeClr>
                  </a:solidFill>
                  <a:latin typeface="et-line" charset="0"/>
                </a:rPr>
                <a:t></a:t>
              </a:r>
              <a:endParaRPr lang="en-US" sz="3200" dirty="0">
                <a:solidFill>
                  <a:schemeClr val="tx1">
                    <a:lumMod val="75000"/>
                    <a:lumOff val="25000"/>
                  </a:schemeClr>
                </a:solidFill>
              </a:endParaRPr>
            </a:p>
          </p:txBody>
        </p:sp>
        <p:sp>
          <p:nvSpPr>
            <p:cNvPr id="24" name="Rectangle 23"/>
            <p:cNvSpPr/>
            <p:nvPr/>
          </p:nvSpPr>
          <p:spPr>
            <a:xfrm>
              <a:off x="8172116" y="5977783"/>
              <a:ext cx="595035" cy="584775"/>
            </a:xfrm>
            <a:prstGeom prst="rect">
              <a:avLst/>
            </a:prstGeom>
          </p:spPr>
          <p:txBody>
            <a:bodyPr wrap="none">
              <a:spAutoFit/>
            </a:bodyPr>
            <a:lstStyle/>
            <a:p>
              <a:r>
                <a:rPr lang="en-US" sz="3200" dirty="0">
                  <a:solidFill>
                    <a:schemeClr val="tx1">
                      <a:lumMod val="75000"/>
                      <a:lumOff val="25000"/>
                    </a:schemeClr>
                  </a:solidFill>
                  <a:latin typeface="et-line" charset="0"/>
                </a:rPr>
                <a:t></a:t>
              </a:r>
              <a:endParaRPr lang="en-US" sz="3200" dirty="0">
                <a:solidFill>
                  <a:schemeClr val="tx1">
                    <a:lumMod val="75000"/>
                    <a:lumOff val="25000"/>
                  </a:schemeClr>
                </a:solidFill>
              </a:endParaRPr>
            </a:p>
          </p:txBody>
        </p:sp>
      </p:grpSp>
    </p:spTree>
    <p:extLst>
      <p:ext uri="{BB962C8B-B14F-4D97-AF65-F5344CB8AC3E}">
        <p14:creationId xmlns:p14="http://schemas.microsoft.com/office/powerpoint/2010/main" xmlns="" val="13230314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949104" y="475886"/>
            <a:ext cx="4282647" cy="769441"/>
          </a:xfrm>
          <a:prstGeom prst="rect">
            <a:avLst/>
          </a:prstGeom>
          <a:noFill/>
        </p:spPr>
        <p:txBody>
          <a:bodyPr wrap="none" rtlCol="0">
            <a:spAutoFit/>
          </a:bodyPr>
          <a:lstStyle/>
          <a:p>
            <a:pPr algn="ctr"/>
            <a:r>
              <a:rPr lang="en-IN" sz="4400" dirty="0" smtClean="0"/>
              <a:t>Limitations of HDI</a:t>
            </a:r>
            <a:endParaRPr lang="en-IN" sz="4400" dirty="0"/>
          </a:p>
        </p:txBody>
      </p:sp>
      <p:cxnSp>
        <p:nvCxnSpPr>
          <p:cNvPr id="9" name="Straight Connector 8"/>
          <p:cNvCxnSpPr/>
          <p:nvPr/>
        </p:nvCxnSpPr>
        <p:spPr>
          <a:xfrm>
            <a:off x="5504573" y="1306328"/>
            <a:ext cx="1182855" cy="0"/>
          </a:xfrm>
          <a:prstGeom prst="line">
            <a:avLst/>
          </a:prstGeom>
          <a:ln>
            <a:solidFill>
              <a:srgbClr val="2EC4B6"/>
            </a:solidFill>
          </a:ln>
        </p:spPr>
        <p:style>
          <a:lnRef idx="1">
            <a:schemeClr val="accent1"/>
          </a:lnRef>
          <a:fillRef idx="0">
            <a:schemeClr val="accent1"/>
          </a:fillRef>
          <a:effectRef idx="0">
            <a:schemeClr val="accent1"/>
          </a:effectRef>
          <a:fontRef idx="minor">
            <a:schemeClr val="tx1"/>
          </a:fontRef>
        </p:style>
      </p:cxnSp>
      <p:sp>
        <p:nvSpPr>
          <p:cNvPr id="10" name="Triangle 9"/>
          <p:cNvSpPr/>
          <p:nvPr/>
        </p:nvSpPr>
        <p:spPr>
          <a:xfrm rot="10800000">
            <a:off x="5657693" y="0"/>
            <a:ext cx="876615" cy="291995"/>
          </a:xfrm>
          <a:prstGeom prst="triangle">
            <a:avLst/>
          </a:prstGeom>
          <a:solidFill>
            <a:srgbClr val="2EC4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p:cNvSpPr txBox="1">
            <a:spLocks/>
          </p:cNvSpPr>
          <p:nvPr/>
        </p:nvSpPr>
        <p:spPr>
          <a:xfrm>
            <a:off x="914399" y="1447799"/>
            <a:ext cx="10736318" cy="5047593"/>
          </a:xfrm>
          <a:prstGeom prst="rect">
            <a:avLst/>
          </a:prstGeom>
        </p:spPr>
        <p:txBody>
          <a:bodyPr>
            <a:normAutofit/>
          </a:body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1400" b="0" i="0" u="none" strike="noStrike" kern="1200" cap="none" spc="0" normalizeH="0" baseline="0" noProof="0" dirty="0">
              <a:ln>
                <a:noFill/>
              </a:ln>
              <a:solidFill>
                <a:schemeClr val="tx1"/>
              </a:solidFill>
              <a:effectLst/>
              <a:uLnTx/>
              <a:uFillTx/>
              <a:latin typeface="Times New Roman" pitchFamily="18" charset="0"/>
              <a:ea typeface="Roboto Thin" charset="0"/>
              <a:cs typeface="Times New Roman" pitchFamily="18" charset="0"/>
            </a:endParaRPr>
          </a:p>
        </p:txBody>
      </p:sp>
      <p:sp>
        <p:nvSpPr>
          <p:cNvPr id="15" name="Content Placeholder 2"/>
          <p:cNvSpPr txBox="1">
            <a:spLocks/>
          </p:cNvSpPr>
          <p:nvPr/>
        </p:nvSpPr>
        <p:spPr>
          <a:xfrm>
            <a:off x="599090" y="1447800"/>
            <a:ext cx="10830910" cy="5047592"/>
          </a:xfrm>
          <a:prstGeom prst="rect">
            <a:avLst/>
          </a:prstGeom>
        </p:spPr>
        <p:txBody>
          <a:bodyPr>
            <a:noAutofit/>
          </a:body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600" b="0" i="0" u="none" strike="noStrike" kern="1200" cap="none" spc="0" normalizeH="0" baseline="0" noProof="0" dirty="0">
              <a:ln>
                <a:noFill/>
              </a:ln>
              <a:solidFill>
                <a:schemeClr val="tx1"/>
              </a:solidFill>
              <a:effectLst/>
              <a:uLnTx/>
              <a:uFillTx/>
              <a:latin typeface="Times New Roman" pitchFamily="18" charset="0"/>
              <a:ea typeface="Roboto Thin" charset="0"/>
              <a:cs typeface="Times New Roman" pitchFamily="18" charset="0"/>
            </a:endParaRPr>
          </a:p>
        </p:txBody>
      </p:sp>
      <p:sp>
        <p:nvSpPr>
          <p:cNvPr id="16" name="Content Placeholder 2"/>
          <p:cNvSpPr txBox="1">
            <a:spLocks/>
          </p:cNvSpPr>
          <p:nvPr/>
        </p:nvSpPr>
        <p:spPr>
          <a:xfrm>
            <a:off x="599091" y="1384736"/>
            <a:ext cx="11051626" cy="5410200"/>
          </a:xfrm>
          <a:prstGeom prst="rect">
            <a:avLst/>
          </a:prstGeom>
        </p:spPr>
        <p:txBody>
          <a:bodyPr anchor="ctr">
            <a:noAutofit/>
          </a:bodyPr>
          <a:lstStyle/>
          <a:p>
            <a:pPr marL="361950" lvl="0" indent="-361950">
              <a:lnSpc>
                <a:spcPct val="90000"/>
              </a:lnSpc>
              <a:spcBef>
                <a:spcPts val="2500"/>
              </a:spcBef>
              <a:buSzPct val="130000"/>
              <a:buFont typeface="Arial" pitchFamily="34" charset="0"/>
              <a:buChar char="•"/>
            </a:pPr>
            <a:r>
              <a:rPr lang="en-IN" sz="2800" dirty="0" smtClean="0">
                <a:latin typeface="Times New Roman" pitchFamily="18" charset="0"/>
                <a:ea typeface="Roboto Thin" charset="0"/>
                <a:cs typeface="Times New Roman" pitchFamily="18" charset="0"/>
              </a:rPr>
              <a:t>Not a comprehensive measure of human development. It only focuses on three dimensions of capabilities. </a:t>
            </a:r>
          </a:p>
          <a:p>
            <a:pPr marL="361950" lvl="0" indent="-361950">
              <a:lnSpc>
                <a:spcPct val="90000"/>
              </a:lnSpc>
              <a:spcBef>
                <a:spcPts val="2500"/>
              </a:spcBef>
              <a:buSzPct val="130000"/>
              <a:buFont typeface="Arial" pitchFamily="34" charset="0"/>
              <a:buChar char="•"/>
            </a:pPr>
            <a:r>
              <a:rPr lang="en-IN" sz="2800" dirty="0" smtClean="0">
                <a:latin typeface="Times New Roman" pitchFamily="18" charset="0"/>
                <a:ea typeface="Roboto Thin" charset="0"/>
                <a:cs typeface="Times New Roman" pitchFamily="18" charset="0"/>
              </a:rPr>
              <a:t>The HDI is not designed to assess progress in human development over a short-term period because two of its component indicators—adult literacy and life expectancy at birth—are not responsive to short-term policy changes.</a:t>
            </a:r>
          </a:p>
          <a:p>
            <a:pPr marL="361950" lvl="0" indent="-361950">
              <a:lnSpc>
                <a:spcPct val="90000"/>
              </a:lnSpc>
              <a:spcBef>
                <a:spcPts val="2500"/>
              </a:spcBef>
              <a:buSzPct val="130000"/>
              <a:buFont typeface="Arial" pitchFamily="34" charset="0"/>
              <a:buChar char="•"/>
            </a:pPr>
            <a:r>
              <a:rPr lang="en-IN" sz="2800" dirty="0" smtClean="0">
                <a:latin typeface="Times New Roman" pitchFamily="18" charset="0"/>
                <a:ea typeface="Roboto Thin" charset="0"/>
                <a:cs typeface="Times New Roman" pitchFamily="18" charset="0"/>
              </a:rPr>
              <a:t>Like </a:t>
            </a:r>
            <a:r>
              <a:rPr lang="en-IN" sz="2800" dirty="0" smtClean="0">
                <a:latin typeface="Times New Roman" pitchFamily="18" charset="0"/>
                <a:ea typeface="Roboto Thin" charset="0"/>
                <a:cs typeface="Times New Roman" pitchFamily="18" charset="0"/>
              </a:rPr>
              <a:t>any average country measure, the HDI does not account for variations in human development within the country.</a:t>
            </a:r>
          </a:p>
          <a:p>
            <a:pPr marL="361950" lvl="0" indent="-361950">
              <a:lnSpc>
                <a:spcPct val="90000"/>
              </a:lnSpc>
              <a:spcBef>
                <a:spcPts val="2500"/>
              </a:spcBef>
              <a:buSzPct val="130000"/>
              <a:buFont typeface="Arial" pitchFamily="34" charset="0"/>
              <a:buChar char="•"/>
            </a:pPr>
            <a:r>
              <a:rPr lang="en-IN" sz="2800" dirty="0" smtClean="0">
                <a:latin typeface="Times New Roman" pitchFamily="18" charset="0"/>
                <a:ea typeface="Roboto Thin" charset="0"/>
                <a:cs typeface="Times New Roman" pitchFamily="18" charset="0"/>
              </a:rPr>
              <a:t>Countries </a:t>
            </a:r>
            <a:r>
              <a:rPr lang="en-IN" sz="2800" dirty="0" smtClean="0">
                <a:latin typeface="Times New Roman" pitchFamily="18" charset="0"/>
                <a:ea typeface="Roboto Thin" charset="0"/>
                <a:cs typeface="Times New Roman" pitchFamily="18" charset="0"/>
              </a:rPr>
              <a:t>with the same HDI may be very different in how human development is distributed, either from region to region, or from social group to social group</a:t>
            </a:r>
            <a:r>
              <a:rPr lang="en-IN" sz="2800" dirty="0" smtClean="0">
                <a:latin typeface="Times New Roman" pitchFamily="18" charset="0"/>
                <a:ea typeface="Roboto Thin" charset="0"/>
                <a:cs typeface="Times New Roman" pitchFamily="18" charset="0"/>
              </a:rPr>
              <a:t>.</a:t>
            </a:r>
            <a:endParaRPr lang="en-IN" sz="2800" dirty="0" smtClean="0">
              <a:latin typeface="Times New Roman" pitchFamily="18" charset="0"/>
              <a:ea typeface="Roboto Thin" charset="0"/>
              <a:cs typeface="Times New Roman" pitchFamily="18" charset="0"/>
            </a:endParaRPr>
          </a:p>
        </p:txBody>
      </p:sp>
    </p:spTree>
    <p:extLst>
      <p:ext uri="{BB962C8B-B14F-4D97-AF65-F5344CB8AC3E}">
        <p14:creationId xmlns="" xmlns:p14="http://schemas.microsoft.com/office/powerpoint/2010/main" val="1710408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nodePh="1">
                                  <p:stCondLst>
                                    <p:cond delay="0"/>
                                  </p:stCondLst>
                                  <p:endCondLst>
                                    <p:cond evt="begin" delay="0">
                                      <p:tn val="11"/>
                                    </p:cond>
                                  </p:endCondLst>
                                  <p:childTnLst>
                                    <p:set>
                                      <p:cBhvr>
                                        <p:cTn id="12" dur="1" fill="hold">
                                          <p:stCondLst>
                                            <p:cond delay="0"/>
                                          </p:stCondLst>
                                        </p:cTn>
                                        <p:tgtEl>
                                          <p:spTgt spid="15">
                                            <p:txEl>
                                              <p:pRg st="0" end="0"/>
                                            </p:txEl>
                                          </p:spTgt>
                                        </p:tgtEl>
                                        <p:attrNameLst>
                                          <p:attrName>style.visibility</p:attrName>
                                        </p:attrNameLst>
                                      </p:cBhvr>
                                      <p:to>
                                        <p:strVal val="visible"/>
                                      </p:to>
                                    </p:set>
                                    <p:anim calcmode="lin" valueType="num">
                                      <p:cBhvr additive="base">
                                        <p:cTn id="13"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949104" y="475886"/>
            <a:ext cx="4282647" cy="769441"/>
          </a:xfrm>
          <a:prstGeom prst="rect">
            <a:avLst/>
          </a:prstGeom>
          <a:noFill/>
        </p:spPr>
        <p:txBody>
          <a:bodyPr wrap="none" rtlCol="0">
            <a:spAutoFit/>
          </a:bodyPr>
          <a:lstStyle/>
          <a:p>
            <a:pPr algn="ctr"/>
            <a:r>
              <a:rPr lang="en-IN" sz="4400" dirty="0" smtClean="0"/>
              <a:t>Limitations of HDI</a:t>
            </a:r>
            <a:endParaRPr lang="en-IN" sz="4400" dirty="0"/>
          </a:p>
        </p:txBody>
      </p:sp>
      <p:cxnSp>
        <p:nvCxnSpPr>
          <p:cNvPr id="9" name="Straight Connector 8"/>
          <p:cNvCxnSpPr/>
          <p:nvPr/>
        </p:nvCxnSpPr>
        <p:spPr>
          <a:xfrm>
            <a:off x="5504573" y="1306328"/>
            <a:ext cx="1182855" cy="0"/>
          </a:xfrm>
          <a:prstGeom prst="line">
            <a:avLst/>
          </a:prstGeom>
          <a:ln>
            <a:solidFill>
              <a:srgbClr val="2EC4B6"/>
            </a:solidFill>
          </a:ln>
        </p:spPr>
        <p:style>
          <a:lnRef idx="1">
            <a:schemeClr val="accent1"/>
          </a:lnRef>
          <a:fillRef idx="0">
            <a:schemeClr val="accent1"/>
          </a:fillRef>
          <a:effectRef idx="0">
            <a:schemeClr val="accent1"/>
          </a:effectRef>
          <a:fontRef idx="minor">
            <a:schemeClr val="tx1"/>
          </a:fontRef>
        </p:style>
      </p:cxnSp>
      <p:sp>
        <p:nvSpPr>
          <p:cNvPr id="10" name="Triangle 9"/>
          <p:cNvSpPr/>
          <p:nvPr/>
        </p:nvSpPr>
        <p:spPr>
          <a:xfrm rot="10800000">
            <a:off x="5657693" y="0"/>
            <a:ext cx="876615" cy="291995"/>
          </a:xfrm>
          <a:prstGeom prst="triangle">
            <a:avLst/>
          </a:prstGeom>
          <a:solidFill>
            <a:srgbClr val="2EC4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p:cNvSpPr txBox="1">
            <a:spLocks/>
          </p:cNvSpPr>
          <p:nvPr/>
        </p:nvSpPr>
        <p:spPr>
          <a:xfrm>
            <a:off x="914399" y="1447799"/>
            <a:ext cx="10736318" cy="5047593"/>
          </a:xfrm>
          <a:prstGeom prst="rect">
            <a:avLst/>
          </a:prstGeom>
        </p:spPr>
        <p:txBody>
          <a:bodyPr>
            <a:normAutofit/>
          </a:body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1400" b="0" i="0" u="none" strike="noStrike" kern="1200" cap="none" spc="0" normalizeH="0" baseline="0" noProof="0" dirty="0">
              <a:ln>
                <a:noFill/>
              </a:ln>
              <a:solidFill>
                <a:schemeClr val="tx1"/>
              </a:solidFill>
              <a:effectLst/>
              <a:uLnTx/>
              <a:uFillTx/>
              <a:latin typeface="Times New Roman" pitchFamily="18" charset="0"/>
              <a:ea typeface="Roboto Thin" charset="0"/>
              <a:cs typeface="Times New Roman" pitchFamily="18" charset="0"/>
            </a:endParaRPr>
          </a:p>
        </p:txBody>
      </p:sp>
      <p:sp>
        <p:nvSpPr>
          <p:cNvPr id="15" name="Content Placeholder 2"/>
          <p:cNvSpPr txBox="1">
            <a:spLocks/>
          </p:cNvSpPr>
          <p:nvPr/>
        </p:nvSpPr>
        <p:spPr>
          <a:xfrm>
            <a:off x="599090" y="1447800"/>
            <a:ext cx="10830910" cy="5047592"/>
          </a:xfrm>
          <a:prstGeom prst="rect">
            <a:avLst/>
          </a:prstGeom>
        </p:spPr>
        <p:txBody>
          <a:bodyPr>
            <a:noAutofit/>
          </a:body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600" b="0" i="0" u="none" strike="noStrike" kern="1200" cap="none" spc="0" normalizeH="0" baseline="0" noProof="0" dirty="0">
              <a:ln>
                <a:noFill/>
              </a:ln>
              <a:solidFill>
                <a:schemeClr val="tx1"/>
              </a:solidFill>
              <a:effectLst/>
              <a:uLnTx/>
              <a:uFillTx/>
              <a:latin typeface="Times New Roman" pitchFamily="18" charset="0"/>
              <a:ea typeface="Roboto Thin" charset="0"/>
              <a:cs typeface="Times New Roman" pitchFamily="18" charset="0"/>
            </a:endParaRPr>
          </a:p>
        </p:txBody>
      </p:sp>
      <p:sp>
        <p:nvSpPr>
          <p:cNvPr id="16" name="Content Placeholder 2"/>
          <p:cNvSpPr txBox="1">
            <a:spLocks/>
          </p:cNvSpPr>
          <p:nvPr/>
        </p:nvSpPr>
        <p:spPr>
          <a:xfrm>
            <a:off x="599091" y="1384736"/>
            <a:ext cx="11051626" cy="5410200"/>
          </a:xfrm>
          <a:prstGeom prst="rect">
            <a:avLst/>
          </a:prstGeom>
        </p:spPr>
        <p:txBody>
          <a:bodyPr anchor="ctr">
            <a:noAutofit/>
          </a:bodyPr>
          <a:lstStyle/>
          <a:p>
            <a:pPr marL="361950" lvl="0" indent="-361950">
              <a:lnSpc>
                <a:spcPct val="90000"/>
              </a:lnSpc>
              <a:spcBef>
                <a:spcPts val="2500"/>
              </a:spcBef>
              <a:buSzPct val="130000"/>
              <a:buFont typeface="Arial" pitchFamily="34" charset="0"/>
              <a:buChar char="•"/>
            </a:pPr>
            <a:r>
              <a:rPr lang="en-IN" sz="2800" dirty="0" smtClean="0">
                <a:latin typeface="Times New Roman" pitchFamily="18" charset="0"/>
                <a:ea typeface="Roboto Thin" charset="0"/>
                <a:cs typeface="Times New Roman" pitchFamily="18" charset="0"/>
              </a:rPr>
              <a:t>Wide divergence within countries.</a:t>
            </a:r>
          </a:p>
          <a:p>
            <a:pPr marL="361950" lvl="0" indent="-361950">
              <a:lnSpc>
                <a:spcPct val="90000"/>
              </a:lnSpc>
              <a:spcBef>
                <a:spcPts val="2500"/>
              </a:spcBef>
              <a:buSzPct val="130000"/>
              <a:buFont typeface="Arial" pitchFamily="34" charset="0"/>
              <a:buChar char="•"/>
            </a:pPr>
            <a:r>
              <a:rPr lang="en-IN" sz="2800" dirty="0" smtClean="0">
                <a:latin typeface="Times New Roman" pitchFamily="18" charset="0"/>
                <a:ea typeface="Roboto Thin" charset="0"/>
                <a:cs typeface="Times New Roman" pitchFamily="18" charset="0"/>
              </a:rPr>
              <a:t>Economic welfare depends upon several other factors, such as-threat of war, level of pollution, access to clean drinking water.</a:t>
            </a:r>
          </a:p>
          <a:p>
            <a:pPr marL="361950" lvl="0" indent="-361950">
              <a:lnSpc>
                <a:spcPct val="90000"/>
              </a:lnSpc>
              <a:spcBef>
                <a:spcPts val="2500"/>
              </a:spcBef>
              <a:buSzPct val="130000"/>
              <a:buFont typeface="Arial" pitchFamily="34" charset="0"/>
              <a:buChar char="•"/>
            </a:pPr>
            <a:r>
              <a:rPr lang="en-IN" sz="2800" dirty="0" smtClean="0">
                <a:latin typeface="Times New Roman" pitchFamily="18" charset="0"/>
                <a:ea typeface="Roboto Thin" charset="0"/>
                <a:cs typeface="Times New Roman" pitchFamily="18" charset="0"/>
              </a:rPr>
              <a:t>When knowledge is measured it only takes into account what children learn at school not in family. And so maybe knowledge statistics may be distorted if the family play more of a role in education in the home.</a:t>
            </a:r>
          </a:p>
          <a:p>
            <a:pPr marL="361950" lvl="0" indent="-361950">
              <a:lnSpc>
                <a:spcPct val="90000"/>
              </a:lnSpc>
              <a:spcBef>
                <a:spcPts val="2500"/>
              </a:spcBef>
              <a:buSzPct val="130000"/>
              <a:buFont typeface="Arial" pitchFamily="34" charset="0"/>
              <a:buChar char="•"/>
            </a:pPr>
            <a:r>
              <a:rPr lang="en-IN" sz="2800" dirty="0" smtClean="0">
                <a:latin typeface="Times New Roman" pitchFamily="18" charset="0"/>
                <a:ea typeface="Roboto Thin" charset="0"/>
                <a:cs typeface="Times New Roman" pitchFamily="18" charset="0"/>
              </a:rPr>
              <a:t>Life expectancy value for a country is the given is an average of the total population. There are many communities in the country that will not all have access to good healthcare services and so there will be variations of life expectancy values </a:t>
            </a:r>
          </a:p>
        </p:txBody>
      </p:sp>
    </p:spTree>
    <p:extLst>
      <p:ext uri="{BB962C8B-B14F-4D97-AF65-F5344CB8AC3E}">
        <p14:creationId xmlns="" xmlns:p14="http://schemas.microsoft.com/office/powerpoint/2010/main" val="1710408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nodePh="1">
                                  <p:stCondLst>
                                    <p:cond delay="0"/>
                                  </p:stCondLst>
                                  <p:endCondLst>
                                    <p:cond evt="begin" delay="0">
                                      <p:tn val="11"/>
                                    </p:cond>
                                  </p:endCondLst>
                                  <p:childTnLst>
                                    <p:set>
                                      <p:cBhvr>
                                        <p:cTn id="12" dur="1" fill="hold">
                                          <p:stCondLst>
                                            <p:cond delay="0"/>
                                          </p:stCondLst>
                                        </p:cTn>
                                        <p:tgtEl>
                                          <p:spTgt spid="15">
                                            <p:txEl>
                                              <p:pRg st="0" end="0"/>
                                            </p:txEl>
                                          </p:spTgt>
                                        </p:tgtEl>
                                        <p:attrNameLst>
                                          <p:attrName>style.visibility</p:attrName>
                                        </p:attrNameLst>
                                      </p:cBhvr>
                                      <p:to>
                                        <p:strVal val="visible"/>
                                      </p:to>
                                    </p:set>
                                    <p:anim calcmode="lin" valueType="num">
                                      <p:cBhvr additive="base">
                                        <p:cTn id="13"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949104" y="475886"/>
            <a:ext cx="4282647" cy="769441"/>
          </a:xfrm>
          <a:prstGeom prst="rect">
            <a:avLst/>
          </a:prstGeom>
          <a:noFill/>
        </p:spPr>
        <p:txBody>
          <a:bodyPr wrap="none" rtlCol="0">
            <a:spAutoFit/>
          </a:bodyPr>
          <a:lstStyle/>
          <a:p>
            <a:pPr algn="ctr"/>
            <a:r>
              <a:rPr lang="en-IN" sz="4400" dirty="0" smtClean="0"/>
              <a:t>Limitations of HDI</a:t>
            </a:r>
            <a:endParaRPr lang="en-IN" sz="4400" dirty="0"/>
          </a:p>
        </p:txBody>
      </p:sp>
      <p:cxnSp>
        <p:nvCxnSpPr>
          <p:cNvPr id="9" name="Straight Connector 8"/>
          <p:cNvCxnSpPr/>
          <p:nvPr/>
        </p:nvCxnSpPr>
        <p:spPr>
          <a:xfrm>
            <a:off x="5504573" y="1306328"/>
            <a:ext cx="1182855" cy="0"/>
          </a:xfrm>
          <a:prstGeom prst="line">
            <a:avLst/>
          </a:prstGeom>
          <a:ln>
            <a:solidFill>
              <a:srgbClr val="2EC4B6"/>
            </a:solidFill>
          </a:ln>
        </p:spPr>
        <p:style>
          <a:lnRef idx="1">
            <a:schemeClr val="accent1"/>
          </a:lnRef>
          <a:fillRef idx="0">
            <a:schemeClr val="accent1"/>
          </a:fillRef>
          <a:effectRef idx="0">
            <a:schemeClr val="accent1"/>
          </a:effectRef>
          <a:fontRef idx="minor">
            <a:schemeClr val="tx1"/>
          </a:fontRef>
        </p:style>
      </p:cxnSp>
      <p:sp>
        <p:nvSpPr>
          <p:cNvPr id="10" name="Triangle 9"/>
          <p:cNvSpPr/>
          <p:nvPr/>
        </p:nvSpPr>
        <p:spPr>
          <a:xfrm rot="10800000">
            <a:off x="5657693" y="0"/>
            <a:ext cx="876615" cy="291995"/>
          </a:xfrm>
          <a:prstGeom prst="triangle">
            <a:avLst/>
          </a:prstGeom>
          <a:solidFill>
            <a:srgbClr val="2EC4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p:cNvSpPr txBox="1">
            <a:spLocks/>
          </p:cNvSpPr>
          <p:nvPr/>
        </p:nvSpPr>
        <p:spPr>
          <a:xfrm>
            <a:off x="914399" y="1447799"/>
            <a:ext cx="10736318" cy="5047593"/>
          </a:xfrm>
          <a:prstGeom prst="rect">
            <a:avLst/>
          </a:prstGeom>
        </p:spPr>
        <p:txBody>
          <a:bodyPr>
            <a:normAutofit/>
          </a:body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1400" b="0" i="0" u="none" strike="noStrike" kern="1200" cap="none" spc="0" normalizeH="0" baseline="0" noProof="0" dirty="0">
              <a:ln>
                <a:noFill/>
              </a:ln>
              <a:solidFill>
                <a:schemeClr val="tx1"/>
              </a:solidFill>
              <a:effectLst/>
              <a:uLnTx/>
              <a:uFillTx/>
              <a:latin typeface="Times New Roman" pitchFamily="18" charset="0"/>
              <a:ea typeface="Roboto Thin" charset="0"/>
              <a:cs typeface="Times New Roman" pitchFamily="18" charset="0"/>
            </a:endParaRPr>
          </a:p>
        </p:txBody>
      </p:sp>
      <p:sp>
        <p:nvSpPr>
          <p:cNvPr id="15" name="Content Placeholder 2"/>
          <p:cNvSpPr txBox="1">
            <a:spLocks/>
          </p:cNvSpPr>
          <p:nvPr/>
        </p:nvSpPr>
        <p:spPr>
          <a:xfrm>
            <a:off x="599090" y="1447800"/>
            <a:ext cx="10830910" cy="5047592"/>
          </a:xfrm>
          <a:prstGeom prst="rect">
            <a:avLst/>
          </a:prstGeom>
        </p:spPr>
        <p:txBody>
          <a:bodyPr>
            <a:noAutofit/>
          </a:body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600" b="0" i="0" u="none" strike="noStrike" kern="1200" cap="none" spc="0" normalizeH="0" baseline="0" noProof="0" dirty="0">
              <a:ln>
                <a:noFill/>
              </a:ln>
              <a:solidFill>
                <a:schemeClr val="tx1"/>
              </a:solidFill>
              <a:effectLst/>
              <a:uLnTx/>
              <a:uFillTx/>
              <a:latin typeface="Times New Roman" pitchFamily="18" charset="0"/>
              <a:ea typeface="Roboto Thin" charset="0"/>
              <a:cs typeface="Times New Roman" pitchFamily="18" charset="0"/>
            </a:endParaRPr>
          </a:p>
        </p:txBody>
      </p:sp>
      <p:sp>
        <p:nvSpPr>
          <p:cNvPr id="16" name="Content Placeholder 2"/>
          <p:cNvSpPr txBox="1">
            <a:spLocks/>
          </p:cNvSpPr>
          <p:nvPr/>
        </p:nvSpPr>
        <p:spPr>
          <a:xfrm>
            <a:off x="599091" y="1384736"/>
            <a:ext cx="11051626" cy="5410200"/>
          </a:xfrm>
          <a:prstGeom prst="rect">
            <a:avLst/>
          </a:prstGeom>
        </p:spPr>
        <p:txBody>
          <a:bodyPr anchor="ctr">
            <a:noAutofit/>
          </a:bodyPr>
          <a:lstStyle/>
          <a:p>
            <a:pPr marL="361950" lvl="0" indent="-361950">
              <a:lnSpc>
                <a:spcPct val="90000"/>
              </a:lnSpc>
              <a:spcBef>
                <a:spcPts val="2500"/>
              </a:spcBef>
              <a:buSzPct val="130000"/>
              <a:buFont typeface="Arial" pitchFamily="34" charset="0"/>
              <a:buChar char="•"/>
            </a:pPr>
            <a:r>
              <a:rPr lang="en-IN" sz="2800" dirty="0" smtClean="0">
                <a:latin typeface="Times New Roman" pitchFamily="18" charset="0"/>
                <a:ea typeface="Roboto Thin" charset="0"/>
                <a:cs typeface="Times New Roman" pitchFamily="18" charset="0"/>
              </a:rPr>
              <a:t>HDI fail to take account of qualitative factors, such as cultural identity and political freedoms.</a:t>
            </a:r>
          </a:p>
          <a:p>
            <a:pPr marL="361950" lvl="0" indent="-361950">
              <a:lnSpc>
                <a:spcPct val="90000"/>
              </a:lnSpc>
              <a:spcBef>
                <a:spcPts val="2500"/>
              </a:spcBef>
              <a:buSzPct val="130000"/>
              <a:buFont typeface="Arial" pitchFamily="34" charset="0"/>
              <a:buChar char="•"/>
            </a:pPr>
            <a:r>
              <a:rPr lang="en-IN" sz="2800" dirty="0" smtClean="0">
                <a:latin typeface="Times New Roman" pitchFamily="18" charset="0"/>
                <a:ea typeface="Roboto Thin" charset="0"/>
                <a:cs typeface="Times New Roman" pitchFamily="18" charset="0"/>
              </a:rPr>
              <a:t>GNI per capita-and consequently the HDI figure-takes no account of income distribution. If income is unevenly distributed, then GNI per capita will be an inaccurate measure of the monetary well-being of people. </a:t>
            </a:r>
          </a:p>
          <a:p>
            <a:pPr marL="361950" lvl="0" indent="-361950">
              <a:lnSpc>
                <a:spcPct val="90000"/>
              </a:lnSpc>
              <a:spcBef>
                <a:spcPts val="2500"/>
              </a:spcBef>
              <a:buSzPct val="130000"/>
              <a:buFont typeface="Arial" pitchFamily="34" charset="0"/>
              <a:buChar char="•"/>
            </a:pPr>
            <a:r>
              <a:rPr lang="en-IN" sz="2800" dirty="0" smtClean="0">
                <a:latin typeface="Times New Roman" pitchFamily="18" charset="0"/>
                <a:ea typeface="Roboto Thin" charset="0"/>
                <a:cs typeface="Times New Roman" pitchFamily="18" charset="0"/>
              </a:rPr>
              <a:t>Purchasing power parity Values used to adjust GNI data change quickly and can be inaccurate or misleading.</a:t>
            </a:r>
          </a:p>
          <a:p>
            <a:pPr marL="361950" lvl="0" indent="-361950">
              <a:lnSpc>
                <a:spcPct val="90000"/>
              </a:lnSpc>
              <a:spcBef>
                <a:spcPts val="2500"/>
              </a:spcBef>
              <a:buSzPct val="130000"/>
              <a:buFont typeface="Arial" pitchFamily="34" charset="0"/>
              <a:buChar char="•"/>
            </a:pPr>
            <a:r>
              <a:rPr lang="en-IN" sz="2800" dirty="0" smtClean="0">
                <a:latin typeface="Times New Roman" pitchFamily="18" charset="0"/>
                <a:ea typeface="Roboto Thin" charset="0"/>
                <a:cs typeface="Times New Roman" pitchFamily="18" charset="0"/>
              </a:rPr>
              <a:t>The HDI notably fails to take account of qualitative factors ,such as cultural identity and political freedom (human security, gender opportunities and human rights for example)</a:t>
            </a:r>
          </a:p>
        </p:txBody>
      </p:sp>
    </p:spTree>
    <p:extLst>
      <p:ext uri="{BB962C8B-B14F-4D97-AF65-F5344CB8AC3E}">
        <p14:creationId xmlns="" xmlns:p14="http://schemas.microsoft.com/office/powerpoint/2010/main" val="1710408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nodePh="1">
                                  <p:stCondLst>
                                    <p:cond delay="0"/>
                                  </p:stCondLst>
                                  <p:endCondLst>
                                    <p:cond evt="begin" delay="0">
                                      <p:tn val="11"/>
                                    </p:cond>
                                  </p:endCondLst>
                                  <p:childTnLst>
                                    <p:set>
                                      <p:cBhvr>
                                        <p:cTn id="12" dur="1" fill="hold">
                                          <p:stCondLst>
                                            <p:cond delay="0"/>
                                          </p:stCondLst>
                                        </p:cTn>
                                        <p:tgtEl>
                                          <p:spTgt spid="15">
                                            <p:txEl>
                                              <p:pRg st="0" end="0"/>
                                            </p:txEl>
                                          </p:spTgt>
                                        </p:tgtEl>
                                        <p:attrNameLst>
                                          <p:attrName>style.visibility</p:attrName>
                                        </p:attrNameLst>
                                      </p:cBhvr>
                                      <p:to>
                                        <p:strVal val="visible"/>
                                      </p:to>
                                    </p:set>
                                    <p:anim calcmode="lin" valueType="num">
                                      <p:cBhvr additive="base">
                                        <p:cTn id="13"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961540" y="460120"/>
            <a:ext cx="4257769" cy="769441"/>
          </a:xfrm>
          <a:prstGeom prst="rect">
            <a:avLst/>
          </a:prstGeom>
          <a:noFill/>
        </p:spPr>
        <p:txBody>
          <a:bodyPr wrap="none" rtlCol="0">
            <a:spAutoFit/>
          </a:bodyPr>
          <a:lstStyle/>
          <a:p>
            <a:pPr algn="ctr"/>
            <a:r>
              <a:rPr lang="en-IN" sz="4400" dirty="0" smtClean="0"/>
              <a:t>Economic Growth</a:t>
            </a:r>
          </a:p>
        </p:txBody>
      </p:sp>
      <p:cxnSp>
        <p:nvCxnSpPr>
          <p:cNvPr id="9" name="Straight Connector 8"/>
          <p:cNvCxnSpPr/>
          <p:nvPr/>
        </p:nvCxnSpPr>
        <p:spPr>
          <a:xfrm>
            <a:off x="5504573" y="1211732"/>
            <a:ext cx="1182855" cy="0"/>
          </a:xfrm>
          <a:prstGeom prst="line">
            <a:avLst/>
          </a:prstGeom>
          <a:ln>
            <a:solidFill>
              <a:srgbClr val="2EC4B6"/>
            </a:solidFill>
          </a:ln>
        </p:spPr>
        <p:style>
          <a:lnRef idx="1">
            <a:schemeClr val="accent1"/>
          </a:lnRef>
          <a:fillRef idx="0">
            <a:schemeClr val="accent1"/>
          </a:fillRef>
          <a:effectRef idx="0">
            <a:schemeClr val="accent1"/>
          </a:effectRef>
          <a:fontRef idx="minor">
            <a:schemeClr val="tx1"/>
          </a:fontRef>
        </p:style>
      </p:cxnSp>
      <p:sp>
        <p:nvSpPr>
          <p:cNvPr id="10" name="Triangle 9"/>
          <p:cNvSpPr/>
          <p:nvPr/>
        </p:nvSpPr>
        <p:spPr>
          <a:xfrm rot="10800000">
            <a:off x="5657693" y="0"/>
            <a:ext cx="876615" cy="291995"/>
          </a:xfrm>
          <a:prstGeom prst="triangle">
            <a:avLst/>
          </a:prstGeom>
          <a:solidFill>
            <a:srgbClr val="2EC4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p:cNvSpPr txBox="1">
            <a:spLocks/>
          </p:cNvSpPr>
          <p:nvPr/>
        </p:nvSpPr>
        <p:spPr>
          <a:xfrm>
            <a:off x="914399" y="1447799"/>
            <a:ext cx="10736318" cy="5047593"/>
          </a:xfrm>
          <a:prstGeom prst="rect">
            <a:avLst/>
          </a:prstGeom>
        </p:spPr>
        <p:txBody>
          <a:bodyPr>
            <a:normAutofit/>
          </a:body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1400" b="0" i="0" u="none" strike="noStrike" kern="1200" cap="none" spc="0" normalizeH="0" baseline="0" noProof="0" dirty="0">
              <a:ln>
                <a:noFill/>
              </a:ln>
              <a:solidFill>
                <a:schemeClr val="tx1"/>
              </a:solidFill>
              <a:effectLst/>
              <a:uLnTx/>
              <a:uFillTx/>
              <a:latin typeface="Times New Roman" pitchFamily="18" charset="0"/>
              <a:ea typeface="Roboto Thin" charset="0"/>
              <a:cs typeface="Times New Roman" pitchFamily="18" charset="0"/>
            </a:endParaRPr>
          </a:p>
        </p:txBody>
      </p:sp>
      <p:sp>
        <p:nvSpPr>
          <p:cNvPr id="15" name="Content Placeholder 2"/>
          <p:cNvSpPr txBox="1">
            <a:spLocks/>
          </p:cNvSpPr>
          <p:nvPr/>
        </p:nvSpPr>
        <p:spPr>
          <a:xfrm>
            <a:off x="599090" y="1447800"/>
            <a:ext cx="10830910" cy="5047592"/>
          </a:xfrm>
          <a:prstGeom prst="rect">
            <a:avLst/>
          </a:prstGeom>
        </p:spPr>
        <p:txBody>
          <a:bodyPr>
            <a:noAutofit/>
          </a:body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600" b="0" i="0" u="none" strike="noStrike" kern="1200" cap="none" spc="0" normalizeH="0" baseline="0" noProof="0" dirty="0">
              <a:ln>
                <a:noFill/>
              </a:ln>
              <a:solidFill>
                <a:schemeClr val="tx1"/>
              </a:solidFill>
              <a:effectLst/>
              <a:uLnTx/>
              <a:uFillTx/>
              <a:latin typeface="Times New Roman" pitchFamily="18" charset="0"/>
              <a:ea typeface="Roboto Thin" charset="0"/>
              <a:cs typeface="Times New Roman" pitchFamily="18" charset="0"/>
            </a:endParaRPr>
          </a:p>
        </p:txBody>
      </p:sp>
      <p:sp>
        <p:nvSpPr>
          <p:cNvPr id="16" name="Content Placeholder 2"/>
          <p:cNvSpPr txBox="1">
            <a:spLocks/>
          </p:cNvSpPr>
          <p:nvPr/>
        </p:nvSpPr>
        <p:spPr>
          <a:xfrm>
            <a:off x="599091" y="1274374"/>
            <a:ext cx="11051626" cy="5410200"/>
          </a:xfrm>
          <a:prstGeom prst="rect">
            <a:avLst/>
          </a:prstGeom>
        </p:spPr>
        <p:txBody>
          <a:bodyPr anchor="t">
            <a:noAutofit/>
          </a:bodyPr>
          <a:lstStyle/>
          <a:p>
            <a:pPr marL="268288" indent="-268288">
              <a:lnSpc>
                <a:spcPct val="90000"/>
              </a:lnSpc>
              <a:spcBef>
                <a:spcPts val="1000"/>
              </a:spcBef>
              <a:buSzPct val="130000"/>
              <a:buFont typeface="Arial" pitchFamily="34" charset="0"/>
              <a:buChar char="•"/>
            </a:pPr>
            <a:r>
              <a:rPr lang="en-US" sz="2300" dirty="0" smtClean="0">
                <a:latin typeface="Times New Roman" pitchFamily="18" charset="0"/>
                <a:cs typeface="Times New Roman" pitchFamily="18" charset="0"/>
              </a:rPr>
              <a:t>Economic growth is an increase in the capacity of an economy to produce goods and services, compared from one period of time to another.</a:t>
            </a:r>
            <a:endParaRPr lang="en-IN" sz="2300" dirty="0" smtClean="0">
              <a:latin typeface="Times New Roman" pitchFamily="18" charset="0"/>
              <a:ea typeface="Roboto Thin" charset="0"/>
              <a:cs typeface="Times New Roman" pitchFamily="18" charset="0"/>
            </a:endParaRPr>
          </a:p>
          <a:p>
            <a:pPr marL="268288" indent="-268288">
              <a:lnSpc>
                <a:spcPct val="90000"/>
              </a:lnSpc>
              <a:spcBef>
                <a:spcPts val="1000"/>
              </a:spcBef>
              <a:buSzPct val="130000"/>
              <a:buFont typeface="Arial" pitchFamily="34" charset="0"/>
              <a:buChar char="•"/>
            </a:pPr>
            <a:r>
              <a:rPr lang="en-US" sz="2300" dirty="0" smtClean="0">
                <a:latin typeface="Times New Roman" pitchFamily="18" charset="0"/>
                <a:cs typeface="Times New Roman" pitchFamily="18" charset="0"/>
              </a:rPr>
              <a:t>A country's economic growth is usually indicated by an increase in that country's </a:t>
            </a:r>
            <a:r>
              <a:rPr lang="en-US" sz="2300" b="1" dirty="0" smtClean="0">
                <a:latin typeface="Times New Roman" pitchFamily="18" charset="0"/>
                <a:cs typeface="Times New Roman" pitchFamily="18" charset="0"/>
              </a:rPr>
              <a:t>gross domestic product</a:t>
            </a:r>
            <a:r>
              <a:rPr lang="en-US" sz="2300" dirty="0" smtClean="0">
                <a:latin typeface="Times New Roman" pitchFamily="18" charset="0"/>
                <a:cs typeface="Times New Roman" pitchFamily="18" charset="0"/>
              </a:rPr>
              <a:t>, or </a:t>
            </a:r>
            <a:r>
              <a:rPr lang="en-US" sz="2300" b="1" dirty="0" smtClean="0">
                <a:latin typeface="Times New Roman" pitchFamily="18" charset="0"/>
                <a:cs typeface="Times New Roman" pitchFamily="18" charset="0"/>
              </a:rPr>
              <a:t>GDP</a:t>
            </a:r>
            <a:r>
              <a:rPr lang="en-US" sz="2300" dirty="0" smtClean="0">
                <a:latin typeface="Times New Roman" pitchFamily="18" charset="0"/>
                <a:cs typeface="Times New Roman" pitchFamily="18" charset="0"/>
              </a:rPr>
              <a:t>. </a:t>
            </a:r>
            <a:endParaRPr lang="en-IN" sz="2300" dirty="0" smtClean="0">
              <a:latin typeface="Times New Roman" pitchFamily="18" charset="0"/>
              <a:ea typeface="Roboto Thin" charset="0"/>
              <a:cs typeface="Times New Roman" pitchFamily="18" charset="0"/>
            </a:endParaRPr>
          </a:p>
          <a:p>
            <a:pPr marL="268288" indent="-268288">
              <a:lnSpc>
                <a:spcPct val="90000"/>
              </a:lnSpc>
              <a:spcBef>
                <a:spcPts val="1000"/>
              </a:spcBef>
              <a:buSzPct val="130000"/>
              <a:buFont typeface="Arial" pitchFamily="34" charset="0"/>
              <a:buChar char="•"/>
            </a:pPr>
            <a:r>
              <a:rPr lang="en-US" sz="2300" dirty="0" smtClean="0">
                <a:latin typeface="Times New Roman" pitchFamily="18" charset="0"/>
                <a:cs typeface="Times New Roman" pitchFamily="18" charset="0"/>
              </a:rPr>
              <a:t>Economic Growth caused by two main factors:</a:t>
            </a:r>
          </a:p>
          <a:p>
            <a:pPr marL="725488" indent="-363538">
              <a:buFont typeface="+mj-lt"/>
              <a:buAutoNum type="arabicPeriod"/>
            </a:pPr>
            <a:r>
              <a:rPr lang="en-US" sz="2300" dirty="0" smtClean="0">
                <a:latin typeface="Times New Roman" pitchFamily="18" charset="0"/>
                <a:cs typeface="Times New Roman" pitchFamily="18" charset="0"/>
              </a:rPr>
              <a:t>Increase in aggregate demand (AD=C+I+G+X-M)</a:t>
            </a:r>
          </a:p>
          <a:p>
            <a:pPr marL="725488" indent="-363538">
              <a:buFont typeface="+mj-lt"/>
              <a:buAutoNum type="arabicPeriod"/>
            </a:pPr>
            <a:r>
              <a:rPr lang="en-US" sz="2300" dirty="0" smtClean="0">
                <a:latin typeface="Times New Roman" pitchFamily="18" charset="0"/>
                <a:cs typeface="Times New Roman" pitchFamily="18" charset="0"/>
              </a:rPr>
              <a:t>Increase in aggregate supply (increase in capital, investment, higher labor productivity).</a:t>
            </a:r>
            <a:endParaRPr lang="en-IN" sz="2300" dirty="0" smtClean="0">
              <a:latin typeface="Times New Roman" pitchFamily="18" charset="0"/>
              <a:ea typeface="Roboto Thin" charset="0"/>
              <a:cs typeface="Times New Roman" pitchFamily="18" charset="0"/>
            </a:endParaRPr>
          </a:p>
          <a:p>
            <a:pPr marL="268288" indent="-268288">
              <a:lnSpc>
                <a:spcPct val="90000"/>
              </a:lnSpc>
              <a:spcBef>
                <a:spcPts val="1000"/>
              </a:spcBef>
              <a:buSzPct val="130000"/>
              <a:buFont typeface="Arial" pitchFamily="34" charset="0"/>
              <a:buChar char="•"/>
            </a:pPr>
            <a:r>
              <a:rPr lang="en-US" sz="2300" dirty="0" smtClean="0">
                <a:latin typeface="Times New Roman" pitchFamily="18" charset="0"/>
                <a:cs typeface="Times New Roman" pitchFamily="18" charset="0"/>
              </a:rPr>
              <a:t>Policies to increase economic growth:</a:t>
            </a:r>
          </a:p>
          <a:p>
            <a:pPr marL="725488" indent="-363538">
              <a:buFont typeface="+mj-lt"/>
              <a:buAutoNum type="arabicPeriod"/>
            </a:pPr>
            <a:r>
              <a:rPr lang="en-IN" sz="2300" b="1" dirty="0" smtClean="0">
                <a:latin typeface="Times New Roman" pitchFamily="18" charset="0"/>
                <a:cs typeface="Times New Roman" pitchFamily="18" charset="0"/>
              </a:rPr>
              <a:t>Supply Side Policies</a:t>
            </a:r>
            <a:r>
              <a:rPr lang="en-IN" sz="2300" dirty="0" smtClean="0">
                <a:latin typeface="Times New Roman" pitchFamily="18" charset="0"/>
                <a:cs typeface="Times New Roman" pitchFamily="18" charset="0"/>
              </a:rPr>
              <a:t> – government attempts to increase productivity and increase efficiency in the economy. The aim is to shift LRAS to the right.</a:t>
            </a:r>
            <a:endParaRPr lang="en-US" sz="2300" dirty="0" smtClean="0">
              <a:latin typeface="Times New Roman" pitchFamily="18" charset="0"/>
              <a:cs typeface="Times New Roman" pitchFamily="18" charset="0"/>
            </a:endParaRPr>
          </a:p>
          <a:p>
            <a:pPr marL="725488" indent="-363538">
              <a:buFont typeface="+mj-lt"/>
              <a:buAutoNum type="arabicPeriod"/>
            </a:pPr>
            <a:r>
              <a:rPr lang="en-US" sz="2300" dirty="0" smtClean="0">
                <a:latin typeface="Times New Roman" pitchFamily="18" charset="0"/>
                <a:cs typeface="Times New Roman" pitchFamily="18" charset="0"/>
              </a:rPr>
              <a:t> </a:t>
            </a:r>
            <a:r>
              <a:rPr lang="en-IN" sz="2300" b="1" dirty="0" smtClean="0">
                <a:latin typeface="Times New Roman" pitchFamily="18" charset="0"/>
                <a:cs typeface="Times New Roman" pitchFamily="18" charset="0"/>
              </a:rPr>
              <a:t>Monetary Policy</a:t>
            </a:r>
            <a:r>
              <a:rPr lang="en-IN" sz="2300" dirty="0" smtClean="0">
                <a:latin typeface="Times New Roman" pitchFamily="18" charset="0"/>
                <a:cs typeface="Times New Roman" pitchFamily="18" charset="0"/>
              </a:rPr>
              <a:t> – Reducing interest rates to stimulate economic activity and increase AD.</a:t>
            </a:r>
          </a:p>
          <a:p>
            <a:pPr marL="725488" indent="-363538">
              <a:buFont typeface="+mj-lt"/>
              <a:buAutoNum type="arabicPeriod"/>
            </a:pPr>
            <a:r>
              <a:rPr lang="en-IN" sz="2300" b="1" dirty="0" smtClean="0">
                <a:latin typeface="Times New Roman" pitchFamily="18" charset="0"/>
                <a:cs typeface="Times New Roman" pitchFamily="18" charset="0"/>
              </a:rPr>
              <a:t>Fiscal Policy</a:t>
            </a:r>
            <a:r>
              <a:rPr lang="en-IN" sz="2300" dirty="0" smtClean="0">
                <a:latin typeface="Times New Roman" pitchFamily="18" charset="0"/>
                <a:cs typeface="Times New Roman" pitchFamily="18" charset="0"/>
              </a:rPr>
              <a:t> – Higher government spending and / or cutting taxes to boost aggregate demand</a:t>
            </a:r>
            <a:endParaRPr kumimoji="0" lang="en-US" sz="2300" b="0" i="0" u="none" strike="noStrike" kern="1200" cap="none" spc="0" normalizeH="0" baseline="0" noProof="0" dirty="0">
              <a:ln>
                <a:noFill/>
              </a:ln>
              <a:solidFill>
                <a:schemeClr val="tx1"/>
              </a:solidFill>
              <a:effectLst/>
              <a:uLnTx/>
              <a:uFillTx/>
              <a:latin typeface="Times New Roman" pitchFamily="18" charset="0"/>
              <a:ea typeface="Roboto Thin" charset="0"/>
              <a:cs typeface="Times New Roman" pitchFamily="18" charset="0"/>
            </a:endParaRPr>
          </a:p>
        </p:txBody>
      </p:sp>
    </p:spTree>
    <p:extLst>
      <p:ext uri="{BB962C8B-B14F-4D97-AF65-F5344CB8AC3E}">
        <p14:creationId xmlns="" xmlns:p14="http://schemas.microsoft.com/office/powerpoint/2010/main" val="1710408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nodePh="1">
                                  <p:stCondLst>
                                    <p:cond delay="0"/>
                                  </p:stCondLst>
                                  <p:endCondLst>
                                    <p:cond evt="begin" delay="0">
                                      <p:tn val="11"/>
                                    </p:cond>
                                  </p:endCondLst>
                                  <p:childTnLst>
                                    <p:set>
                                      <p:cBhvr>
                                        <p:cTn id="12" dur="1" fill="hold">
                                          <p:stCondLst>
                                            <p:cond delay="0"/>
                                          </p:stCondLst>
                                        </p:cTn>
                                        <p:tgtEl>
                                          <p:spTgt spid="15">
                                            <p:txEl>
                                              <p:pRg st="0" end="0"/>
                                            </p:txEl>
                                          </p:spTgt>
                                        </p:tgtEl>
                                        <p:attrNameLst>
                                          <p:attrName>style.visibility</p:attrName>
                                        </p:attrNameLst>
                                      </p:cBhvr>
                                      <p:to>
                                        <p:strVal val="visible"/>
                                      </p:to>
                                    </p:set>
                                    <p:anim calcmode="lin" valueType="num">
                                      <p:cBhvr additive="base">
                                        <p:cTn id="13"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
                                            <p:txEl>
                                              <p:pRg st="0" end="0"/>
                                            </p:txEl>
                                          </p:spTgt>
                                        </p:tgtEl>
                                        <p:attrNameLst>
                                          <p:attrName>style.visibility</p:attrName>
                                        </p:attrNameLst>
                                      </p:cBhvr>
                                      <p:to>
                                        <p:strVal val="visible"/>
                                      </p:to>
                                    </p:set>
                                    <p:anim calcmode="lin" valueType="num">
                                      <p:cBhvr additive="base">
                                        <p:cTn id="19"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6">
                                            <p:txEl>
                                              <p:pRg st="1" end="1"/>
                                            </p:txEl>
                                          </p:spTgt>
                                        </p:tgtEl>
                                        <p:attrNameLst>
                                          <p:attrName>style.visibility</p:attrName>
                                        </p:attrNameLst>
                                      </p:cBhvr>
                                      <p:to>
                                        <p:strVal val="visible"/>
                                      </p:to>
                                    </p:set>
                                    <p:anim calcmode="lin" valueType="num">
                                      <p:cBhvr additive="base">
                                        <p:cTn id="25" dur="500" fill="hold"/>
                                        <p:tgtEl>
                                          <p:spTgt spid="16">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6">
                                            <p:txEl>
                                              <p:pRg st="2" end="2"/>
                                            </p:txEl>
                                          </p:spTgt>
                                        </p:tgtEl>
                                        <p:attrNameLst>
                                          <p:attrName>style.visibility</p:attrName>
                                        </p:attrNameLst>
                                      </p:cBhvr>
                                      <p:to>
                                        <p:strVal val="visible"/>
                                      </p:to>
                                    </p:set>
                                    <p:anim calcmode="lin" valueType="num">
                                      <p:cBhvr additive="base">
                                        <p:cTn id="31" dur="500" fill="hold"/>
                                        <p:tgtEl>
                                          <p:spTgt spid="16">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6">
                                            <p:txEl>
                                              <p:pRg st="5" end="5"/>
                                            </p:txEl>
                                          </p:spTgt>
                                        </p:tgtEl>
                                        <p:attrNameLst>
                                          <p:attrName>style.visibility</p:attrName>
                                        </p:attrNameLst>
                                      </p:cBhvr>
                                      <p:to>
                                        <p:strVal val="visible"/>
                                      </p:to>
                                    </p:set>
                                    <p:anim calcmode="lin" valueType="num">
                                      <p:cBhvr additive="base">
                                        <p:cTn id="37" dur="500" fill="hold"/>
                                        <p:tgtEl>
                                          <p:spTgt spid="1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6">
                                            <p:txEl>
                                              <p:pRg st="6" end="6"/>
                                            </p:txEl>
                                          </p:spTgt>
                                        </p:tgtEl>
                                        <p:attrNameLst>
                                          <p:attrName>style.visibility</p:attrName>
                                        </p:attrNameLst>
                                      </p:cBhvr>
                                      <p:to>
                                        <p:strVal val="visible"/>
                                      </p:to>
                                    </p:set>
                                    <p:anim calcmode="lin" valueType="num">
                                      <p:cBhvr additive="base">
                                        <p:cTn id="43" dur="500" fill="hold"/>
                                        <p:tgtEl>
                                          <p:spTgt spid="16">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6">
                                            <p:txEl>
                                              <p:pRg st="7" end="7"/>
                                            </p:txEl>
                                          </p:spTgt>
                                        </p:tgtEl>
                                        <p:attrNameLst>
                                          <p:attrName>style.visibility</p:attrName>
                                        </p:attrNameLst>
                                      </p:cBhvr>
                                      <p:to>
                                        <p:strVal val="visible"/>
                                      </p:to>
                                    </p:set>
                                    <p:anim calcmode="lin" valueType="num">
                                      <p:cBhvr additive="base">
                                        <p:cTn id="49" dur="500" fill="hold"/>
                                        <p:tgtEl>
                                          <p:spTgt spid="16">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6">
                                            <p:txEl>
                                              <p:pRg st="8" end="8"/>
                                            </p:txEl>
                                          </p:spTgt>
                                        </p:tgtEl>
                                        <p:attrNameLst>
                                          <p:attrName>style.visibility</p:attrName>
                                        </p:attrNameLst>
                                      </p:cBhvr>
                                      <p:to>
                                        <p:strVal val="visible"/>
                                      </p:to>
                                    </p:set>
                                    <p:anim calcmode="lin" valueType="num">
                                      <p:cBhvr additive="base">
                                        <p:cTn id="55" dur="500" fill="hold"/>
                                        <p:tgtEl>
                                          <p:spTgt spid="16">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6">
                                            <p:txEl>
                                              <p:pRg st="3" end="3"/>
                                            </p:txEl>
                                          </p:spTgt>
                                        </p:tgtEl>
                                        <p:attrNameLst>
                                          <p:attrName>style.visibility</p:attrName>
                                        </p:attrNameLst>
                                      </p:cBhvr>
                                      <p:to>
                                        <p:strVal val="visible"/>
                                      </p:to>
                                    </p:set>
                                    <p:anim calcmode="lin" valueType="num">
                                      <p:cBhvr additive="base">
                                        <p:cTn id="61" dur="500" fill="hold"/>
                                        <p:tgtEl>
                                          <p:spTgt spid="16">
                                            <p:txEl>
                                              <p:pRg st="3" end="3"/>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6">
                                            <p:txEl>
                                              <p:pRg st="4" end="4"/>
                                            </p:txEl>
                                          </p:spTgt>
                                        </p:tgtEl>
                                        <p:attrNameLst>
                                          <p:attrName>style.visibility</p:attrName>
                                        </p:attrNameLst>
                                      </p:cBhvr>
                                      <p:to>
                                        <p:strVal val="visible"/>
                                      </p:to>
                                    </p:set>
                                    <p:anim calcmode="lin" valueType="num">
                                      <p:cBhvr additive="base">
                                        <p:cTn id="67" dur="500" fill="hold"/>
                                        <p:tgtEl>
                                          <p:spTgt spid="16">
                                            <p:txEl>
                                              <p:pRg st="4" end="4"/>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5682342"/>
            <a:ext cx="12192000" cy="11756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1"/>
            <a:ext cx="12192000" cy="5682343"/>
          </a:xfrm>
          <a:prstGeom prst="rect">
            <a:avLst/>
          </a:prstGeom>
          <a:gradFill flip="none" rotWithShape="1">
            <a:gsLst>
              <a:gs pos="1000">
                <a:schemeClr val="tx1">
                  <a:lumMod val="85000"/>
                  <a:lumOff val="15000"/>
                  <a:alpha val="80000"/>
                </a:schemeClr>
              </a:gs>
              <a:gs pos="100000">
                <a:schemeClr val="tx1">
                  <a:lumMod val="95000"/>
                  <a:lumOff val="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rot="2700000">
            <a:off x="4248348" y="-1847653"/>
            <a:ext cx="3695307" cy="3695307"/>
          </a:xfrm>
          <a:prstGeom prst="rect">
            <a:avLst/>
          </a:prstGeom>
          <a:noFill/>
          <a:ln w="101600">
            <a:solidFill>
              <a:srgbClr val="2EC4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473878" y="331440"/>
            <a:ext cx="1244251" cy="830997"/>
          </a:xfrm>
          <a:prstGeom prst="rect">
            <a:avLst/>
          </a:prstGeom>
          <a:noFill/>
        </p:spPr>
        <p:txBody>
          <a:bodyPr wrap="none" rtlCol="0">
            <a:spAutoFit/>
          </a:bodyPr>
          <a:lstStyle/>
          <a:p>
            <a:pPr algn="ctr"/>
            <a:r>
              <a:rPr lang="en-US" sz="4800" dirty="0" smtClean="0">
                <a:solidFill>
                  <a:schemeClr val="bg1"/>
                </a:solidFill>
                <a:latin typeface="Nexa Bold" charset="0"/>
                <a:ea typeface="Nexa Bold" charset="0"/>
                <a:cs typeface="Nexa Bold" charset="0"/>
              </a:rPr>
              <a:t>HDI</a:t>
            </a:r>
          </a:p>
        </p:txBody>
      </p:sp>
      <p:cxnSp>
        <p:nvCxnSpPr>
          <p:cNvPr id="9" name="Straight Connector 8"/>
          <p:cNvCxnSpPr/>
          <p:nvPr/>
        </p:nvCxnSpPr>
        <p:spPr>
          <a:xfrm>
            <a:off x="5813728" y="1230487"/>
            <a:ext cx="564545" cy="0"/>
          </a:xfrm>
          <a:prstGeom prst="line">
            <a:avLst/>
          </a:prstGeom>
          <a:ln>
            <a:solidFill>
              <a:srgbClr val="2EC4B6"/>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46842" y="4393184"/>
            <a:ext cx="11442386" cy="707886"/>
          </a:xfrm>
          <a:prstGeom prst="rect">
            <a:avLst/>
          </a:prstGeom>
          <a:noFill/>
        </p:spPr>
        <p:txBody>
          <a:bodyPr wrap="square" rtlCol="0">
            <a:spAutoFit/>
          </a:bodyPr>
          <a:lstStyle/>
          <a:p>
            <a:pPr algn="ctr"/>
            <a:r>
              <a:rPr lang="en-US" sz="4000" dirty="0" smtClean="0">
                <a:solidFill>
                  <a:schemeClr val="bg1"/>
                </a:solidFill>
                <a:latin typeface="Nexa Bold" charset="0"/>
                <a:ea typeface="Nexa Bold" charset="0"/>
                <a:cs typeface="Nexa Bold" charset="0"/>
              </a:rPr>
              <a:t>Gender Development Index</a:t>
            </a:r>
            <a:endParaRPr lang="en-US" sz="4000" dirty="0" smtClean="0">
              <a:solidFill>
                <a:schemeClr val="bg1"/>
              </a:solidFill>
              <a:latin typeface="Nexa Bold" charset="0"/>
              <a:ea typeface="Nexa Bold" charset="0"/>
              <a:cs typeface="Nexa Bold" charset="0"/>
            </a:endParaRPr>
          </a:p>
        </p:txBody>
      </p:sp>
      <p:cxnSp>
        <p:nvCxnSpPr>
          <p:cNvPr id="15" name="Straight Connector 14"/>
          <p:cNvCxnSpPr/>
          <p:nvPr/>
        </p:nvCxnSpPr>
        <p:spPr>
          <a:xfrm>
            <a:off x="788204" y="767545"/>
            <a:ext cx="38559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100604" y="767545"/>
            <a:ext cx="38559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 name="Group 24"/>
          <p:cNvGrpSpPr/>
          <p:nvPr/>
        </p:nvGrpSpPr>
        <p:grpSpPr>
          <a:xfrm>
            <a:off x="4629797" y="5977783"/>
            <a:ext cx="2932407" cy="584775"/>
            <a:chOff x="5834744" y="5977783"/>
            <a:chExt cx="2932407" cy="584775"/>
          </a:xfrm>
        </p:grpSpPr>
        <p:sp>
          <p:nvSpPr>
            <p:cNvPr id="19" name="Rectangle 18"/>
            <p:cNvSpPr/>
            <p:nvPr/>
          </p:nvSpPr>
          <p:spPr>
            <a:xfrm>
              <a:off x="5834744" y="5977783"/>
              <a:ext cx="595035" cy="584775"/>
            </a:xfrm>
            <a:prstGeom prst="rect">
              <a:avLst/>
            </a:prstGeom>
          </p:spPr>
          <p:txBody>
            <a:bodyPr wrap="none">
              <a:spAutoFit/>
            </a:bodyPr>
            <a:lstStyle/>
            <a:p>
              <a:r>
                <a:rPr lang="en-US" sz="3200">
                  <a:solidFill>
                    <a:schemeClr val="tx1">
                      <a:lumMod val="75000"/>
                      <a:lumOff val="25000"/>
                    </a:schemeClr>
                  </a:solidFill>
                  <a:latin typeface="et-line" charset="0"/>
                </a:rPr>
                <a:t></a:t>
              </a:r>
              <a:endParaRPr lang="en-US" sz="3200">
                <a:solidFill>
                  <a:schemeClr val="tx1">
                    <a:lumMod val="75000"/>
                    <a:lumOff val="25000"/>
                  </a:schemeClr>
                </a:solidFill>
              </a:endParaRPr>
            </a:p>
          </p:txBody>
        </p:sp>
        <p:sp>
          <p:nvSpPr>
            <p:cNvPr id="21" name="Rectangle 20"/>
            <p:cNvSpPr/>
            <p:nvPr/>
          </p:nvSpPr>
          <p:spPr>
            <a:xfrm>
              <a:off x="6408395" y="5977783"/>
              <a:ext cx="595035" cy="584775"/>
            </a:xfrm>
            <a:prstGeom prst="rect">
              <a:avLst/>
            </a:prstGeom>
          </p:spPr>
          <p:txBody>
            <a:bodyPr wrap="none">
              <a:spAutoFit/>
            </a:bodyPr>
            <a:lstStyle/>
            <a:p>
              <a:r>
                <a:rPr lang="en-US" sz="3200" dirty="0">
                  <a:solidFill>
                    <a:schemeClr val="tx1">
                      <a:lumMod val="75000"/>
                      <a:lumOff val="25000"/>
                    </a:schemeClr>
                  </a:solidFill>
                  <a:latin typeface="et-line" charset="0"/>
                </a:rPr>
                <a:t></a:t>
              </a:r>
              <a:endParaRPr lang="en-US" sz="3200" dirty="0">
                <a:solidFill>
                  <a:schemeClr val="tx1">
                    <a:lumMod val="75000"/>
                    <a:lumOff val="25000"/>
                  </a:schemeClr>
                </a:solidFill>
              </a:endParaRPr>
            </a:p>
          </p:txBody>
        </p:sp>
        <p:sp>
          <p:nvSpPr>
            <p:cNvPr id="22" name="Rectangle 21"/>
            <p:cNvSpPr/>
            <p:nvPr/>
          </p:nvSpPr>
          <p:spPr>
            <a:xfrm>
              <a:off x="7003430" y="5977783"/>
              <a:ext cx="595035" cy="584775"/>
            </a:xfrm>
            <a:prstGeom prst="rect">
              <a:avLst/>
            </a:prstGeom>
          </p:spPr>
          <p:txBody>
            <a:bodyPr wrap="none">
              <a:spAutoFit/>
            </a:bodyPr>
            <a:lstStyle/>
            <a:p>
              <a:r>
                <a:rPr lang="en-US" sz="3200" dirty="0">
                  <a:solidFill>
                    <a:schemeClr val="tx1">
                      <a:lumMod val="75000"/>
                      <a:lumOff val="25000"/>
                    </a:schemeClr>
                  </a:solidFill>
                  <a:latin typeface="et-line" charset="0"/>
                </a:rPr>
                <a:t></a:t>
              </a:r>
              <a:endParaRPr lang="en-US" sz="3200" dirty="0">
                <a:solidFill>
                  <a:schemeClr val="tx1">
                    <a:lumMod val="75000"/>
                    <a:lumOff val="25000"/>
                  </a:schemeClr>
                </a:solidFill>
              </a:endParaRPr>
            </a:p>
          </p:txBody>
        </p:sp>
        <p:sp>
          <p:nvSpPr>
            <p:cNvPr id="23" name="Rectangle 22"/>
            <p:cNvSpPr/>
            <p:nvPr/>
          </p:nvSpPr>
          <p:spPr>
            <a:xfrm>
              <a:off x="7577081" y="5977783"/>
              <a:ext cx="595035" cy="584775"/>
            </a:xfrm>
            <a:prstGeom prst="rect">
              <a:avLst/>
            </a:prstGeom>
          </p:spPr>
          <p:txBody>
            <a:bodyPr wrap="none">
              <a:spAutoFit/>
            </a:bodyPr>
            <a:lstStyle/>
            <a:p>
              <a:r>
                <a:rPr lang="en-US" sz="3200" dirty="0">
                  <a:solidFill>
                    <a:schemeClr val="tx1">
                      <a:lumMod val="75000"/>
                      <a:lumOff val="25000"/>
                    </a:schemeClr>
                  </a:solidFill>
                  <a:latin typeface="et-line" charset="0"/>
                </a:rPr>
                <a:t></a:t>
              </a:r>
              <a:endParaRPr lang="en-US" sz="3200" dirty="0">
                <a:solidFill>
                  <a:schemeClr val="tx1">
                    <a:lumMod val="75000"/>
                    <a:lumOff val="25000"/>
                  </a:schemeClr>
                </a:solidFill>
              </a:endParaRPr>
            </a:p>
          </p:txBody>
        </p:sp>
        <p:sp>
          <p:nvSpPr>
            <p:cNvPr id="24" name="Rectangle 23"/>
            <p:cNvSpPr/>
            <p:nvPr/>
          </p:nvSpPr>
          <p:spPr>
            <a:xfrm>
              <a:off x="8172116" y="5977783"/>
              <a:ext cx="595035" cy="584775"/>
            </a:xfrm>
            <a:prstGeom prst="rect">
              <a:avLst/>
            </a:prstGeom>
          </p:spPr>
          <p:txBody>
            <a:bodyPr wrap="none">
              <a:spAutoFit/>
            </a:bodyPr>
            <a:lstStyle/>
            <a:p>
              <a:r>
                <a:rPr lang="en-US" sz="3200" dirty="0">
                  <a:solidFill>
                    <a:schemeClr val="tx1">
                      <a:lumMod val="75000"/>
                      <a:lumOff val="25000"/>
                    </a:schemeClr>
                  </a:solidFill>
                  <a:latin typeface="et-line" charset="0"/>
                </a:rPr>
                <a:t></a:t>
              </a:r>
              <a:endParaRPr lang="en-US" sz="3200" dirty="0">
                <a:solidFill>
                  <a:schemeClr val="tx1">
                    <a:lumMod val="75000"/>
                    <a:lumOff val="25000"/>
                  </a:schemeClr>
                </a:solidFill>
              </a:endParaRPr>
            </a:p>
          </p:txBody>
        </p:sp>
      </p:grpSp>
    </p:spTree>
    <p:extLst>
      <p:ext uri="{BB962C8B-B14F-4D97-AF65-F5344CB8AC3E}">
        <p14:creationId xmlns:p14="http://schemas.microsoft.com/office/powerpoint/2010/main" xmlns="" val="13230314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844795" y="475886"/>
            <a:ext cx="6491265" cy="769441"/>
          </a:xfrm>
          <a:prstGeom prst="rect">
            <a:avLst/>
          </a:prstGeom>
          <a:noFill/>
        </p:spPr>
        <p:txBody>
          <a:bodyPr wrap="none" rtlCol="0">
            <a:spAutoFit/>
          </a:bodyPr>
          <a:lstStyle/>
          <a:p>
            <a:pPr algn="ctr"/>
            <a:r>
              <a:rPr lang="en-IN" sz="4400" dirty="0" smtClean="0"/>
              <a:t>Gender Development Index</a:t>
            </a:r>
          </a:p>
        </p:txBody>
      </p:sp>
      <p:cxnSp>
        <p:nvCxnSpPr>
          <p:cNvPr id="9" name="Straight Connector 8"/>
          <p:cNvCxnSpPr/>
          <p:nvPr/>
        </p:nvCxnSpPr>
        <p:spPr>
          <a:xfrm>
            <a:off x="5504573" y="1306328"/>
            <a:ext cx="1182855" cy="0"/>
          </a:xfrm>
          <a:prstGeom prst="line">
            <a:avLst/>
          </a:prstGeom>
          <a:ln>
            <a:solidFill>
              <a:srgbClr val="2EC4B6"/>
            </a:solidFill>
          </a:ln>
        </p:spPr>
        <p:style>
          <a:lnRef idx="1">
            <a:schemeClr val="accent1"/>
          </a:lnRef>
          <a:fillRef idx="0">
            <a:schemeClr val="accent1"/>
          </a:fillRef>
          <a:effectRef idx="0">
            <a:schemeClr val="accent1"/>
          </a:effectRef>
          <a:fontRef idx="minor">
            <a:schemeClr val="tx1"/>
          </a:fontRef>
        </p:style>
      </p:cxnSp>
      <p:sp>
        <p:nvSpPr>
          <p:cNvPr id="10" name="Triangle 9"/>
          <p:cNvSpPr/>
          <p:nvPr/>
        </p:nvSpPr>
        <p:spPr>
          <a:xfrm rot="10800000">
            <a:off x="5657693" y="0"/>
            <a:ext cx="876615" cy="291995"/>
          </a:xfrm>
          <a:prstGeom prst="triangle">
            <a:avLst/>
          </a:prstGeom>
          <a:solidFill>
            <a:srgbClr val="2EC4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p:cNvSpPr txBox="1">
            <a:spLocks/>
          </p:cNvSpPr>
          <p:nvPr/>
        </p:nvSpPr>
        <p:spPr>
          <a:xfrm>
            <a:off x="599090" y="1447800"/>
            <a:ext cx="10830910" cy="5047592"/>
          </a:xfrm>
          <a:prstGeom prst="rect">
            <a:avLst/>
          </a:prstGeom>
        </p:spPr>
        <p:txBody>
          <a:bodyPr>
            <a:noAutofit/>
          </a:body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600" b="0" i="0" u="none" strike="noStrike" kern="1200" cap="none" spc="0" normalizeH="0" baseline="0" noProof="0" dirty="0">
              <a:ln>
                <a:noFill/>
              </a:ln>
              <a:solidFill>
                <a:schemeClr val="tx1"/>
              </a:solidFill>
              <a:effectLst/>
              <a:uLnTx/>
              <a:uFillTx/>
              <a:latin typeface="Times New Roman" pitchFamily="18" charset="0"/>
              <a:ea typeface="Roboto Thin" charset="0"/>
              <a:cs typeface="Times New Roman" pitchFamily="18" charset="0"/>
            </a:endParaRPr>
          </a:p>
        </p:txBody>
      </p:sp>
      <p:pic>
        <p:nvPicPr>
          <p:cNvPr id="1026" name="Picture 2" descr="http://hdr.undp.org/sites/default/files/gdi.png"/>
          <p:cNvPicPr>
            <a:picLocks noChangeAspect="1" noChangeArrowheads="1"/>
          </p:cNvPicPr>
          <p:nvPr/>
        </p:nvPicPr>
        <p:blipFill>
          <a:blip r:embed="rId2"/>
          <a:srcRect l="20043"/>
          <a:stretch>
            <a:fillRect/>
          </a:stretch>
        </p:blipFill>
        <p:spPr bwMode="auto">
          <a:xfrm>
            <a:off x="0" y="1400502"/>
            <a:ext cx="12192000" cy="5331370"/>
          </a:xfrm>
          <a:prstGeom prst="rect">
            <a:avLst/>
          </a:prstGeom>
          <a:noFill/>
        </p:spPr>
      </p:pic>
    </p:spTree>
    <p:extLst>
      <p:ext uri="{BB962C8B-B14F-4D97-AF65-F5344CB8AC3E}">
        <p14:creationId xmlns="" xmlns:p14="http://schemas.microsoft.com/office/powerpoint/2010/main" val="1710408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844795" y="475886"/>
            <a:ext cx="6491265" cy="769441"/>
          </a:xfrm>
          <a:prstGeom prst="rect">
            <a:avLst/>
          </a:prstGeom>
          <a:noFill/>
        </p:spPr>
        <p:txBody>
          <a:bodyPr wrap="none" rtlCol="0">
            <a:spAutoFit/>
          </a:bodyPr>
          <a:lstStyle/>
          <a:p>
            <a:pPr algn="ctr"/>
            <a:r>
              <a:rPr lang="en-IN" sz="4400" dirty="0" smtClean="0"/>
              <a:t>Gender Development Index</a:t>
            </a:r>
          </a:p>
        </p:txBody>
      </p:sp>
      <p:cxnSp>
        <p:nvCxnSpPr>
          <p:cNvPr id="9" name="Straight Connector 8"/>
          <p:cNvCxnSpPr/>
          <p:nvPr/>
        </p:nvCxnSpPr>
        <p:spPr>
          <a:xfrm>
            <a:off x="5504573" y="1306328"/>
            <a:ext cx="1182855" cy="0"/>
          </a:xfrm>
          <a:prstGeom prst="line">
            <a:avLst/>
          </a:prstGeom>
          <a:ln>
            <a:solidFill>
              <a:srgbClr val="2EC4B6"/>
            </a:solidFill>
          </a:ln>
        </p:spPr>
        <p:style>
          <a:lnRef idx="1">
            <a:schemeClr val="accent1"/>
          </a:lnRef>
          <a:fillRef idx="0">
            <a:schemeClr val="accent1"/>
          </a:fillRef>
          <a:effectRef idx="0">
            <a:schemeClr val="accent1"/>
          </a:effectRef>
          <a:fontRef idx="minor">
            <a:schemeClr val="tx1"/>
          </a:fontRef>
        </p:style>
      </p:cxnSp>
      <p:sp>
        <p:nvSpPr>
          <p:cNvPr id="10" name="Triangle 9"/>
          <p:cNvSpPr/>
          <p:nvPr/>
        </p:nvSpPr>
        <p:spPr>
          <a:xfrm rot="10800000">
            <a:off x="5657693" y="0"/>
            <a:ext cx="876615" cy="291995"/>
          </a:xfrm>
          <a:prstGeom prst="triangle">
            <a:avLst/>
          </a:prstGeom>
          <a:solidFill>
            <a:srgbClr val="2EC4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p:cNvSpPr txBox="1">
            <a:spLocks/>
          </p:cNvSpPr>
          <p:nvPr/>
        </p:nvSpPr>
        <p:spPr>
          <a:xfrm>
            <a:off x="914399" y="1447799"/>
            <a:ext cx="10736318" cy="5047593"/>
          </a:xfrm>
          <a:prstGeom prst="rect">
            <a:avLst/>
          </a:prstGeom>
        </p:spPr>
        <p:txBody>
          <a:bodyPr>
            <a:normAutofit/>
          </a:body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1400" b="0" i="0" u="none" strike="noStrike" kern="1200" cap="none" spc="0" normalizeH="0" baseline="0" noProof="0" dirty="0">
              <a:ln>
                <a:noFill/>
              </a:ln>
              <a:solidFill>
                <a:schemeClr val="tx1"/>
              </a:solidFill>
              <a:effectLst/>
              <a:uLnTx/>
              <a:uFillTx/>
              <a:latin typeface="Times New Roman" pitchFamily="18" charset="0"/>
              <a:ea typeface="Roboto Thin" charset="0"/>
              <a:cs typeface="Times New Roman" pitchFamily="18" charset="0"/>
            </a:endParaRPr>
          </a:p>
        </p:txBody>
      </p:sp>
      <p:sp>
        <p:nvSpPr>
          <p:cNvPr id="15" name="Content Placeholder 2"/>
          <p:cNvSpPr txBox="1">
            <a:spLocks/>
          </p:cNvSpPr>
          <p:nvPr/>
        </p:nvSpPr>
        <p:spPr>
          <a:xfrm>
            <a:off x="599090" y="1447800"/>
            <a:ext cx="10830910" cy="5047592"/>
          </a:xfrm>
          <a:prstGeom prst="rect">
            <a:avLst/>
          </a:prstGeom>
        </p:spPr>
        <p:txBody>
          <a:bodyPr>
            <a:noAutofit/>
          </a:body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600" b="0" i="0" u="none" strike="noStrike" kern="1200" cap="none" spc="0" normalizeH="0" baseline="0" noProof="0" dirty="0">
              <a:ln>
                <a:noFill/>
              </a:ln>
              <a:solidFill>
                <a:schemeClr val="tx1"/>
              </a:solidFill>
              <a:effectLst/>
              <a:uLnTx/>
              <a:uFillTx/>
              <a:latin typeface="Times New Roman" pitchFamily="18" charset="0"/>
              <a:ea typeface="Roboto Thin" charset="0"/>
              <a:cs typeface="Times New Roman" pitchFamily="18" charset="0"/>
            </a:endParaRPr>
          </a:p>
        </p:txBody>
      </p:sp>
      <p:sp>
        <p:nvSpPr>
          <p:cNvPr id="16" name="Content Placeholder 2"/>
          <p:cNvSpPr txBox="1">
            <a:spLocks/>
          </p:cNvSpPr>
          <p:nvPr/>
        </p:nvSpPr>
        <p:spPr>
          <a:xfrm>
            <a:off x="599091" y="1384736"/>
            <a:ext cx="11051626" cy="5410200"/>
          </a:xfrm>
          <a:prstGeom prst="rect">
            <a:avLst/>
          </a:prstGeom>
        </p:spPr>
        <p:txBody>
          <a:bodyPr anchor="ctr">
            <a:noAutofit/>
          </a:bodyPr>
          <a:lstStyle/>
          <a:p>
            <a:pPr marL="361950" lvl="0" indent="-361950">
              <a:lnSpc>
                <a:spcPct val="90000"/>
              </a:lnSpc>
              <a:spcBef>
                <a:spcPts val="2500"/>
              </a:spcBef>
              <a:buSzPct val="130000"/>
              <a:buFont typeface="Arial" pitchFamily="34" charset="0"/>
              <a:buChar char="•"/>
            </a:pPr>
            <a:r>
              <a:rPr lang="en-IN" sz="2800" dirty="0" smtClean="0">
                <a:latin typeface="Times New Roman" pitchFamily="18" charset="0"/>
                <a:ea typeface="Roboto Thin" charset="0"/>
                <a:cs typeface="Times New Roman" pitchFamily="18" charset="0"/>
              </a:rPr>
              <a:t>The new GDI measures gender gaps in human development achievements by accounting for disparities between women and men in three basic dimensions of human development - health, knowledge and living standards using the same component indicators as in the HDI.</a:t>
            </a:r>
          </a:p>
          <a:p>
            <a:pPr marL="361950" lvl="0" indent="-361950">
              <a:lnSpc>
                <a:spcPct val="90000"/>
              </a:lnSpc>
              <a:spcBef>
                <a:spcPts val="2500"/>
              </a:spcBef>
              <a:buSzPct val="130000"/>
              <a:buFont typeface="Arial" pitchFamily="34" charset="0"/>
              <a:buChar char="•"/>
            </a:pPr>
            <a:r>
              <a:rPr lang="en-IN" sz="2800" dirty="0" smtClean="0">
                <a:latin typeface="Times New Roman" pitchFamily="18" charset="0"/>
                <a:ea typeface="Roboto Thin" charset="0"/>
                <a:cs typeface="Times New Roman" pitchFamily="18" charset="0"/>
              </a:rPr>
              <a:t>The GDI is the ratio of the HDIs calculated separately for females and males using the same methodology as in the HDI.</a:t>
            </a:r>
          </a:p>
          <a:p>
            <a:pPr marL="361950" lvl="0" indent="-361950">
              <a:lnSpc>
                <a:spcPct val="90000"/>
              </a:lnSpc>
              <a:spcBef>
                <a:spcPts val="2500"/>
              </a:spcBef>
              <a:buSzPct val="130000"/>
              <a:buFont typeface="Arial" pitchFamily="34" charset="0"/>
              <a:buChar char="•"/>
            </a:pPr>
            <a:r>
              <a:rPr lang="en-IN" sz="2800" dirty="0" smtClean="0">
                <a:latin typeface="Times New Roman" pitchFamily="18" charset="0"/>
                <a:ea typeface="Roboto Thin" charset="0"/>
                <a:cs typeface="Times New Roman" pitchFamily="18" charset="0"/>
              </a:rPr>
              <a:t>It is a direct measure of gender gap showing the female HDI as a percentage of the male HDI.</a:t>
            </a:r>
          </a:p>
        </p:txBody>
      </p:sp>
    </p:spTree>
    <p:extLst>
      <p:ext uri="{BB962C8B-B14F-4D97-AF65-F5344CB8AC3E}">
        <p14:creationId xmlns="" xmlns:p14="http://schemas.microsoft.com/office/powerpoint/2010/main" val="1710408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nodePh="1">
                                  <p:stCondLst>
                                    <p:cond delay="0"/>
                                  </p:stCondLst>
                                  <p:endCondLst>
                                    <p:cond evt="begin" delay="0">
                                      <p:tn val="11"/>
                                    </p:cond>
                                  </p:endCondLst>
                                  <p:childTnLst>
                                    <p:set>
                                      <p:cBhvr>
                                        <p:cTn id="12" dur="1" fill="hold">
                                          <p:stCondLst>
                                            <p:cond delay="0"/>
                                          </p:stCondLst>
                                        </p:cTn>
                                        <p:tgtEl>
                                          <p:spTgt spid="15">
                                            <p:txEl>
                                              <p:pRg st="0" end="0"/>
                                            </p:txEl>
                                          </p:spTgt>
                                        </p:tgtEl>
                                        <p:attrNameLst>
                                          <p:attrName>style.visibility</p:attrName>
                                        </p:attrNameLst>
                                      </p:cBhvr>
                                      <p:to>
                                        <p:strVal val="visible"/>
                                      </p:to>
                                    </p:set>
                                    <p:anim calcmode="lin" valueType="num">
                                      <p:cBhvr additive="base">
                                        <p:cTn id="13"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665200" y="475886"/>
            <a:ext cx="2850460" cy="769441"/>
          </a:xfrm>
          <a:prstGeom prst="rect">
            <a:avLst/>
          </a:prstGeom>
          <a:noFill/>
        </p:spPr>
        <p:txBody>
          <a:bodyPr wrap="none" rtlCol="0">
            <a:spAutoFit/>
          </a:bodyPr>
          <a:lstStyle/>
          <a:p>
            <a:pPr algn="ctr"/>
            <a:r>
              <a:rPr lang="en-IN" sz="4400" dirty="0" smtClean="0"/>
              <a:t>GDI in India</a:t>
            </a:r>
            <a:endParaRPr lang="en-IN" sz="4400" dirty="0" smtClean="0"/>
          </a:p>
        </p:txBody>
      </p:sp>
      <p:cxnSp>
        <p:nvCxnSpPr>
          <p:cNvPr id="9" name="Straight Connector 8"/>
          <p:cNvCxnSpPr/>
          <p:nvPr/>
        </p:nvCxnSpPr>
        <p:spPr>
          <a:xfrm>
            <a:off x="5504573" y="1306328"/>
            <a:ext cx="1182855" cy="0"/>
          </a:xfrm>
          <a:prstGeom prst="line">
            <a:avLst/>
          </a:prstGeom>
          <a:ln>
            <a:solidFill>
              <a:srgbClr val="2EC4B6"/>
            </a:solidFill>
          </a:ln>
        </p:spPr>
        <p:style>
          <a:lnRef idx="1">
            <a:schemeClr val="accent1"/>
          </a:lnRef>
          <a:fillRef idx="0">
            <a:schemeClr val="accent1"/>
          </a:fillRef>
          <a:effectRef idx="0">
            <a:schemeClr val="accent1"/>
          </a:effectRef>
          <a:fontRef idx="minor">
            <a:schemeClr val="tx1"/>
          </a:fontRef>
        </p:style>
      </p:cxnSp>
      <p:sp>
        <p:nvSpPr>
          <p:cNvPr id="10" name="Triangle 9"/>
          <p:cNvSpPr/>
          <p:nvPr/>
        </p:nvSpPr>
        <p:spPr>
          <a:xfrm rot="10800000">
            <a:off x="5657693" y="0"/>
            <a:ext cx="876615" cy="291995"/>
          </a:xfrm>
          <a:prstGeom prst="triangle">
            <a:avLst/>
          </a:prstGeom>
          <a:solidFill>
            <a:srgbClr val="2EC4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p:cNvSpPr txBox="1">
            <a:spLocks/>
          </p:cNvSpPr>
          <p:nvPr/>
        </p:nvSpPr>
        <p:spPr>
          <a:xfrm>
            <a:off x="914399" y="1447799"/>
            <a:ext cx="10736318" cy="5047593"/>
          </a:xfrm>
          <a:prstGeom prst="rect">
            <a:avLst/>
          </a:prstGeom>
        </p:spPr>
        <p:txBody>
          <a:bodyPr>
            <a:normAutofit/>
          </a:body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1400" b="0" i="0" u="none" strike="noStrike" kern="1200" cap="none" spc="0" normalizeH="0" baseline="0" noProof="0" dirty="0">
              <a:ln>
                <a:noFill/>
              </a:ln>
              <a:solidFill>
                <a:schemeClr val="tx1"/>
              </a:solidFill>
              <a:effectLst/>
              <a:uLnTx/>
              <a:uFillTx/>
              <a:latin typeface="Times New Roman" pitchFamily="18" charset="0"/>
              <a:ea typeface="Roboto Thin" charset="0"/>
              <a:cs typeface="Times New Roman" pitchFamily="18" charset="0"/>
            </a:endParaRPr>
          </a:p>
        </p:txBody>
      </p:sp>
      <p:sp>
        <p:nvSpPr>
          <p:cNvPr id="15" name="Content Placeholder 2"/>
          <p:cNvSpPr txBox="1">
            <a:spLocks/>
          </p:cNvSpPr>
          <p:nvPr/>
        </p:nvSpPr>
        <p:spPr>
          <a:xfrm>
            <a:off x="599090" y="1447800"/>
            <a:ext cx="10830910" cy="5047592"/>
          </a:xfrm>
          <a:prstGeom prst="rect">
            <a:avLst/>
          </a:prstGeom>
        </p:spPr>
        <p:txBody>
          <a:bodyPr>
            <a:noAutofit/>
          </a:body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600" b="0" i="0" u="none" strike="noStrike" kern="1200" cap="none" spc="0" normalizeH="0" baseline="0" noProof="0" dirty="0">
              <a:ln>
                <a:noFill/>
              </a:ln>
              <a:solidFill>
                <a:schemeClr val="tx1"/>
              </a:solidFill>
              <a:effectLst/>
              <a:uLnTx/>
              <a:uFillTx/>
              <a:latin typeface="Times New Roman" pitchFamily="18" charset="0"/>
              <a:ea typeface="Roboto Thin" charset="0"/>
              <a:cs typeface="Times New Roman" pitchFamily="18" charset="0"/>
            </a:endParaRPr>
          </a:p>
        </p:txBody>
      </p:sp>
      <p:graphicFrame>
        <p:nvGraphicFramePr>
          <p:cNvPr id="8" name="Content Placeholder 3"/>
          <p:cNvGraphicFramePr>
            <a:graphicFrameLocks/>
          </p:cNvGraphicFramePr>
          <p:nvPr>
            <p:extLst>
              <p:ext uri="{D42A27DB-BD31-4B8C-83A1-F6EECF244321}">
                <p14:modId xmlns:p14="http://schemas.microsoft.com/office/powerpoint/2010/main" xmlns="" val="3904768743"/>
              </p:ext>
            </p:extLst>
          </p:nvPr>
        </p:nvGraphicFramePr>
        <p:xfrm>
          <a:off x="252700" y="1655378"/>
          <a:ext cx="11713327" cy="4840013"/>
        </p:xfrm>
        <a:graphic>
          <a:graphicData uri="http://schemas.openxmlformats.org/drawingml/2006/table">
            <a:tbl>
              <a:tblPr firstRow="1" bandRow="1">
                <a:tableStyleId>{5C22544A-7EE6-4342-B048-85BDC9FD1C3A}</a:tableStyleId>
              </a:tblPr>
              <a:tblGrid>
                <a:gridCol w="1134603"/>
                <a:gridCol w="1108247"/>
                <a:gridCol w="1108247"/>
                <a:gridCol w="906748"/>
                <a:gridCol w="906748"/>
                <a:gridCol w="906748"/>
                <a:gridCol w="805998"/>
                <a:gridCol w="906748"/>
                <a:gridCol w="805998"/>
                <a:gridCol w="1007498"/>
                <a:gridCol w="1007498"/>
                <a:gridCol w="1108246"/>
              </a:tblGrid>
              <a:tr h="1633842">
                <a:tc gridSpan="2">
                  <a:txBody>
                    <a:bodyPr/>
                    <a:lstStyle/>
                    <a:p>
                      <a:pPr algn="ctr"/>
                      <a:r>
                        <a:rPr lang="en-IN" sz="2400" b="1" dirty="0">
                          <a:effectLst/>
                        </a:rPr>
                        <a:t>Gender Development Index</a:t>
                      </a:r>
                      <a:endParaRPr lang="en-IN" sz="2400" b="0" dirty="0">
                        <a:effectLst/>
                      </a:endParaRPr>
                    </a:p>
                  </a:txBody>
                  <a:tcPr marL="47625" anchor="ctr"/>
                </a:tc>
                <a:tc hMerge="1">
                  <a:txBody>
                    <a:bodyPr/>
                    <a:lstStyle/>
                    <a:p>
                      <a:endParaRPr lang="en-IN"/>
                    </a:p>
                  </a:txBody>
                  <a:tcPr/>
                </a:tc>
                <a:tc gridSpan="2">
                  <a:txBody>
                    <a:bodyPr/>
                    <a:lstStyle/>
                    <a:p>
                      <a:pPr algn="ctr"/>
                      <a:r>
                        <a:rPr lang="en-IN" sz="2400" b="1" dirty="0">
                          <a:effectLst/>
                        </a:rPr>
                        <a:t>Human Development Index (HDI)</a:t>
                      </a:r>
                      <a:endParaRPr lang="en-IN" sz="2400" b="0" dirty="0">
                        <a:effectLst/>
                      </a:endParaRPr>
                    </a:p>
                  </a:txBody>
                  <a:tcPr marL="47625" anchor="ctr"/>
                </a:tc>
                <a:tc hMerge="1">
                  <a:txBody>
                    <a:bodyPr/>
                    <a:lstStyle/>
                    <a:p>
                      <a:pPr algn="l"/>
                      <a:endParaRPr lang="en-IN" b="0" dirty="0">
                        <a:effectLst/>
                      </a:endParaRPr>
                    </a:p>
                  </a:txBody>
                  <a:tcPr marL="47625" anchor="ctr"/>
                </a:tc>
                <a:tc gridSpan="2">
                  <a:txBody>
                    <a:bodyPr/>
                    <a:lstStyle/>
                    <a:p>
                      <a:pPr algn="ctr"/>
                      <a:r>
                        <a:rPr lang="en-IN" sz="2400" b="1" dirty="0">
                          <a:effectLst/>
                        </a:rPr>
                        <a:t>Life expectancy at birth</a:t>
                      </a:r>
                      <a:endParaRPr lang="en-IN" sz="2400" b="0" dirty="0">
                        <a:effectLst/>
                      </a:endParaRPr>
                    </a:p>
                  </a:txBody>
                  <a:tcPr marL="47625" anchor="ctr"/>
                </a:tc>
                <a:tc hMerge="1">
                  <a:txBody>
                    <a:bodyPr/>
                    <a:lstStyle/>
                    <a:p>
                      <a:pPr algn="l"/>
                      <a:endParaRPr lang="en-IN" b="0" dirty="0">
                        <a:effectLst/>
                      </a:endParaRPr>
                    </a:p>
                  </a:txBody>
                  <a:tcPr marL="47625" anchor="ctr"/>
                </a:tc>
                <a:tc gridSpan="2">
                  <a:txBody>
                    <a:bodyPr/>
                    <a:lstStyle/>
                    <a:p>
                      <a:pPr algn="ctr"/>
                      <a:r>
                        <a:rPr lang="en-IN" sz="2400" b="1" dirty="0">
                          <a:effectLst/>
                        </a:rPr>
                        <a:t>Expected years of schooling</a:t>
                      </a:r>
                      <a:endParaRPr lang="en-IN" sz="2400" b="0" dirty="0">
                        <a:effectLst/>
                      </a:endParaRPr>
                    </a:p>
                  </a:txBody>
                  <a:tcPr marL="47625" anchor="ctr"/>
                </a:tc>
                <a:tc hMerge="1">
                  <a:txBody>
                    <a:bodyPr/>
                    <a:lstStyle/>
                    <a:p>
                      <a:pPr algn="l"/>
                      <a:endParaRPr lang="en-IN" b="0" dirty="0">
                        <a:effectLst/>
                      </a:endParaRPr>
                    </a:p>
                  </a:txBody>
                  <a:tcPr marL="47625" anchor="ctr"/>
                </a:tc>
                <a:tc gridSpan="2">
                  <a:txBody>
                    <a:bodyPr/>
                    <a:lstStyle/>
                    <a:p>
                      <a:pPr algn="ctr"/>
                      <a:r>
                        <a:rPr lang="en-IN" sz="2400" b="1" dirty="0">
                          <a:effectLst/>
                        </a:rPr>
                        <a:t>Mean years of schooling</a:t>
                      </a:r>
                      <a:endParaRPr lang="en-IN" sz="2400" b="0" dirty="0">
                        <a:effectLst/>
                      </a:endParaRPr>
                    </a:p>
                  </a:txBody>
                  <a:tcPr marL="47625" anchor="ctr"/>
                </a:tc>
                <a:tc hMerge="1">
                  <a:txBody>
                    <a:bodyPr/>
                    <a:lstStyle/>
                    <a:p>
                      <a:pPr algn="l"/>
                      <a:endParaRPr lang="en-IN" b="0" dirty="0">
                        <a:effectLst/>
                      </a:endParaRPr>
                    </a:p>
                  </a:txBody>
                  <a:tcPr marL="47625" anchor="ctr"/>
                </a:tc>
                <a:tc gridSpan="2">
                  <a:txBody>
                    <a:bodyPr/>
                    <a:lstStyle/>
                    <a:p>
                      <a:pPr algn="ctr"/>
                      <a:r>
                        <a:rPr lang="en-IN" sz="2400" b="1" dirty="0">
                          <a:effectLst/>
                        </a:rPr>
                        <a:t>Estimated gross national income per </a:t>
                      </a:r>
                      <a:r>
                        <a:rPr lang="en-IN" sz="2400" b="1" dirty="0" smtClean="0">
                          <a:effectLst/>
                        </a:rPr>
                        <a:t>capita</a:t>
                      </a:r>
                      <a:endParaRPr lang="en-IN" sz="2400" b="0" dirty="0">
                        <a:effectLst/>
                      </a:endParaRPr>
                    </a:p>
                  </a:txBody>
                  <a:tcPr marL="47625" anchor="ctr"/>
                </a:tc>
                <a:tc hMerge="1">
                  <a:txBody>
                    <a:bodyPr/>
                    <a:lstStyle/>
                    <a:p>
                      <a:pPr algn="l"/>
                      <a:endParaRPr lang="en-IN" b="0" dirty="0">
                        <a:effectLst/>
                      </a:endParaRPr>
                    </a:p>
                  </a:txBody>
                  <a:tcPr marL="47625" anchor="ctr"/>
                </a:tc>
              </a:tr>
              <a:tr h="1331355">
                <a:tc>
                  <a:txBody>
                    <a:bodyPr/>
                    <a:lstStyle/>
                    <a:p>
                      <a:pPr algn="ctr"/>
                      <a:r>
                        <a:rPr lang="en-IN" sz="2400" b="1" dirty="0">
                          <a:effectLst/>
                        </a:rPr>
                        <a:t>Value</a:t>
                      </a:r>
                      <a:endParaRPr lang="en-IN" sz="2400" b="0" dirty="0">
                        <a:effectLst/>
                      </a:endParaRPr>
                    </a:p>
                  </a:txBody>
                  <a:tcPr marL="47625" anchor="ctr"/>
                </a:tc>
                <a:tc>
                  <a:txBody>
                    <a:bodyPr/>
                    <a:lstStyle/>
                    <a:p>
                      <a:pPr algn="ctr"/>
                      <a:r>
                        <a:rPr lang="en-IN" sz="2400" b="1" dirty="0">
                          <a:effectLst/>
                        </a:rPr>
                        <a:t>GDI </a:t>
                      </a:r>
                      <a:r>
                        <a:rPr lang="en-IN" sz="2400" b="1" dirty="0" smtClean="0">
                          <a:effectLst/>
                        </a:rPr>
                        <a:t>group</a:t>
                      </a:r>
                      <a:endParaRPr lang="en-IN" sz="2400" b="0" dirty="0">
                        <a:effectLst/>
                      </a:endParaRPr>
                    </a:p>
                  </a:txBody>
                  <a:tcPr marL="47625" anchor="ctr"/>
                </a:tc>
                <a:tc gridSpan="2">
                  <a:txBody>
                    <a:bodyPr/>
                    <a:lstStyle/>
                    <a:p>
                      <a:pPr algn="ctr"/>
                      <a:r>
                        <a:rPr lang="en-IN" sz="2400" b="1" dirty="0">
                          <a:effectLst/>
                        </a:rPr>
                        <a:t>Value</a:t>
                      </a:r>
                      <a:endParaRPr lang="en-IN" sz="2400" b="0" dirty="0">
                        <a:effectLst/>
                      </a:endParaRPr>
                    </a:p>
                  </a:txBody>
                  <a:tcPr marL="47625" anchor="ctr"/>
                </a:tc>
                <a:tc hMerge="1">
                  <a:txBody>
                    <a:bodyPr/>
                    <a:lstStyle/>
                    <a:p>
                      <a:pPr algn="l"/>
                      <a:endParaRPr lang="en-IN" b="0" dirty="0">
                        <a:effectLst/>
                      </a:endParaRPr>
                    </a:p>
                  </a:txBody>
                  <a:tcPr marL="47625" anchor="ctr"/>
                </a:tc>
                <a:tc gridSpan="2">
                  <a:txBody>
                    <a:bodyPr/>
                    <a:lstStyle/>
                    <a:p>
                      <a:pPr algn="ctr"/>
                      <a:r>
                        <a:rPr lang="en-IN" sz="2400" b="1" dirty="0">
                          <a:effectLst/>
                        </a:rPr>
                        <a:t>(years)</a:t>
                      </a:r>
                      <a:endParaRPr lang="en-IN" sz="2400" b="0" dirty="0">
                        <a:effectLst/>
                      </a:endParaRPr>
                    </a:p>
                  </a:txBody>
                  <a:tcPr marL="47625" anchor="ctr"/>
                </a:tc>
                <a:tc hMerge="1">
                  <a:txBody>
                    <a:bodyPr/>
                    <a:lstStyle/>
                    <a:p>
                      <a:pPr algn="ctr"/>
                      <a:endParaRPr lang="en-IN" b="0" dirty="0">
                        <a:effectLst/>
                      </a:endParaRPr>
                    </a:p>
                  </a:txBody>
                  <a:tcPr marL="47625" anchor="ctr"/>
                </a:tc>
                <a:tc gridSpan="2">
                  <a:txBody>
                    <a:bodyPr/>
                    <a:lstStyle/>
                    <a:p>
                      <a:pPr algn="ctr"/>
                      <a:r>
                        <a:rPr lang="en-IN" sz="2400" b="1" dirty="0">
                          <a:effectLst/>
                        </a:rPr>
                        <a:t>(years)</a:t>
                      </a:r>
                      <a:endParaRPr lang="en-IN" sz="2400" b="0" dirty="0">
                        <a:effectLst/>
                      </a:endParaRPr>
                    </a:p>
                  </a:txBody>
                  <a:tcPr marL="47625" anchor="ctr"/>
                </a:tc>
                <a:tc hMerge="1">
                  <a:txBody>
                    <a:bodyPr/>
                    <a:lstStyle/>
                    <a:p>
                      <a:pPr algn="ctr"/>
                      <a:endParaRPr lang="en-IN" b="0" dirty="0">
                        <a:effectLst/>
                      </a:endParaRPr>
                    </a:p>
                  </a:txBody>
                  <a:tcPr marL="47625" anchor="ctr"/>
                </a:tc>
                <a:tc gridSpan="2">
                  <a:txBody>
                    <a:bodyPr/>
                    <a:lstStyle/>
                    <a:p>
                      <a:pPr algn="ctr"/>
                      <a:r>
                        <a:rPr lang="en-IN" sz="2400" b="1" dirty="0">
                          <a:effectLst/>
                        </a:rPr>
                        <a:t>(years)</a:t>
                      </a:r>
                      <a:endParaRPr lang="en-IN" sz="2400" b="0" dirty="0">
                        <a:effectLst/>
                      </a:endParaRPr>
                    </a:p>
                  </a:txBody>
                  <a:tcPr marL="47625" anchor="ctr"/>
                </a:tc>
                <a:tc hMerge="1">
                  <a:txBody>
                    <a:bodyPr/>
                    <a:lstStyle/>
                    <a:p>
                      <a:pPr algn="ctr"/>
                      <a:endParaRPr lang="en-IN" b="0" dirty="0">
                        <a:effectLst/>
                      </a:endParaRPr>
                    </a:p>
                  </a:txBody>
                  <a:tcPr marL="47625" anchor="ctr"/>
                </a:tc>
                <a:tc gridSpan="2">
                  <a:txBody>
                    <a:bodyPr/>
                    <a:lstStyle/>
                    <a:p>
                      <a:pPr algn="ctr"/>
                      <a:r>
                        <a:rPr lang="en-IN" sz="2400" b="1" dirty="0">
                          <a:effectLst/>
                        </a:rPr>
                        <a:t>(2011 PPP $)</a:t>
                      </a:r>
                      <a:endParaRPr lang="en-IN" sz="2400" b="0" dirty="0">
                        <a:effectLst/>
                      </a:endParaRPr>
                    </a:p>
                  </a:txBody>
                  <a:tcPr marL="47625" anchor="ctr"/>
                </a:tc>
                <a:tc hMerge="1">
                  <a:txBody>
                    <a:bodyPr/>
                    <a:lstStyle/>
                    <a:p>
                      <a:pPr algn="ctr"/>
                      <a:endParaRPr lang="en-IN" dirty="0"/>
                    </a:p>
                  </a:txBody>
                  <a:tcPr marL="47625" anchor="ctr"/>
                </a:tc>
              </a:tr>
              <a:tr h="937408">
                <a:tc>
                  <a:txBody>
                    <a:bodyPr/>
                    <a:lstStyle/>
                    <a:p>
                      <a:pPr algn="ctr"/>
                      <a:endParaRPr lang="en-IN" sz="2400" dirty="0"/>
                    </a:p>
                  </a:txBody>
                  <a:tcPr marL="47625" anchor="ctr"/>
                </a:tc>
                <a:tc>
                  <a:txBody>
                    <a:bodyPr/>
                    <a:lstStyle/>
                    <a:p>
                      <a:pPr algn="ctr"/>
                      <a:endParaRPr lang="en-IN" sz="2400"/>
                    </a:p>
                  </a:txBody>
                  <a:tcPr marL="47625" anchor="ctr"/>
                </a:tc>
                <a:tc>
                  <a:txBody>
                    <a:bodyPr/>
                    <a:lstStyle/>
                    <a:p>
                      <a:pPr algn="ctr"/>
                      <a:r>
                        <a:rPr lang="en-IN" sz="2400" b="1" dirty="0" smtClean="0">
                          <a:effectLst/>
                        </a:rPr>
                        <a:t>F</a:t>
                      </a:r>
                      <a:endParaRPr lang="en-IN" sz="2400" b="0" dirty="0">
                        <a:effectLst/>
                      </a:endParaRPr>
                    </a:p>
                  </a:txBody>
                  <a:tcPr marL="47625" anchor="ctr"/>
                </a:tc>
                <a:tc>
                  <a:txBody>
                    <a:bodyPr/>
                    <a:lstStyle/>
                    <a:p>
                      <a:pPr algn="ctr"/>
                      <a:r>
                        <a:rPr lang="en-IN" sz="2400" b="1" dirty="0" smtClean="0">
                          <a:effectLst/>
                        </a:rPr>
                        <a:t>M</a:t>
                      </a:r>
                      <a:endParaRPr lang="en-IN" sz="2400" b="0" dirty="0">
                        <a:effectLst/>
                      </a:endParaRPr>
                    </a:p>
                  </a:txBody>
                  <a:tcPr marL="47625" anchor="ctr"/>
                </a:tc>
                <a:tc>
                  <a:txBody>
                    <a:bodyPr/>
                    <a:lstStyle/>
                    <a:p>
                      <a:pPr algn="ctr"/>
                      <a:r>
                        <a:rPr lang="en-IN" sz="2400" b="1" dirty="0" smtClean="0">
                          <a:effectLst/>
                        </a:rPr>
                        <a:t>F</a:t>
                      </a:r>
                      <a:endParaRPr lang="en-IN" sz="2400" b="0" dirty="0">
                        <a:effectLst/>
                      </a:endParaRPr>
                    </a:p>
                  </a:txBody>
                  <a:tcPr marL="47625" anchor="ctr"/>
                </a:tc>
                <a:tc>
                  <a:txBody>
                    <a:bodyPr/>
                    <a:lstStyle/>
                    <a:p>
                      <a:pPr algn="ctr"/>
                      <a:r>
                        <a:rPr lang="en-IN" sz="2400" b="1" dirty="0" smtClean="0">
                          <a:effectLst/>
                        </a:rPr>
                        <a:t>M</a:t>
                      </a:r>
                      <a:endParaRPr lang="en-IN" sz="2400" b="0" dirty="0">
                        <a:effectLst/>
                      </a:endParaRPr>
                    </a:p>
                  </a:txBody>
                  <a:tcPr marL="47625" anchor="ctr"/>
                </a:tc>
                <a:tc>
                  <a:txBody>
                    <a:bodyPr/>
                    <a:lstStyle/>
                    <a:p>
                      <a:pPr algn="ctr"/>
                      <a:r>
                        <a:rPr lang="en-IN" sz="2400" b="1" dirty="0" smtClean="0">
                          <a:effectLst/>
                        </a:rPr>
                        <a:t>F</a:t>
                      </a:r>
                      <a:endParaRPr lang="en-IN" sz="2400" b="0" dirty="0">
                        <a:effectLst/>
                      </a:endParaRPr>
                    </a:p>
                  </a:txBody>
                  <a:tcPr marL="47625" anchor="ctr"/>
                </a:tc>
                <a:tc>
                  <a:txBody>
                    <a:bodyPr/>
                    <a:lstStyle/>
                    <a:p>
                      <a:pPr algn="ctr"/>
                      <a:r>
                        <a:rPr lang="en-IN" sz="2400" b="1" dirty="0" smtClean="0">
                          <a:effectLst/>
                        </a:rPr>
                        <a:t>M</a:t>
                      </a:r>
                      <a:endParaRPr lang="en-IN" sz="2400" b="0" dirty="0">
                        <a:effectLst/>
                      </a:endParaRPr>
                    </a:p>
                  </a:txBody>
                  <a:tcPr marL="47625" anchor="ctr"/>
                </a:tc>
                <a:tc>
                  <a:txBody>
                    <a:bodyPr/>
                    <a:lstStyle/>
                    <a:p>
                      <a:pPr algn="ctr"/>
                      <a:r>
                        <a:rPr lang="en-IN" sz="2400" b="1" dirty="0" smtClean="0">
                          <a:effectLst/>
                        </a:rPr>
                        <a:t>F</a:t>
                      </a:r>
                      <a:endParaRPr lang="en-IN" sz="2400" b="0" dirty="0">
                        <a:effectLst/>
                      </a:endParaRPr>
                    </a:p>
                  </a:txBody>
                  <a:tcPr marL="47625" anchor="ctr"/>
                </a:tc>
                <a:tc>
                  <a:txBody>
                    <a:bodyPr/>
                    <a:lstStyle/>
                    <a:p>
                      <a:pPr algn="ctr"/>
                      <a:r>
                        <a:rPr lang="en-IN" sz="2400" b="1" dirty="0" smtClean="0">
                          <a:effectLst/>
                        </a:rPr>
                        <a:t>M</a:t>
                      </a:r>
                      <a:endParaRPr lang="en-IN" sz="2400" b="0" dirty="0">
                        <a:effectLst/>
                      </a:endParaRPr>
                    </a:p>
                  </a:txBody>
                  <a:tcPr marL="47625" anchor="ctr"/>
                </a:tc>
                <a:tc>
                  <a:txBody>
                    <a:bodyPr/>
                    <a:lstStyle/>
                    <a:p>
                      <a:pPr algn="ctr"/>
                      <a:r>
                        <a:rPr lang="en-IN" sz="2400" b="1" dirty="0" smtClean="0">
                          <a:effectLst/>
                        </a:rPr>
                        <a:t>F</a:t>
                      </a:r>
                      <a:endParaRPr lang="en-IN" sz="2400" b="0" dirty="0">
                        <a:effectLst/>
                      </a:endParaRPr>
                    </a:p>
                  </a:txBody>
                  <a:tcPr marL="47625" anchor="ctr"/>
                </a:tc>
                <a:tc>
                  <a:txBody>
                    <a:bodyPr/>
                    <a:lstStyle/>
                    <a:p>
                      <a:pPr algn="ctr"/>
                      <a:r>
                        <a:rPr lang="en-IN" sz="2400" b="1" dirty="0" smtClean="0">
                          <a:effectLst/>
                        </a:rPr>
                        <a:t>M</a:t>
                      </a:r>
                      <a:endParaRPr lang="en-IN" sz="2400" b="0" dirty="0">
                        <a:effectLst/>
                      </a:endParaRPr>
                    </a:p>
                  </a:txBody>
                  <a:tcPr marL="47625" anchor="ctr"/>
                </a:tc>
              </a:tr>
              <a:tr h="937408">
                <a:tc>
                  <a:txBody>
                    <a:bodyPr/>
                    <a:lstStyle/>
                    <a:p>
                      <a:pPr algn="ctr"/>
                      <a:r>
                        <a:rPr lang="en-IN" sz="2400" dirty="0">
                          <a:effectLst/>
                          <a:latin typeface="Arial"/>
                        </a:rPr>
                        <a:t>0.795</a:t>
                      </a:r>
                    </a:p>
                  </a:txBody>
                  <a:tcPr marL="47625" anchor="ctr"/>
                </a:tc>
                <a:tc>
                  <a:txBody>
                    <a:bodyPr/>
                    <a:lstStyle/>
                    <a:p>
                      <a:pPr algn="ctr"/>
                      <a:r>
                        <a:rPr lang="en-IN" sz="2400" dirty="0">
                          <a:effectLst/>
                          <a:latin typeface="Arial"/>
                        </a:rPr>
                        <a:t>5</a:t>
                      </a:r>
                    </a:p>
                  </a:txBody>
                  <a:tcPr marL="47625" anchor="ctr"/>
                </a:tc>
                <a:tc>
                  <a:txBody>
                    <a:bodyPr/>
                    <a:lstStyle/>
                    <a:p>
                      <a:pPr algn="ctr"/>
                      <a:r>
                        <a:rPr lang="en-IN" sz="2400" dirty="0">
                          <a:effectLst/>
                          <a:latin typeface="Arial"/>
                        </a:rPr>
                        <a:t>0.525</a:t>
                      </a:r>
                    </a:p>
                  </a:txBody>
                  <a:tcPr marL="47625" anchor="ctr"/>
                </a:tc>
                <a:tc>
                  <a:txBody>
                    <a:bodyPr/>
                    <a:lstStyle/>
                    <a:p>
                      <a:pPr algn="ctr"/>
                      <a:r>
                        <a:rPr lang="en-IN" sz="2400" dirty="0" smtClean="0">
                          <a:effectLst/>
                          <a:latin typeface="Arial"/>
                        </a:rPr>
                        <a:t>0.66</a:t>
                      </a:r>
                      <a:endParaRPr lang="en-IN" sz="2400" dirty="0">
                        <a:effectLst/>
                        <a:latin typeface="Arial"/>
                      </a:endParaRPr>
                    </a:p>
                  </a:txBody>
                  <a:tcPr marL="47625" anchor="ctr"/>
                </a:tc>
                <a:tc>
                  <a:txBody>
                    <a:bodyPr/>
                    <a:lstStyle/>
                    <a:p>
                      <a:pPr algn="ctr"/>
                      <a:r>
                        <a:rPr lang="en-IN" sz="2400" dirty="0">
                          <a:effectLst/>
                          <a:latin typeface="Arial"/>
                        </a:rPr>
                        <a:t>69.5</a:t>
                      </a:r>
                    </a:p>
                  </a:txBody>
                  <a:tcPr marL="47625" anchor="ctr"/>
                </a:tc>
                <a:tc>
                  <a:txBody>
                    <a:bodyPr/>
                    <a:lstStyle/>
                    <a:p>
                      <a:pPr algn="ctr"/>
                      <a:r>
                        <a:rPr lang="en-IN" sz="2400" dirty="0">
                          <a:effectLst/>
                          <a:latin typeface="Arial"/>
                        </a:rPr>
                        <a:t>66.6</a:t>
                      </a:r>
                    </a:p>
                  </a:txBody>
                  <a:tcPr marL="47625" anchor="ctr"/>
                </a:tc>
                <a:tc>
                  <a:txBody>
                    <a:bodyPr/>
                    <a:lstStyle/>
                    <a:p>
                      <a:pPr algn="ctr"/>
                      <a:r>
                        <a:rPr lang="en-IN" sz="2400" dirty="0">
                          <a:effectLst/>
                          <a:latin typeface="Arial"/>
                        </a:rPr>
                        <a:t>11.3</a:t>
                      </a:r>
                    </a:p>
                  </a:txBody>
                  <a:tcPr marL="47625" anchor="ctr"/>
                </a:tc>
                <a:tc>
                  <a:txBody>
                    <a:bodyPr/>
                    <a:lstStyle/>
                    <a:p>
                      <a:pPr algn="ctr"/>
                      <a:r>
                        <a:rPr lang="en-IN" sz="2400" dirty="0">
                          <a:effectLst/>
                          <a:latin typeface="Arial"/>
                        </a:rPr>
                        <a:t>11.8</a:t>
                      </a:r>
                    </a:p>
                  </a:txBody>
                  <a:tcPr marL="47625" anchor="ctr"/>
                </a:tc>
                <a:tc>
                  <a:txBody>
                    <a:bodyPr/>
                    <a:lstStyle/>
                    <a:p>
                      <a:pPr algn="ctr"/>
                      <a:r>
                        <a:rPr lang="en-IN" sz="2400" dirty="0">
                          <a:effectLst/>
                          <a:latin typeface="Arial"/>
                        </a:rPr>
                        <a:t>3.6</a:t>
                      </a:r>
                    </a:p>
                  </a:txBody>
                  <a:tcPr marL="47625" anchor="ctr"/>
                </a:tc>
                <a:tc>
                  <a:txBody>
                    <a:bodyPr/>
                    <a:lstStyle/>
                    <a:p>
                      <a:pPr algn="ctr"/>
                      <a:r>
                        <a:rPr lang="en-IN" sz="2400" dirty="0">
                          <a:effectLst/>
                          <a:latin typeface="Arial"/>
                        </a:rPr>
                        <a:t>7.2</a:t>
                      </a:r>
                    </a:p>
                  </a:txBody>
                  <a:tcPr marL="47625" anchor="ctr"/>
                </a:tc>
                <a:tc>
                  <a:txBody>
                    <a:bodyPr/>
                    <a:lstStyle/>
                    <a:p>
                      <a:pPr algn="ctr"/>
                      <a:r>
                        <a:rPr lang="en-IN" sz="2400" dirty="0">
                          <a:effectLst/>
                          <a:latin typeface="Arial"/>
                        </a:rPr>
                        <a:t>2,116</a:t>
                      </a:r>
                    </a:p>
                  </a:txBody>
                  <a:tcPr marL="47625" anchor="ctr"/>
                </a:tc>
                <a:tc>
                  <a:txBody>
                    <a:bodyPr/>
                    <a:lstStyle/>
                    <a:p>
                      <a:pPr algn="ctr"/>
                      <a:r>
                        <a:rPr lang="en-IN" sz="2400" dirty="0">
                          <a:effectLst/>
                          <a:latin typeface="Arial"/>
                        </a:rPr>
                        <a:t>8,656</a:t>
                      </a:r>
                    </a:p>
                  </a:txBody>
                  <a:tcPr marL="47625" anchor="ctr"/>
                </a:tc>
              </a:tr>
            </a:tbl>
          </a:graphicData>
        </a:graphic>
      </p:graphicFrame>
    </p:spTree>
    <p:extLst>
      <p:ext uri="{BB962C8B-B14F-4D97-AF65-F5344CB8AC3E}">
        <p14:creationId xmlns="" xmlns:p14="http://schemas.microsoft.com/office/powerpoint/2010/main" val="1710408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nodePh="1">
                                  <p:stCondLst>
                                    <p:cond delay="0"/>
                                  </p:stCondLst>
                                  <p:endCondLst>
                                    <p:cond evt="begin" delay="0">
                                      <p:tn val="11"/>
                                    </p:cond>
                                  </p:endCondLst>
                                  <p:childTnLst>
                                    <p:set>
                                      <p:cBhvr>
                                        <p:cTn id="12" dur="1" fill="hold">
                                          <p:stCondLst>
                                            <p:cond delay="0"/>
                                          </p:stCondLst>
                                        </p:cTn>
                                        <p:tgtEl>
                                          <p:spTgt spid="15">
                                            <p:txEl>
                                              <p:pRg st="0" end="0"/>
                                            </p:txEl>
                                          </p:spTgt>
                                        </p:tgtEl>
                                        <p:attrNameLst>
                                          <p:attrName>style.visibility</p:attrName>
                                        </p:attrNameLst>
                                      </p:cBhvr>
                                      <p:to>
                                        <p:strVal val="visible"/>
                                      </p:to>
                                    </p:set>
                                    <p:anim calcmode="lin" valueType="num">
                                      <p:cBhvr additive="base">
                                        <p:cTn id="13"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665201" y="475886"/>
            <a:ext cx="2850460" cy="769441"/>
          </a:xfrm>
          <a:prstGeom prst="rect">
            <a:avLst/>
          </a:prstGeom>
          <a:noFill/>
        </p:spPr>
        <p:txBody>
          <a:bodyPr wrap="none" rtlCol="0">
            <a:spAutoFit/>
          </a:bodyPr>
          <a:lstStyle/>
          <a:p>
            <a:pPr algn="ctr"/>
            <a:r>
              <a:rPr lang="en-IN" sz="4400" dirty="0" smtClean="0"/>
              <a:t>GDI in India</a:t>
            </a:r>
            <a:endParaRPr lang="en-IN" sz="4400" dirty="0" smtClean="0"/>
          </a:p>
        </p:txBody>
      </p:sp>
      <p:cxnSp>
        <p:nvCxnSpPr>
          <p:cNvPr id="9" name="Straight Connector 8"/>
          <p:cNvCxnSpPr/>
          <p:nvPr/>
        </p:nvCxnSpPr>
        <p:spPr>
          <a:xfrm>
            <a:off x="5504573" y="1306328"/>
            <a:ext cx="1182855" cy="0"/>
          </a:xfrm>
          <a:prstGeom prst="line">
            <a:avLst/>
          </a:prstGeom>
          <a:ln>
            <a:solidFill>
              <a:srgbClr val="2EC4B6"/>
            </a:solidFill>
          </a:ln>
        </p:spPr>
        <p:style>
          <a:lnRef idx="1">
            <a:schemeClr val="accent1"/>
          </a:lnRef>
          <a:fillRef idx="0">
            <a:schemeClr val="accent1"/>
          </a:fillRef>
          <a:effectRef idx="0">
            <a:schemeClr val="accent1"/>
          </a:effectRef>
          <a:fontRef idx="minor">
            <a:schemeClr val="tx1"/>
          </a:fontRef>
        </p:style>
      </p:cxnSp>
      <p:sp>
        <p:nvSpPr>
          <p:cNvPr id="10" name="Triangle 9"/>
          <p:cNvSpPr/>
          <p:nvPr/>
        </p:nvSpPr>
        <p:spPr>
          <a:xfrm rot="10800000">
            <a:off x="5657693" y="0"/>
            <a:ext cx="876615" cy="291995"/>
          </a:xfrm>
          <a:prstGeom prst="triangle">
            <a:avLst/>
          </a:prstGeom>
          <a:solidFill>
            <a:srgbClr val="2EC4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p:cNvSpPr txBox="1">
            <a:spLocks/>
          </p:cNvSpPr>
          <p:nvPr/>
        </p:nvSpPr>
        <p:spPr>
          <a:xfrm>
            <a:off x="914399" y="1447799"/>
            <a:ext cx="10736318" cy="5047593"/>
          </a:xfrm>
          <a:prstGeom prst="rect">
            <a:avLst/>
          </a:prstGeom>
        </p:spPr>
        <p:txBody>
          <a:bodyPr>
            <a:normAutofit/>
          </a:body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1400" b="0" i="0" u="none" strike="noStrike" kern="1200" cap="none" spc="0" normalizeH="0" baseline="0" noProof="0" dirty="0">
              <a:ln>
                <a:noFill/>
              </a:ln>
              <a:solidFill>
                <a:schemeClr val="tx1"/>
              </a:solidFill>
              <a:effectLst/>
              <a:uLnTx/>
              <a:uFillTx/>
              <a:latin typeface="Times New Roman" pitchFamily="18" charset="0"/>
              <a:ea typeface="Roboto Thin" charset="0"/>
              <a:cs typeface="Times New Roman" pitchFamily="18" charset="0"/>
            </a:endParaRPr>
          </a:p>
        </p:txBody>
      </p:sp>
      <p:sp>
        <p:nvSpPr>
          <p:cNvPr id="15" name="Content Placeholder 2"/>
          <p:cNvSpPr txBox="1">
            <a:spLocks/>
          </p:cNvSpPr>
          <p:nvPr/>
        </p:nvSpPr>
        <p:spPr>
          <a:xfrm>
            <a:off x="599090" y="1447800"/>
            <a:ext cx="10830910" cy="5047592"/>
          </a:xfrm>
          <a:prstGeom prst="rect">
            <a:avLst/>
          </a:prstGeom>
        </p:spPr>
        <p:txBody>
          <a:bodyPr>
            <a:noAutofit/>
          </a:body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600" b="0" i="0" u="none" strike="noStrike" kern="1200" cap="none" spc="0" normalizeH="0" baseline="0" noProof="0" dirty="0">
              <a:ln>
                <a:noFill/>
              </a:ln>
              <a:solidFill>
                <a:schemeClr val="tx1"/>
              </a:solidFill>
              <a:effectLst/>
              <a:uLnTx/>
              <a:uFillTx/>
              <a:latin typeface="Times New Roman" pitchFamily="18" charset="0"/>
              <a:ea typeface="Roboto Thin" charset="0"/>
              <a:cs typeface="Times New Roman" pitchFamily="18" charset="0"/>
            </a:endParaRPr>
          </a:p>
        </p:txBody>
      </p:sp>
      <p:sp>
        <p:nvSpPr>
          <p:cNvPr id="16" name="Content Placeholder 2"/>
          <p:cNvSpPr txBox="1">
            <a:spLocks/>
          </p:cNvSpPr>
          <p:nvPr/>
        </p:nvSpPr>
        <p:spPr>
          <a:xfrm>
            <a:off x="599091" y="1384736"/>
            <a:ext cx="11051626" cy="5410200"/>
          </a:xfrm>
          <a:prstGeom prst="rect">
            <a:avLst/>
          </a:prstGeom>
        </p:spPr>
        <p:txBody>
          <a:bodyPr anchor="ctr">
            <a:noAutofit/>
          </a:bodyPr>
          <a:lstStyle/>
          <a:p>
            <a:pPr marL="514350" indent="-514350">
              <a:buSzPct val="130000"/>
              <a:buFont typeface="Arial" pitchFamily="34" charset="0"/>
              <a:buChar char="•"/>
            </a:pPr>
            <a:r>
              <a:rPr lang="en-IN" sz="2800" dirty="0" smtClean="0">
                <a:latin typeface="Times New Roman" pitchFamily="18" charset="0"/>
                <a:cs typeface="Times New Roman" pitchFamily="18" charset="0"/>
              </a:rPr>
              <a:t>Countries </a:t>
            </a:r>
            <a:r>
              <a:rPr lang="en-IN" sz="2800" dirty="0" smtClean="0">
                <a:latin typeface="Times New Roman" pitchFamily="18" charset="0"/>
                <a:cs typeface="Times New Roman" pitchFamily="18" charset="0"/>
              </a:rPr>
              <a:t>are divided into 5 groups from high equality to very low equality between females and males.</a:t>
            </a:r>
          </a:p>
          <a:p>
            <a:pPr marL="514350" indent="-514350">
              <a:buSzPct val="130000"/>
              <a:buFont typeface="Arial" pitchFamily="34" charset="0"/>
              <a:buChar char="•"/>
            </a:pPr>
            <a:endParaRPr lang="en-IN" sz="2800" dirty="0" smtClean="0">
              <a:latin typeface="Times New Roman" pitchFamily="18" charset="0"/>
              <a:cs typeface="Times New Roman" pitchFamily="18" charset="0"/>
            </a:endParaRPr>
          </a:p>
          <a:p>
            <a:pPr marL="514350" indent="-514350">
              <a:buSzPct val="130000"/>
              <a:buFont typeface="Arial" pitchFamily="34" charset="0"/>
              <a:buChar char="•"/>
            </a:pPr>
            <a:r>
              <a:rPr lang="en-IN" sz="2800" dirty="0" smtClean="0">
                <a:latin typeface="Times New Roman" pitchFamily="18" charset="0"/>
                <a:cs typeface="Times New Roman" pitchFamily="18" charset="0"/>
              </a:rPr>
              <a:t>We </a:t>
            </a:r>
            <a:r>
              <a:rPr lang="en-IN" sz="2800" dirty="0" smtClean="0">
                <a:latin typeface="Times New Roman" pitchFamily="18" charset="0"/>
                <a:cs typeface="Times New Roman" pitchFamily="18" charset="0"/>
              </a:rPr>
              <a:t>can clearly see that GDI is a real issue in India as our country was listed in Group 5(very low equality) as per GDI standards</a:t>
            </a:r>
            <a:r>
              <a:rPr lang="en-IN" sz="2800" dirty="0" smtClean="0">
                <a:latin typeface="Times New Roman" pitchFamily="18" charset="0"/>
                <a:cs typeface="Times New Roman" pitchFamily="18" charset="0"/>
              </a:rPr>
              <a:t>.</a:t>
            </a:r>
          </a:p>
          <a:p>
            <a:pPr marL="514350" indent="-514350">
              <a:buSzPct val="130000"/>
              <a:buFont typeface="Arial" pitchFamily="34" charset="0"/>
              <a:buChar char="•"/>
            </a:pPr>
            <a:endParaRPr lang="en-IN" sz="2800" dirty="0" smtClean="0">
              <a:latin typeface="Times New Roman" pitchFamily="18" charset="0"/>
              <a:cs typeface="Times New Roman" pitchFamily="18" charset="0"/>
            </a:endParaRPr>
          </a:p>
          <a:p>
            <a:pPr marL="514350" indent="-514350">
              <a:buSzPct val="130000"/>
              <a:buFont typeface="Arial" pitchFamily="34" charset="0"/>
              <a:buChar char="•"/>
            </a:pPr>
            <a:r>
              <a:rPr lang="en-IN" sz="2800" dirty="0" smtClean="0">
                <a:latin typeface="Times New Roman" pitchFamily="18" charset="0"/>
                <a:cs typeface="Times New Roman" pitchFamily="18" charset="0"/>
              </a:rPr>
              <a:t>Female mean years of schooling is half as that of a male and regardless of genders, it fails to meet the expected years of schooling by at least 4.4 years which can be called as a poor standard of education</a:t>
            </a:r>
            <a:r>
              <a:rPr lang="en-IN" sz="2800" dirty="0" smtClean="0">
                <a:latin typeface="Times New Roman" pitchFamily="18" charset="0"/>
                <a:cs typeface="Times New Roman" pitchFamily="18" charset="0"/>
              </a:rPr>
              <a:t>.</a:t>
            </a:r>
            <a:endParaRPr lang="en-IN" sz="2800"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1710408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nodePh="1">
                                  <p:stCondLst>
                                    <p:cond delay="0"/>
                                  </p:stCondLst>
                                  <p:endCondLst>
                                    <p:cond evt="begin" delay="0">
                                      <p:tn val="11"/>
                                    </p:cond>
                                  </p:endCondLst>
                                  <p:childTnLst>
                                    <p:set>
                                      <p:cBhvr>
                                        <p:cTn id="12" dur="1" fill="hold">
                                          <p:stCondLst>
                                            <p:cond delay="0"/>
                                          </p:stCondLst>
                                        </p:cTn>
                                        <p:tgtEl>
                                          <p:spTgt spid="15">
                                            <p:txEl>
                                              <p:pRg st="0" end="0"/>
                                            </p:txEl>
                                          </p:spTgt>
                                        </p:tgtEl>
                                        <p:attrNameLst>
                                          <p:attrName>style.visibility</p:attrName>
                                        </p:attrNameLst>
                                      </p:cBhvr>
                                      <p:to>
                                        <p:strVal val="visible"/>
                                      </p:to>
                                    </p:set>
                                    <p:anim calcmode="lin" valueType="num">
                                      <p:cBhvr additive="base">
                                        <p:cTn id="13"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5682342"/>
            <a:ext cx="12192000" cy="11756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1"/>
            <a:ext cx="12192000" cy="5682343"/>
          </a:xfrm>
          <a:prstGeom prst="rect">
            <a:avLst/>
          </a:prstGeom>
          <a:gradFill flip="none" rotWithShape="1">
            <a:gsLst>
              <a:gs pos="1000">
                <a:schemeClr val="tx1">
                  <a:lumMod val="85000"/>
                  <a:lumOff val="15000"/>
                  <a:alpha val="80000"/>
                </a:schemeClr>
              </a:gs>
              <a:gs pos="100000">
                <a:schemeClr val="tx1">
                  <a:lumMod val="95000"/>
                  <a:lumOff val="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rot="2700000">
            <a:off x="4248348" y="-1847653"/>
            <a:ext cx="3695307" cy="3695307"/>
          </a:xfrm>
          <a:prstGeom prst="rect">
            <a:avLst/>
          </a:prstGeom>
          <a:noFill/>
          <a:ln w="101600">
            <a:solidFill>
              <a:srgbClr val="2EC4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473878" y="331440"/>
            <a:ext cx="1244251" cy="830997"/>
          </a:xfrm>
          <a:prstGeom prst="rect">
            <a:avLst/>
          </a:prstGeom>
          <a:noFill/>
        </p:spPr>
        <p:txBody>
          <a:bodyPr wrap="none" rtlCol="0">
            <a:spAutoFit/>
          </a:bodyPr>
          <a:lstStyle/>
          <a:p>
            <a:pPr algn="ctr"/>
            <a:r>
              <a:rPr lang="en-US" sz="4800" dirty="0" smtClean="0">
                <a:solidFill>
                  <a:schemeClr val="bg1"/>
                </a:solidFill>
                <a:latin typeface="Nexa Bold" charset="0"/>
                <a:ea typeface="Nexa Bold" charset="0"/>
                <a:cs typeface="Nexa Bold" charset="0"/>
              </a:rPr>
              <a:t>HDI</a:t>
            </a:r>
          </a:p>
        </p:txBody>
      </p:sp>
      <p:cxnSp>
        <p:nvCxnSpPr>
          <p:cNvPr id="9" name="Straight Connector 8"/>
          <p:cNvCxnSpPr/>
          <p:nvPr/>
        </p:nvCxnSpPr>
        <p:spPr>
          <a:xfrm>
            <a:off x="5813728" y="1230487"/>
            <a:ext cx="564545" cy="0"/>
          </a:xfrm>
          <a:prstGeom prst="line">
            <a:avLst/>
          </a:prstGeom>
          <a:ln>
            <a:solidFill>
              <a:srgbClr val="2EC4B6"/>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46842" y="4162117"/>
            <a:ext cx="11442386" cy="1938992"/>
          </a:xfrm>
          <a:prstGeom prst="rect">
            <a:avLst/>
          </a:prstGeom>
          <a:noFill/>
        </p:spPr>
        <p:txBody>
          <a:bodyPr wrap="square" rtlCol="0">
            <a:spAutoFit/>
          </a:bodyPr>
          <a:lstStyle/>
          <a:p>
            <a:pPr algn="ctr"/>
            <a:r>
              <a:rPr lang="en-US" sz="4000" dirty="0" smtClean="0">
                <a:solidFill>
                  <a:schemeClr val="bg1"/>
                </a:solidFill>
                <a:latin typeface="Nexa Bold" charset="0"/>
                <a:ea typeface="Nexa Bold" charset="0"/>
                <a:cs typeface="Nexa Bold" charset="0"/>
              </a:rPr>
              <a:t>Human Development in </a:t>
            </a:r>
            <a:r>
              <a:rPr lang="en-US" sz="4000" dirty="0" smtClean="0">
                <a:solidFill>
                  <a:schemeClr val="bg1"/>
                </a:solidFill>
                <a:latin typeface="Nexa Bold" charset="0"/>
                <a:ea typeface="Nexa Bold" charset="0"/>
                <a:cs typeface="Nexa Bold" charset="0"/>
              </a:rPr>
              <a:t>India</a:t>
            </a:r>
          </a:p>
          <a:p>
            <a:pPr algn="ctr"/>
            <a:r>
              <a:rPr lang="en-US" sz="4000" dirty="0" smtClean="0">
                <a:solidFill>
                  <a:schemeClr val="bg1"/>
                </a:solidFill>
                <a:latin typeface="Nexa Bold" charset="0"/>
                <a:ea typeface="Nexa Bold" charset="0"/>
                <a:cs typeface="Nexa Bold" charset="0"/>
              </a:rPr>
              <a:t>Issues &amp; Solutions</a:t>
            </a:r>
          </a:p>
          <a:p>
            <a:pPr algn="ctr"/>
            <a:endParaRPr lang="en-US" sz="4000" dirty="0" smtClean="0">
              <a:solidFill>
                <a:schemeClr val="bg1"/>
              </a:solidFill>
              <a:latin typeface="Nexa Bold" charset="0"/>
              <a:ea typeface="Nexa Bold" charset="0"/>
              <a:cs typeface="Nexa Bold" charset="0"/>
            </a:endParaRPr>
          </a:p>
        </p:txBody>
      </p:sp>
      <p:cxnSp>
        <p:nvCxnSpPr>
          <p:cNvPr id="15" name="Straight Connector 14"/>
          <p:cNvCxnSpPr/>
          <p:nvPr/>
        </p:nvCxnSpPr>
        <p:spPr>
          <a:xfrm>
            <a:off x="788204" y="767545"/>
            <a:ext cx="38559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100604" y="767545"/>
            <a:ext cx="38559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 name="Group 24"/>
          <p:cNvGrpSpPr/>
          <p:nvPr/>
        </p:nvGrpSpPr>
        <p:grpSpPr>
          <a:xfrm>
            <a:off x="4629797" y="5977783"/>
            <a:ext cx="2932407" cy="584775"/>
            <a:chOff x="5834744" y="5977783"/>
            <a:chExt cx="2932407" cy="584775"/>
          </a:xfrm>
        </p:grpSpPr>
        <p:sp>
          <p:nvSpPr>
            <p:cNvPr id="19" name="Rectangle 18"/>
            <p:cNvSpPr/>
            <p:nvPr/>
          </p:nvSpPr>
          <p:spPr>
            <a:xfrm>
              <a:off x="5834744" y="5977783"/>
              <a:ext cx="595035" cy="584775"/>
            </a:xfrm>
            <a:prstGeom prst="rect">
              <a:avLst/>
            </a:prstGeom>
          </p:spPr>
          <p:txBody>
            <a:bodyPr wrap="none">
              <a:spAutoFit/>
            </a:bodyPr>
            <a:lstStyle/>
            <a:p>
              <a:r>
                <a:rPr lang="en-US" sz="3200">
                  <a:solidFill>
                    <a:schemeClr val="tx1">
                      <a:lumMod val="75000"/>
                      <a:lumOff val="25000"/>
                    </a:schemeClr>
                  </a:solidFill>
                  <a:latin typeface="et-line" charset="0"/>
                </a:rPr>
                <a:t></a:t>
              </a:r>
              <a:endParaRPr lang="en-US" sz="3200">
                <a:solidFill>
                  <a:schemeClr val="tx1">
                    <a:lumMod val="75000"/>
                    <a:lumOff val="25000"/>
                  </a:schemeClr>
                </a:solidFill>
              </a:endParaRPr>
            </a:p>
          </p:txBody>
        </p:sp>
        <p:sp>
          <p:nvSpPr>
            <p:cNvPr id="21" name="Rectangle 20"/>
            <p:cNvSpPr/>
            <p:nvPr/>
          </p:nvSpPr>
          <p:spPr>
            <a:xfrm>
              <a:off x="6408395" y="5977783"/>
              <a:ext cx="595035" cy="584775"/>
            </a:xfrm>
            <a:prstGeom prst="rect">
              <a:avLst/>
            </a:prstGeom>
          </p:spPr>
          <p:txBody>
            <a:bodyPr wrap="none">
              <a:spAutoFit/>
            </a:bodyPr>
            <a:lstStyle/>
            <a:p>
              <a:r>
                <a:rPr lang="en-US" sz="3200" dirty="0">
                  <a:solidFill>
                    <a:schemeClr val="tx1">
                      <a:lumMod val="75000"/>
                      <a:lumOff val="25000"/>
                    </a:schemeClr>
                  </a:solidFill>
                  <a:latin typeface="et-line" charset="0"/>
                </a:rPr>
                <a:t></a:t>
              </a:r>
              <a:endParaRPr lang="en-US" sz="3200" dirty="0">
                <a:solidFill>
                  <a:schemeClr val="tx1">
                    <a:lumMod val="75000"/>
                    <a:lumOff val="25000"/>
                  </a:schemeClr>
                </a:solidFill>
              </a:endParaRPr>
            </a:p>
          </p:txBody>
        </p:sp>
        <p:sp>
          <p:nvSpPr>
            <p:cNvPr id="22" name="Rectangle 21"/>
            <p:cNvSpPr/>
            <p:nvPr/>
          </p:nvSpPr>
          <p:spPr>
            <a:xfrm>
              <a:off x="7003430" y="5977783"/>
              <a:ext cx="595035" cy="584775"/>
            </a:xfrm>
            <a:prstGeom prst="rect">
              <a:avLst/>
            </a:prstGeom>
          </p:spPr>
          <p:txBody>
            <a:bodyPr wrap="none">
              <a:spAutoFit/>
            </a:bodyPr>
            <a:lstStyle/>
            <a:p>
              <a:r>
                <a:rPr lang="en-US" sz="3200" dirty="0">
                  <a:solidFill>
                    <a:schemeClr val="tx1">
                      <a:lumMod val="75000"/>
                      <a:lumOff val="25000"/>
                    </a:schemeClr>
                  </a:solidFill>
                  <a:latin typeface="et-line" charset="0"/>
                </a:rPr>
                <a:t></a:t>
              </a:r>
              <a:endParaRPr lang="en-US" sz="3200" dirty="0">
                <a:solidFill>
                  <a:schemeClr val="tx1">
                    <a:lumMod val="75000"/>
                    <a:lumOff val="25000"/>
                  </a:schemeClr>
                </a:solidFill>
              </a:endParaRPr>
            </a:p>
          </p:txBody>
        </p:sp>
        <p:sp>
          <p:nvSpPr>
            <p:cNvPr id="23" name="Rectangle 22"/>
            <p:cNvSpPr/>
            <p:nvPr/>
          </p:nvSpPr>
          <p:spPr>
            <a:xfrm>
              <a:off x="7577081" y="5977783"/>
              <a:ext cx="595035" cy="584775"/>
            </a:xfrm>
            <a:prstGeom prst="rect">
              <a:avLst/>
            </a:prstGeom>
          </p:spPr>
          <p:txBody>
            <a:bodyPr wrap="none">
              <a:spAutoFit/>
            </a:bodyPr>
            <a:lstStyle/>
            <a:p>
              <a:r>
                <a:rPr lang="en-US" sz="3200" dirty="0">
                  <a:solidFill>
                    <a:schemeClr val="tx1">
                      <a:lumMod val="75000"/>
                      <a:lumOff val="25000"/>
                    </a:schemeClr>
                  </a:solidFill>
                  <a:latin typeface="et-line" charset="0"/>
                </a:rPr>
                <a:t></a:t>
              </a:r>
              <a:endParaRPr lang="en-US" sz="3200" dirty="0">
                <a:solidFill>
                  <a:schemeClr val="tx1">
                    <a:lumMod val="75000"/>
                    <a:lumOff val="25000"/>
                  </a:schemeClr>
                </a:solidFill>
              </a:endParaRPr>
            </a:p>
          </p:txBody>
        </p:sp>
        <p:sp>
          <p:nvSpPr>
            <p:cNvPr id="24" name="Rectangle 23"/>
            <p:cNvSpPr/>
            <p:nvPr/>
          </p:nvSpPr>
          <p:spPr>
            <a:xfrm>
              <a:off x="8172116" y="5977783"/>
              <a:ext cx="595035" cy="584775"/>
            </a:xfrm>
            <a:prstGeom prst="rect">
              <a:avLst/>
            </a:prstGeom>
          </p:spPr>
          <p:txBody>
            <a:bodyPr wrap="none">
              <a:spAutoFit/>
            </a:bodyPr>
            <a:lstStyle/>
            <a:p>
              <a:r>
                <a:rPr lang="en-US" sz="3200" dirty="0">
                  <a:solidFill>
                    <a:schemeClr val="tx1">
                      <a:lumMod val="75000"/>
                      <a:lumOff val="25000"/>
                    </a:schemeClr>
                  </a:solidFill>
                  <a:latin typeface="et-line" charset="0"/>
                </a:rPr>
                <a:t></a:t>
              </a:r>
              <a:endParaRPr lang="en-US" sz="3200" dirty="0">
                <a:solidFill>
                  <a:schemeClr val="tx1">
                    <a:lumMod val="75000"/>
                    <a:lumOff val="25000"/>
                  </a:schemeClr>
                </a:solidFill>
              </a:endParaRPr>
            </a:p>
          </p:txBody>
        </p:sp>
      </p:grpSp>
    </p:spTree>
    <p:extLst>
      <p:ext uri="{BB962C8B-B14F-4D97-AF65-F5344CB8AC3E}">
        <p14:creationId xmlns:p14="http://schemas.microsoft.com/office/powerpoint/2010/main" xmlns="" val="13230314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889960" y="475886"/>
            <a:ext cx="8400954" cy="769441"/>
          </a:xfrm>
          <a:prstGeom prst="rect">
            <a:avLst/>
          </a:prstGeom>
          <a:noFill/>
        </p:spPr>
        <p:txBody>
          <a:bodyPr wrap="none" rtlCol="0">
            <a:spAutoFit/>
          </a:bodyPr>
          <a:lstStyle/>
          <a:p>
            <a:pPr algn="ctr"/>
            <a:r>
              <a:rPr lang="en-IN" sz="4400" dirty="0" smtClean="0"/>
              <a:t>Human Development in India Issues</a:t>
            </a:r>
            <a:endParaRPr lang="en-IN" sz="4400" dirty="0" smtClean="0"/>
          </a:p>
        </p:txBody>
      </p:sp>
      <p:cxnSp>
        <p:nvCxnSpPr>
          <p:cNvPr id="9" name="Straight Connector 8"/>
          <p:cNvCxnSpPr/>
          <p:nvPr/>
        </p:nvCxnSpPr>
        <p:spPr>
          <a:xfrm>
            <a:off x="5504573" y="1306328"/>
            <a:ext cx="1182855" cy="0"/>
          </a:xfrm>
          <a:prstGeom prst="line">
            <a:avLst/>
          </a:prstGeom>
          <a:ln>
            <a:solidFill>
              <a:srgbClr val="2EC4B6"/>
            </a:solidFill>
          </a:ln>
        </p:spPr>
        <p:style>
          <a:lnRef idx="1">
            <a:schemeClr val="accent1"/>
          </a:lnRef>
          <a:fillRef idx="0">
            <a:schemeClr val="accent1"/>
          </a:fillRef>
          <a:effectRef idx="0">
            <a:schemeClr val="accent1"/>
          </a:effectRef>
          <a:fontRef idx="minor">
            <a:schemeClr val="tx1"/>
          </a:fontRef>
        </p:style>
      </p:cxnSp>
      <p:sp>
        <p:nvSpPr>
          <p:cNvPr id="10" name="Triangle 9"/>
          <p:cNvSpPr/>
          <p:nvPr/>
        </p:nvSpPr>
        <p:spPr>
          <a:xfrm rot="10800000">
            <a:off x="5657693" y="0"/>
            <a:ext cx="876615" cy="291995"/>
          </a:xfrm>
          <a:prstGeom prst="triangle">
            <a:avLst/>
          </a:prstGeom>
          <a:solidFill>
            <a:srgbClr val="2EC4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p:cNvSpPr txBox="1">
            <a:spLocks/>
          </p:cNvSpPr>
          <p:nvPr/>
        </p:nvSpPr>
        <p:spPr>
          <a:xfrm>
            <a:off x="914399" y="1447799"/>
            <a:ext cx="10736318" cy="5047593"/>
          </a:xfrm>
          <a:prstGeom prst="rect">
            <a:avLst/>
          </a:prstGeom>
        </p:spPr>
        <p:txBody>
          <a:bodyPr>
            <a:normAutofit/>
          </a:body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1400" b="0" i="0" u="none" strike="noStrike" kern="1200" cap="none" spc="0" normalizeH="0" baseline="0" noProof="0" dirty="0">
              <a:ln>
                <a:noFill/>
              </a:ln>
              <a:solidFill>
                <a:schemeClr val="tx1"/>
              </a:solidFill>
              <a:effectLst/>
              <a:uLnTx/>
              <a:uFillTx/>
              <a:latin typeface="Times New Roman" pitchFamily="18" charset="0"/>
              <a:ea typeface="Roboto Thin" charset="0"/>
              <a:cs typeface="Times New Roman" pitchFamily="18" charset="0"/>
            </a:endParaRPr>
          </a:p>
        </p:txBody>
      </p:sp>
      <p:sp>
        <p:nvSpPr>
          <p:cNvPr id="15" name="Content Placeholder 2"/>
          <p:cNvSpPr txBox="1">
            <a:spLocks/>
          </p:cNvSpPr>
          <p:nvPr/>
        </p:nvSpPr>
        <p:spPr>
          <a:xfrm>
            <a:off x="599090" y="1447800"/>
            <a:ext cx="10830910" cy="5047592"/>
          </a:xfrm>
          <a:prstGeom prst="rect">
            <a:avLst/>
          </a:prstGeom>
        </p:spPr>
        <p:txBody>
          <a:bodyPr>
            <a:noAutofit/>
          </a:body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600" b="0" i="0" u="none" strike="noStrike" kern="1200" cap="none" spc="0" normalizeH="0" baseline="0" noProof="0" dirty="0">
              <a:ln>
                <a:noFill/>
              </a:ln>
              <a:solidFill>
                <a:schemeClr val="tx1"/>
              </a:solidFill>
              <a:effectLst/>
              <a:uLnTx/>
              <a:uFillTx/>
              <a:latin typeface="Times New Roman" pitchFamily="18" charset="0"/>
              <a:ea typeface="Roboto Thin" charset="0"/>
              <a:cs typeface="Times New Roman" pitchFamily="18" charset="0"/>
            </a:endParaRPr>
          </a:p>
        </p:txBody>
      </p:sp>
      <p:sp>
        <p:nvSpPr>
          <p:cNvPr id="16" name="Content Placeholder 2"/>
          <p:cNvSpPr txBox="1">
            <a:spLocks/>
          </p:cNvSpPr>
          <p:nvPr/>
        </p:nvSpPr>
        <p:spPr>
          <a:xfrm>
            <a:off x="599091" y="1384736"/>
            <a:ext cx="11051626" cy="5410200"/>
          </a:xfrm>
          <a:prstGeom prst="rect">
            <a:avLst/>
          </a:prstGeom>
        </p:spPr>
        <p:txBody>
          <a:bodyPr anchor="ctr">
            <a:noAutofit/>
          </a:bodyPr>
          <a:lstStyle/>
          <a:p>
            <a:pPr marL="514350" indent="-514350">
              <a:buSzPct val="130000"/>
              <a:buFont typeface="Arial" pitchFamily="34" charset="0"/>
              <a:buChar char="•"/>
            </a:pPr>
            <a:r>
              <a:rPr lang="en-IN" sz="2800" dirty="0" smtClean="0">
                <a:latin typeface="Times New Roman" pitchFamily="18" charset="0"/>
                <a:cs typeface="Times New Roman" pitchFamily="18" charset="0"/>
              </a:rPr>
              <a:t>Around 595 million people, which is nearly half the population of India, defecate in the open. </a:t>
            </a:r>
            <a:endParaRPr lang="en-IN" sz="2800" dirty="0" smtClean="0">
              <a:latin typeface="Times New Roman" pitchFamily="18" charset="0"/>
              <a:cs typeface="Times New Roman" pitchFamily="18" charset="0"/>
            </a:endParaRPr>
          </a:p>
          <a:p>
            <a:pPr marL="514350" indent="-514350">
              <a:buSzPct val="130000"/>
              <a:buFont typeface="Arial" pitchFamily="34" charset="0"/>
              <a:buChar char="•"/>
            </a:pPr>
            <a:r>
              <a:rPr lang="en-IN" sz="2800" dirty="0" smtClean="0">
                <a:latin typeface="Times New Roman" pitchFamily="18" charset="0"/>
                <a:cs typeface="Times New Roman" pitchFamily="18" charset="0"/>
              </a:rPr>
              <a:t>India </a:t>
            </a:r>
            <a:r>
              <a:rPr lang="en-IN" sz="2800" dirty="0" smtClean="0">
                <a:latin typeface="Times New Roman" pitchFamily="18" charset="0"/>
                <a:cs typeface="Times New Roman" pitchFamily="18" charset="0"/>
              </a:rPr>
              <a:t>accounts for 90 per cent of the people in South Asia and 59 per cent of the 1.1 billion people in the world who practice open defecation.</a:t>
            </a:r>
          </a:p>
          <a:p>
            <a:pPr marL="514350" indent="-514350">
              <a:buSzPct val="130000"/>
            </a:pPr>
            <a:endParaRPr lang="en-US" sz="2800" dirty="0" smtClean="0">
              <a:latin typeface="Times New Roman" pitchFamily="18" charset="0"/>
              <a:cs typeface="Times New Roman" pitchFamily="18" charset="0"/>
            </a:endParaRPr>
          </a:p>
          <a:p>
            <a:pPr marL="514350" indent="-514350">
              <a:buSzPct val="130000"/>
              <a:buFont typeface="Arial" pitchFamily="34" charset="0"/>
              <a:buChar char="•"/>
            </a:pPr>
            <a:r>
              <a:rPr lang="en-IN" sz="2800" dirty="0" smtClean="0">
                <a:latin typeface="Times New Roman" pitchFamily="18" charset="0"/>
                <a:cs typeface="Times New Roman" pitchFamily="18" charset="0"/>
              </a:rPr>
              <a:t>Girls and women have made major strides since 1990, but they have not yet gained gender equity. The disadvantages facing women and girls are a major source of inequality. </a:t>
            </a:r>
            <a:endParaRPr lang="en-IN" sz="2800" dirty="0" smtClean="0">
              <a:latin typeface="Times New Roman" pitchFamily="18" charset="0"/>
              <a:cs typeface="Times New Roman" pitchFamily="18" charset="0"/>
            </a:endParaRPr>
          </a:p>
          <a:p>
            <a:pPr marL="514350" indent="-514350">
              <a:buSzPct val="130000"/>
              <a:buFont typeface="Arial" pitchFamily="34" charset="0"/>
              <a:buChar char="•"/>
            </a:pPr>
            <a:r>
              <a:rPr lang="en-IN" sz="2800" dirty="0" smtClean="0">
                <a:latin typeface="Times New Roman" pitchFamily="18" charset="0"/>
                <a:cs typeface="Times New Roman" pitchFamily="18" charset="0"/>
              </a:rPr>
              <a:t>All </a:t>
            </a:r>
            <a:r>
              <a:rPr lang="en-IN" sz="2800" dirty="0" smtClean="0">
                <a:latin typeface="Times New Roman" pitchFamily="18" charset="0"/>
                <a:cs typeface="Times New Roman" pitchFamily="18" charset="0"/>
              </a:rPr>
              <a:t>too often, women and girls are discriminated against in health, education, political representation, labour market, etc — with negative repercussions for development of their capabilities and their freedom of choice.</a:t>
            </a:r>
          </a:p>
        </p:txBody>
      </p:sp>
    </p:spTree>
    <p:extLst>
      <p:ext uri="{BB962C8B-B14F-4D97-AF65-F5344CB8AC3E}">
        <p14:creationId xmlns="" xmlns:p14="http://schemas.microsoft.com/office/powerpoint/2010/main" val="1710408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nodePh="1">
                                  <p:stCondLst>
                                    <p:cond delay="0"/>
                                  </p:stCondLst>
                                  <p:endCondLst>
                                    <p:cond evt="begin" delay="0">
                                      <p:tn val="11"/>
                                    </p:cond>
                                  </p:endCondLst>
                                  <p:childTnLst>
                                    <p:set>
                                      <p:cBhvr>
                                        <p:cTn id="12" dur="1" fill="hold">
                                          <p:stCondLst>
                                            <p:cond delay="0"/>
                                          </p:stCondLst>
                                        </p:cTn>
                                        <p:tgtEl>
                                          <p:spTgt spid="15">
                                            <p:txEl>
                                              <p:pRg st="0" end="0"/>
                                            </p:txEl>
                                          </p:spTgt>
                                        </p:tgtEl>
                                        <p:attrNameLst>
                                          <p:attrName>style.visibility</p:attrName>
                                        </p:attrNameLst>
                                      </p:cBhvr>
                                      <p:to>
                                        <p:strVal val="visible"/>
                                      </p:to>
                                    </p:set>
                                    <p:anim calcmode="lin" valueType="num">
                                      <p:cBhvr additive="base">
                                        <p:cTn id="13"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889960" y="475886"/>
            <a:ext cx="8400954" cy="769441"/>
          </a:xfrm>
          <a:prstGeom prst="rect">
            <a:avLst/>
          </a:prstGeom>
          <a:noFill/>
        </p:spPr>
        <p:txBody>
          <a:bodyPr wrap="none" rtlCol="0">
            <a:spAutoFit/>
          </a:bodyPr>
          <a:lstStyle/>
          <a:p>
            <a:pPr algn="ctr"/>
            <a:r>
              <a:rPr lang="en-IN" sz="4400" dirty="0" smtClean="0"/>
              <a:t>Human Development in India Issues</a:t>
            </a:r>
            <a:endParaRPr lang="en-IN" sz="4400" dirty="0" smtClean="0"/>
          </a:p>
        </p:txBody>
      </p:sp>
      <p:cxnSp>
        <p:nvCxnSpPr>
          <p:cNvPr id="9" name="Straight Connector 8"/>
          <p:cNvCxnSpPr/>
          <p:nvPr/>
        </p:nvCxnSpPr>
        <p:spPr>
          <a:xfrm>
            <a:off x="5504573" y="1306328"/>
            <a:ext cx="1182855" cy="0"/>
          </a:xfrm>
          <a:prstGeom prst="line">
            <a:avLst/>
          </a:prstGeom>
          <a:ln>
            <a:solidFill>
              <a:srgbClr val="2EC4B6"/>
            </a:solidFill>
          </a:ln>
        </p:spPr>
        <p:style>
          <a:lnRef idx="1">
            <a:schemeClr val="accent1"/>
          </a:lnRef>
          <a:fillRef idx="0">
            <a:schemeClr val="accent1"/>
          </a:fillRef>
          <a:effectRef idx="0">
            <a:schemeClr val="accent1"/>
          </a:effectRef>
          <a:fontRef idx="minor">
            <a:schemeClr val="tx1"/>
          </a:fontRef>
        </p:style>
      </p:cxnSp>
      <p:sp>
        <p:nvSpPr>
          <p:cNvPr id="10" name="Triangle 9"/>
          <p:cNvSpPr/>
          <p:nvPr/>
        </p:nvSpPr>
        <p:spPr>
          <a:xfrm rot="10800000">
            <a:off x="5657693" y="0"/>
            <a:ext cx="876615" cy="291995"/>
          </a:xfrm>
          <a:prstGeom prst="triangle">
            <a:avLst/>
          </a:prstGeom>
          <a:solidFill>
            <a:srgbClr val="2EC4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p:cNvSpPr txBox="1">
            <a:spLocks/>
          </p:cNvSpPr>
          <p:nvPr/>
        </p:nvSpPr>
        <p:spPr>
          <a:xfrm>
            <a:off x="914399" y="1447799"/>
            <a:ext cx="10736318" cy="5047593"/>
          </a:xfrm>
          <a:prstGeom prst="rect">
            <a:avLst/>
          </a:prstGeom>
        </p:spPr>
        <p:txBody>
          <a:bodyPr>
            <a:normAutofit/>
          </a:body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1400" b="0" i="0" u="none" strike="noStrike" kern="1200" cap="none" spc="0" normalizeH="0" baseline="0" noProof="0" dirty="0">
              <a:ln>
                <a:noFill/>
              </a:ln>
              <a:solidFill>
                <a:schemeClr val="tx1"/>
              </a:solidFill>
              <a:effectLst/>
              <a:uLnTx/>
              <a:uFillTx/>
              <a:latin typeface="Times New Roman" pitchFamily="18" charset="0"/>
              <a:ea typeface="Roboto Thin" charset="0"/>
              <a:cs typeface="Times New Roman" pitchFamily="18" charset="0"/>
            </a:endParaRPr>
          </a:p>
        </p:txBody>
      </p:sp>
      <p:sp>
        <p:nvSpPr>
          <p:cNvPr id="15" name="Content Placeholder 2"/>
          <p:cNvSpPr txBox="1">
            <a:spLocks/>
          </p:cNvSpPr>
          <p:nvPr/>
        </p:nvSpPr>
        <p:spPr>
          <a:xfrm>
            <a:off x="599090" y="1447800"/>
            <a:ext cx="10830910" cy="5047592"/>
          </a:xfrm>
          <a:prstGeom prst="rect">
            <a:avLst/>
          </a:prstGeom>
        </p:spPr>
        <p:txBody>
          <a:bodyPr>
            <a:noAutofit/>
          </a:body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600" b="0" i="0" u="none" strike="noStrike" kern="1200" cap="none" spc="0" normalizeH="0" baseline="0" noProof="0" dirty="0">
              <a:ln>
                <a:noFill/>
              </a:ln>
              <a:solidFill>
                <a:schemeClr val="tx1"/>
              </a:solidFill>
              <a:effectLst/>
              <a:uLnTx/>
              <a:uFillTx/>
              <a:latin typeface="Times New Roman" pitchFamily="18" charset="0"/>
              <a:ea typeface="Roboto Thin" charset="0"/>
              <a:cs typeface="Times New Roman" pitchFamily="18" charset="0"/>
            </a:endParaRPr>
          </a:p>
        </p:txBody>
      </p:sp>
      <p:sp>
        <p:nvSpPr>
          <p:cNvPr id="16" name="Content Placeholder 2"/>
          <p:cNvSpPr txBox="1">
            <a:spLocks/>
          </p:cNvSpPr>
          <p:nvPr/>
        </p:nvSpPr>
        <p:spPr>
          <a:xfrm>
            <a:off x="599091" y="1384736"/>
            <a:ext cx="11051626" cy="5410200"/>
          </a:xfrm>
          <a:prstGeom prst="rect">
            <a:avLst/>
          </a:prstGeom>
        </p:spPr>
        <p:txBody>
          <a:bodyPr anchor="ctr">
            <a:noAutofit/>
          </a:bodyPr>
          <a:lstStyle/>
          <a:p>
            <a:pPr marL="514350" indent="-514350">
              <a:buSzPct val="130000"/>
              <a:buFont typeface="Arial" pitchFamily="34" charset="0"/>
              <a:buChar char="•"/>
            </a:pPr>
            <a:r>
              <a:rPr lang="en-IN" sz="2800" dirty="0" smtClean="0">
                <a:latin typeface="Times New Roman" pitchFamily="18" charset="0"/>
                <a:cs typeface="Times New Roman" pitchFamily="18" charset="0"/>
              </a:rPr>
              <a:t>About </a:t>
            </a:r>
            <a:r>
              <a:rPr lang="en-IN" sz="2800" dirty="0" smtClean="0">
                <a:latin typeface="Times New Roman" pitchFamily="18" charset="0"/>
                <a:cs typeface="Times New Roman" pitchFamily="18" charset="0"/>
              </a:rPr>
              <a:t>22 million girls do not have access to a separate toilet facility in school.</a:t>
            </a:r>
          </a:p>
          <a:p>
            <a:pPr marL="514350" indent="-514350">
              <a:buSzPct val="130000"/>
              <a:buFont typeface="Arial" pitchFamily="34" charset="0"/>
              <a:buChar char="•"/>
            </a:pPr>
            <a:endParaRPr lang="en-IN" sz="2800" dirty="0" smtClean="0">
              <a:latin typeface="Times New Roman" pitchFamily="18" charset="0"/>
              <a:cs typeface="Times New Roman" pitchFamily="18" charset="0"/>
            </a:endParaRPr>
          </a:p>
          <a:p>
            <a:pPr marL="514350" indent="-514350">
              <a:buSzPct val="130000"/>
              <a:buFont typeface="Arial" pitchFamily="34" charset="0"/>
              <a:buChar char="•"/>
            </a:pPr>
            <a:r>
              <a:rPr lang="en-IN" sz="2800" dirty="0" smtClean="0">
                <a:latin typeface="Times New Roman" pitchFamily="18" charset="0"/>
                <a:cs typeface="Times New Roman" pitchFamily="18" charset="0"/>
              </a:rPr>
              <a:t>Every year, diarrhoea kills 188,000 children under five in India.</a:t>
            </a:r>
          </a:p>
          <a:p>
            <a:pPr marL="514350" indent="-514350">
              <a:buSzPct val="130000"/>
              <a:buFont typeface="Arial" pitchFamily="34" charset="0"/>
              <a:buChar char="•"/>
            </a:pPr>
            <a:endParaRPr lang="en-IN" sz="2800" dirty="0" smtClean="0">
              <a:latin typeface="Times New Roman" pitchFamily="18" charset="0"/>
              <a:cs typeface="Times New Roman" pitchFamily="18" charset="0"/>
            </a:endParaRPr>
          </a:p>
          <a:p>
            <a:pPr marL="514350" indent="-514350">
              <a:buSzPct val="130000"/>
              <a:buFont typeface="Arial" pitchFamily="34" charset="0"/>
              <a:buChar char="•"/>
            </a:pPr>
            <a:r>
              <a:rPr lang="en-IN" sz="2800" dirty="0" smtClean="0">
                <a:latin typeface="Times New Roman" pitchFamily="18" charset="0"/>
                <a:cs typeface="Times New Roman" pitchFamily="18" charset="0"/>
              </a:rPr>
              <a:t>About 43 per cent of children in India suffer from some degree of malnutrition.</a:t>
            </a:r>
          </a:p>
        </p:txBody>
      </p:sp>
    </p:spTree>
    <p:extLst>
      <p:ext uri="{BB962C8B-B14F-4D97-AF65-F5344CB8AC3E}">
        <p14:creationId xmlns="" xmlns:p14="http://schemas.microsoft.com/office/powerpoint/2010/main" val="1710408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nodePh="1">
                                  <p:stCondLst>
                                    <p:cond delay="0"/>
                                  </p:stCondLst>
                                  <p:endCondLst>
                                    <p:cond evt="begin" delay="0">
                                      <p:tn val="11"/>
                                    </p:cond>
                                  </p:endCondLst>
                                  <p:childTnLst>
                                    <p:set>
                                      <p:cBhvr>
                                        <p:cTn id="12" dur="1" fill="hold">
                                          <p:stCondLst>
                                            <p:cond delay="0"/>
                                          </p:stCondLst>
                                        </p:cTn>
                                        <p:tgtEl>
                                          <p:spTgt spid="15">
                                            <p:txEl>
                                              <p:pRg st="0" end="0"/>
                                            </p:txEl>
                                          </p:spTgt>
                                        </p:tgtEl>
                                        <p:attrNameLst>
                                          <p:attrName>style.visibility</p:attrName>
                                        </p:attrNameLst>
                                      </p:cBhvr>
                                      <p:to>
                                        <p:strVal val="visible"/>
                                      </p:to>
                                    </p:set>
                                    <p:anim calcmode="lin" valueType="num">
                                      <p:cBhvr additive="base">
                                        <p:cTn id="13"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024308" y="475886"/>
            <a:ext cx="10132262" cy="769441"/>
          </a:xfrm>
          <a:prstGeom prst="rect">
            <a:avLst/>
          </a:prstGeom>
          <a:noFill/>
        </p:spPr>
        <p:txBody>
          <a:bodyPr wrap="none" rtlCol="0">
            <a:spAutoFit/>
          </a:bodyPr>
          <a:lstStyle/>
          <a:p>
            <a:pPr algn="ctr"/>
            <a:r>
              <a:rPr lang="en-IN" sz="4400" dirty="0" smtClean="0"/>
              <a:t>Human Development in India Improvement</a:t>
            </a:r>
            <a:endParaRPr lang="en-IN" sz="4400" dirty="0" smtClean="0"/>
          </a:p>
        </p:txBody>
      </p:sp>
      <p:cxnSp>
        <p:nvCxnSpPr>
          <p:cNvPr id="9" name="Straight Connector 8"/>
          <p:cNvCxnSpPr/>
          <p:nvPr/>
        </p:nvCxnSpPr>
        <p:spPr>
          <a:xfrm>
            <a:off x="5504573" y="1306328"/>
            <a:ext cx="1182855" cy="0"/>
          </a:xfrm>
          <a:prstGeom prst="line">
            <a:avLst/>
          </a:prstGeom>
          <a:ln>
            <a:solidFill>
              <a:srgbClr val="2EC4B6"/>
            </a:solidFill>
          </a:ln>
        </p:spPr>
        <p:style>
          <a:lnRef idx="1">
            <a:schemeClr val="accent1"/>
          </a:lnRef>
          <a:fillRef idx="0">
            <a:schemeClr val="accent1"/>
          </a:fillRef>
          <a:effectRef idx="0">
            <a:schemeClr val="accent1"/>
          </a:effectRef>
          <a:fontRef idx="minor">
            <a:schemeClr val="tx1"/>
          </a:fontRef>
        </p:style>
      </p:cxnSp>
      <p:sp>
        <p:nvSpPr>
          <p:cNvPr id="10" name="Triangle 9"/>
          <p:cNvSpPr/>
          <p:nvPr/>
        </p:nvSpPr>
        <p:spPr>
          <a:xfrm rot="10800000">
            <a:off x="5657693" y="0"/>
            <a:ext cx="876615" cy="291995"/>
          </a:xfrm>
          <a:prstGeom prst="triangle">
            <a:avLst/>
          </a:prstGeom>
          <a:solidFill>
            <a:srgbClr val="2EC4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p:cNvSpPr txBox="1">
            <a:spLocks/>
          </p:cNvSpPr>
          <p:nvPr/>
        </p:nvSpPr>
        <p:spPr>
          <a:xfrm>
            <a:off x="914399" y="1447799"/>
            <a:ext cx="10736318" cy="5047593"/>
          </a:xfrm>
          <a:prstGeom prst="rect">
            <a:avLst/>
          </a:prstGeom>
        </p:spPr>
        <p:txBody>
          <a:bodyPr>
            <a:normAutofit/>
          </a:body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1400" b="0" i="0" u="none" strike="noStrike" kern="1200" cap="none" spc="0" normalizeH="0" baseline="0" noProof="0" dirty="0">
              <a:ln>
                <a:noFill/>
              </a:ln>
              <a:solidFill>
                <a:schemeClr val="tx1"/>
              </a:solidFill>
              <a:effectLst/>
              <a:uLnTx/>
              <a:uFillTx/>
              <a:latin typeface="Times New Roman" pitchFamily="18" charset="0"/>
              <a:ea typeface="Roboto Thin" charset="0"/>
              <a:cs typeface="Times New Roman" pitchFamily="18" charset="0"/>
            </a:endParaRPr>
          </a:p>
        </p:txBody>
      </p:sp>
      <p:sp>
        <p:nvSpPr>
          <p:cNvPr id="15" name="Content Placeholder 2"/>
          <p:cNvSpPr txBox="1">
            <a:spLocks/>
          </p:cNvSpPr>
          <p:nvPr/>
        </p:nvSpPr>
        <p:spPr>
          <a:xfrm>
            <a:off x="599090" y="1447800"/>
            <a:ext cx="10830910" cy="5047592"/>
          </a:xfrm>
          <a:prstGeom prst="rect">
            <a:avLst/>
          </a:prstGeom>
        </p:spPr>
        <p:txBody>
          <a:bodyPr>
            <a:noAutofit/>
          </a:body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600" b="0" i="0" u="none" strike="noStrike" kern="1200" cap="none" spc="0" normalizeH="0" baseline="0" noProof="0" dirty="0">
              <a:ln>
                <a:noFill/>
              </a:ln>
              <a:solidFill>
                <a:schemeClr val="tx1"/>
              </a:solidFill>
              <a:effectLst/>
              <a:uLnTx/>
              <a:uFillTx/>
              <a:latin typeface="Times New Roman" pitchFamily="18" charset="0"/>
              <a:ea typeface="Roboto Thin" charset="0"/>
              <a:cs typeface="Times New Roman" pitchFamily="18" charset="0"/>
            </a:endParaRPr>
          </a:p>
        </p:txBody>
      </p:sp>
      <p:sp>
        <p:nvSpPr>
          <p:cNvPr id="16" name="Content Placeholder 2"/>
          <p:cNvSpPr txBox="1">
            <a:spLocks/>
          </p:cNvSpPr>
          <p:nvPr/>
        </p:nvSpPr>
        <p:spPr>
          <a:xfrm>
            <a:off x="599091" y="1384736"/>
            <a:ext cx="11051626" cy="5410200"/>
          </a:xfrm>
          <a:prstGeom prst="rect">
            <a:avLst/>
          </a:prstGeom>
        </p:spPr>
        <p:txBody>
          <a:bodyPr anchor="ctr">
            <a:noAutofit/>
          </a:bodyPr>
          <a:lstStyle/>
          <a:p>
            <a:pPr marL="514350" indent="-514350">
              <a:buFont typeface="Arial" pitchFamily="34" charset="0"/>
              <a:buChar char="•"/>
            </a:pPr>
            <a:r>
              <a:rPr lang="en-IN" sz="2800" dirty="0" smtClean="0">
                <a:latin typeface="Times New Roman" pitchFamily="18" charset="0"/>
                <a:cs typeface="Times New Roman" pitchFamily="18" charset="0"/>
              </a:rPr>
              <a:t>The five major themes which </a:t>
            </a:r>
            <a:r>
              <a:rPr lang="en-IN" sz="2800" dirty="0" smtClean="0">
                <a:latin typeface="Times New Roman" pitchFamily="18" charset="0"/>
                <a:cs typeface="Times New Roman" pitchFamily="18" charset="0"/>
              </a:rPr>
              <a:t>have the potential to improve the human development in India over the coming years are:</a:t>
            </a:r>
          </a:p>
          <a:p>
            <a:pPr marL="514350" indent="-514350">
              <a:buFont typeface="Arial" pitchFamily="34" charset="0"/>
              <a:buChar char="•"/>
            </a:pPr>
            <a:endParaRPr lang="en-IN" sz="2800" dirty="0" smtClean="0">
              <a:latin typeface="Times New Roman" pitchFamily="18" charset="0"/>
              <a:cs typeface="Times New Roman" pitchFamily="18" charset="0"/>
            </a:endParaRPr>
          </a:p>
          <a:p>
            <a:pPr marL="1065213" indent="-514350">
              <a:buFont typeface="+mj-lt"/>
              <a:buAutoNum type="arabicPeriod"/>
            </a:pPr>
            <a:r>
              <a:rPr lang="en-IN" sz="2800" dirty="0" smtClean="0">
                <a:latin typeface="Times New Roman" pitchFamily="18" charset="0"/>
                <a:cs typeface="Times New Roman" pitchFamily="18" charset="0"/>
              </a:rPr>
              <a:t>Education</a:t>
            </a:r>
          </a:p>
          <a:p>
            <a:pPr marL="1065213" indent="-514350">
              <a:buFont typeface="+mj-lt"/>
              <a:buAutoNum type="arabicPeriod"/>
            </a:pPr>
            <a:r>
              <a:rPr lang="en-IN" sz="2800" dirty="0" smtClean="0">
                <a:latin typeface="Times New Roman" pitchFamily="18" charset="0"/>
                <a:cs typeface="Times New Roman" pitchFamily="18" charset="0"/>
              </a:rPr>
              <a:t>Health and Nutrition</a:t>
            </a:r>
          </a:p>
          <a:p>
            <a:pPr marL="1065213" indent="-514350">
              <a:buFont typeface="+mj-lt"/>
              <a:buAutoNum type="arabicPeriod"/>
            </a:pPr>
            <a:r>
              <a:rPr lang="en-IN" sz="2800" dirty="0" smtClean="0">
                <a:latin typeface="Times New Roman" pitchFamily="18" charset="0"/>
                <a:cs typeface="Times New Roman" pitchFamily="18" charset="0"/>
              </a:rPr>
              <a:t>Employment and Skills</a:t>
            </a:r>
          </a:p>
          <a:p>
            <a:pPr marL="1065213" indent="-514350">
              <a:buFont typeface="+mj-lt"/>
              <a:buAutoNum type="arabicPeriod"/>
            </a:pPr>
            <a:r>
              <a:rPr lang="en-IN" sz="2800" dirty="0" smtClean="0">
                <a:latin typeface="Times New Roman" pitchFamily="18" charset="0"/>
                <a:cs typeface="Times New Roman" pitchFamily="18" charset="0"/>
              </a:rPr>
              <a:t>Social Protection</a:t>
            </a:r>
          </a:p>
          <a:p>
            <a:pPr marL="1065213" indent="-514350">
              <a:buFont typeface="+mj-lt"/>
              <a:buAutoNum type="arabicPeriod"/>
            </a:pPr>
            <a:r>
              <a:rPr lang="en-IN" sz="2800" dirty="0" smtClean="0">
                <a:latin typeface="Times New Roman" pitchFamily="18" charset="0"/>
                <a:cs typeface="Times New Roman" pitchFamily="18" charset="0"/>
              </a:rPr>
              <a:t>Improving the effectiveness of social programmes for attaining better human development outcomes</a:t>
            </a:r>
          </a:p>
        </p:txBody>
      </p:sp>
    </p:spTree>
    <p:extLst>
      <p:ext uri="{BB962C8B-B14F-4D97-AF65-F5344CB8AC3E}">
        <p14:creationId xmlns="" xmlns:p14="http://schemas.microsoft.com/office/powerpoint/2010/main" val="1710408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nodePh="1">
                                  <p:stCondLst>
                                    <p:cond delay="0"/>
                                  </p:stCondLst>
                                  <p:endCondLst>
                                    <p:cond evt="begin" delay="0">
                                      <p:tn val="11"/>
                                    </p:cond>
                                  </p:endCondLst>
                                  <p:childTnLst>
                                    <p:set>
                                      <p:cBhvr>
                                        <p:cTn id="12" dur="1" fill="hold">
                                          <p:stCondLst>
                                            <p:cond delay="0"/>
                                          </p:stCondLst>
                                        </p:cTn>
                                        <p:tgtEl>
                                          <p:spTgt spid="15">
                                            <p:txEl>
                                              <p:pRg st="0" end="0"/>
                                            </p:txEl>
                                          </p:spTgt>
                                        </p:tgtEl>
                                        <p:attrNameLst>
                                          <p:attrName>style.visibility</p:attrName>
                                        </p:attrNameLst>
                                      </p:cBhvr>
                                      <p:to>
                                        <p:strVal val="visible"/>
                                      </p:to>
                                    </p:set>
                                    <p:anim calcmode="lin" valueType="num">
                                      <p:cBhvr additive="base">
                                        <p:cTn id="13"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861067" y="475886"/>
            <a:ext cx="2458750" cy="769441"/>
          </a:xfrm>
          <a:prstGeom prst="rect">
            <a:avLst/>
          </a:prstGeom>
          <a:noFill/>
        </p:spPr>
        <p:txBody>
          <a:bodyPr wrap="none" rtlCol="0">
            <a:spAutoFit/>
          </a:bodyPr>
          <a:lstStyle/>
          <a:p>
            <a:pPr algn="ctr"/>
            <a:r>
              <a:rPr lang="en-IN" sz="4400" dirty="0" smtClean="0"/>
              <a:t>Education</a:t>
            </a:r>
            <a:endParaRPr lang="en-IN" sz="4400" dirty="0" smtClean="0"/>
          </a:p>
        </p:txBody>
      </p:sp>
      <p:cxnSp>
        <p:nvCxnSpPr>
          <p:cNvPr id="9" name="Straight Connector 8"/>
          <p:cNvCxnSpPr/>
          <p:nvPr/>
        </p:nvCxnSpPr>
        <p:spPr>
          <a:xfrm>
            <a:off x="5504573" y="1306328"/>
            <a:ext cx="1182855" cy="0"/>
          </a:xfrm>
          <a:prstGeom prst="line">
            <a:avLst/>
          </a:prstGeom>
          <a:ln>
            <a:solidFill>
              <a:srgbClr val="2EC4B6"/>
            </a:solidFill>
          </a:ln>
        </p:spPr>
        <p:style>
          <a:lnRef idx="1">
            <a:schemeClr val="accent1"/>
          </a:lnRef>
          <a:fillRef idx="0">
            <a:schemeClr val="accent1"/>
          </a:fillRef>
          <a:effectRef idx="0">
            <a:schemeClr val="accent1"/>
          </a:effectRef>
          <a:fontRef idx="minor">
            <a:schemeClr val="tx1"/>
          </a:fontRef>
        </p:style>
      </p:cxnSp>
      <p:sp>
        <p:nvSpPr>
          <p:cNvPr id="10" name="Triangle 9"/>
          <p:cNvSpPr/>
          <p:nvPr/>
        </p:nvSpPr>
        <p:spPr>
          <a:xfrm rot="10800000">
            <a:off x="5657693" y="0"/>
            <a:ext cx="876615" cy="291995"/>
          </a:xfrm>
          <a:prstGeom prst="triangle">
            <a:avLst/>
          </a:prstGeom>
          <a:solidFill>
            <a:srgbClr val="2EC4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p:cNvSpPr txBox="1">
            <a:spLocks/>
          </p:cNvSpPr>
          <p:nvPr/>
        </p:nvSpPr>
        <p:spPr>
          <a:xfrm>
            <a:off x="914399" y="1447799"/>
            <a:ext cx="10736318" cy="5047593"/>
          </a:xfrm>
          <a:prstGeom prst="rect">
            <a:avLst/>
          </a:prstGeom>
        </p:spPr>
        <p:txBody>
          <a:bodyPr>
            <a:normAutofit/>
          </a:body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1400" b="0" i="0" u="none" strike="noStrike" kern="1200" cap="none" spc="0" normalizeH="0" baseline="0" noProof="0" dirty="0">
              <a:ln>
                <a:noFill/>
              </a:ln>
              <a:solidFill>
                <a:schemeClr val="tx1"/>
              </a:solidFill>
              <a:effectLst/>
              <a:uLnTx/>
              <a:uFillTx/>
              <a:latin typeface="Times New Roman" pitchFamily="18" charset="0"/>
              <a:ea typeface="Roboto Thin" charset="0"/>
              <a:cs typeface="Times New Roman" pitchFamily="18" charset="0"/>
            </a:endParaRPr>
          </a:p>
        </p:txBody>
      </p:sp>
      <p:sp>
        <p:nvSpPr>
          <p:cNvPr id="15" name="Content Placeholder 2"/>
          <p:cNvSpPr txBox="1">
            <a:spLocks/>
          </p:cNvSpPr>
          <p:nvPr/>
        </p:nvSpPr>
        <p:spPr>
          <a:xfrm>
            <a:off x="599090" y="1447800"/>
            <a:ext cx="10830910" cy="5047592"/>
          </a:xfrm>
          <a:prstGeom prst="rect">
            <a:avLst/>
          </a:prstGeom>
        </p:spPr>
        <p:txBody>
          <a:bodyPr>
            <a:noAutofit/>
          </a:body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600" b="0" i="0" u="none" strike="noStrike" kern="1200" cap="none" spc="0" normalizeH="0" baseline="0" noProof="0" dirty="0">
              <a:ln>
                <a:noFill/>
              </a:ln>
              <a:solidFill>
                <a:schemeClr val="tx1"/>
              </a:solidFill>
              <a:effectLst/>
              <a:uLnTx/>
              <a:uFillTx/>
              <a:latin typeface="Times New Roman" pitchFamily="18" charset="0"/>
              <a:ea typeface="Roboto Thin" charset="0"/>
              <a:cs typeface="Times New Roman" pitchFamily="18" charset="0"/>
            </a:endParaRPr>
          </a:p>
        </p:txBody>
      </p:sp>
      <p:sp>
        <p:nvSpPr>
          <p:cNvPr id="16" name="Content Placeholder 2"/>
          <p:cNvSpPr txBox="1">
            <a:spLocks/>
          </p:cNvSpPr>
          <p:nvPr/>
        </p:nvSpPr>
        <p:spPr>
          <a:xfrm>
            <a:off x="599091" y="1384736"/>
            <a:ext cx="11051626" cy="5410200"/>
          </a:xfrm>
          <a:prstGeom prst="rect">
            <a:avLst/>
          </a:prstGeom>
        </p:spPr>
        <p:txBody>
          <a:bodyPr anchor="ctr">
            <a:noAutofit/>
          </a:bodyPr>
          <a:lstStyle/>
          <a:p>
            <a:pPr marL="514350" indent="-514350">
              <a:buFont typeface="Arial" pitchFamily="34" charset="0"/>
              <a:buChar char="•"/>
            </a:pPr>
            <a:r>
              <a:rPr lang="en-IN" sz="2800" dirty="0" smtClean="0">
                <a:latin typeface="Times New Roman" pitchFamily="18" charset="0"/>
                <a:cs typeface="Times New Roman" pitchFamily="18" charset="0"/>
              </a:rPr>
              <a:t>The education policy should shift its focus from enrolment to improvement in the functioning of schools as well as towards raising the quality of education outcomes</a:t>
            </a:r>
            <a:r>
              <a:rPr lang="en-IN" sz="2800" dirty="0" smtClean="0">
                <a:latin typeface="Times New Roman" pitchFamily="18" charset="0"/>
                <a:cs typeface="Times New Roman" pitchFamily="18" charset="0"/>
              </a:rPr>
              <a:t>.</a:t>
            </a:r>
          </a:p>
          <a:p>
            <a:pPr marL="514350" indent="-514350">
              <a:buFont typeface="Arial" pitchFamily="34" charset="0"/>
              <a:buChar char="•"/>
            </a:pPr>
            <a:endParaRPr lang="en-IN" sz="2800" dirty="0" smtClean="0">
              <a:latin typeface="Times New Roman" pitchFamily="18" charset="0"/>
              <a:cs typeface="Times New Roman" pitchFamily="18" charset="0"/>
            </a:endParaRPr>
          </a:p>
          <a:p>
            <a:pPr marL="514350" indent="-514350">
              <a:buFont typeface="Arial" pitchFamily="34" charset="0"/>
              <a:buChar char="•"/>
            </a:pPr>
            <a:r>
              <a:rPr lang="en-IN" sz="2800" dirty="0" smtClean="0">
                <a:latin typeface="Times New Roman" pitchFamily="18" charset="0"/>
                <a:cs typeface="Times New Roman" pitchFamily="18" charset="0"/>
              </a:rPr>
              <a:t>A more focused approach should be undertaken to provide the disabled groups access to both lower and upper primary classes, for removing social barriers to education.</a:t>
            </a:r>
          </a:p>
          <a:p>
            <a:pPr marL="514350" indent="-514350">
              <a:buFont typeface="Arial" pitchFamily="34" charset="0"/>
              <a:buChar char="•"/>
            </a:pPr>
            <a:endParaRPr lang="en-IN" sz="2800" dirty="0" smtClean="0">
              <a:latin typeface="Times New Roman" pitchFamily="18" charset="0"/>
              <a:cs typeface="Times New Roman" pitchFamily="18" charset="0"/>
            </a:endParaRPr>
          </a:p>
          <a:p>
            <a:pPr marL="514350" indent="-514350">
              <a:buFont typeface="Arial" pitchFamily="34" charset="0"/>
              <a:buChar char="•"/>
            </a:pPr>
            <a:r>
              <a:rPr lang="en-IN" sz="2800" dirty="0" smtClean="0">
                <a:latin typeface="Times New Roman" pitchFamily="18" charset="0"/>
                <a:cs typeface="Times New Roman" pitchFamily="18" charset="0"/>
              </a:rPr>
              <a:t>Long-term </a:t>
            </a:r>
            <a:r>
              <a:rPr lang="en-IN" sz="2800" dirty="0" smtClean="0">
                <a:latin typeface="Times New Roman" pitchFamily="18" charset="0"/>
                <a:cs typeface="Times New Roman" pitchFamily="18" charset="0"/>
              </a:rPr>
              <a:t>goals are required to bridge the gender gap, which constitutes a key hurdle in achieving literacy in the country, along with measures to ensure </a:t>
            </a:r>
            <a:r>
              <a:rPr lang="en-IN" sz="2800" dirty="0" err="1" smtClean="0">
                <a:latin typeface="Times New Roman" pitchFamily="18" charset="0"/>
                <a:cs typeface="Times New Roman" pitchFamily="18" charset="0"/>
              </a:rPr>
              <a:t>universalization</a:t>
            </a:r>
            <a:r>
              <a:rPr lang="en-IN" sz="2800" dirty="0" smtClean="0">
                <a:latin typeface="Times New Roman" pitchFamily="18" charset="0"/>
                <a:cs typeface="Times New Roman" pitchFamily="18" charset="0"/>
              </a:rPr>
              <a:t> of elementary education among girls.</a:t>
            </a:r>
          </a:p>
        </p:txBody>
      </p:sp>
    </p:spTree>
    <p:extLst>
      <p:ext uri="{BB962C8B-B14F-4D97-AF65-F5344CB8AC3E}">
        <p14:creationId xmlns="" xmlns:p14="http://schemas.microsoft.com/office/powerpoint/2010/main" val="1710408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nodePh="1">
                                  <p:stCondLst>
                                    <p:cond delay="0"/>
                                  </p:stCondLst>
                                  <p:endCondLst>
                                    <p:cond evt="begin" delay="0">
                                      <p:tn val="11"/>
                                    </p:cond>
                                  </p:endCondLst>
                                  <p:childTnLst>
                                    <p:set>
                                      <p:cBhvr>
                                        <p:cTn id="12" dur="1" fill="hold">
                                          <p:stCondLst>
                                            <p:cond delay="0"/>
                                          </p:stCondLst>
                                        </p:cTn>
                                        <p:tgtEl>
                                          <p:spTgt spid="15">
                                            <p:txEl>
                                              <p:pRg st="0" end="0"/>
                                            </p:txEl>
                                          </p:spTgt>
                                        </p:tgtEl>
                                        <p:attrNameLst>
                                          <p:attrName>style.visibility</p:attrName>
                                        </p:attrNameLst>
                                      </p:cBhvr>
                                      <p:to>
                                        <p:strVal val="visible"/>
                                      </p:to>
                                    </p:set>
                                    <p:anim calcmode="lin" valueType="num">
                                      <p:cBhvr additive="base">
                                        <p:cTn id="13"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961540" y="460120"/>
            <a:ext cx="4257769" cy="769441"/>
          </a:xfrm>
          <a:prstGeom prst="rect">
            <a:avLst/>
          </a:prstGeom>
          <a:noFill/>
        </p:spPr>
        <p:txBody>
          <a:bodyPr wrap="none" rtlCol="0">
            <a:spAutoFit/>
          </a:bodyPr>
          <a:lstStyle/>
          <a:p>
            <a:pPr algn="ctr"/>
            <a:r>
              <a:rPr lang="en-IN" sz="4400" dirty="0" smtClean="0"/>
              <a:t>Economic Growth</a:t>
            </a:r>
          </a:p>
        </p:txBody>
      </p:sp>
      <p:cxnSp>
        <p:nvCxnSpPr>
          <p:cNvPr id="9" name="Straight Connector 8"/>
          <p:cNvCxnSpPr/>
          <p:nvPr/>
        </p:nvCxnSpPr>
        <p:spPr>
          <a:xfrm>
            <a:off x="5504573" y="1211732"/>
            <a:ext cx="1182855" cy="0"/>
          </a:xfrm>
          <a:prstGeom prst="line">
            <a:avLst/>
          </a:prstGeom>
          <a:ln>
            <a:solidFill>
              <a:srgbClr val="2EC4B6"/>
            </a:solidFill>
          </a:ln>
        </p:spPr>
        <p:style>
          <a:lnRef idx="1">
            <a:schemeClr val="accent1"/>
          </a:lnRef>
          <a:fillRef idx="0">
            <a:schemeClr val="accent1"/>
          </a:fillRef>
          <a:effectRef idx="0">
            <a:schemeClr val="accent1"/>
          </a:effectRef>
          <a:fontRef idx="minor">
            <a:schemeClr val="tx1"/>
          </a:fontRef>
        </p:style>
      </p:cxnSp>
      <p:sp>
        <p:nvSpPr>
          <p:cNvPr id="10" name="Triangle 9"/>
          <p:cNvSpPr/>
          <p:nvPr/>
        </p:nvSpPr>
        <p:spPr>
          <a:xfrm rot="10800000">
            <a:off x="5657693" y="0"/>
            <a:ext cx="876615" cy="291995"/>
          </a:xfrm>
          <a:prstGeom prst="triangle">
            <a:avLst/>
          </a:prstGeom>
          <a:solidFill>
            <a:srgbClr val="2EC4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p:cNvSpPr txBox="1">
            <a:spLocks/>
          </p:cNvSpPr>
          <p:nvPr/>
        </p:nvSpPr>
        <p:spPr>
          <a:xfrm>
            <a:off x="914399" y="1447799"/>
            <a:ext cx="10736318" cy="5047593"/>
          </a:xfrm>
          <a:prstGeom prst="rect">
            <a:avLst/>
          </a:prstGeom>
        </p:spPr>
        <p:txBody>
          <a:bodyPr>
            <a:normAutofit/>
          </a:body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1400" b="0" i="0" u="none" strike="noStrike" kern="1200" cap="none" spc="0" normalizeH="0" baseline="0" noProof="0" dirty="0">
              <a:ln>
                <a:noFill/>
              </a:ln>
              <a:solidFill>
                <a:schemeClr val="tx1"/>
              </a:solidFill>
              <a:effectLst/>
              <a:uLnTx/>
              <a:uFillTx/>
              <a:latin typeface="Times New Roman" pitchFamily="18" charset="0"/>
              <a:ea typeface="Roboto Thin" charset="0"/>
              <a:cs typeface="Times New Roman" pitchFamily="18" charset="0"/>
            </a:endParaRPr>
          </a:p>
        </p:txBody>
      </p:sp>
      <p:sp>
        <p:nvSpPr>
          <p:cNvPr id="15" name="Content Placeholder 2"/>
          <p:cNvSpPr txBox="1">
            <a:spLocks/>
          </p:cNvSpPr>
          <p:nvPr/>
        </p:nvSpPr>
        <p:spPr>
          <a:xfrm>
            <a:off x="599090" y="1447800"/>
            <a:ext cx="10830910" cy="5047592"/>
          </a:xfrm>
          <a:prstGeom prst="rect">
            <a:avLst/>
          </a:prstGeom>
        </p:spPr>
        <p:txBody>
          <a:bodyPr>
            <a:noAutofit/>
          </a:body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600" b="0" i="0" u="none" strike="noStrike" kern="1200" cap="none" spc="0" normalizeH="0" baseline="0" noProof="0" dirty="0">
              <a:ln>
                <a:noFill/>
              </a:ln>
              <a:solidFill>
                <a:schemeClr val="tx1"/>
              </a:solidFill>
              <a:effectLst/>
              <a:uLnTx/>
              <a:uFillTx/>
              <a:latin typeface="Times New Roman" pitchFamily="18" charset="0"/>
              <a:ea typeface="Roboto Thin" charset="0"/>
              <a:cs typeface="Times New Roman" pitchFamily="18" charset="0"/>
            </a:endParaRPr>
          </a:p>
        </p:txBody>
      </p:sp>
      <p:sp>
        <p:nvSpPr>
          <p:cNvPr id="16" name="Content Placeholder 2"/>
          <p:cNvSpPr txBox="1">
            <a:spLocks/>
          </p:cNvSpPr>
          <p:nvPr/>
        </p:nvSpPr>
        <p:spPr>
          <a:xfrm>
            <a:off x="599091" y="1274374"/>
            <a:ext cx="11051626" cy="5410200"/>
          </a:xfrm>
          <a:prstGeom prst="rect">
            <a:avLst/>
          </a:prstGeom>
        </p:spPr>
        <p:txBody>
          <a:bodyPr anchor="t">
            <a:noAutofit/>
          </a:bodyPr>
          <a:lstStyle/>
          <a:p>
            <a:pPr marL="268288" indent="-268288">
              <a:lnSpc>
                <a:spcPct val="90000"/>
              </a:lnSpc>
              <a:spcBef>
                <a:spcPts val="1000"/>
              </a:spcBef>
              <a:buSzPct val="130000"/>
              <a:buFont typeface="Arial" pitchFamily="34" charset="0"/>
              <a:buChar char="•"/>
            </a:pPr>
            <a:r>
              <a:rPr lang="en-US" sz="2400" dirty="0" smtClean="0">
                <a:latin typeface="Times New Roman" pitchFamily="18" charset="0"/>
                <a:cs typeface="Times New Roman" pitchFamily="18" charset="0"/>
              </a:rPr>
              <a:t>Benefits of Economic growth:</a:t>
            </a:r>
          </a:p>
          <a:p>
            <a:pPr marL="725488" indent="-363538">
              <a:buFont typeface="+mj-lt"/>
              <a:buAutoNum type="arabicPeriod"/>
            </a:pPr>
            <a:r>
              <a:rPr lang="en-US" sz="2400" dirty="0" smtClean="0">
                <a:latin typeface="Times New Roman" pitchFamily="18" charset="0"/>
                <a:cs typeface="Times New Roman" pitchFamily="18" charset="0"/>
              </a:rPr>
              <a:t>Higher incomes.</a:t>
            </a:r>
          </a:p>
          <a:p>
            <a:pPr marL="725488" indent="-363538">
              <a:buFont typeface="+mj-lt"/>
              <a:buAutoNum type="arabicPeriod"/>
            </a:pPr>
            <a:r>
              <a:rPr lang="en-IN" sz="2400" dirty="0" smtClean="0">
                <a:latin typeface="Times New Roman" pitchFamily="18" charset="0"/>
                <a:cs typeface="Times New Roman" pitchFamily="18" charset="0"/>
              </a:rPr>
              <a:t>Increased tax revenue for government which can be spent on public services, e.g. education and health care.</a:t>
            </a:r>
          </a:p>
          <a:p>
            <a:pPr marL="725488" indent="-363538">
              <a:buFont typeface="+mj-lt"/>
              <a:buAutoNum type="arabicPeriod"/>
            </a:pPr>
            <a:r>
              <a:rPr lang="en-IN" sz="2400" dirty="0" smtClean="0">
                <a:latin typeface="Times New Roman" pitchFamily="18" charset="0"/>
                <a:ea typeface="Roboto Thin" charset="0"/>
                <a:cs typeface="Times New Roman" pitchFamily="18" charset="0"/>
              </a:rPr>
              <a:t>Helps create employment.</a:t>
            </a:r>
          </a:p>
          <a:p>
            <a:pPr marL="725488" indent="-363538">
              <a:buFont typeface="+mj-lt"/>
              <a:buAutoNum type="arabicPeriod"/>
            </a:pPr>
            <a:endParaRPr lang="en-IN" sz="2400" dirty="0" smtClean="0">
              <a:latin typeface="Times New Roman" pitchFamily="18" charset="0"/>
              <a:ea typeface="Roboto Thin" charset="0"/>
              <a:cs typeface="Times New Roman" pitchFamily="18" charset="0"/>
            </a:endParaRPr>
          </a:p>
          <a:p>
            <a:pPr marL="268288" indent="-268288">
              <a:lnSpc>
                <a:spcPct val="90000"/>
              </a:lnSpc>
              <a:spcBef>
                <a:spcPts val="1000"/>
              </a:spcBef>
              <a:buSzPct val="130000"/>
              <a:buFont typeface="Arial" pitchFamily="34" charset="0"/>
              <a:buChar char="•"/>
            </a:pPr>
            <a:r>
              <a:rPr lang="en-US" sz="2400" dirty="0" smtClean="0">
                <a:latin typeface="Times New Roman" pitchFamily="18" charset="0"/>
                <a:cs typeface="Times New Roman" pitchFamily="18" charset="0"/>
              </a:rPr>
              <a:t>Factors affecting economic growth:</a:t>
            </a:r>
          </a:p>
          <a:p>
            <a:pPr marL="725488" indent="-363538">
              <a:buFont typeface="+mj-lt"/>
              <a:buAutoNum type="arabicPeriod"/>
            </a:pPr>
            <a:r>
              <a:rPr lang="en-IN" sz="2400" dirty="0" smtClean="0">
                <a:latin typeface="Times New Roman" pitchFamily="18" charset="0"/>
                <a:cs typeface="Times New Roman" pitchFamily="18" charset="0"/>
              </a:rPr>
              <a:t>Levels of infrastructure – e.g. transport and communication</a:t>
            </a:r>
          </a:p>
          <a:p>
            <a:pPr marL="725488" indent="-363538">
              <a:buFont typeface="+mj-lt"/>
              <a:buAutoNum type="arabicPeriod"/>
            </a:pPr>
            <a:r>
              <a:rPr lang="en-IN" sz="2400" dirty="0" smtClean="0">
                <a:latin typeface="Times New Roman" pitchFamily="18" charset="0"/>
                <a:cs typeface="Times New Roman" pitchFamily="18" charset="0"/>
              </a:rPr>
              <a:t>Levels of corruption</a:t>
            </a:r>
          </a:p>
          <a:p>
            <a:pPr marL="725488" indent="-363538">
              <a:buFont typeface="+mj-lt"/>
              <a:buAutoNum type="arabicPeriod"/>
            </a:pPr>
            <a:r>
              <a:rPr lang="en-IN" sz="2400" dirty="0" smtClean="0">
                <a:latin typeface="Times New Roman" pitchFamily="18" charset="0"/>
                <a:cs typeface="Times New Roman" pitchFamily="18" charset="0"/>
              </a:rPr>
              <a:t>Educational standards and labour productivity</a:t>
            </a:r>
          </a:p>
          <a:p>
            <a:pPr marL="725488" indent="-363538">
              <a:buFont typeface="+mj-lt"/>
              <a:buAutoNum type="arabicPeriod"/>
            </a:pPr>
            <a:r>
              <a:rPr lang="en-IN" sz="2400" dirty="0" smtClean="0">
                <a:latin typeface="Times New Roman" pitchFamily="18" charset="0"/>
                <a:cs typeface="Times New Roman" pitchFamily="18" charset="0"/>
              </a:rPr>
              <a:t>Labour mobility</a:t>
            </a:r>
          </a:p>
          <a:p>
            <a:pPr marL="725488" indent="-363538">
              <a:buFont typeface="+mj-lt"/>
              <a:buAutoNum type="arabicPeriod"/>
            </a:pPr>
            <a:r>
              <a:rPr lang="en-IN" sz="2400" dirty="0" smtClean="0">
                <a:latin typeface="Times New Roman" pitchFamily="18" charset="0"/>
                <a:cs typeface="Times New Roman" pitchFamily="18" charset="0"/>
              </a:rPr>
              <a:t>Flow of foreign aid and investment</a:t>
            </a:r>
            <a:endParaRPr kumimoji="0" lang="en-US" sz="2400" i="0" u="none" strike="noStrike" kern="1200" cap="none" spc="0" normalizeH="0" baseline="0" noProof="0" dirty="0">
              <a:ln>
                <a:noFill/>
              </a:ln>
              <a:solidFill>
                <a:schemeClr val="tx1"/>
              </a:solidFill>
              <a:effectLst/>
              <a:uLnTx/>
              <a:uFillTx/>
              <a:latin typeface="Times New Roman" pitchFamily="18" charset="0"/>
              <a:ea typeface="Roboto Thin" charset="0"/>
              <a:cs typeface="Times New Roman" pitchFamily="18" charset="0"/>
            </a:endParaRPr>
          </a:p>
        </p:txBody>
      </p:sp>
    </p:spTree>
    <p:extLst>
      <p:ext uri="{BB962C8B-B14F-4D97-AF65-F5344CB8AC3E}">
        <p14:creationId xmlns="" xmlns:p14="http://schemas.microsoft.com/office/powerpoint/2010/main" val="1710408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nodePh="1">
                                  <p:stCondLst>
                                    <p:cond delay="0"/>
                                  </p:stCondLst>
                                  <p:endCondLst>
                                    <p:cond evt="begin" delay="0">
                                      <p:tn val="11"/>
                                    </p:cond>
                                  </p:endCondLst>
                                  <p:childTnLst>
                                    <p:set>
                                      <p:cBhvr>
                                        <p:cTn id="12" dur="1" fill="hold">
                                          <p:stCondLst>
                                            <p:cond delay="0"/>
                                          </p:stCondLst>
                                        </p:cTn>
                                        <p:tgtEl>
                                          <p:spTgt spid="15">
                                            <p:txEl>
                                              <p:pRg st="0" end="0"/>
                                            </p:txEl>
                                          </p:spTgt>
                                        </p:tgtEl>
                                        <p:attrNameLst>
                                          <p:attrName>style.visibility</p:attrName>
                                        </p:attrNameLst>
                                      </p:cBhvr>
                                      <p:to>
                                        <p:strVal val="visible"/>
                                      </p:to>
                                    </p:set>
                                    <p:anim calcmode="lin" valueType="num">
                                      <p:cBhvr additive="base">
                                        <p:cTn id="13"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
                                            <p:txEl>
                                              <p:pRg st="1" end="1"/>
                                            </p:txEl>
                                          </p:spTgt>
                                        </p:tgtEl>
                                        <p:attrNameLst>
                                          <p:attrName>style.visibility</p:attrName>
                                        </p:attrNameLst>
                                      </p:cBhvr>
                                      <p:to>
                                        <p:strVal val="visible"/>
                                      </p:to>
                                    </p:set>
                                    <p:anim calcmode="lin" valueType="num">
                                      <p:cBhvr additive="base">
                                        <p:cTn id="19" dur="500" fill="hold"/>
                                        <p:tgtEl>
                                          <p:spTgt spid="16">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6">
                                            <p:txEl>
                                              <p:pRg st="2" end="2"/>
                                            </p:txEl>
                                          </p:spTgt>
                                        </p:tgtEl>
                                        <p:attrNameLst>
                                          <p:attrName>style.visibility</p:attrName>
                                        </p:attrNameLst>
                                      </p:cBhvr>
                                      <p:to>
                                        <p:strVal val="visible"/>
                                      </p:to>
                                    </p:set>
                                    <p:anim calcmode="lin" valueType="num">
                                      <p:cBhvr additive="base">
                                        <p:cTn id="25" dur="500" fill="hold"/>
                                        <p:tgtEl>
                                          <p:spTgt spid="16">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6">
                                            <p:txEl>
                                              <p:pRg st="3" end="3"/>
                                            </p:txEl>
                                          </p:spTgt>
                                        </p:tgtEl>
                                        <p:attrNameLst>
                                          <p:attrName>style.visibility</p:attrName>
                                        </p:attrNameLst>
                                      </p:cBhvr>
                                      <p:to>
                                        <p:strVal val="visible"/>
                                      </p:to>
                                    </p:set>
                                    <p:anim calcmode="lin" valueType="num">
                                      <p:cBhvr additive="base">
                                        <p:cTn id="31" dur="500" fill="hold"/>
                                        <p:tgtEl>
                                          <p:spTgt spid="16">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861067" y="475886"/>
            <a:ext cx="2458750" cy="769441"/>
          </a:xfrm>
          <a:prstGeom prst="rect">
            <a:avLst/>
          </a:prstGeom>
          <a:noFill/>
        </p:spPr>
        <p:txBody>
          <a:bodyPr wrap="none" rtlCol="0">
            <a:spAutoFit/>
          </a:bodyPr>
          <a:lstStyle/>
          <a:p>
            <a:pPr algn="ctr"/>
            <a:r>
              <a:rPr lang="en-IN" sz="4400" dirty="0" smtClean="0"/>
              <a:t>Education</a:t>
            </a:r>
            <a:endParaRPr lang="en-IN" sz="4400" dirty="0" smtClean="0"/>
          </a:p>
        </p:txBody>
      </p:sp>
      <p:cxnSp>
        <p:nvCxnSpPr>
          <p:cNvPr id="9" name="Straight Connector 8"/>
          <p:cNvCxnSpPr/>
          <p:nvPr/>
        </p:nvCxnSpPr>
        <p:spPr>
          <a:xfrm>
            <a:off x="5504573" y="1306328"/>
            <a:ext cx="1182855" cy="0"/>
          </a:xfrm>
          <a:prstGeom prst="line">
            <a:avLst/>
          </a:prstGeom>
          <a:ln>
            <a:solidFill>
              <a:srgbClr val="2EC4B6"/>
            </a:solidFill>
          </a:ln>
        </p:spPr>
        <p:style>
          <a:lnRef idx="1">
            <a:schemeClr val="accent1"/>
          </a:lnRef>
          <a:fillRef idx="0">
            <a:schemeClr val="accent1"/>
          </a:fillRef>
          <a:effectRef idx="0">
            <a:schemeClr val="accent1"/>
          </a:effectRef>
          <a:fontRef idx="minor">
            <a:schemeClr val="tx1"/>
          </a:fontRef>
        </p:style>
      </p:cxnSp>
      <p:sp>
        <p:nvSpPr>
          <p:cNvPr id="10" name="Triangle 9"/>
          <p:cNvSpPr/>
          <p:nvPr/>
        </p:nvSpPr>
        <p:spPr>
          <a:xfrm rot="10800000">
            <a:off x="5657693" y="0"/>
            <a:ext cx="876615" cy="291995"/>
          </a:xfrm>
          <a:prstGeom prst="triangle">
            <a:avLst/>
          </a:prstGeom>
          <a:solidFill>
            <a:srgbClr val="2EC4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p:cNvSpPr txBox="1">
            <a:spLocks/>
          </p:cNvSpPr>
          <p:nvPr/>
        </p:nvSpPr>
        <p:spPr>
          <a:xfrm>
            <a:off x="914399" y="1447799"/>
            <a:ext cx="10736318" cy="5047593"/>
          </a:xfrm>
          <a:prstGeom prst="rect">
            <a:avLst/>
          </a:prstGeom>
        </p:spPr>
        <p:txBody>
          <a:bodyPr>
            <a:normAutofit/>
          </a:body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1400" b="0" i="0" u="none" strike="noStrike" kern="1200" cap="none" spc="0" normalizeH="0" baseline="0" noProof="0" dirty="0">
              <a:ln>
                <a:noFill/>
              </a:ln>
              <a:solidFill>
                <a:schemeClr val="tx1"/>
              </a:solidFill>
              <a:effectLst/>
              <a:uLnTx/>
              <a:uFillTx/>
              <a:latin typeface="Times New Roman" pitchFamily="18" charset="0"/>
              <a:ea typeface="Roboto Thin" charset="0"/>
              <a:cs typeface="Times New Roman" pitchFamily="18" charset="0"/>
            </a:endParaRPr>
          </a:p>
        </p:txBody>
      </p:sp>
      <p:sp>
        <p:nvSpPr>
          <p:cNvPr id="15" name="Content Placeholder 2"/>
          <p:cNvSpPr txBox="1">
            <a:spLocks/>
          </p:cNvSpPr>
          <p:nvPr/>
        </p:nvSpPr>
        <p:spPr>
          <a:xfrm>
            <a:off x="599090" y="1447800"/>
            <a:ext cx="10830910" cy="5047592"/>
          </a:xfrm>
          <a:prstGeom prst="rect">
            <a:avLst/>
          </a:prstGeom>
        </p:spPr>
        <p:txBody>
          <a:bodyPr>
            <a:noAutofit/>
          </a:body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600" b="0" i="0" u="none" strike="noStrike" kern="1200" cap="none" spc="0" normalizeH="0" baseline="0" noProof="0" dirty="0">
              <a:ln>
                <a:noFill/>
              </a:ln>
              <a:solidFill>
                <a:schemeClr val="tx1"/>
              </a:solidFill>
              <a:effectLst/>
              <a:uLnTx/>
              <a:uFillTx/>
              <a:latin typeface="Times New Roman" pitchFamily="18" charset="0"/>
              <a:ea typeface="Roboto Thin" charset="0"/>
              <a:cs typeface="Times New Roman" pitchFamily="18" charset="0"/>
            </a:endParaRPr>
          </a:p>
        </p:txBody>
      </p:sp>
      <p:sp>
        <p:nvSpPr>
          <p:cNvPr id="16" name="Content Placeholder 2"/>
          <p:cNvSpPr txBox="1">
            <a:spLocks/>
          </p:cNvSpPr>
          <p:nvPr/>
        </p:nvSpPr>
        <p:spPr>
          <a:xfrm>
            <a:off x="599091" y="1384736"/>
            <a:ext cx="11051626" cy="5410200"/>
          </a:xfrm>
          <a:prstGeom prst="rect">
            <a:avLst/>
          </a:prstGeom>
        </p:spPr>
        <p:txBody>
          <a:bodyPr anchor="ctr">
            <a:noAutofit/>
          </a:bodyPr>
          <a:lstStyle/>
          <a:p>
            <a:pPr marL="514350" indent="-514350">
              <a:buFont typeface="Arial" pitchFamily="34" charset="0"/>
              <a:buChar char="•"/>
            </a:pPr>
            <a:r>
              <a:rPr lang="en-IN" sz="2800" dirty="0" smtClean="0">
                <a:latin typeface="Times New Roman" pitchFamily="18" charset="0"/>
                <a:cs typeface="Times New Roman" pitchFamily="18" charset="0"/>
              </a:rPr>
              <a:t>The education policy should shift its focus from enrolment to improvement in the functioning of schools as well as towards raising the quality of education outcomes</a:t>
            </a:r>
            <a:r>
              <a:rPr lang="en-IN" sz="2800" dirty="0" smtClean="0">
                <a:latin typeface="Times New Roman" pitchFamily="18" charset="0"/>
                <a:cs typeface="Times New Roman" pitchFamily="18" charset="0"/>
              </a:rPr>
              <a:t>.</a:t>
            </a:r>
          </a:p>
          <a:p>
            <a:pPr marL="514350" indent="-514350">
              <a:buFont typeface="Arial" pitchFamily="34" charset="0"/>
              <a:buChar char="•"/>
            </a:pPr>
            <a:endParaRPr lang="en-IN" sz="2800" dirty="0" smtClean="0">
              <a:latin typeface="Times New Roman" pitchFamily="18" charset="0"/>
              <a:cs typeface="Times New Roman" pitchFamily="18" charset="0"/>
            </a:endParaRPr>
          </a:p>
          <a:p>
            <a:pPr marL="514350" indent="-514350">
              <a:buFont typeface="Arial" pitchFamily="34" charset="0"/>
              <a:buChar char="•"/>
            </a:pPr>
            <a:r>
              <a:rPr lang="en-IN" sz="2800" dirty="0" smtClean="0">
                <a:latin typeface="Times New Roman" pitchFamily="18" charset="0"/>
                <a:cs typeface="Times New Roman" pitchFamily="18" charset="0"/>
              </a:rPr>
              <a:t>A more focused approach should be undertaken to provide the disabled groups access to both lower and upper primary classes, for removing social barriers to education.</a:t>
            </a:r>
          </a:p>
          <a:p>
            <a:pPr marL="514350" indent="-514350">
              <a:buFont typeface="Arial" pitchFamily="34" charset="0"/>
              <a:buChar char="•"/>
            </a:pPr>
            <a:endParaRPr lang="en-IN" sz="2800" dirty="0" smtClean="0">
              <a:latin typeface="Times New Roman" pitchFamily="18" charset="0"/>
              <a:cs typeface="Times New Roman" pitchFamily="18" charset="0"/>
            </a:endParaRPr>
          </a:p>
          <a:p>
            <a:pPr marL="514350" indent="-514350">
              <a:buFont typeface="Arial" pitchFamily="34" charset="0"/>
              <a:buChar char="•"/>
            </a:pPr>
            <a:r>
              <a:rPr lang="en-IN" sz="2800" dirty="0" smtClean="0">
                <a:latin typeface="Times New Roman" pitchFamily="18" charset="0"/>
                <a:cs typeface="Times New Roman" pitchFamily="18" charset="0"/>
              </a:rPr>
              <a:t>Long-term </a:t>
            </a:r>
            <a:r>
              <a:rPr lang="en-IN" sz="2800" dirty="0" smtClean="0">
                <a:latin typeface="Times New Roman" pitchFamily="18" charset="0"/>
                <a:cs typeface="Times New Roman" pitchFamily="18" charset="0"/>
              </a:rPr>
              <a:t>goals are required to bridge the gender gap, which constitutes a key hurdle in achieving literacy in the country, along with measures to ensure </a:t>
            </a:r>
            <a:r>
              <a:rPr lang="en-IN" sz="2800" dirty="0" err="1" smtClean="0">
                <a:latin typeface="Times New Roman" pitchFamily="18" charset="0"/>
                <a:cs typeface="Times New Roman" pitchFamily="18" charset="0"/>
              </a:rPr>
              <a:t>universalization</a:t>
            </a:r>
            <a:r>
              <a:rPr lang="en-IN" sz="2800" dirty="0" smtClean="0">
                <a:latin typeface="Times New Roman" pitchFamily="18" charset="0"/>
                <a:cs typeface="Times New Roman" pitchFamily="18" charset="0"/>
              </a:rPr>
              <a:t> of elementary education among girls.</a:t>
            </a:r>
          </a:p>
        </p:txBody>
      </p:sp>
    </p:spTree>
    <p:extLst>
      <p:ext uri="{BB962C8B-B14F-4D97-AF65-F5344CB8AC3E}">
        <p14:creationId xmlns="" xmlns:p14="http://schemas.microsoft.com/office/powerpoint/2010/main" val="1710408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nodePh="1">
                                  <p:stCondLst>
                                    <p:cond delay="0"/>
                                  </p:stCondLst>
                                  <p:endCondLst>
                                    <p:cond evt="begin" delay="0">
                                      <p:tn val="11"/>
                                    </p:cond>
                                  </p:endCondLst>
                                  <p:childTnLst>
                                    <p:set>
                                      <p:cBhvr>
                                        <p:cTn id="12" dur="1" fill="hold">
                                          <p:stCondLst>
                                            <p:cond delay="0"/>
                                          </p:stCondLst>
                                        </p:cTn>
                                        <p:tgtEl>
                                          <p:spTgt spid="15">
                                            <p:txEl>
                                              <p:pRg st="0" end="0"/>
                                            </p:txEl>
                                          </p:spTgt>
                                        </p:tgtEl>
                                        <p:attrNameLst>
                                          <p:attrName>style.visibility</p:attrName>
                                        </p:attrNameLst>
                                      </p:cBhvr>
                                      <p:to>
                                        <p:strVal val="visible"/>
                                      </p:to>
                                    </p:set>
                                    <p:anim calcmode="lin" valueType="num">
                                      <p:cBhvr additive="base">
                                        <p:cTn id="13"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861067" y="475886"/>
            <a:ext cx="2458750" cy="769441"/>
          </a:xfrm>
          <a:prstGeom prst="rect">
            <a:avLst/>
          </a:prstGeom>
          <a:noFill/>
        </p:spPr>
        <p:txBody>
          <a:bodyPr wrap="none" rtlCol="0">
            <a:spAutoFit/>
          </a:bodyPr>
          <a:lstStyle/>
          <a:p>
            <a:pPr algn="ctr"/>
            <a:r>
              <a:rPr lang="en-IN" sz="4400" dirty="0" smtClean="0"/>
              <a:t>Education</a:t>
            </a:r>
            <a:endParaRPr lang="en-IN" sz="4400" dirty="0" smtClean="0"/>
          </a:p>
        </p:txBody>
      </p:sp>
      <p:cxnSp>
        <p:nvCxnSpPr>
          <p:cNvPr id="9" name="Straight Connector 8"/>
          <p:cNvCxnSpPr/>
          <p:nvPr/>
        </p:nvCxnSpPr>
        <p:spPr>
          <a:xfrm>
            <a:off x="5504573" y="1306328"/>
            <a:ext cx="1182855" cy="0"/>
          </a:xfrm>
          <a:prstGeom prst="line">
            <a:avLst/>
          </a:prstGeom>
          <a:ln>
            <a:solidFill>
              <a:srgbClr val="2EC4B6"/>
            </a:solidFill>
          </a:ln>
        </p:spPr>
        <p:style>
          <a:lnRef idx="1">
            <a:schemeClr val="accent1"/>
          </a:lnRef>
          <a:fillRef idx="0">
            <a:schemeClr val="accent1"/>
          </a:fillRef>
          <a:effectRef idx="0">
            <a:schemeClr val="accent1"/>
          </a:effectRef>
          <a:fontRef idx="minor">
            <a:schemeClr val="tx1"/>
          </a:fontRef>
        </p:style>
      </p:cxnSp>
      <p:sp>
        <p:nvSpPr>
          <p:cNvPr id="10" name="Triangle 9"/>
          <p:cNvSpPr/>
          <p:nvPr/>
        </p:nvSpPr>
        <p:spPr>
          <a:xfrm rot="10800000">
            <a:off x="5657693" y="0"/>
            <a:ext cx="876615" cy="291995"/>
          </a:xfrm>
          <a:prstGeom prst="triangle">
            <a:avLst/>
          </a:prstGeom>
          <a:solidFill>
            <a:srgbClr val="2EC4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p:cNvSpPr txBox="1">
            <a:spLocks/>
          </p:cNvSpPr>
          <p:nvPr/>
        </p:nvSpPr>
        <p:spPr>
          <a:xfrm>
            <a:off x="914399" y="1447799"/>
            <a:ext cx="10736318" cy="5047593"/>
          </a:xfrm>
          <a:prstGeom prst="rect">
            <a:avLst/>
          </a:prstGeom>
        </p:spPr>
        <p:txBody>
          <a:bodyPr>
            <a:normAutofit/>
          </a:body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1400" b="0" i="0" u="none" strike="noStrike" kern="1200" cap="none" spc="0" normalizeH="0" baseline="0" noProof="0" dirty="0">
              <a:ln>
                <a:noFill/>
              </a:ln>
              <a:solidFill>
                <a:schemeClr val="tx1"/>
              </a:solidFill>
              <a:effectLst/>
              <a:uLnTx/>
              <a:uFillTx/>
              <a:latin typeface="Times New Roman" pitchFamily="18" charset="0"/>
              <a:ea typeface="Roboto Thin" charset="0"/>
              <a:cs typeface="Times New Roman" pitchFamily="18" charset="0"/>
            </a:endParaRPr>
          </a:p>
        </p:txBody>
      </p:sp>
      <p:sp>
        <p:nvSpPr>
          <p:cNvPr id="15" name="Content Placeholder 2"/>
          <p:cNvSpPr txBox="1">
            <a:spLocks/>
          </p:cNvSpPr>
          <p:nvPr/>
        </p:nvSpPr>
        <p:spPr>
          <a:xfrm>
            <a:off x="599090" y="1447800"/>
            <a:ext cx="10830910" cy="5047592"/>
          </a:xfrm>
          <a:prstGeom prst="rect">
            <a:avLst/>
          </a:prstGeom>
        </p:spPr>
        <p:txBody>
          <a:bodyPr>
            <a:noAutofit/>
          </a:body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600" b="0" i="0" u="none" strike="noStrike" kern="1200" cap="none" spc="0" normalizeH="0" baseline="0" noProof="0" dirty="0">
              <a:ln>
                <a:noFill/>
              </a:ln>
              <a:solidFill>
                <a:schemeClr val="tx1"/>
              </a:solidFill>
              <a:effectLst/>
              <a:uLnTx/>
              <a:uFillTx/>
              <a:latin typeface="Times New Roman" pitchFamily="18" charset="0"/>
              <a:ea typeface="Roboto Thin" charset="0"/>
              <a:cs typeface="Times New Roman" pitchFamily="18" charset="0"/>
            </a:endParaRPr>
          </a:p>
        </p:txBody>
      </p:sp>
      <p:sp>
        <p:nvSpPr>
          <p:cNvPr id="16" name="Content Placeholder 2"/>
          <p:cNvSpPr txBox="1">
            <a:spLocks/>
          </p:cNvSpPr>
          <p:nvPr/>
        </p:nvSpPr>
        <p:spPr>
          <a:xfrm>
            <a:off x="599091" y="1384736"/>
            <a:ext cx="11051626" cy="5410200"/>
          </a:xfrm>
          <a:prstGeom prst="rect">
            <a:avLst/>
          </a:prstGeom>
        </p:spPr>
        <p:txBody>
          <a:bodyPr anchor="t">
            <a:noAutofit/>
          </a:bodyPr>
          <a:lstStyle/>
          <a:p>
            <a:pPr marL="514350" indent="-514350">
              <a:buFont typeface="Arial" pitchFamily="34" charset="0"/>
              <a:buChar char="•"/>
            </a:pPr>
            <a:endParaRPr lang="en-IN" sz="2800" dirty="0" smtClean="0">
              <a:latin typeface="Times New Roman" pitchFamily="18" charset="0"/>
              <a:cs typeface="Times New Roman" pitchFamily="18" charset="0"/>
            </a:endParaRPr>
          </a:p>
          <a:p>
            <a:pPr marL="514350" indent="-514350">
              <a:buFont typeface="Arial" pitchFamily="34" charset="0"/>
              <a:buChar char="•"/>
            </a:pPr>
            <a:r>
              <a:rPr lang="en-IN" sz="2800" dirty="0" smtClean="0">
                <a:latin typeface="Times New Roman" pitchFamily="18" charset="0"/>
                <a:cs typeface="Times New Roman" pitchFamily="18" charset="0"/>
              </a:rPr>
              <a:t>A </a:t>
            </a:r>
            <a:r>
              <a:rPr lang="en-IN" sz="2800" dirty="0" smtClean="0">
                <a:latin typeface="Times New Roman" pitchFamily="18" charset="0"/>
                <a:cs typeface="Times New Roman" pitchFamily="18" charset="0"/>
              </a:rPr>
              <a:t>well-designed programme of recruitment of teachers needs to be put into place to ensure a high level of teaching quality and clear backlogs of vacancies at all </a:t>
            </a:r>
            <a:r>
              <a:rPr lang="en-IN" sz="2800" dirty="0" smtClean="0">
                <a:latin typeface="Times New Roman" pitchFamily="18" charset="0"/>
                <a:cs typeface="Times New Roman" pitchFamily="18" charset="0"/>
              </a:rPr>
              <a:t>levels</a:t>
            </a:r>
          </a:p>
          <a:p>
            <a:pPr marL="514350" indent="-514350">
              <a:buFont typeface="Arial" pitchFamily="34" charset="0"/>
              <a:buChar char="•"/>
            </a:pPr>
            <a:endParaRPr lang="en-IN" sz="2800" dirty="0" smtClean="0">
              <a:latin typeface="Times New Roman" pitchFamily="18" charset="0"/>
              <a:cs typeface="Times New Roman" pitchFamily="18" charset="0"/>
            </a:endParaRPr>
          </a:p>
          <a:p>
            <a:pPr marL="514350" indent="-514350">
              <a:buFont typeface="Arial" pitchFamily="34" charset="0"/>
              <a:buChar char="•"/>
            </a:pPr>
            <a:r>
              <a:rPr lang="en-IN" sz="2800" dirty="0" smtClean="0">
                <a:latin typeface="Times New Roman" pitchFamily="18" charset="0"/>
                <a:cs typeface="Times New Roman" pitchFamily="18" charset="0"/>
              </a:rPr>
              <a:t>The issue of child labour, which is estimated at a whopping figure of 12 million, should be tackled at the earliest, as without it, there can be no improvement in child participations in school.</a:t>
            </a:r>
            <a:endParaRPr lang="en-IN" sz="2800"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1710408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nodePh="1">
                                  <p:stCondLst>
                                    <p:cond delay="0"/>
                                  </p:stCondLst>
                                  <p:endCondLst>
                                    <p:cond evt="begin" delay="0">
                                      <p:tn val="11"/>
                                    </p:cond>
                                  </p:endCondLst>
                                  <p:childTnLst>
                                    <p:set>
                                      <p:cBhvr>
                                        <p:cTn id="12" dur="1" fill="hold">
                                          <p:stCondLst>
                                            <p:cond delay="0"/>
                                          </p:stCondLst>
                                        </p:cTn>
                                        <p:tgtEl>
                                          <p:spTgt spid="15">
                                            <p:txEl>
                                              <p:pRg st="0" end="0"/>
                                            </p:txEl>
                                          </p:spTgt>
                                        </p:tgtEl>
                                        <p:attrNameLst>
                                          <p:attrName>style.visibility</p:attrName>
                                        </p:attrNameLst>
                                      </p:cBhvr>
                                      <p:to>
                                        <p:strVal val="visible"/>
                                      </p:to>
                                    </p:set>
                                    <p:anim calcmode="lin" valueType="num">
                                      <p:cBhvr additive="base">
                                        <p:cTn id="13"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239087" y="475886"/>
            <a:ext cx="1702710" cy="769441"/>
          </a:xfrm>
          <a:prstGeom prst="rect">
            <a:avLst/>
          </a:prstGeom>
          <a:noFill/>
        </p:spPr>
        <p:txBody>
          <a:bodyPr wrap="none" rtlCol="0">
            <a:spAutoFit/>
          </a:bodyPr>
          <a:lstStyle/>
          <a:p>
            <a:pPr algn="ctr"/>
            <a:r>
              <a:rPr lang="en-IN" sz="4400" dirty="0" smtClean="0"/>
              <a:t>Health</a:t>
            </a:r>
            <a:endParaRPr lang="en-IN" sz="4400" dirty="0" smtClean="0"/>
          </a:p>
        </p:txBody>
      </p:sp>
      <p:cxnSp>
        <p:nvCxnSpPr>
          <p:cNvPr id="9" name="Straight Connector 8"/>
          <p:cNvCxnSpPr/>
          <p:nvPr/>
        </p:nvCxnSpPr>
        <p:spPr>
          <a:xfrm>
            <a:off x="5504573" y="1306328"/>
            <a:ext cx="1182855" cy="0"/>
          </a:xfrm>
          <a:prstGeom prst="line">
            <a:avLst/>
          </a:prstGeom>
          <a:ln>
            <a:solidFill>
              <a:srgbClr val="2EC4B6"/>
            </a:solidFill>
          </a:ln>
        </p:spPr>
        <p:style>
          <a:lnRef idx="1">
            <a:schemeClr val="accent1"/>
          </a:lnRef>
          <a:fillRef idx="0">
            <a:schemeClr val="accent1"/>
          </a:fillRef>
          <a:effectRef idx="0">
            <a:schemeClr val="accent1"/>
          </a:effectRef>
          <a:fontRef idx="minor">
            <a:schemeClr val="tx1"/>
          </a:fontRef>
        </p:style>
      </p:cxnSp>
      <p:sp>
        <p:nvSpPr>
          <p:cNvPr id="10" name="Triangle 9"/>
          <p:cNvSpPr/>
          <p:nvPr/>
        </p:nvSpPr>
        <p:spPr>
          <a:xfrm rot="10800000">
            <a:off x="5657693" y="0"/>
            <a:ext cx="876615" cy="291995"/>
          </a:xfrm>
          <a:prstGeom prst="triangle">
            <a:avLst/>
          </a:prstGeom>
          <a:solidFill>
            <a:srgbClr val="2EC4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p:cNvSpPr txBox="1">
            <a:spLocks/>
          </p:cNvSpPr>
          <p:nvPr/>
        </p:nvSpPr>
        <p:spPr>
          <a:xfrm>
            <a:off x="914399" y="1447799"/>
            <a:ext cx="10736318" cy="5047593"/>
          </a:xfrm>
          <a:prstGeom prst="rect">
            <a:avLst/>
          </a:prstGeom>
        </p:spPr>
        <p:txBody>
          <a:bodyPr>
            <a:normAutofit/>
          </a:body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1400" b="0" i="0" u="none" strike="noStrike" kern="1200" cap="none" spc="0" normalizeH="0" baseline="0" noProof="0" dirty="0">
              <a:ln>
                <a:noFill/>
              </a:ln>
              <a:solidFill>
                <a:schemeClr val="tx1"/>
              </a:solidFill>
              <a:effectLst/>
              <a:uLnTx/>
              <a:uFillTx/>
              <a:latin typeface="Times New Roman" pitchFamily="18" charset="0"/>
              <a:ea typeface="Roboto Thin" charset="0"/>
              <a:cs typeface="Times New Roman" pitchFamily="18" charset="0"/>
            </a:endParaRPr>
          </a:p>
        </p:txBody>
      </p:sp>
      <p:sp>
        <p:nvSpPr>
          <p:cNvPr id="15" name="Content Placeholder 2"/>
          <p:cNvSpPr txBox="1">
            <a:spLocks/>
          </p:cNvSpPr>
          <p:nvPr/>
        </p:nvSpPr>
        <p:spPr>
          <a:xfrm>
            <a:off x="599090" y="1447800"/>
            <a:ext cx="10830910" cy="5047592"/>
          </a:xfrm>
          <a:prstGeom prst="rect">
            <a:avLst/>
          </a:prstGeom>
        </p:spPr>
        <p:txBody>
          <a:bodyPr>
            <a:noAutofit/>
          </a:body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600" b="0" i="0" u="none" strike="noStrike" kern="1200" cap="none" spc="0" normalizeH="0" baseline="0" noProof="0" dirty="0">
              <a:ln>
                <a:noFill/>
              </a:ln>
              <a:solidFill>
                <a:schemeClr val="tx1"/>
              </a:solidFill>
              <a:effectLst/>
              <a:uLnTx/>
              <a:uFillTx/>
              <a:latin typeface="Times New Roman" pitchFamily="18" charset="0"/>
              <a:ea typeface="Roboto Thin" charset="0"/>
              <a:cs typeface="Times New Roman" pitchFamily="18" charset="0"/>
            </a:endParaRPr>
          </a:p>
        </p:txBody>
      </p:sp>
      <p:sp>
        <p:nvSpPr>
          <p:cNvPr id="16" name="Content Placeholder 2"/>
          <p:cNvSpPr txBox="1">
            <a:spLocks/>
          </p:cNvSpPr>
          <p:nvPr/>
        </p:nvSpPr>
        <p:spPr>
          <a:xfrm>
            <a:off x="599091" y="1384736"/>
            <a:ext cx="11051626" cy="5410200"/>
          </a:xfrm>
          <a:prstGeom prst="rect">
            <a:avLst/>
          </a:prstGeom>
        </p:spPr>
        <p:txBody>
          <a:bodyPr anchor="t">
            <a:noAutofit/>
          </a:bodyPr>
          <a:lstStyle/>
          <a:p>
            <a:pPr marL="514350" indent="-514350">
              <a:buFont typeface="Arial" pitchFamily="34" charset="0"/>
              <a:buChar char="•"/>
            </a:pPr>
            <a:r>
              <a:rPr lang="en-IN" sz="2800" dirty="0" smtClean="0">
                <a:latin typeface="Times New Roman" pitchFamily="18" charset="0"/>
                <a:cs typeface="Times New Roman" pitchFamily="18" charset="0"/>
              </a:rPr>
              <a:t>The focus should be on certain wider sub-domains of healthcare like food and livelihood security, drinking water, women’s literacy, and above all: better nutrition and sanitation</a:t>
            </a:r>
            <a:r>
              <a:rPr lang="en-IN" sz="2800" dirty="0" smtClean="0">
                <a:latin typeface="Times New Roman" pitchFamily="18" charset="0"/>
                <a:cs typeface="Times New Roman" pitchFamily="18" charset="0"/>
              </a:rPr>
              <a:t>.</a:t>
            </a:r>
          </a:p>
          <a:p>
            <a:pPr marL="514350" indent="-514350">
              <a:buFont typeface="Arial" pitchFamily="34" charset="0"/>
              <a:buChar char="•"/>
            </a:pPr>
            <a:endParaRPr lang="en-IN" sz="2800" dirty="0" smtClean="0">
              <a:latin typeface="Times New Roman" pitchFamily="18" charset="0"/>
              <a:cs typeface="Times New Roman" pitchFamily="18" charset="0"/>
            </a:endParaRPr>
          </a:p>
          <a:p>
            <a:pPr marL="514350" indent="-514350">
              <a:buFont typeface="Arial" pitchFamily="34" charset="0"/>
              <a:buChar char="•"/>
            </a:pPr>
            <a:r>
              <a:rPr lang="en-IN" sz="2800" dirty="0" smtClean="0">
                <a:latin typeface="Times New Roman" pitchFamily="18" charset="0"/>
                <a:cs typeface="Times New Roman" pitchFamily="18" charset="0"/>
              </a:rPr>
              <a:t>The public health policy should focus on the prevention of diseases by providing clean water and sanitation rather than fighting diseases by administering antibiotics.</a:t>
            </a:r>
          </a:p>
          <a:p>
            <a:pPr marL="514350" indent="-514350">
              <a:buFont typeface="Arial" pitchFamily="34" charset="0"/>
              <a:buChar char="•"/>
            </a:pPr>
            <a:endParaRPr lang="en-IN" sz="2800" dirty="0" smtClean="0">
              <a:latin typeface="Times New Roman" pitchFamily="18" charset="0"/>
              <a:cs typeface="Times New Roman" pitchFamily="18" charset="0"/>
            </a:endParaRPr>
          </a:p>
          <a:p>
            <a:pPr marL="514350" indent="-514350">
              <a:buFont typeface="Arial" pitchFamily="34" charset="0"/>
              <a:buChar char="•"/>
            </a:pPr>
            <a:r>
              <a:rPr lang="en-IN" sz="2800" dirty="0" smtClean="0">
                <a:latin typeface="Times New Roman" pitchFamily="18" charset="0"/>
                <a:cs typeface="Times New Roman" pitchFamily="18" charset="0"/>
              </a:rPr>
              <a:t>Public </a:t>
            </a:r>
            <a:r>
              <a:rPr lang="en-IN" sz="2800" dirty="0" smtClean="0">
                <a:latin typeface="Times New Roman" pitchFamily="18" charset="0"/>
                <a:cs typeface="Times New Roman" pitchFamily="18" charset="0"/>
              </a:rPr>
              <a:t>expenditure on health in the country constitutes only around 1 % of the GDP. It should be raised to about 2 % during the next five years. There is also a dire shortage of healthcare staff. In order to meet these challenges, the government could partner with various stakeholders.</a:t>
            </a:r>
            <a:endParaRPr lang="en-IN" sz="2800"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1710408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nodePh="1">
                                  <p:stCondLst>
                                    <p:cond delay="0"/>
                                  </p:stCondLst>
                                  <p:endCondLst>
                                    <p:cond evt="begin" delay="0">
                                      <p:tn val="11"/>
                                    </p:cond>
                                  </p:endCondLst>
                                  <p:childTnLst>
                                    <p:set>
                                      <p:cBhvr>
                                        <p:cTn id="12" dur="1" fill="hold">
                                          <p:stCondLst>
                                            <p:cond delay="0"/>
                                          </p:stCondLst>
                                        </p:cTn>
                                        <p:tgtEl>
                                          <p:spTgt spid="15">
                                            <p:txEl>
                                              <p:pRg st="0" end="0"/>
                                            </p:txEl>
                                          </p:spTgt>
                                        </p:tgtEl>
                                        <p:attrNameLst>
                                          <p:attrName>style.visibility</p:attrName>
                                        </p:attrNameLst>
                                      </p:cBhvr>
                                      <p:to>
                                        <p:strVal val="visible"/>
                                      </p:to>
                                    </p:set>
                                    <p:anim calcmode="lin" valueType="num">
                                      <p:cBhvr additive="base">
                                        <p:cTn id="13"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952950" y="475886"/>
            <a:ext cx="2274982" cy="769441"/>
          </a:xfrm>
          <a:prstGeom prst="rect">
            <a:avLst/>
          </a:prstGeom>
          <a:noFill/>
        </p:spPr>
        <p:txBody>
          <a:bodyPr wrap="none" rtlCol="0">
            <a:spAutoFit/>
          </a:bodyPr>
          <a:lstStyle/>
          <a:p>
            <a:pPr algn="ctr"/>
            <a:r>
              <a:rPr lang="en-IN" sz="4400" dirty="0" smtClean="0"/>
              <a:t>Nutrition</a:t>
            </a:r>
            <a:endParaRPr lang="en-IN" sz="4400" dirty="0" smtClean="0"/>
          </a:p>
        </p:txBody>
      </p:sp>
      <p:cxnSp>
        <p:nvCxnSpPr>
          <p:cNvPr id="9" name="Straight Connector 8"/>
          <p:cNvCxnSpPr/>
          <p:nvPr/>
        </p:nvCxnSpPr>
        <p:spPr>
          <a:xfrm>
            <a:off x="5504573" y="1306328"/>
            <a:ext cx="1182855" cy="0"/>
          </a:xfrm>
          <a:prstGeom prst="line">
            <a:avLst/>
          </a:prstGeom>
          <a:ln>
            <a:solidFill>
              <a:srgbClr val="2EC4B6"/>
            </a:solidFill>
          </a:ln>
        </p:spPr>
        <p:style>
          <a:lnRef idx="1">
            <a:schemeClr val="accent1"/>
          </a:lnRef>
          <a:fillRef idx="0">
            <a:schemeClr val="accent1"/>
          </a:fillRef>
          <a:effectRef idx="0">
            <a:schemeClr val="accent1"/>
          </a:effectRef>
          <a:fontRef idx="minor">
            <a:schemeClr val="tx1"/>
          </a:fontRef>
        </p:style>
      </p:cxnSp>
      <p:sp>
        <p:nvSpPr>
          <p:cNvPr id="10" name="Triangle 9"/>
          <p:cNvSpPr/>
          <p:nvPr/>
        </p:nvSpPr>
        <p:spPr>
          <a:xfrm rot="10800000">
            <a:off x="5657693" y="0"/>
            <a:ext cx="876615" cy="291995"/>
          </a:xfrm>
          <a:prstGeom prst="triangle">
            <a:avLst/>
          </a:prstGeom>
          <a:solidFill>
            <a:srgbClr val="2EC4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p:cNvSpPr txBox="1">
            <a:spLocks/>
          </p:cNvSpPr>
          <p:nvPr/>
        </p:nvSpPr>
        <p:spPr>
          <a:xfrm>
            <a:off x="914399" y="1447799"/>
            <a:ext cx="10736318" cy="5047593"/>
          </a:xfrm>
          <a:prstGeom prst="rect">
            <a:avLst/>
          </a:prstGeom>
        </p:spPr>
        <p:txBody>
          <a:bodyPr>
            <a:normAutofit/>
          </a:body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1400" b="0" i="0" u="none" strike="noStrike" kern="1200" cap="none" spc="0" normalizeH="0" baseline="0" noProof="0" dirty="0">
              <a:ln>
                <a:noFill/>
              </a:ln>
              <a:solidFill>
                <a:schemeClr val="tx1"/>
              </a:solidFill>
              <a:effectLst/>
              <a:uLnTx/>
              <a:uFillTx/>
              <a:latin typeface="Times New Roman" pitchFamily="18" charset="0"/>
              <a:ea typeface="Roboto Thin" charset="0"/>
              <a:cs typeface="Times New Roman" pitchFamily="18" charset="0"/>
            </a:endParaRPr>
          </a:p>
        </p:txBody>
      </p:sp>
      <p:sp>
        <p:nvSpPr>
          <p:cNvPr id="15" name="Content Placeholder 2"/>
          <p:cNvSpPr txBox="1">
            <a:spLocks/>
          </p:cNvSpPr>
          <p:nvPr/>
        </p:nvSpPr>
        <p:spPr>
          <a:xfrm>
            <a:off x="599090" y="1447800"/>
            <a:ext cx="10830910" cy="5047592"/>
          </a:xfrm>
          <a:prstGeom prst="rect">
            <a:avLst/>
          </a:prstGeom>
        </p:spPr>
        <p:txBody>
          <a:bodyPr>
            <a:noAutofit/>
          </a:body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600" b="0" i="0" u="none" strike="noStrike" kern="1200" cap="none" spc="0" normalizeH="0" baseline="0" noProof="0" dirty="0">
              <a:ln>
                <a:noFill/>
              </a:ln>
              <a:solidFill>
                <a:schemeClr val="tx1"/>
              </a:solidFill>
              <a:effectLst/>
              <a:uLnTx/>
              <a:uFillTx/>
              <a:latin typeface="Times New Roman" pitchFamily="18" charset="0"/>
              <a:ea typeface="Roboto Thin" charset="0"/>
              <a:cs typeface="Times New Roman" pitchFamily="18" charset="0"/>
            </a:endParaRPr>
          </a:p>
        </p:txBody>
      </p:sp>
      <p:sp>
        <p:nvSpPr>
          <p:cNvPr id="16" name="Content Placeholder 2"/>
          <p:cNvSpPr txBox="1">
            <a:spLocks/>
          </p:cNvSpPr>
          <p:nvPr/>
        </p:nvSpPr>
        <p:spPr>
          <a:xfrm>
            <a:off x="599091" y="1384736"/>
            <a:ext cx="11051626" cy="5410200"/>
          </a:xfrm>
          <a:prstGeom prst="rect">
            <a:avLst/>
          </a:prstGeom>
        </p:spPr>
        <p:txBody>
          <a:bodyPr anchor="t">
            <a:noAutofit/>
          </a:bodyPr>
          <a:lstStyle/>
          <a:p>
            <a:pPr marL="514350" indent="-514350">
              <a:buFont typeface="Arial" pitchFamily="34" charset="0"/>
              <a:buChar char="•"/>
            </a:pPr>
            <a:r>
              <a:rPr lang="en-IN" sz="2600" dirty="0" smtClean="0">
                <a:latin typeface="Times New Roman" pitchFamily="18" charset="0"/>
                <a:cs typeface="Times New Roman" pitchFamily="18" charset="0"/>
              </a:rPr>
              <a:t>In order to reduce malnutrition, policies for increasing food productivity as well as for enhancing land use and desirable cropping patterns should be promoted</a:t>
            </a:r>
            <a:r>
              <a:rPr lang="en-IN" sz="2600" dirty="0" smtClean="0">
                <a:latin typeface="Times New Roman" pitchFamily="18" charset="0"/>
                <a:cs typeface="Times New Roman" pitchFamily="18" charset="0"/>
              </a:rPr>
              <a:t>.</a:t>
            </a:r>
          </a:p>
          <a:p>
            <a:pPr marL="514350" indent="-514350">
              <a:buFont typeface="Arial" pitchFamily="34" charset="0"/>
              <a:buChar char="•"/>
            </a:pPr>
            <a:endParaRPr lang="en-IN" sz="2600" dirty="0" smtClean="0">
              <a:latin typeface="Times New Roman" pitchFamily="18" charset="0"/>
              <a:cs typeface="Times New Roman" pitchFamily="18" charset="0"/>
            </a:endParaRPr>
          </a:p>
          <a:p>
            <a:pPr marL="514350" indent="-514350">
              <a:buFont typeface="Arial" pitchFamily="34" charset="0"/>
              <a:buChar char="•"/>
            </a:pPr>
            <a:r>
              <a:rPr lang="en-IN" sz="2600" dirty="0" smtClean="0">
                <a:latin typeface="Times New Roman" pitchFamily="18" charset="0"/>
                <a:cs typeface="Times New Roman" pitchFamily="18" charset="0"/>
              </a:rPr>
              <a:t>Women’s empowerment can contribute greatly towards reducing malnutrition. This can be achieved by ensuring higher levels of schooling for girls, and higher age at marriage as well as higher maternal age at the birth of the first child</a:t>
            </a:r>
            <a:r>
              <a:rPr lang="en-IN" sz="2600" dirty="0" smtClean="0">
                <a:latin typeface="Times New Roman" pitchFamily="18" charset="0"/>
                <a:cs typeface="Times New Roman" pitchFamily="18" charset="0"/>
              </a:rPr>
              <a:t>.</a:t>
            </a:r>
          </a:p>
          <a:p>
            <a:pPr marL="514350" indent="-514350">
              <a:buFont typeface="Arial" pitchFamily="34" charset="0"/>
              <a:buChar char="•"/>
            </a:pPr>
            <a:endParaRPr lang="en-IN" sz="2600" dirty="0" smtClean="0">
              <a:latin typeface="Times New Roman" pitchFamily="18" charset="0"/>
              <a:cs typeface="Times New Roman" pitchFamily="18" charset="0"/>
            </a:endParaRPr>
          </a:p>
          <a:p>
            <a:pPr marL="514350" indent="-514350">
              <a:buFont typeface="Arial" pitchFamily="34" charset="0"/>
              <a:buChar char="•"/>
            </a:pPr>
            <a:r>
              <a:rPr lang="en-IN" sz="2600" dirty="0" smtClean="0">
                <a:latin typeface="Times New Roman" pitchFamily="18" charset="0"/>
                <a:cs typeface="Times New Roman" pitchFamily="18" charset="0"/>
              </a:rPr>
              <a:t>Especially </a:t>
            </a:r>
            <a:r>
              <a:rPr lang="en-IN" sz="2600" dirty="0" smtClean="0">
                <a:latin typeface="Times New Roman" pitchFamily="18" charset="0"/>
                <a:cs typeface="Times New Roman" pitchFamily="18" charset="0"/>
              </a:rPr>
              <a:t>at the family and local community levels, informing the community about health and nutrition objectives; and generating enthusiasm and awareness to energise them into action is also an another way to of achieving the nutrition objectives of the country.</a:t>
            </a:r>
          </a:p>
          <a:p>
            <a:pPr marL="514350" indent="-514350">
              <a:buFont typeface="Arial" pitchFamily="34" charset="0"/>
              <a:buChar char="•"/>
            </a:pPr>
            <a:endParaRPr lang="en-IN" sz="2600"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1710408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nodePh="1">
                                  <p:stCondLst>
                                    <p:cond delay="0"/>
                                  </p:stCondLst>
                                  <p:endCondLst>
                                    <p:cond evt="begin" delay="0">
                                      <p:tn val="11"/>
                                    </p:cond>
                                  </p:endCondLst>
                                  <p:childTnLst>
                                    <p:set>
                                      <p:cBhvr>
                                        <p:cTn id="12" dur="1" fill="hold">
                                          <p:stCondLst>
                                            <p:cond delay="0"/>
                                          </p:stCondLst>
                                        </p:cTn>
                                        <p:tgtEl>
                                          <p:spTgt spid="15">
                                            <p:txEl>
                                              <p:pRg st="0" end="0"/>
                                            </p:txEl>
                                          </p:spTgt>
                                        </p:tgtEl>
                                        <p:attrNameLst>
                                          <p:attrName>style.visibility</p:attrName>
                                        </p:attrNameLst>
                                      </p:cBhvr>
                                      <p:to>
                                        <p:strVal val="visible"/>
                                      </p:to>
                                    </p:set>
                                    <p:anim calcmode="lin" valueType="num">
                                      <p:cBhvr additive="base">
                                        <p:cTn id="13"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361297" y="475886"/>
            <a:ext cx="5458290" cy="769441"/>
          </a:xfrm>
          <a:prstGeom prst="rect">
            <a:avLst/>
          </a:prstGeom>
          <a:noFill/>
        </p:spPr>
        <p:txBody>
          <a:bodyPr wrap="none" rtlCol="0">
            <a:spAutoFit/>
          </a:bodyPr>
          <a:lstStyle/>
          <a:p>
            <a:pPr algn="ctr"/>
            <a:r>
              <a:rPr lang="en-IN" sz="4400" dirty="0" smtClean="0"/>
              <a:t>Employment and </a:t>
            </a:r>
            <a:r>
              <a:rPr lang="en-IN" sz="4400" dirty="0" smtClean="0"/>
              <a:t>skills</a:t>
            </a:r>
            <a:endParaRPr lang="en-IN" sz="4400" dirty="0" smtClean="0"/>
          </a:p>
        </p:txBody>
      </p:sp>
      <p:cxnSp>
        <p:nvCxnSpPr>
          <p:cNvPr id="9" name="Straight Connector 8"/>
          <p:cNvCxnSpPr/>
          <p:nvPr/>
        </p:nvCxnSpPr>
        <p:spPr>
          <a:xfrm>
            <a:off x="5504573" y="1306328"/>
            <a:ext cx="1182855" cy="0"/>
          </a:xfrm>
          <a:prstGeom prst="line">
            <a:avLst/>
          </a:prstGeom>
          <a:ln>
            <a:solidFill>
              <a:srgbClr val="2EC4B6"/>
            </a:solidFill>
          </a:ln>
        </p:spPr>
        <p:style>
          <a:lnRef idx="1">
            <a:schemeClr val="accent1"/>
          </a:lnRef>
          <a:fillRef idx="0">
            <a:schemeClr val="accent1"/>
          </a:fillRef>
          <a:effectRef idx="0">
            <a:schemeClr val="accent1"/>
          </a:effectRef>
          <a:fontRef idx="minor">
            <a:schemeClr val="tx1"/>
          </a:fontRef>
        </p:style>
      </p:cxnSp>
      <p:sp>
        <p:nvSpPr>
          <p:cNvPr id="10" name="Triangle 9"/>
          <p:cNvSpPr/>
          <p:nvPr/>
        </p:nvSpPr>
        <p:spPr>
          <a:xfrm rot="10800000">
            <a:off x="5657693" y="0"/>
            <a:ext cx="876615" cy="291995"/>
          </a:xfrm>
          <a:prstGeom prst="triangle">
            <a:avLst/>
          </a:prstGeom>
          <a:solidFill>
            <a:srgbClr val="2EC4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p:cNvSpPr txBox="1">
            <a:spLocks/>
          </p:cNvSpPr>
          <p:nvPr/>
        </p:nvSpPr>
        <p:spPr>
          <a:xfrm>
            <a:off x="914399" y="1447799"/>
            <a:ext cx="10736318" cy="5047593"/>
          </a:xfrm>
          <a:prstGeom prst="rect">
            <a:avLst/>
          </a:prstGeom>
        </p:spPr>
        <p:txBody>
          <a:bodyPr>
            <a:normAutofit/>
          </a:body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1400" b="0" i="0" u="none" strike="noStrike" kern="1200" cap="none" spc="0" normalizeH="0" baseline="0" noProof="0" dirty="0">
              <a:ln>
                <a:noFill/>
              </a:ln>
              <a:solidFill>
                <a:schemeClr val="tx1"/>
              </a:solidFill>
              <a:effectLst/>
              <a:uLnTx/>
              <a:uFillTx/>
              <a:latin typeface="Times New Roman" pitchFamily="18" charset="0"/>
              <a:ea typeface="Roboto Thin" charset="0"/>
              <a:cs typeface="Times New Roman" pitchFamily="18" charset="0"/>
            </a:endParaRPr>
          </a:p>
        </p:txBody>
      </p:sp>
      <p:sp>
        <p:nvSpPr>
          <p:cNvPr id="15" name="Content Placeholder 2"/>
          <p:cNvSpPr txBox="1">
            <a:spLocks/>
          </p:cNvSpPr>
          <p:nvPr/>
        </p:nvSpPr>
        <p:spPr>
          <a:xfrm>
            <a:off x="599090" y="1447800"/>
            <a:ext cx="10830910" cy="5047592"/>
          </a:xfrm>
          <a:prstGeom prst="rect">
            <a:avLst/>
          </a:prstGeom>
        </p:spPr>
        <p:txBody>
          <a:bodyPr>
            <a:noAutofit/>
          </a:body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600" b="0" i="0" u="none" strike="noStrike" kern="1200" cap="none" spc="0" normalizeH="0" baseline="0" noProof="0" dirty="0">
              <a:ln>
                <a:noFill/>
              </a:ln>
              <a:solidFill>
                <a:schemeClr val="tx1"/>
              </a:solidFill>
              <a:effectLst/>
              <a:uLnTx/>
              <a:uFillTx/>
              <a:latin typeface="Times New Roman" pitchFamily="18" charset="0"/>
              <a:ea typeface="Roboto Thin" charset="0"/>
              <a:cs typeface="Times New Roman" pitchFamily="18" charset="0"/>
            </a:endParaRPr>
          </a:p>
        </p:txBody>
      </p:sp>
      <p:sp>
        <p:nvSpPr>
          <p:cNvPr id="16" name="Content Placeholder 2"/>
          <p:cNvSpPr txBox="1">
            <a:spLocks/>
          </p:cNvSpPr>
          <p:nvPr/>
        </p:nvSpPr>
        <p:spPr>
          <a:xfrm>
            <a:off x="599091" y="1384736"/>
            <a:ext cx="11051626" cy="5410200"/>
          </a:xfrm>
          <a:prstGeom prst="rect">
            <a:avLst/>
          </a:prstGeom>
        </p:spPr>
        <p:txBody>
          <a:bodyPr anchor="t">
            <a:noAutofit/>
          </a:bodyPr>
          <a:lstStyle/>
          <a:p>
            <a:pPr marL="514350" indent="-514350">
              <a:spcBef>
                <a:spcPts val="2500"/>
              </a:spcBef>
              <a:buFont typeface="Arial" pitchFamily="34" charset="0"/>
              <a:buChar char="•"/>
            </a:pPr>
            <a:r>
              <a:rPr lang="en-IN" sz="2600" dirty="0" smtClean="0">
                <a:latin typeface="Times New Roman" pitchFamily="18" charset="0"/>
                <a:cs typeface="Times New Roman" pitchFamily="18" charset="0"/>
              </a:rPr>
              <a:t>The unorganised sector should be strengthened and sustained with investment to ensure its growth. Due to inter-dependence between the organised and unorganised sectors, labour productivity in the unorganised sector is crucial for improving employment conditions in the organised sector</a:t>
            </a:r>
            <a:r>
              <a:rPr lang="en-IN" sz="2600" dirty="0" smtClean="0">
                <a:latin typeface="Times New Roman" pitchFamily="18" charset="0"/>
                <a:cs typeface="Times New Roman" pitchFamily="18" charset="0"/>
              </a:rPr>
              <a:t>.</a:t>
            </a:r>
            <a:endParaRPr lang="en-IN" sz="2600" dirty="0" smtClean="0">
              <a:latin typeface="Times New Roman" pitchFamily="18" charset="0"/>
              <a:cs typeface="Times New Roman" pitchFamily="18" charset="0"/>
            </a:endParaRPr>
          </a:p>
          <a:p>
            <a:pPr marL="514350" indent="-514350">
              <a:spcBef>
                <a:spcPts val="2500"/>
              </a:spcBef>
              <a:buFont typeface="Arial" pitchFamily="34" charset="0"/>
              <a:buChar char="•"/>
            </a:pPr>
            <a:r>
              <a:rPr lang="en-IN" sz="2600" dirty="0" smtClean="0">
                <a:latin typeface="Times New Roman" pitchFamily="18" charset="0"/>
                <a:cs typeface="Times New Roman" pitchFamily="18" charset="0"/>
              </a:rPr>
              <a:t>This is also important from the perspective of human development as an estimated 90 % of the nation’s workforce is currently engaged in the unorganised sector or the informal economy</a:t>
            </a:r>
            <a:r>
              <a:rPr lang="en-IN" sz="2600" dirty="0" smtClean="0">
                <a:latin typeface="Times New Roman" pitchFamily="18" charset="0"/>
                <a:cs typeface="Times New Roman" pitchFamily="18" charset="0"/>
              </a:rPr>
              <a:t>.</a:t>
            </a:r>
          </a:p>
          <a:p>
            <a:pPr marL="514350" indent="-514350">
              <a:spcBef>
                <a:spcPts val="2500"/>
              </a:spcBef>
              <a:buFont typeface="Arial" pitchFamily="34" charset="0"/>
              <a:buChar char="•"/>
            </a:pPr>
            <a:r>
              <a:rPr lang="en-IN" sz="2600" dirty="0" smtClean="0">
                <a:latin typeface="Times New Roman" pitchFamily="18" charset="0"/>
                <a:cs typeface="Times New Roman" pitchFamily="18" charset="0"/>
              </a:rPr>
              <a:t>As there is an enormous shortage of skilled labours, industry-specific and technology specific skills also need to be simultaneously promoted.</a:t>
            </a:r>
          </a:p>
          <a:p>
            <a:pPr marL="514350" indent="-514350">
              <a:spcBef>
                <a:spcPts val="2500"/>
              </a:spcBef>
              <a:buFont typeface="Arial" pitchFamily="34" charset="0"/>
              <a:buChar char="•"/>
            </a:pPr>
            <a:r>
              <a:rPr lang="en-IN" sz="2600" dirty="0" smtClean="0">
                <a:latin typeface="Times New Roman" pitchFamily="18" charset="0"/>
                <a:cs typeface="Times New Roman" pitchFamily="18" charset="0"/>
              </a:rPr>
              <a:t>Wages should be monitored to examine the labour market and wage fluctuations.</a:t>
            </a:r>
            <a:endParaRPr lang="en-IN" sz="2600"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1710408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nodePh="1">
                                  <p:stCondLst>
                                    <p:cond delay="0"/>
                                  </p:stCondLst>
                                  <p:endCondLst>
                                    <p:cond evt="begin" delay="0">
                                      <p:tn val="11"/>
                                    </p:cond>
                                  </p:endCondLst>
                                  <p:childTnLst>
                                    <p:set>
                                      <p:cBhvr>
                                        <p:cTn id="12" dur="1" fill="hold">
                                          <p:stCondLst>
                                            <p:cond delay="0"/>
                                          </p:stCondLst>
                                        </p:cTn>
                                        <p:tgtEl>
                                          <p:spTgt spid="15">
                                            <p:txEl>
                                              <p:pRg st="0" end="0"/>
                                            </p:txEl>
                                          </p:spTgt>
                                        </p:tgtEl>
                                        <p:attrNameLst>
                                          <p:attrName>style.visibility</p:attrName>
                                        </p:attrNameLst>
                                      </p:cBhvr>
                                      <p:to>
                                        <p:strVal val="visible"/>
                                      </p:to>
                                    </p:set>
                                    <p:anim calcmode="lin" valueType="num">
                                      <p:cBhvr additive="base">
                                        <p:cTn id="13"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997945" y="475886"/>
            <a:ext cx="4184993" cy="769441"/>
          </a:xfrm>
          <a:prstGeom prst="rect">
            <a:avLst/>
          </a:prstGeom>
          <a:noFill/>
        </p:spPr>
        <p:txBody>
          <a:bodyPr wrap="none" rtlCol="0">
            <a:spAutoFit/>
          </a:bodyPr>
          <a:lstStyle/>
          <a:p>
            <a:pPr algn="ctr"/>
            <a:r>
              <a:rPr lang="en-IN" sz="4400" dirty="0" smtClean="0"/>
              <a:t>Social </a:t>
            </a:r>
            <a:r>
              <a:rPr lang="en-IN" sz="4400" dirty="0" smtClean="0"/>
              <a:t>Protection</a:t>
            </a:r>
            <a:endParaRPr lang="en-IN" sz="4400" dirty="0" smtClean="0"/>
          </a:p>
        </p:txBody>
      </p:sp>
      <p:cxnSp>
        <p:nvCxnSpPr>
          <p:cNvPr id="9" name="Straight Connector 8"/>
          <p:cNvCxnSpPr/>
          <p:nvPr/>
        </p:nvCxnSpPr>
        <p:spPr>
          <a:xfrm>
            <a:off x="5504573" y="1306328"/>
            <a:ext cx="1182855" cy="0"/>
          </a:xfrm>
          <a:prstGeom prst="line">
            <a:avLst/>
          </a:prstGeom>
          <a:ln>
            <a:solidFill>
              <a:srgbClr val="2EC4B6"/>
            </a:solidFill>
          </a:ln>
        </p:spPr>
        <p:style>
          <a:lnRef idx="1">
            <a:schemeClr val="accent1"/>
          </a:lnRef>
          <a:fillRef idx="0">
            <a:schemeClr val="accent1"/>
          </a:fillRef>
          <a:effectRef idx="0">
            <a:schemeClr val="accent1"/>
          </a:effectRef>
          <a:fontRef idx="minor">
            <a:schemeClr val="tx1"/>
          </a:fontRef>
        </p:style>
      </p:cxnSp>
      <p:sp>
        <p:nvSpPr>
          <p:cNvPr id="10" name="Triangle 9"/>
          <p:cNvSpPr/>
          <p:nvPr/>
        </p:nvSpPr>
        <p:spPr>
          <a:xfrm rot="10800000">
            <a:off x="5657693" y="0"/>
            <a:ext cx="876615" cy="291995"/>
          </a:xfrm>
          <a:prstGeom prst="triangle">
            <a:avLst/>
          </a:prstGeom>
          <a:solidFill>
            <a:srgbClr val="2EC4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p:cNvSpPr txBox="1">
            <a:spLocks/>
          </p:cNvSpPr>
          <p:nvPr/>
        </p:nvSpPr>
        <p:spPr>
          <a:xfrm>
            <a:off x="914399" y="1447799"/>
            <a:ext cx="10736318" cy="5047593"/>
          </a:xfrm>
          <a:prstGeom prst="rect">
            <a:avLst/>
          </a:prstGeom>
        </p:spPr>
        <p:txBody>
          <a:bodyPr>
            <a:normAutofit/>
          </a:body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1400" b="0" i="0" u="none" strike="noStrike" kern="1200" cap="none" spc="0" normalizeH="0" baseline="0" noProof="0" dirty="0">
              <a:ln>
                <a:noFill/>
              </a:ln>
              <a:solidFill>
                <a:schemeClr val="tx1"/>
              </a:solidFill>
              <a:effectLst/>
              <a:uLnTx/>
              <a:uFillTx/>
              <a:latin typeface="Times New Roman" pitchFamily="18" charset="0"/>
              <a:ea typeface="Roboto Thin" charset="0"/>
              <a:cs typeface="Times New Roman" pitchFamily="18" charset="0"/>
            </a:endParaRPr>
          </a:p>
        </p:txBody>
      </p:sp>
      <p:sp>
        <p:nvSpPr>
          <p:cNvPr id="15" name="Content Placeholder 2"/>
          <p:cNvSpPr txBox="1">
            <a:spLocks/>
          </p:cNvSpPr>
          <p:nvPr/>
        </p:nvSpPr>
        <p:spPr>
          <a:xfrm>
            <a:off x="599090" y="1447800"/>
            <a:ext cx="10830910" cy="5047592"/>
          </a:xfrm>
          <a:prstGeom prst="rect">
            <a:avLst/>
          </a:prstGeom>
        </p:spPr>
        <p:txBody>
          <a:bodyPr>
            <a:noAutofit/>
          </a:body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600" b="0" i="0" u="none" strike="noStrike" kern="1200" cap="none" spc="0" normalizeH="0" baseline="0" noProof="0" dirty="0">
              <a:ln>
                <a:noFill/>
              </a:ln>
              <a:solidFill>
                <a:schemeClr val="tx1"/>
              </a:solidFill>
              <a:effectLst/>
              <a:uLnTx/>
              <a:uFillTx/>
              <a:latin typeface="Times New Roman" pitchFamily="18" charset="0"/>
              <a:ea typeface="Roboto Thin" charset="0"/>
              <a:cs typeface="Times New Roman" pitchFamily="18" charset="0"/>
            </a:endParaRPr>
          </a:p>
        </p:txBody>
      </p:sp>
      <p:sp>
        <p:nvSpPr>
          <p:cNvPr id="16" name="Content Placeholder 2"/>
          <p:cNvSpPr txBox="1">
            <a:spLocks/>
          </p:cNvSpPr>
          <p:nvPr/>
        </p:nvSpPr>
        <p:spPr>
          <a:xfrm>
            <a:off x="599091" y="1384736"/>
            <a:ext cx="11051626" cy="5410200"/>
          </a:xfrm>
          <a:prstGeom prst="rect">
            <a:avLst/>
          </a:prstGeom>
        </p:spPr>
        <p:txBody>
          <a:bodyPr anchor="t">
            <a:noAutofit/>
          </a:bodyPr>
          <a:lstStyle/>
          <a:p>
            <a:pPr marL="514350" indent="-514350">
              <a:buFont typeface="Arial" pitchFamily="34" charset="0"/>
              <a:buChar char="•"/>
            </a:pPr>
            <a:r>
              <a:rPr lang="en-IN" sz="2600" dirty="0" smtClean="0">
                <a:latin typeface="Times New Roman" pitchFamily="18" charset="0"/>
                <a:cs typeface="Times New Roman" pitchFamily="18" charset="0"/>
              </a:rPr>
              <a:t>The disparities </a:t>
            </a:r>
            <a:r>
              <a:rPr lang="en-IN" sz="2600" dirty="0" smtClean="0">
                <a:latin typeface="Times New Roman" pitchFamily="18" charset="0"/>
                <a:cs typeface="Times New Roman" pitchFamily="18" charset="0"/>
              </a:rPr>
              <a:t>between </a:t>
            </a:r>
            <a:r>
              <a:rPr lang="en-IN" sz="2600" dirty="0" smtClean="0">
                <a:latin typeface="Times New Roman" pitchFamily="18" charset="0"/>
                <a:cs typeface="Times New Roman" pitchFamily="18" charset="0"/>
              </a:rPr>
              <a:t>rural-urban areas must be reduced for ensuring higher economic growth</a:t>
            </a:r>
            <a:r>
              <a:rPr lang="en-IN" sz="2600" dirty="0" smtClean="0">
                <a:latin typeface="Times New Roman" pitchFamily="18" charset="0"/>
                <a:cs typeface="Times New Roman" pitchFamily="18" charset="0"/>
              </a:rPr>
              <a:t>.</a:t>
            </a:r>
          </a:p>
          <a:p>
            <a:pPr marL="514350" indent="-514350">
              <a:buFont typeface="Arial" pitchFamily="34" charset="0"/>
              <a:buChar char="•"/>
            </a:pPr>
            <a:endParaRPr lang="en-IN" sz="2600" dirty="0" smtClean="0">
              <a:latin typeface="Times New Roman" pitchFamily="18" charset="0"/>
              <a:cs typeface="Times New Roman" pitchFamily="18" charset="0"/>
            </a:endParaRPr>
          </a:p>
          <a:p>
            <a:pPr marL="514350" indent="-514350">
              <a:buFont typeface="Arial" pitchFamily="34" charset="0"/>
              <a:buChar char="•"/>
            </a:pPr>
            <a:r>
              <a:rPr lang="en-IN" sz="2600" dirty="0" smtClean="0">
                <a:latin typeface="Times New Roman" pitchFamily="18" charset="0"/>
                <a:cs typeface="Times New Roman" pitchFamily="18" charset="0"/>
              </a:rPr>
              <a:t>This also addresses the social protection needs of special groups such as migrant workers, the elderly, persons with disabilities, and </a:t>
            </a:r>
            <a:r>
              <a:rPr lang="en-IN" sz="2600" dirty="0" err="1" smtClean="0">
                <a:latin typeface="Times New Roman" pitchFamily="18" charset="0"/>
                <a:cs typeface="Times New Roman" pitchFamily="18" charset="0"/>
              </a:rPr>
              <a:t>tribals</a:t>
            </a:r>
            <a:r>
              <a:rPr lang="en-IN" sz="2600" dirty="0" smtClean="0">
                <a:latin typeface="Times New Roman" pitchFamily="18" charset="0"/>
                <a:cs typeface="Times New Roman" pitchFamily="18" charset="0"/>
              </a:rPr>
              <a:t>.</a:t>
            </a:r>
            <a:endParaRPr lang="en-IN" sz="2600" dirty="0" smtClean="0">
              <a:latin typeface="Times New Roman" pitchFamily="18" charset="0"/>
              <a:cs typeface="Times New Roman" pitchFamily="18" charset="0"/>
            </a:endParaRPr>
          </a:p>
          <a:p>
            <a:pPr marL="514350" indent="-514350">
              <a:buFont typeface="Arial" pitchFamily="34" charset="0"/>
              <a:buChar char="•"/>
            </a:pPr>
            <a:endParaRPr lang="en-IN" sz="2600" dirty="0" smtClean="0">
              <a:latin typeface="Times New Roman" pitchFamily="18" charset="0"/>
              <a:cs typeface="Times New Roman" pitchFamily="18" charset="0"/>
            </a:endParaRPr>
          </a:p>
          <a:p>
            <a:pPr marL="514350" indent="-514350">
              <a:buFont typeface="Arial" pitchFamily="34" charset="0"/>
              <a:buChar char="•"/>
            </a:pPr>
            <a:r>
              <a:rPr lang="en-IN" sz="2600" dirty="0" smtClean="0">
                <a:latin typeface="Times New Roman" pitchFamily="18" charset="0"/>
                <a:cs typeface="Times New Roman" pitchFamily="18" charset="0"/>
              </a:rPr>
              <a:t>As </a:t>
            </a:r>
            <a:r>
              <a:rPr lang="en-IN" sz="2600" dirty="0" smtClean="0">
                <a:latin typeface="Times New Roman" pitchFamily="18" charset="0"/>
                <a:cs typeface="Times New Roman" pitchFamily="18" charset="0"/>
              </a:rPr>
              <a:t>social security is mostly available only for organised sector, the rest 93 % of workforce which are not engaged in formal work, must be ensured social security needs to the place of work.</a:t>
            </a:r>
            <a:endParaRPr lang="en-IN" sz="2600"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1710408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nodePh="1">
                                  <p:stCondLst>
                                    <p:cond delay="0"/>
                                  </p:stCondLst>
                                  <p:endCondLst>
                                    <p:cond evt="begin" delay="0">
                                      <p:tn val="11"/>
                                    </p:cond>
                                  </p:endCondLst>
                                  <p:childTnLst>
                                    <p:set>
                                      <p:cBhvr>
                                        <p:cTn id="12" dur="1" fill="hold">
                                          <p:stCondLst>
                                            <p:cond delay="0"/>
                                          </p:stCondLst>
                                        </p:cTn>
                                        <p:tgtEl>
                                          <p:spTgt spid="15">
                                            <p:txEl>
                                              <p:pRg st="0" end="0"/>
                                            </p:txEl>
                                          </p:spTgt>
                                        </p:tgtEl>
                                        <p:attrNameLst>
                                          <p:attrName>style.visibility</p:attrName>
                                        </p:attrNameLst>
                                      </p:cBhvr>
                                      <p:to>
                                        <p:strVal val="visible"/>
                                      </p:to>
                                    </p:set>
                                    <p:anim calcmode="lin" valueType="num">
                                      <p:cBhvr additive="base">
                                        <p:cTn id="13"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724952" y="160566"/>
            <a:ext cx="8730980" cy="1200329"/>
          </a:xfrm>
          <a:prstGeom prst="rect">
            <a:avLst/>
          </a:prstGeom>
          <a:noFill/>
        </p:spPr>
        <p:txBody>
          <a:bodyPr wrap="none" rtlCol="0">
            <a:spAutoFit/>
          </a:bodyPr>
          <a:lstStyle/>
          <a:p>
            <a:pPr algn="ctr"/>
            <a:r>
              <a:rPr lang="en-IN" sz="3600" dirty="0" smtClean="0"/>
              <a:t>Strengthening the Social Programmes </a:t>
            </a:r>
            <a:endParaRPr lang="en-IN" sz="3600" dirty="0" smtClean="0"/>
          </a:p>
          <a:p>
            <a:pPr algn="ctr"/>
            <a:r>
              <a:rPr lang="en-IN" sz="3600" dirty="0" smtClean="0"/>
              <a:t>for </a:t>
            </a:r>
            <a:r>
              <a:rPr lang="en-IN" sz="3600" dirty="0" smtClean="0"/>
              <a:t>Improved Human Development Outcomes</a:t>
            </a:r>
          </a:p>
        </p:txBody>
      </p:sp>
      <p:cxnSp>
        <p:nvCxnSpPr>
          <p:cNvPr id="9" name="Straight Connector 8"/>
          <p:cNvCxnSpPr/>
          <p:nvPr/>
        </p:nvCxnSpPr>
        <p:spPr>
          <a:xfrm>
            <a:off x="5504573" y="1306328"/>
            <a:ext cx="1182855" cy="0"/>
          </a:xfrm>
          <a:prstGeom prst="line">
            <a:avLst/>
          </a:prstGeom>
          <a:ln>
            <a:solidFill>
              <a:srgbClr val="2EC4B6"/>
            </a:solidFill>
          </a:ln>
        </p:spPr>
        <p:style>
          <a:lnRef idx="1">
            <a:schemeClr val="accent1"/>
          </a:lnRef>
          <a:fillRef idx="0">
            <a:schemeClr val="accent1"/>
          </a:fillRef>
          <a:effectRef idx="0">
            <a:schemeClr val="accent1"/>
          </a:effectRef>
          <a:fontRef idx="minor">
            <a:schemeClr val="tx1"/>
          </a:fontRef>
        </p:style>
      </p:cxnSp>
      <p:sp>
        <p:nvSpPr>
          <p:cNvPr id="10" name="Triangle 9"/>
          <p:cNvSpPr/>
          <p:nvPr/>
        </p:nvSpPr>
        <p:spPr>
          <a:xfrm rot="10800000">
            <a:off x="5657693" y="0"/>
            <a:ext cx="876615" cy="291995"/>
          </a:xfrm>
          <a:prstGeom prst="triangle">
            <a:avLst/>
          </a:prstGeom>
          <a:solidFill>
            <a:srgbClr val="2EC4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p:cNvSpPr txBox="1">
            <a:spLocks/>
          </p:cNvSpPr>
          <p:nvPr/>
        </p:nvSpPr>
        <p:spPr>
          <a:xfrm>
            <a:off x="914399" y="1447799"/>
            <a:ext cx="10736318" cy="5047593"/>
          </a:xfrm>
          <a:prstGeom prst="rect">
            <a:avLst/>
          </a:prstGeom>
        </p:spPr>
        <p:txBody>
          <a:bodyPr>
            <a:normAutofit/>
          </a:body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1400" b="0" i="0" u="none" strike="noStrike" kern="1200" cap="none" spc="0" normalizeH="0" baseline="0" noProof="0" dirty="0">
              <a:ln>
                <a:noFill/>
              </a:ln>
              <a:solidFill>
                <a:schemeClr val="tx1"/>
              </a:solidFill>
              <a:effectLst/>
              <a:uLnTx/>
              <a:uFillTx/>
              <a:latin typeface="Times New Roman" pitchFamily="18" charset="0"/>
              <a:ea typeface="Roboto Thin" charset="0"/>
              <a:cs typeface="Times New Roman" pitchFamily="18" charset="0"/>
            </a:endParaRPr>
          </a:p>
        </p:txBody>
      </p:sp>
      <p:sp>
        <p:nvSpPr>
          <p:cNvPr id="15" name="Content Placeholder 2"/>
          <p:cNvSpPr txBox="1">
            <a:spLocks/>
          </p:cNvSpPr>
          <p:nvPr/>
        </p:nvSpPr>
        <p:spPr>
          <a:xfrm>
            <a:off x="599090" y="1447800"/>
            <a:ext cx="10830910" cy="5047592"/>
          </a:xfrm>
          <a:prstGeom prst="rect">
            <a:avLst/>
          </a:prstGeom>
        </p:spPr>
        <p:txBody>
          <a:bodyPr>
            <a:noAutofit/>
          </a:body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600" b="0" i="0" u="none" strike="noStrike" kern="1200" cap="none" spc="0" normalizeH="0" baseline="0" noProof="0" dirty="0">
              <a:ln>
                <a:noFill/>
              </a:ln>
              <a:solidFill>
                <a:schemeClr val="tx1"/>
              </a:solidFill>
              <a:effectLst/>
              <a:uLnTx/>
              <a:uFillTx/>
              <a:latin typeface="Times New Roman" pitchFamily="18" charset="0"/>
              <a:ea typeface="Roboto Thin" charset="0"/>
              <a:cs typeface="Times New Roman" pitchFamily="18" charset="0"/>
            </a:endParaRPr>
          </a:p>
        </p:txBody>
      </p:sp>
      <p:sp>
        <p:nvSpPr>
          <p:cNvPr id="16" name="Content Placeholder 2"/>
          <p:cNvSpPr txBox="1">
            <a:spLocks/>
          </p:cNvSpPr>
          <p:nvPr/>
        </p:nvSpPr>
        <p:spPr>
          <a:xfrm>
            <a:off x="599091" y="1384736"/>
            <a:ext cx="11051626" cy="5410200"/>
          </a:xfrm>
          <a:prstGeom prst="rect">
            <a:avLst/>
          </a:prstGeom>
        </p:spPr>
        <p:txBody>
          <a:bodyPr anchor="t">
            <a:noAutofit/>
          </a:bodyPr>
          <a:lstStyle/>
          <a:p>
            <a:pPr marL="514350" indent="-514350">
              <a:buFont typeface="Arial" pitchFamily="34" charset="0"/>
              <a:buChar char="•"/>
            </a:pPr>
            <a:endParaRPr lang="en-IN" sz="2600" dirty="0" smtClean="0">
              <a:latin typeface="Times New Roman" pitchFamily="18" charset="0"/>
              <a:cs typeface="Times New Roman" pitchFamily="18" charset="0"/>
            </a:endParaRPr>
          </a:p>
          <a:p>
            <a:pPr marL="514350" indent="-514350">
              <a:buFont typeface="Arial" pitchFamily="34" charset="0"/>
              <a:buChar char="•"/>
            </a:pPr>
            <a:r>
              <a:rPr lang="en-IN" sz="2600" dirty="0" smtClean="0">
                <a:latin typeface="Times New Roman" pitchFamily="18" charset="0"/>
                <a:cs typeface="Times New Roman" pitchFamily="18" charset="0"/>
              </a:rPr>
              <a:t>Provision </a:t>
            </a:r>
            <a:r>
              <a:rPr lang="en-IN" sz="2600" dirty="0" smtClean="0">
                <a:latin typeface="Times New Roman" pitchFamily="18" charset="0"/>
                <a:cs typeface="Times New Roman" pitchFamily="18" charset="0"/>
              </a:rPr>
              <a:t>of services enhancing human development outcomes, </a:t>
            </a:r>
            <a:r>
              <a:rPr lang="en-IN" sz="2600" dirty="0" smtClean="0">
                <a:latin typeface="Times New Roman" pitchFamily="18" charset="0"/>
                <a:cs typeface="Times New Roman" pitchFamily="18" charset="0"/>
              </a:rPr>
              <a:t>such </a:t>
            </a:r>
            <a:r>
              <a:rPr lang="en-IN" sz="2600" dirty="0" smtClean="0">
                <a:latin typeface="Times New Roman" pitchFamily="18" charset="0"/>
                <a:cs typeface="Times New Roman" pitchFamily="18" charset="0"/>
              </a:rPr>
              <a:t>as health and education, cannot be left solely to the market </a:t>
            </a:r>
            <a:r>
              <a:rPr lang="en-IN" sz="2600" dirty="0" smtClean="0">
                <a:latin typeface="Times New Roman" pitchFamily="18" charset="0"/>
                <a:cs typeface="Times New Roman" pitchFamily="18" charset="0"/>
              </a:rPr>
              <a:t>because of </a:t>
            </a:r>
            <a:r>
              <a:rPr lang="en-IN" sz="2600" dirty="0" smtClean="0">
                <a:latin typeface="Times New Roman" pitchFamily="18" charset="0"/>
                <a:cs typeface="Times New Roman" pitchFamily="18" charset="0"/>
              </a:rPr>
              <a:t>the existing critical market failures as well as due to both inelastic </a:t>
            </a:r>
            <a:r>
              <a:rPr lang="en-IN" sz="2600" dirty="0" smtClean="0">
                <a:latin typeface="Times New Roman" pitchFamily="18" charset="0"/>
                <a:cs typeface="Times New Roman" pitchFamily="18" charset="0"/>
              </a:rPr>
              <a:t>demand </a:t>
            </a:r>
            <a:r>
              <a:rPr lang="en-IN" sz="2600" dirty="0" smtClean="0">
                <a:latin typeface="Times New Roman" pitchFamily="18" charset="0"/>
                <a:cs typeface="Times New Roman" pitchFamily="18" charset="0"/>
              </a:rPr>
              <a:t>and substantial information asymmetries. </a:t>
            </a:r>
            <a:endParaRPr lang="en-IN" sz="2600" dirty="0" smtClean="0">
              <a:latin typeface="Times New Roman" pitchFamily="18" charset="0"/>
              <a:cs typeface="Times New Roman" pitchFamily="18" charset="0"/>
            </a:endParaRPr>
          </a:p>
          <a:p>
            <a:pPr marL="514350" indent="-514350">
              <a:buFont typeface="Arial" pitchFamily="34" charset="0"/>
              <a:buChar char="•"/>
            </a:pPr>
            <a:endParaRPr lang="en-IN" sz="2600" dirty="0" smtClean="0">
              <a:latin typeface="Times New Roman" pitchFamily="18" charset="0"/>
              <a:cs typeface="Times New Roman" pitchFamily="18" charset="0"/>
            </a:endParaRPr>
          </a:p>
          <a:p>
            <a:pPr marL="514350" indent="-514350">
              <a:buFont typeface="Arial" pitchFamily="34" charset="0"/>
              <a:buChar char="•"/>
            </a:pPr>
            <a:r>
              <a:rPr lang="en-IN" sz="2600" dirty="0" smtClean="0">
                <a:latin typeface="Times New Roman" pitchFamily="18" charset="0"/>
                <a:cs typeface="Times New Roman" pitchFamily="18" charset="0"/>
              </a:rPr>
              <a:t>Public–private partnerships </a:t>
            </a:r>
            <a:r>
              <a:rPr lang="en-IN" sz="2600" dirty="0" smtClean="0">
                <a:latin typeface="Times New Roman" pitchFamily="18" charset="0"/>
                <a:cs typeface="Times New Roman" pitchFamily="18" charset="0"/>
              </a:rPr>
              <a:t>may be an effective means of service delivery in these </a:t>
            </a:r>
            <a:r>
              <a:rPr lang="en-IN" sz="2600" dirty="0" smtClean="0">
                <a:latin typeface="Times New Roman" pitchFamily="18" charset="0"/>
                <a:cs typeface="Times New Roman" pitchFamily="18" charset="0"/>
              </a:rPr>
              <a:t>areas.</a:t>
            </a:r>
          </a:p>
          <a:p>
            <a:pPr marL="514350" indent="-514350">
              <a:buFont typeface="Arial" pitchFamily="34" charset="0"/>
              <a:buChar char="•"/>
            </a:pPr>
            <a:endParaRPr lang="en-US" sz="2600" dirty="0" smtClean="0">
              <a:latin typeface="Times New Roman" pitchFamily="18" charset="0"/>
              <a:cs typeface="Times New Roman" pitchFamily="18" charset="0"/>
            </a:endParaRPr>
          </a:p>
          <a:p>
            <a:pPr marL="514350" indent="-514350">
              <a:buFont typeface="Arial" pitchFamily="34" charset="0"/>
              <a:buChar char="•"/>
            </a:pPr>
            <a:r>
              <a:rPr lang="en-US" sz="2600" dirty="0" smtClean="0">
                <a:latin typeface="Times New Roman" pitchFamily="18" charset="0"/>
                <a:cs typeface="Times New Roman" pitchFamily="18" charset="0"/>
              </a:rPr>
              <a:t>The spreading of awareness of the benefits and government programs combined with the efforts of educated people helping others will finally bring India to a higher standard in Human development.</a:t>
            </a:r>
            <a:endParaRPr lang="en-IN" sz="2600"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1710408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nodePh="1">
                                  <p:stCondLst>
                                    <p:cond delay="0"/>
                                  </p:stCondLst>
                                  <p:endCondLst>
                                    <p:cond evt="begin" delay="0">
                                      <p:tn val="11"/>
                                    </p:cond>
                                  </p:endCondLst>
                                  <p:childTnLst>
                                    <p:set>
                                      <p:cBhvr>
                                        <p:cTn id="12" dur="1" fill="hold">
                                          <p:stCondLst>
                                            <p:cond delay="0"/>
                                          </p:stCondLst>
                                        </p:cTn>
                                        <p:tgtEl>
                                          <p:spTgt spid="15">
                                            <p:txEl>
                                              <p:pRg st="0" end="0"/>
                                            </p:txEl>
                                          </p:spTgt>
                                        </p:tgtEl>
                                        <p:attrNameLst>
                                          <p:attrName>style.visibility</p:attrName>
                                        </p:attrNameLst>
                                      </p:cBhvr>
                                      <p:to>
                                        <p:strVal val="visible"/>
                                      </p:to>
                                    </p:set>
                                    <p:anim calcmode="lin" valueType="num">
                                      <p:cBhvr additive="base">
                                        <p:cTn id="13"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chemeClr val="tx1">
              <a:lumMod val="85000"/>
              <a:lumOff val="15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rot="2700000">
            <a:off x="4729112" y="-1366887"/>
            <a:ext cx="2733773" cy="2733773"/>
          </a:xfrm>
          <a:prstGeom prst="rect">
            <a:avLst/>
          </a:prstGeom>
          <a:noFill/>
          <a:ln w="190500">
            <a:solidFill>
              <a:srgbClr val="2EC4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660861" y="2767280"/>
            <a:ext cx="7066230" cy="1323439"/>
          </a:xfrm>
          <a:prstGeom prst="rect">
            <a:avLst/>
          </a:prstGeom>
          <a:noFill/>
        </p:spPr>
        <p:txBody>
          <a:bodyPr wrap="none" rtlCol="0">
            <a:spAutoFit/>
          </a:bodyPr>
          <a:lstStyle/>
          <a:p>
            <a:pPr algn="ctr"/>
            <a:r>
              <a:rPr lang="en-US" sz="8000" b="1" spc="1500" dirty="0" smtClean="0">
                <a:solidFill>
                  <a:schemeClr val="bg1"/>
                </a:solidFill>
                <a:latin typeface="Roboto" pitchFamily="2" charset="0"/>
                <a:ea typeface="Roboto" pitchFamily="2" charset="0"/>
                <a:cs typeface="Nexa Bold" charset="0"/>
              </a:rPr>
              <a:t>Thank You</a:t>
            </a:r>
            <a:endParaRPr lang="en-US" sz="8000" b="1" spc="1500" dirty="0">
              <a:solidFill>
                <a:schemeClr val="bg1"/>
              </a:solidFill>
              <a:latin typeface="Roboto" pitchFamily="2" charset="0"/>
              <a:ea typeface="Roboto" pitchFamily="2" charset="0"/>
              <a:cs typeface="Nexa Bold" charset="0"/>
            </a:endParaRPr>
          </a:p>
        </p:txBody>
      </p:sp>
      <p:sp>
        <p:nvSpPr>
          <p:cNvPr id="10" name="Cross 9"/>
          <p:cNvSpPr/>
          <p:nvPr/>
        </p:nvSpPr>
        <p:spPr>
          <a:xfrm rot="2700000">
            <a:off x="5530315" y="567387"/>
            <a:ext cx="1131369" cy="1131369"/>
          </a:xfrm>
          <a:prstGeom prst="plus">
            <a:avLst>
              <a:gd name="adj" fmla="val 47769"/>
            </a:avLst>
          </a:prstGeom>
          <a:solidFill>
            <a:srgbClr val="2EC4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ross 14"/>
          <p:cNvSpPr/>
          <p:nvPr/>
        </p:nvSpPr>
        <p:spPr>
          <a:xfrm>
            <a:off x="5998246" y="6121763"/>
            <a:ext cx="195508" cy="195508"/>
          </a:xfrm>
          <a:prstGeom prst="plus">
            <a:avLst>
              <a:gd name="adj" fmla="val 36980"/>
            </a:avLst>
          </a:prstGeom>
          <a:solidFill>
            <a:srgbClr val="2EC4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a:off x="788204" y="6044328"/>
            <a:ext cx="38559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100604" y="6044328"/>
            <a:ext cx="38559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802655" y="148406"/>
            <a:ext cx="2548841" cy="584775"/>
          </a:xfrm>
          <a:prstGeom prst="rect">
            <a:avLst/>
          </a:prstGeom>
          <a:noFill/>
        </p:spPr>
        <p:txBody>
          <a:bodyPr wrap="square" rtlCol="0">
            <a:spAutoFit/>
          </a:bodyPr>
          <a:lstStyle/>
          <a:p>
            <a:pPr algn="ctr"/>
            <a:r>
              <a:rPr lang="en-US" sz="3200" b="1" dirty="0" smtClean="0">
                <a:solidFill>
                  <a:schemeClr val="bg1">
                    <a:lumMod val="85000"/>
                  </a:schemeClr>
                </a:solidFill>
                <a:latin typeface="Roboto" pitchFamily="2" charset="0"/>
                <a:ea typeface="Roboto" pitchFamily="2" charset="0"/>
                <a:cs typeface="Roboto Light" charset="0"/>
              </a:rPr>
              <a:t>Group 5</a:t>
            </a:r>
            <a:endParaRPr lang="en-US" sz="3200" b="1" dirty="0">
              <a:solidFill>
                <a:schemeClr val="bg1">
                  <a:lumMod val="85000"/>
                </a:schemeClr>
              </a:solidFill>
              <a:latin typeface="Roboto" pitchFamily="2" charset="0"/>
              <a:ea typeface="Roboto" pitchFamily="2" charset="0"/>
              <a:cs typeface="Roboto Light" charset="0"/>
            </a:endParaRPr>
          </a:p>
        </p:txBody>
      </p:sp>
    </p:spTree>
    <p:extLst>
      <p:ext uri="{BB962C8B-B14F-4D97-AF65-F5344CB8AC3E}">
        <p14:creationId xmlns="" xmlns:p14="http://schemas.microsoft.com/office/powerpoint/2010/main" val="17829837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320097" y="460120"/>
            <a:ext cx="7540655" cy="769441"/>
          </a:xfrm>
          <a:prstGeom prst="rect">
            <a:avLst/>
          </a:prstGeom>
          <a:noFill/>
        </p:spPr>
        <p:txBody>
          <a:bodyPr wrap="none" rtlCol="0">
            <a:spAutoFit/>
          </a:bodyPr>
          <a:lstStyle/>
          <a:p>
            <a:pPr algn="ctr"/>
            <a:r>
              <a:rPr lang="en-IN" sz="4400" dirty="0" smtClean="0"/>
              <a:t>Key Drivers of Economic Growth</a:t>
            </a:r>
          </a:p>
        </p:txBody>
      </p:sp>
      <p:cxnSp>
        <p:nvCxnSpPr>
          <p:cNvPr id="9" name="Straight Connector 8"/>
          <p:cNvCxnSpPr/>
          <p:nvPr/>
        </p:nvCxnSpPr>
        <p:spPr>
          <a:xfrm>
            <a:off x="5504573" y="1227498"/>
            <a:ext cx="1182855" cy="0"/>
          </a:xfrm>
          <a:prstGeom prst="line">
            <a:avLst/>
          </a:prstGeom>
          <a:ln>
            <a:solidFill>
              <a:srgbClr val="2EC4B6"/>
            </a:solidFill>
          </a:ln>
        </p:spPr>
        <p:style>
          <a:lnRef idx="1">
            <a:schemeClr val="accent1"/>
          </a:lnRef>
          <a:fillRef idx="0">
            <a:schemeClr val="accent1"/>
          </a:fillRef>
          <a:effectRef idx="0">
            <a:schemeClr val="accent1"/>
          </a:effectRef>
          <a:fontRef idx="minor">
            <a:schemeClr val="tx1"/>
          </a:fontRef>
        </p:style>
      </p:cxnSp>
      <p:sp>
        <p:nvSpPr>
          <p:cNvPr id="10" name="Triangle 9"/>
          <p:cNvSpPr/>
          <p:nvPr/>
        </p:nvSpPr>
        <p:spPr>
          <a:xfrm rot="10800000">
            <a:off x="5657693" y="0"/>
            <a:ext cx="876615" cy="291995"/>
          </a:xfrm>
          <a:prstGeom prst="triangle">
            <a:avLst/>
          </a:prstGeom>
          <a:solidFill>
            <a:srgbClr val="2EC4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p:cNvSpPr txBox="1">
            <a:spLocks/>
          </p:cNvSpPr>
          <p:nvPr/>
        </p:nvSpPr>
        <p:spPr>
          <a:xfrm>
            <a:off x="914399" y="1447799"/>
            <a:ext cx="10736318" cy="5047593"/>
          </a:xfrm>
          <a:prstGeom prst="rect">
            <a:avLst/>
          </a:prstGeom>
        </p:spPr>
        <p:txBody>
          <a:bodyPr>
            <a:normAutofit/>
          </a:body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1400" b="0" i="0" u="none" strike="noStrike" kern="1200" cap="none" spc="0" normalizeH="0" baseline="0" noProof="0" dirty="0">
              <a:ln>
                <a:noFill/>
              </a:ln>
              <a:solidFill>
                <a:schemeClr val="tx1"/>
              </a:solidFill>
              <a:effectLst/>
              <a:uLnTx/>
              <a:uFillTx/>
              <a:latin typeface="Times New Roman" pitchFamily="18" charset="0"/>
              <a:ea typeface="Roboto Thin" charset="0"/>
              <a:cs typeface="Times New Roman" pitchFamily="18" charset="0"/>
            </a:endParaRPr>
          </a:p>
        </p:txBody>
      </p:sp>
      <p:sp>
        <p:nvSpPr>
          <p:cNvPr id="15" name="Content Placeholder 2"/>
          <p:cNvSpPr txBox="1">
            <a:spLocks/>
          </p:cNvSpPr>
          <p:nvPr/>
        </p:nvSpPr>
        <p:spPr>
          <a:xfrm>
            <a:off x="599090" y="1447800"/>
            <a:ext cx="10830910" cy="5047592"/>
          </a:xfrm>
          <a:prstGeom prst="rect">
            <a:avLst/>
          </a:prstGeom>
        </p:spPr>
        <p:txBody>
          <a:bodyPr>
            <a:noAutofit/>
          </a:body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600" b="0" i="0" u="none" strike="noStrike" kern="1200" cap="none" spc="0" normalizeH="0" baseline="0" noProof="0" dirty="0">
              <a:ln>
                <a:noFill/>
              </a:ln>
              <a:solidFill>
                <a:schemeClr val="tx1"/>
              </a:solidFill>
              <a:effectLst/>
              <a:uLnTx/>
              <a:uFillTx/>
              <a:latin typeface="Times New Roman" pitchFamily="18" charset="0"/>
              <a:ea typeface="Roboto Thin" charset="0"/>
              <a:cs typeface="Times New Roman" pitchFamily="18" charset="0"/>
            </a:endParaRPr>
          </a:p>
        </p:txBody>
      </p:sp>
      <p:pic>
        <p:nvPicPr>
          <p:cNvPr id="8" name="Content Placeholder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128339" y="1304711"/>
            <a:ext cx="7930055" cy="5491042"/>
          </a:xfrm>
          <a:prstGeom prst="rect">
            <a:avLst/>
          </a:prstGeom>
        </p:spPr>
      </p:pic>
    </p:spTree>
    <p:extLst>
      <p:ext uri="{BB962C8B-B14F-4D97-AF65-F5344CB8AC3E}">
        <p14:creationId xmlns="" xmlns:p14="http://schemas.microsoft.com/office/powerpoint/2010/main" val="1710408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nodePh="1">
                                  <p:stCondLst>
                                    <p:cond delay="0"/>
                                  </p:stCondLst>
                                  <p:endCondLst>
                                    <p:cond evt="begin" delay="0">
                                      <p:tn val="11"/>
                                    </p:cond>
                                  </p:endCondLst>
                                  <p:childTnLst>
                                    <p:set>
                                      <p:cBhvr>
                                        <p:cTn id="12" dur="1" fill="hold">
                                          <p:stCondLst>
                                            <p:cond delay="0"/>
                                          </p:stCondLst>
                                        </p:cTn>
                                        <p:tgtEl>
                                          <p:spTgt spid="15">
                                            <p:txEl>
                                              <p:pRg st="0" end="0"/>
                                            </p:txEl>
                                          </p:spTgt>
                                        </p:tgtEl>
                                        <p:attrNameLst>
                                          <p:attrName>style.visibility</p:attrName>
                                        </p:attrNameLst>
                                      </p:cBhvr>
                                      <p:to>
                                        <p:strVal val="visible"/>
                                      </p:to>
                                    </p:set>
                                    <p:anim calcmode="lin" valueType="num">
                                      <p:cBhvr additive="base">
                                        <p:cTn id="13"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81130" y="460120"/>
            <a:ext cx="5618589" cy="769441"/>
          </a:xfrm>
          <a:prstGeom prst="rect">
            <a:avLst/>
          </a:prstGeom>
          <a:noFill/>
        </p:spPr>
        <p:txBody>
          <a:bodyPr wrap="none" rtlCol="0">
            <a:spAutoFit/>
          </a:bodyPr>
          <a:lstStyle/>
          <a:p>
            <a:pPr algn="ctr"/>
            <a:r>
              <a:rPr lang="en-IN" sz="4400" dirty="0" smtClean="0"/>
              <a:t>Economic Development</a:t>
            </a:r>
          </a:p>
        </p:txBody>
      </p:sp>
      <p:cxnSp>
        <p:nvCxnSpPr>
          <p:cNvPr id="9" name="Straight Connector 8"/>
          <p:cNvCxnSpPr/>
          <p:nvPr/>
        </p:nvCxnSpPr>
        <p:spPr>
          <a:xfrm>
            <a:off x="5504573" y="1211732"/>
            <a:ext cx="1182855" cy="0"/>
          </a:xfrm>
          <a:prstGeom prst="line">
            <a:avLst/>
          </a:prstGeom>
          <a:ln>
            <a:solidFill>
              <a:srgbClr val="2EC4B6"/>
            </a:solidFill>
          </a:ln>
        </p:spPr>
        <p:style>
          <a:lnRef idx="1">
            <a:schemeClr val="accent1"/>
          </a:lnRef>
          <a:fillRef idx="0">
            <a:schemeClr val="accent1"/>
          </a:fillRef>
          <a:effectRef idx="0">
            <a:schemeClr val="accent1"/>
          </a:effectRef>
          <a:fontRef idx="minor">
            <a:schemeClr val="tx1"/>
          </a:fontRef>
        </p:style>
      </p:cxnSp>
      <p:sp>
        <p:nvSpPr>
          <p:cNvPr id="10" name="Triangle 9"/>
          <p:cNvSpPr/>
          <p:nvPr/>
        </p:nvSpPr>
        <p:spPr>
          <a:xfrm rot="10800000">
            <a:off x="5657693" y="0"/>
            <a:ext cx="876615" cy="291995"/>
          </a:xfrm>
          <a:prstGeom prst="triangle">
            <a:avLst/>
          </a:prstGeom>
          <a:solidFill>
            <a:srgbClr val="2EC4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p:cNvSpPr txBox="1">
            <a:spLocks/>
          </p:cNvSpPr>
          <p:nvPr/>
        </p:nvSpPr>
        <p:spPr>
          <a:xfrm>
            <a:off x="914399" y="1447799"/>
            <a:ext cx="10736318" cy="5047593"/>
          </a:xfrm>
          <a:prstGeom prst="rect">
            <a:avLst/>
          </a:prstGeom>
        </p:spPr>
        <p:txBody>
          <a:bodyPr>
            <a:normAutofit/>
          </a:body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1400" b="0" i="0" u="none" strike="noStrike" kern="1200" cap="none" spc="0" normalizeH="0" baseline="0" noProof="0" dirty="0">
              <a:ln>
                <a:noFill/>
              </a:ln>
              <a:solidFill>
                <a:schemeClr val="tx1"/>
              </a:solidFill>
              <a:effectLst/>
              <a:uLnTx/>
              <a:uFillTx/>
              <a:latin typeface="Times New Roman" pitchFamily="18" charset="0"/>
              <a:ea typeface="Roboto Thin" charset="0"/>
              <a:cs typeface="Times New Roman" pitchFamily="18" charset="0"/>
            </a:endParaRPr>
          </a:p>
        </p:txBody>
      </p:sp>
      <p:sp>
        <p:nvSpPr>
          <p:cNvPr id="15" name="Content Placeholder 2"/>
          <p:cNvSpPr txBox="1">
            <a:spLocks/>
          </p:cNvSpPr>
          <p:nvPr/>
        </p:nvSpPr>
        <p:spPr>
          <a:xfrm>
            <a:off x="599090" y="1447800"/>
            <a:ext cx="10830910" cy="5047592"/>
          </a:xfrm>
          <a:prstGeom prst="rect">
            <a:avLst/>
          </a:prstGeom>
        </p:spPr>
        <p:txBody>
          <a:bodyPr>
            <a:noAutofit/>
          </a:body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600" b="0" i="0" u="none" strike="noStrike" kern="1200" cap="none" spc="0" normalizeH="0" baseline="0" noProof="0" dirty="0">
              <a:ln>
                <a:noFill/>
              </a:ln>
              <a:solidFill>
                <a:schemeClr val="tx1"/>
              </a:solidFill>
              <a:effectLst/>
              <a:uLnTx/>
              <a:uFillTx/>
              <a:latin typeface="Times New Roman" pitchFamily="18" charset="0"/>
              <a:ea typeface="Roboto Thin" charset="0"/>
              <a:cs typeface="Times New Roman" pitchFamily="18" charset="0"/>
            </a:endParaRPr>
          </a:p>
        </p:txBody>
      </p:sp>
      <p:sp>
        <p:nvSpPr>
          <p:cNvPr id="16" name="Content Placeholder 2"/>
          <p:cNvSpPr txBox="1">
            <a:spLocks/>
          </p:cNvSpPr>
          <p:nvPr/>
        </p:nvSpPr>
        <p:spPr>
          <a:xfrm>
            <a:off x="599091" y="1274374"/>
            <a:ext cx="11051626" cy="5410200"/>
          </a:xfrm>
          <a:prstGeom prst="rect">
            <a:avLst/>
          </a:prstGeom>
        </p:spPr>
        <p:txBody>
          <a:bodyPr anchor="ctr">
            <a:noAutofit/>
          </a:bodyPr>
          <a:lstStyle/>
          <a:p>
            <a:pPr marL="457200" indent="-457200">
              <a:buSzPct val="130000"/>
              <a:buFont typeface="Arial" pitchFamily="34" charset="0"/>
              <a:buChar char="•"/>
            </a:pPr>
            <a:r>
              <a:rPr lang="en-US" sz="2600" dirty="0" smtClean="0">
                <a:latin typeface="Times New Roman" pitchFamily="18" charset="0"/>
                <a:cs typeface="Times New Roman" pitchFamily="18" charset="0"/>
              </a:rPr>
              <a:t>A country's economic development is usually indicated by an increase in citizens' quality of life. 'Quality of life' is often measured using the </a:t>
            </a:r>
            <a:r>
              <a:rPr lang="en-US" sz="2600" b="1" dirty="0" smtClean="0">
                <a:latin typeface="Times New Roman" pitchFamily="18" charset="0"/>
                <a:cs typeface="Times New Roman" pitchFamily="18" charset="0"/>
              </a:rPr>
              <a:t>Human Development Index.</a:t>
            </a:r>
          </a:p>
          <a:p>
            <a:pPr marL="457200" indent="-457200">
              <a:buSzPct val="130000"/>
              <a:buFont typeface="Arial" pitchFamily="34" charset="0"/>
              <a:buChar char="•"/>
            </a:pPr>
            <a:endParaRPr lang="en-US" sz="2600" b="1" dirty="0" smtClean="0">
              <a:latin typeface="Times New Roman" pitchFamily="18" charset="0"/>
              <a:cs typeface="Times New Roman" pitchFamily="18" charset="0"/>
            </a:endParaRPr>
          </a:p>
          <a:p>
            <a:pPr marL="457200" indent="-457200">
              <a:buSzPct val="130000"/>
              <a:buFont typeface="Arial" pitchFamily="34" charset="0"/>
              <a:buChar char="•"/>
            </a:pPr>
            <a:r>
              <a:rPr lang="en-IN" sz="2600" dirty="0" smtClean="0">
                <a:latin typeface="Times New Roman" pitchFamily="18" charset="0"/>
                <a:cs typeface="Times New Roman" pitchFamily="18" charset="0"/>
              </a:rPr>
              <a:t>Development in humans means not only physical growth but also necessary changes that a person has to undergo to develop into mature individual.</a:t>
            </a:r>
          </a:p>
          <a:p>
            <a:pPr marL="457200" indent="-457200">
              <a:buSzPct val="130000"/>
              <a:buFont typeface="Arial" pitchFamily="34" charset="0"/>
              <a:buChar char="•"/>
            </a:pPr>
            <a:endParaRPr lang="en-IN" sz="2600" dirty="0" smtClean="0">
              <a:latin typeface="Times New Roman" pitchFamily="18" charset="0"/>
              <a:cs typeface="Times New Roman" pitchFamily="18" charset="0"/>
            </a:endParaRPr>
          </a:p>
          <a:p>
            <a:pPr marL="457200" indent="-457200">
              <a:buSzPct val="130000"/>
              <a:buFont typeface="Arial" pitchFamily="34" charset="0"/>
              <a:buChar char="•"/>
            </a:pPr>
            <a:r>
              <a:rPr lang="en-IN" sz="2600" dirty="0" smtClean="0">
                <a:latin typeface="Times New Roman" pitchFamily="18" charset="0"/>
                <a:cs typeface="Times New Roman" pitchFamily="18" charset="0"/>
              </a:rPr>
              <a:t>This means that individual attitudes , habits, emotions, feelings and intelligence must undergo changes to fit into concept of matured individual.</a:t>
            </a:r>
          </a:p>
          <a:p>
            <a:pPr marL="457200" indent="-457200">
              <a:buSzPct val="130000"/>
              <a:buFont typeface="Arial" pitchFamily="34" charset="0"/>
              <a:buChar char="•"/>
            </a:pPr>
            <a:endParaRPr lang="en-US" sz="2600" b="1"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1710408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nodePh="1">
                                  <p:stCondLst>
                                    <p:cond delay="0"/>
                                  </p:stCondLst>
                                  <p:endCondLst>
                                    <p:cond evt="begin" delay="0">
                                      <p:tn val="11"/>
                                    </p:cond>
                                  </p:endCondLst>
                                  <p:childTnLst>
                                    <p:set>
                                      <p:cBhvr>
                                        <p:cTn id="12" dur="1" fill="hold">
                                          <p:stCondLst>
                                            <p:cond delay="0"/>
                                          </p:stCondLst>
                                        </p:cTn>
                                        <p:tgtEl>
                                          <p:spTgt spid="15">
                                            <p:txEl>
                                              <p:pRg st="0" end="0"/>
                                            </p:txEl>
                                          </p:spTgt>
                                        </p:tgtEl>
                                        <p:attrNameLst>
                                          <p:attrName>style.visibility</p:attrName>
                                        </p:attrNameLst>
                                      </p:cBhvr>
                                      <p:to>
                                        <p:strVal val="visible"/>
                                      </p:to>
                                    </p:set>
                                    <p:anim calcmode="lin" valueType="num">
                                      <p:cBhvr additive="base">
                                        <p:cTn id="13"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25779" y="460120"/>
            <a:ext cx="11929291" cy="738664"/>
          </a:xfrm>
          <a:prstGeom prst="rect">
            <a:avLst/>
          </a:prstGeom>
          <a:noFill/>
        </p:spPr>
        <p:txBody>
          <a:bodyPr wrap="none" rtlCol="0">
            <a:spAutoFit/>
          </a:bodyPr>
          <a:lstStyle/>
          <a:p>
            <a:pPr algn="ctr"/>
            <a:r>
              <a:rPr lang="en-IN" sz="4200" dirty="0" smtClean="0"/>
              <a:t>Difference between Economic growth &amp; development</a:t>
            </a:r>
          </a:p>
        </p:txBody>
      </p:sp>
      <p:cxnSp>
        <p:nvCxnSpPr>
          <p:cNvPr id="9" name="Straight Connector 8"/>
          <p:cNvCxnSpPr/>
          <p:nvPr/>
        </p:nvCxnSpPr>
        <p:spPr>
          <a:xfrm>
            <a:off x="5504573" y="1164434"/>
            <a:ext cx="1182855" cy="0"/>
          </a:xfrm>
          <a:prstGeom prst="line">
            <a:avLst/>
          </a:prstGeom>
          <a:ln>
            <a:solidFill>
              <a:srgbClr val="2EC4B6"/>
            </a:solidFill>
          </a:ln>
        </p:spPr>
        <p:style>
          <a:lnRef idx="1">
            <a:schemeClr val="accent1"/>
          </a:lnRef>
          <a:fillRef idx="0">
            <a:schemeClr val="accent1"/>
          </a:fillRef>
          <a:effectRef idx="0">
            <a:schemeClr val="accent1"/>
          </a:effectRef>
          <a:fontRef idx="minor">
            <a:schemeClr val="tx1"/>
          </a:fontRef>
        </p:style>
      </p:cxnSp>
      <p:sp>
        <p:nvSpPr>
          <p:cNvPr id="10" name="Triangle 9"/>
          <p:cNvSpPr/>
          <p:nvPr/>
        </p:nvSpPr>
        <p:spPr>
          <a:xfrm rot="10800000">
            <a:off x="5657693" y="0"/>
            <a:ext cx="876615" cy="291995"/>
          </a:xfrm>
          <a:prstGeom prst="triangle">
            <a:avLst/>
          </a:prstGeom>
          <a:solidFill>
            <a:srgbClr val="2EC4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p:cNvSpPr txBox="1">
            <a:spLocks/>
          </p:cNvSpPr>
          <p:nvPr/>
        </p:nvSpPr>
        <p:spPr>
          <a:xfrm>
            <a:off x="914399" y="1447799"/>
            <a:ext cx="10736318" cy="5047593"/>
          </a:xfrm>
          <a:prstGeom prst="rect">
            <a:avLst/>
          </a:prstGeom>
        </p:spPr>
        <p:txBody>
          <a:bodyPr>
            <a:normAutofit/>
          </a:body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1400" b="0" i="0" u="none" strike="noStrike" kern="1200" cap="none" spc="0" normalizeH="0" baseline="0" noProof="0" dirty="0">
              <a:ln>
                <a:noFill/>
              </a:ln>
              <a:solidFill>
                <a:schemeClr val="tx1"/>
              </a:solidFill>
              <a:effectLst/>
              <a:uLnTx/>
              <a:uFillTx/>
              <a:latin typeface="Times New Roman" pitchFamily="18" charset="0"/>
              <a:ea typeface="Roboto Thin" charset="0"/>
              <a:cs typeface="Times New Roman" pitchFamily="18" charset="0"/>
            </a:endParaRPr>
          </a:p>
        </p:txBody>
      </p:sp>
      <p:sp>
        <p:nvSpPr>
          <p:cNvPr id="15" name="Content Placeholder 2"/>
          <p:cNvSpPr txBox="1">
            <a:spLocks/>
          </p:cNvSpPr>
          <p:nvPr/>
        </p:nvSpPr>
        <p:spPr>
          <a:xfrm>
            <a:off x="599090" y="1447800"/>
            <a:ext cx="10830910" cy="5047592"/>
          </a:xfrm>
          <a:prstGeom prst="rect">
            <a:avLst/>
          </a:prstGeom>
        </p:spPr>
        <p:txBody>
          <a:bodyPr>
            <a:noAutofit/>
          </a:body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600" b="0" i="0" u="none" strike="noStrike" kern="1200" cap="none" spc="0" normalizeH="0" baseline="0" noProof="0" dirty="0">
              <a:ln>
                <a:noFill/>
              </a:ln>
              <a:solidFill>
                <a:schemeClr val="tx1"/>
              </a:solidFill>
              <a:effectLst/>
              <a:uLnTx/>
              <a:uFillTx/>
              <a:latin typeface="Times New Roman" pitchFamily="18" charset="0"/>
              <a:ea typeface="Roboto Thin" charset="0"/>
              <a:cs typeface="Times New Roman" pitchFamily="18" charset="0"/>
            </a:endParaRPr>
          </a:p>
        </p:txBody>
      </p:sp>
      <p:sp>
        <p:nvSpPr>
          <p:cNvPr id="16" name="Content Placeholder 2"/>
          <p:cNvSpPr txBox="1">
            <a:spLocks/>
          </p:cNvSpPr>
          <p:nvPr/>
        </p:nvSpPr>
        <p:spPr>
          <a:xfrm>
            <a:off x="599091" y="1274374"/>
            <a:ext cx="11051626" cy="5410200"/>
          </a:xfrm>
          <a:prstGeom prst="rect">
            <a:avLst/>
          </a:prstGeom>
        </p:spPr>
        <p:txBody>
          <a:bodyPr anchor="ctr">
            <a:noAutofit/>
          </a:bodyPr>
          <a:lstStyle/>
          <a:p>
            <a:pPr marL="268288" indent="-268288">
              <a:lnSpc>
                <a:spcPct val="90000"/>
              </a:lnSpc>
              <a:spcBef>
                <a:spcPts val="1500"/>
              </a:spcBef>
              <a:buSzPct val="130000"/>
              <a:buFont typeface="Arial" pitchFamily="34" charset="0"/>
              <a:buChar char="•"/>
            </a:pPr>
            <a:r>
              <a:rPr lang="en-IN" sz="2600" dirty="0" smtClean="0">
                <a:latin typeface="Times New Roman" pitchFamily="18" charset="0"/>
                <a:cs typeface="Times New Roman" pitchFamily="18" charset="0"/>
              </a:rPr>
              <a:t>Economic growth is one of the feature of economic development.</a:t>
            </a:r>
          </a:p>
          <a:p>
            <a:pPr marL="268288" indent="-268288">
              <a:lnSpc>
                <a:spcPct val="90000"/>
              </a:lnSpc>
              <a:spcBef>
                <a:spcPts val="1500"/>
              </a:spcBef>
              <a:buSzPct val="130000"/>
              <a:buFont typeface="Arial" pitchFamily="34" charset="0"/>
              <a:buChar char="•"/>
            </a:pPr>
            <a:r>
              <a:rPr lang="en-IN" sz="2600" dirty="0" smtClean="0">
                <a:latin typeface="Times New Roman" pitchFamily="18" charset="0"/>
                <a:cs typeface="Times New Roman" pitchFamily="18" charset="0"/>
              </a:rPr>
              <a:t>Economic growth is an automatic process. Unlike economic development, which is the outcome of planned and result oriented activities.</a:t>
            </a:r>
          </a:p>
          <a:p>
            <a:pPr marL="268288" indent="-268288">
              <a:lnSpc>
                <a:spcPct val="90000"/>
              </a:lnSpc>
              <a:spcBef>
                <a:spcPts val="1500"/>
              </a:spcBef>
              <a:buSzPct val="130000"/>
              <a:buFont typeface="Arial" pitchFamily="34" charset="0"/>
              <a:buChar char="•"/>
            </a:pPr>
            <a:r>
              <a:rPr lang="en-IN" sz="2600" dirty="0" smtClean="0">
                <a:latin typeface="Times New Roman" pitchFamily="18" charset="0"/>
                <a:cs typeface="Times New Roman" pitchFamily="18" charset="0"/>
              </a:rPr>
              <a:t>Economic growth enables an increase in the indicators like GDP, per capita income, etc. On the other hand, economic development enables improvement in the life expectancy rate, infant mortality rate, literacy rate and poverty rates.</a:t>
            </a:r>
          </a:p>
          <a:p>
            <a:pPr marL="268288" indent="-268288">
              <a:lnSpc>
                <a:spcPct val="90000"/>
              </a:lnSpc>
              <a:spcBef>
                <a:spcPts val="1500"/>
              </a:spcBef>
              <a:buSzPct val="130000"/>
              <a:buFont typeface="Arial" pitchFamily="34" charset="0"/>
              <a:buChar char="•"/>
            </a:pPr>
            <a:r>
              <a:rPr lang="en-IN" sz="2600" dirty="0" smtClean="0">
                <a:latin typeface="Times New Roman" pitchFamily="18" charset="0"/>
                <a:cs typeface="Times New Roman" pitchFamily="18" charset="0"/>
              </a:rPr>
              <a:t>Economic growth can be measured when there is a positive change in the national income, whereas economic development can be seen when there is an increase in real national income.</a:t>
            </a:r>
          </a:p>
          <a:p>
            <a:pPr marL="268288" indent="-268288">
              <a:lnSpc>
                <a:spcPct val="90000"/>
              </a:lnSpc>
              <a:spcBef>
                <a:spcPts val="1500"/>
              </a:spcBef>
              <a:buSzPct val="130000"/>
              <a:buFont typeface="Arial" pitchFamily="34" charset="0"/>
              <a:buChar char="•"/>
            </a:pPr>
            <a:r>
              <a:rPr lang="en-IN" sz="2600" dirty="0" smtClean="0">
                <a:latin typeface="Times New Roman" pitchFamily="18" charset="0"/>
                <a:cs typeface="Times New Roman" pitchFamily="18" charset="0"/>
              </a:rPr>
              <a:t>Economic growth is a short term process which takes into account yearly growth of the economy. But if we talk about economic development it is a long term process.</a:t>
            </a:r>
          </a:p>
        </p:txBody>
      </p:sp>
    </p:spTree>
    <p:extLst>
      <p:ext uri="{BB962C8B-B14F-4D97-AF65-F5344CB8AC3E}">
        <p14:creationId xmlns="" xmlns:p14="http://schemas.microsoft.com/office/powerpoint/2010/main" val="1710408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nodePh="1">
                                  <p:stCondLst>
                                    <p:cond delay="0"/>
                                  </p:stCondLst>
                                  <p:endCondLst>
                                    <p:cond evt="begin" delay="0">
                                      <p:tn val="11"/>
                                    </p:cond>
                                  </p:endCondLst>
                                  <p:childTnLst>
                                    <p:set>
                                      <p:cBhvr>
                                        <p:cTn id="12" dur="1" fill="hold">
                                          <p:stCondLst>
                                            <p:cond delay="0"/>
                                          </p:stCondLst>
                                        </p:cTn>
                                        <p:tgtEl>
                                          <p:spTgt spid="15">
                                            <p:txEl>
                                              <p:pRg st="0" end="0"/>
                                            </p:txEl>
                                          </p:spTgt>
                                        </p:tgtEl>
                                        <p:attrNameLst>
                                          <p:attrName>style.visibility</p:attrName>
                                        </p:attrNameLst>
                                      </p:cBhvr>
                                      <p:to>
                                        <p:strVal val="visible"/>
                                      </p:to>
                                    </p:set>
                                    <p:anim calcmode="lin" valueType="num">
                                      <p:cBhvr additive="base">
                                        <p:cTn id="13"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25779" y="460120"/>
            <a:ext cx="11929291" cy="738664"/>
          </a:xfrm>
          <a:prstGeom prst="rect">
            <a:avLst/>
          </a:prstGeom>
          <a:noFill/>
        </p:spPr>
        <p:txBody>
          <a:bodyPr wrap="none" rtlCol="0">
            <a:spAutoFit/>
          </a:bodyPr>
          <a:lstStyle/>
          <a:p>
            <a:pPr algn="ctr"/>
            <a:r>
              <a:rPr lang="en-IN" sz="4200" dirty="0" smtClean="0"/>
              <a:t>Difference between Economic growth &amp; development</a:t>
            </a:r>
          </a:p>
        </p:txBody>
      </p:sp>
      <p:cxnSp>
        <p:nvCxnSpPr>
          <p:cNvPr id="9" name="Straight Connector 8"/>
          <p:cNvCxnSpPr/>
          <p:nvPr/>
        </p:nvCxnSpPr>
        <p:spPr>
          <a:xfrm>
            <a:off x="5504573" y="1164434"/>
            <a:ext cx="1182855" cy="0"/>
          </a:xfrm>
          <a:prstGeom prst="line">
            <a:avLst/>
          </a:prstGeom>
          <a:ln>
            <a:solidFill>
              <a:srgbClr val="2EC4B6"/>
            </a:solidFill>
          </a:ln>
        </p:spPr>
        <p:style>
          <a:lnRef idx="1">
            <a:schemeClr val="accent1"/>
          </a:lnRef>
          <a:fillRef idx="0">
            <a:schemeClr val="accent1"/>
          </a:fillRef>
          <a:effectRef idx="0">
            <a:schemeClr val="accent1"/>
          </a:effectRef>
          <a:fontRef idx="minor">
            <a:schemeClr val="tx1"/>
          </a:fontRef>
        </p:style>
      </p:cxnSp>
      <p:sp>
        <p:nvSpPr>
          <p:cNvPr id="10" name="Triangle 9"/>
          <p:cNvSpPr/>
          <p:nvPr/>
        </p:nvSpPr>
        <p:spPr>
          <a:xfrm rot="10800000">
            <a:off x="5657693" y="0"/>
            <a:ext cx="876615" cy="291995"/>
          </a:xfrm>
          <a:prstGeom prst="triangle">
            <a:avLst/>
          </a:prstGeom>
          <a:solidFill>
            <a:srgbClr val="2EC4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p:cNvSpPr txBox="1">
            <a:spLocks/>
          </p:cNvSpPr>
          <p:nvPr/>
        </p:nvSpPr>
        <p:spPr>
          <a:xfrm>
            <a:off x="914399" y="1447799"/>
            <a:ext cx="10736318" cy="5047593"/>
          </a:xfrm>
          <a:prstGeom prst="rect">
            <a:avLst/>
          </a:prstGeom>
        </p:spPr>
        <p:txBody>
          <a:bodyPr>
            <a:normAutofit/>
          </a:body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1400" b="0" i="0" u="none" strike="noStrike" kern="1200" cap="none" spc="0" normalizeH="0" baseline="0" noProof="0" dirty="0">
              <a:ln>
                <a:noFill/>
              </a:ln>
              <a:solidFill>
                <a:schemeClr val="tx1"/>
              </a:solidFill>
              <a:effectLst/>
              <a:uLnTx/>
              <a:uFillTx/>
              <a:latin typeface="Times New Roman" pitchFamily="18" charset="0"/>
              <a:ea typeface="Roboto Thin" charset="0"/>
              <a:cs typeface="Times New Roman" pitchFamily="18" charset="0"/>
            </a:endParaRPr>
          </a:p>
        </p:txBody>
      </p:sp>
      <p:sp>
        <p:nvSpPr>
          <p:cNvPr id="15" name="Content Placeholder 2"/>
          <p:cNvSpPr txBox="1">
            <a:spLocks/>
          </p:cNvSpPr>
          <p:nvPr/>
        </p:nvSpPr>
        <p:spPr>
          <a:xfrm>
            <a:off x="599090" y="1447800"/>
            <a:ext cx="10830910" cy="5047592"/>
          </a:xfrm>
          <a:prstGeom prst="rect">
            <a:avLst/>
          </a:prstGeom>
        </p:spPr>
        <p:txBody>
          <a:bodyPr>
            <a:noAutofit/>
          </a:body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600" b="0" i="0" u="none" strike="noStrike" kern="1200" cap="none" spc="0" normalizeH="0" baseline="0" noProof="0" dirty="0">
              <a:ln>
                <a:noFill/>
              </a:ln>
              <a:solidFill>
                <a:schemeClr val="tx1"/>
              </a:solidFill>
              <a:effectLst/>
              <a:uLnTx/>
              <a:uFillTx/>
              <a:latin typeface="Times New Roman" pitchFamily="18" charset="0"/>
              <a:ea typeface="Roboto Thin" charset="0"/>
              <a:cs typeface="Times New Roman" pitchFamily="18" charset="0"/>
            </a:endParaRPr>
          </a:p>
        </p:txBody>
      </p:sp>
      <p:sp>
        <p:nvSpPr>
          <p:cNvPr id="16" name="Content Placeholder 2"/>
          <p:cNvSpPr txBox="1">
            <a:spLocks/>
          </p:cNvSpPr>
          <p:nvPr/>
        </p:nvSpPr>
        <p:spPr>
          <a:xfrm>
            <a:off x="599091" y="1274374"/>
            <a:ext cx="11051626" cy="5410200"/>
          </a:xfrm>
          <a:prstGeom prst="rect">
            <a:avLst/>
          </a:prstGeom>
        </p:spPr>
        <p:txBody>
          <a:bodyPr anchor="ctr">
            <a:noAutofit/>
          </a:bodyPr>
          <a:lstStyle/>
          <a:p>
            <a:pPr marL="268288" indent="-268288">
              <a:spcBef>
                <a:spcPts val="500"/>
              </a:spcBef>
              <a:buSzPct val="130000"/>
              <a:buFont typeface="Arial" pitchFamily="34" charset="0"/>
              <a:buChar char="•"/>
            </a:pPr>
            <a:r>
              <a:rPr lang="en-IN" sz="2600" dirty="0" smtClean="0">
                <a:latin typeface="Times New Roman" pitchFamily="18" charset="0"/>
                <a:cs typeface="Times New Roman" pitchFamily="18" charset="0"/>
              </a:rPr>
              <a:t>Economic Growth is applicable to developed economies to gauge to the quality of life, but as it is an essential condition for the development, it applies to developing countries also. In contrast to that, economic development is applicable to developing countries to measure progress.</a:t>
            </a:r>
          </a:p>
          <a:p>
            <a:pPr marL="268288" indent="-268288">
              <a:spcBef>
                <a:spcPts val="500"/>
              </a:spcBef>
              <a:buSzPct val="130000"/>
              <a:buFont typeface="Arial" pitchFamily="34" charset="0"/>
              <a:buChar char="•"/>
            </a:pPr>
            <a:endParaRPr lang="en-IN" sz="2600" dirty="0" smtClean="0">
              <a:latin typeface="Times New Roman" pitchFamily="18" charset="0"/>
              <a:cs typeface="Times New Roman" pitchFamily="18" charset="0"/>
            </a:endParaRPr>
          </a:p>
          <a:p>
            <a:pPr marL="268288" indent="-268288">
              <a:spcBef>
                <a:spcPts val="500"/>
              </a:spcBef>
              <a:buSzPct val="130000"/>
              <a:buFont typeface="Arial" pitchFamily="34" charset="0"/>
              <a:buChar char="•"/>
            </a:pPr>
            <a:r>
              <a:rPr lang="en-IN" sz="2600" dirty="0" smtClean="0">
                <a:latin typeface="Times New Roman" pitchFamily="18" charset="0"/>
                <a:cs typeface="Times New Roman" pitchFamily="18" charset="0"/>
              </a:rPr>
              <a:t>Economic Growth results in quantitative changes, but economic development brings both quantitative and qualitative changes.</a:t>
            </a:r>
          </a:p>
          <a:p>
            <a:pPr marL="268288" indent="-268288">
              <a:spcBef>
                <a:spcPts val="500"/>
              </a:spcBef>
              <a:buSzPct val="130000"/>
              <a:buFont typeface="Arial" pitchFamily="34" charset="0"/>
              <a:buChar char="•"/>
            </a:pPr>
            <a:endParaRPr lang="en-IN" sz="2600" dirty="0" smtClean="0">
              <a:latin typeface="Times New Roman" pitchFamily="18" charset="0"/>
              <a:cs typeface="Times New Roman" pitchFamily="18" charset="0"/>
            </a:endParaRPr>
          </a:p>
          <a:p>
            <a:pPr marL="268288" indent="-268288">
              <a:spcBef>
                <a:spcPts val="500"/>
              </a:spcBef>
              <a:buSzPct val="130000"/>
              <a:buFont typeface="Arial" pitchFamily="34" charset="0"/>
              <a:buChar char="•"/>
            </a:pPr>
            <a:r>
              <a:rPr lang="en-IN" sz="2600" dirty="0" smtClean="0">
                <a:latin typeface="Times New Roman" pitchFamily="18" charset="0"/>
                <a:cs typeface="Times New Roman" pitchFamily="18" charset="0"/>
              </a:rPr>
              <a:t>Economic growth can be measured in a particular period of time. As opposed to economic development is a continuous process, so it can be seen in the long run.</a:t>
            </a:r>
          </a:p>
        </p:txBody>
      </p:sp>
    </p:spTree>
    <p:extLst>
      <p:ext uri="{BB962C8B-B14F-4D97-AF65-F5344CB8AC3E}">
        <p14:creationId xmlns="" xmlns:p14="http://schemas.microsoft.com/office/powerpoint/2010/main" val="1710408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nodePh="1">
                                  <p:stCondLst>
                                    <p:cond delay="0"/>
                                  </p:stCondLst>
                                  <p:endCondLst>
                                    <p:cond evt="begin" delay="0">
                                      <p:tn val="11"/>
                                    </p:cond>
                                  </p:endCondLst>
                                  <p:childTnLst>
                                    <p:set>
                                      <p:cBhvr>
                                        <p:cTn id="12" dur="1" fill="hold">
                                          <p:stCondLst>
                                            <p:cond delay="0"/>
                                          </p:stCondLst>
                                        </p:cTn>
                                        <p:tgtEl>
                                          <p:spTgt spid="15">
                                            <p:txEl>
                                              <p:pRg st="0" end="0"/>
                                            </p:txEl>
                                          </p:spTgt>
                                        </p:tgtEl>
                                        <p:attrNameLst>
                                          <p:attrName>style.visibility</p:attrName>
                                        </p:attrNameLst>
                                      </p:cBhvr>
                                      <p:to>
                                        <p:strVal val="visible"/>
                                      </p:to>
                                    </p:set>
                                    <p:anim calcmode="lin" valueType="num">
                                      <p:cBhvr additive="base">
                                        <p:cTn id="13"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56399" y="460120"/>
            <a:ext cx="9268051" cy="769441"/>
          </a:xfrm>
          <a:prstGeom prst="rect">
            <a:avLst/>
          </a:prstGeom>
          <a:noFill/>
        </p:spPr>
        <p:txBody>
          <a:bodyPr wrap="none" rtlCol="0">
            <a:spAutoFit/>
          </a:bodyPr>
          <a:lstStyle/>
          <a:p>
            <a:pPr algn="ctr"/>
            <a:r>
              <a:rPr lang="en-IN" sz="4400" dirty="0" smtClean="0"/>
              <a:t>Economic growth without development</a:t>
            </a:r>
          </a:p>
        </p:txBody>
      </p:sp>
      <p:cxnSp>
        <p:nvCxnSpPr>
          <p:cNvPr id="9" name="Straight Connector 8"/>
          <p:cNvCxnSpPr/>
          <p:nvPr/>
        </p:nvCxnSpPr>
        <p:spPr>
          <a:xfrm>
            <a:off x="5504573" y="1164434"/>
            <a:ext cx="1182855" cy="0"/>
          </a:xfrm>
          <a:prstGeom prst="line">
            <a:avLst/>
          </a:prstGeom>
          <a:ln>
            <a:solidFill>
              <a:srgbClr val="2EC4B6"/>
            </a:solidFill>
          </a:ln>
        </p:spPr>
        <p:style>
          <a:lnRef idx="1">
            <a:schemeClr val="accent1"/>
          </a:lnRef>
          <a:fillRef idx="0">
            <a:schemeClr val="accent1"/>
          </a:fillRef>
          <a:effectRef idx="0">
            <a:schemeClr val="accent1"/>
          </a:effectRef>
          <a:fontRef idx="minor">
            <a:schemeClr val="tx1"/>
          </a:fontRef>
        </p:style>
      </p:cxnSp>
      <p:sp>
        <p:nvSpPr>
          <p:cNvPr id="10" name="Triangle 9"/>
          <p:cNvSpPr/>
          <p:nvPr/>
        </p:nvSpPr>
        <p:spPr>
          <a:xfrm rot="10800000">
            <a:off x="5657693" y="0"/>
            <a:ext cx="876615" cy="291995"/>
          </a:xfrm>
          <a:prstGeom prst="triangle">
            <a:avLst/>
          </a:prstGeom>
          <a:solidFill>
            <a:srgbClr val="2EC4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p:cNvSpPr txBox="1">
            <a:spLocks/>
          </p:cNvSpPr>
          <p:nvPr/>
        </p:nvSpPr>
        <p:spPr>
          <a:xfrm>
            <a:off x="914399" y="1447799"/>
            <a:ext cx="10736318" cy="5047593"/>
          </a:xfrm>
          <a:prstGeom prst="rect">
            <a:avLst/>
          </a:prstGeom>
        </p:spPr>
        <p:txBody>
          <a:bodyPr>
            <a:normAutofit/>
          </a:body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1400" b="0" i="0" u="none" strike="noStrike" kern="1200" cap="none" spc="0" normalizeH="0" baseline="0" noProof="0" dirty="0">
              <a:ln>
                <a:noFill/>
              </a:ln>
              <a:solidFill>
                <a:schemeClr val="tx1"/>
              </a:solidFill>
              <a:effectLst/>
              <a:uLnTx/>
              <a:uFillTx/>
              <a:latin typeface="Times New Roman" pitchFamily="18" charset="0"/>
              <a:ea typeface="Roboto Thin" charset="0"/>
              <a:cs typeface="Times New Roman" pitchFamily="18" charset="0"/>
            </a:endParaRPr>
          </a:p>
        </p:txBody>
      </p:sp>
      <p:sp>
        <p:nvSpPr>
          <p:cNvPr id="15" name="Content Placeholder 2"/>
          <p:cNvSpPr txBox="1">
            <a:spLocks/>
          </p:cNvSpPr>
          <p:nvPr/>
        </p:nvSpPr>
        <p:spPr>
          <a:xfrm>
            <a:off x="599090" y="1447800"/>
            <a:ext cx="10830910" cy="5047592"/>
          </a:xfrm>
          <a:prstGeom prst="rect">
            <a:avLst/>
          </a:prstGeom>
        </p:spPr>
        <p:txBody>
          <a:bodyPr>
            <a:noAutofit/>
          </a:body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600" b="0" i="0" u="none" strike="noStrike" kern="1200" cap="none" spc="0" normalizeH="0" baseline="0" noProof="0" dirty="0">
              <a:ln>
                <a:noFill/>
              </a:ln>
              <a:solidFill>
                <a:schemeClr val="tx1"/>
              </a:solidFill>
              <a:effectLst/>
              <a:uLnTx/>
              <a:uFillTx/>
              <a:latin typeface="Times New Roman" pitchFamily="18" charset="0"/>
              <a:ea typeface="Roboto Thin" charset="0"/>
              <a:cs typeface="Times New Roman" pitchFamily="18" charset="0"/>
            </a:endParaRPr>
          </a:p>
        </p:txBody>
      </p:sp>
      <p:sp>
        <p:nvSpPr>
          <p:cNvPr id="16" name="Content Placeholder 2"/>
          <p:cNvSpPr txBox="1">
            <a:spLocks/>
          </p:cNvSpPr>
          <p:nvPr/>
        </p:nvSpPr>
        <p:spPr>
          <a:xfrm>
            <a:off x="599091" y="1274374"/>
            <a:ext cx="11051626" cy="5410200"/>
          </a:xfrm>
          <a:prstGeom prst="rect">
            <a:avLst/>
          </a:prstGeom>
        </p:spPr>
        <p:txBody>
          <a:bodyPr anchor="b">
            <a:noAutofit/>
          </a:bodyPr>
          <a:lstStyle/>
          <a:p>
            <a:pPr marL="268288" indent="-268288">
              <a:spcBef>
                <a:spcPts val="500"/>
              </a:spcBef>
              <a:buSzPct val="130000"/>
              <a:buFont typeface="Arial" pitchFamily="34" charset="0"/>
              <a:buChar char="•"/>
            </a:pPr>
            <a:r>
              <a:rPr lang="en-IN" sz="2600" dirty="0" smtClean="0">
                <a:latin typeface="Times New Roman" pitchFamily="18" charset="0"/>
                <a:cs typeface="Times New Roman" pitchFamily="18" charset="0"/>
              </a:rPr>
              <a:t>Economic growth may only benefit a small % of the population. For example, if a country produces more oil, it will see an increase in GDP. However, it is possible, that this oil is only owned by one firm, and therefore, the average worker doesn’t really benefit.</a:t>
            </a:r>
          </a:p>
          <a:p>
            <a:pPr marL="268288" indent="-268288">
              <a:spcBef>
                <a:spcPts val="500"/>
              </a:spcBef>
              <a:buSzPct val="130000"/>
              <a:buFont typeface="Arial" pitchFamily="34" charset="0"/>
              <a:buChar char="•"/>
            </a:pPr>
            <a:endParaRPr lang="en-IN" sz="2600" dirty="0" smtClean="0">
              <a:latin typeface="Times New Roman" pitchFamily="18" charset="0"/>
              <a:cs typeface="Times New Roman" pitchFamily="18" charset="0"/>
            </a:endParaRPr>
          </a:p>
          <a:p>
            <a:pPr marL="268288" indent="-268288">
              <a:spcBef>
                <a:spcPts val="500"/>
              </a:spcBef>
              <a:buSzPct val="130000"/>
              <a:buFont typeface="Arial" pitchFamily="34" charset="0"/>
              <a:buChar char="•"/>
            </a:pPr>
            <a:r>
              <a:rPr lang="en-IN" sz="2600" dirty="0" smtClean="0">
                <a:latin typeface="Times New Roman" pitchFamily="18" charset="0"/>
                <a:cs typeface="Times New Roman" pitchFamily="18" charset="0"/>
              </a:rPr>
              <a:t>Corruption. A country may see higher GDP, but the benefits of growth may be siphoned into the bank accounts of politicians</a:t>
            </a:r>
          </a:p>
          <a:p>
            <a:pPr marL="268288" indent="-268288">
              <a:spcBef>
                <a:spcPts val="500"/>
              </a:spcBef>
              <a:buSzPct val="130000"/>
              <a:buFont typeface="Arial" pitchFamily="34" charset="0"/>
              <a:buChar char="•"/>
            </a:pPr>
            <a:endParaRPr lang="en-IN" sz="2600" dirty="0" smtClean="0">
              <a:latin typeface="Times New Roman" pitchFamily="18" charset="0"/>
              <a:cs typeface="Times New Roman" pitchFamily="18" charset="0"/>
            </a:endParaRPr>
          </a:p>
          <a:p>
            <a:pPr marL="268288" indent="-268288">
              <a:spcBef>
                <a:spcPts val="500"/>
              </a:spcBef>
              <a:buSzPct val="130000"/>
              <a:buFont typeface="Arial" pitchFamily="34" charset="0"/>
              <a:buChar char="•"/>
            </a:pPr>
            <a:r>
              <a:rPr lang="en-IN" sz="2600" dirty="0" smtClean="0">
                <a:latin typeface="Times New Roman" pitchFamily="18" charset="0"/>
                <a:cs typeface="Times New Roman" pitchFamily="18" charset="0"/>
              </a:rPr>
              <a:t>Environmental problems. Producing toxic chemicals will lead to an increase in real GDP. However, without proper regulation it can also lead to environmental and health problems. This is an example of where growth leads to a decline in living standards for many.</a:t>
            </a:r>
          </a:p>
        </p:txBody>
      </p:sp>
    </p:spTree>
    <p:extLst>
      <p:ext uri="{BB962C8B-B14F-4D97-AF65-F5344CB8AC3E}">
        <p14:creationId xmlns="" xmlns:p14="http://schemas.microsoft.com/office/powerpoint/2010/main" val="1710408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nodePh="1">
                                  <p:stCondLst>
                                    <p:cond delay="0"/>
                                  </p:stCondLst>
                                  <p:endCondLst>
                                    <p:cond evt="begin" delay="0">
                                      <p:tn val="11"/>
                                    </p:cond>
                                  </p:endCondLst>
                                  <p:childTnLst>
                                    <p:set>
                                      <p:cBhvr>
                                        <p:cTn id="12" dur="1" fill="hold">
                                          <p:stCondLst>
                                            <p:cond delay="0"/>
                                          </p:stCondLst>
                                        </p:cTn>
                                        <p:tgtEl>
                                          <p:spTgt spid="15">
                                            <p:txEl>
                                              <p:pRg st="0" end="0"/>
                                            </p:txEl>
                                          </p:spTgt>
                                        </p:tgtEl>
                                        <p:attrNameLst>
                                          <p:attrName>style.visibility</p:attrName>
                                        </p:attrNameLst>
                                      </p:cBhvr>
                                      <p:to>
                                        <p:strVal val="visible"/>
                                      </p:to>
                                    </p:set>
                                    <p:anim calcmode="lin" valueType="num">
                                      <p:cBhvr additive="base">
                                        <p:cTn id="13"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1612</TotalTime>
  <Words>2939</Words>
  <Application>Microsoft Office PowerPoint</Application>
  <PresentationFormat>Custom</PresentationFormat>
  <Paragraphs>302</Paragraphs>
  <Slides>47</Slides>
  <Notes>1</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Riddhesh Sanghvi</dc:creator>
  <cp:lastModifiedBy>User</cp:lastModifiedBy>
  <cp:revision>261</cp:revision>
  <dcterms:created xsi:type="dcterms:W3CDTF">2016-02-29T05:08:03Z</dcterms:created>
  <dcterms:modified xsi:type="dcterms:W3CDTF">2016-04-24T18:29:17Z</dcterms:modified>
</cp:coreProperties>
</file>