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81" r:id="rId10"/>
    <p:sldId id="264" r:id="rId11"/>
    <p:sldId id="265" r:id="rId12"/>
    <p:sldId id="266" r:id="rId13"/>
    <p:sldId id="267" r:id="rId14"/>
    <p:sldId id="268" r:id="rId15"/>
    <p:sldId id="269" r:id="rId16"/>
    <p:sldId id="270" r:id="rId17"/>
    <p:sldId id="271" r:id="rId18"/>
    <p:sldId id="282" r:id="rId19"/>
    <p:sldId id="272" r:id="rId20"/>
    <p:sldId id="283" r:id="rId21"/>
    <p:sldId id="273" r:id="rId22"/>
    <p:sldId id="274" r:id="rId23"/>
    <p:sldId id="275" r:id="rId24"/>
    <p:sldId id="277" r:id="rId25"/>
    <p:sldId id="278"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6000EAF-08B2-4D18-970E-EBEB448CFDD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000EAF-08B2-4D18-970E-EBEB448CFDD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000EAF-08B2-4D18-970E-EBEB448CFDD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000EAF-08B2-4D18-970E-EBEB448CFDD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000EAF-08B2-4D18-970E-EBEB448CFDD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000EAF-08B2-4D18-970E-EBEB448CFDD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000EAF-08B2-4D18-970E-EBEB448CFDD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000EAF-08B2-4D18-970E-EBEB448CFDD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000EAF-08B2-4D18-970E-EBEB448CFDD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000EAF-08B2-4D18-970E-EBEB448CFDD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0E987C-A823-4C67-BA8A-F4823C081EE4}" type="datetimeFigureOut">
              <a:rPr lang="en-IN" smtClean="0"/>
              <a:pPr/>
              <a:t>19-02-2016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6000EAF-08B2-4D18-970E-EBEB448CFDD1}"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0E987C-A823-4C67-BA8A-F4823C081EE4}" type="datetimeFigureOut">
              <a:rPr lang="en-IN" smtClean="0"/>
              <a:pPr/>
              <a:t>19-02-2016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6000EAF-08B2-4D18-970E-EBEB448CFDD1}"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142984"/>
            <a:ext cx="7851648" cy="1828800"/>
          </a:xfrm>
        </p:spPr>
        <p:txBody>
          <a:bodyPr>
            <a:normAutofit fontScale="90000"/>
          </a:bodyPr>
          <a:lstStyle/>
          <a:p>
            <a:pPr algn="ctr"/>
            <a:r>
              <a:rPr lang="en-IN" dirty="0" smtClean="0"/>
              <a:t/>
            </a:r>
            <a:br>
              <a:rPr lang="en-IN" dirty="0" smtClean="0"/>
            </a:br>
            <a:r>
              <a:rPr lang="en-IN" dirty="0" smtClean="0"/>
              <a:t>Economics Project 1</a:t>
            </a:r>
            <a:br>
              <a:rPr lang="en-IN" dirty="0" smtClean="0"/>
            </a:br>
            <a:r>
              <a:rPr lang="en-IN" dirty="0" smtClean="0"/>
              <a:t/>
            </a:r>
            <a:br>
              <a:rPr lang="en-IN" dirty="0" smtClean="0"/>
            </a:br>
            <a:r>
              <a:rPr lang="en-IN" dirty="0" smtClean="0"/>
              <a:t>MAGGI </a:t>
            </a:r>
            <a:r>
              <a:rPr lang="en-IN" dirty="0" smtClean="0"/>
              <a:t>STALLS</a:t>
            </a:r>
            <a:endParaRPr lang="en-IN" dirty="0"/>
          </a:p>
        </p:txBody>
      </p:sp>
      <p:sp>
        <p:nvSpPr>
          <p:cNvPr id="3" name="Subtitle 2"/>
          <p:cNvSpPr>
            <a:spLocks noGrp="1"/>
          </p:cNvSpPr>
          <p:nvPr>
            <p:ph type="subTitle" idx="1"/>
          </p:nvPr>
        </p:nvSpPr>
        <p:spPr>
          <a:xfrm>
            <a:off x="571472" y="4000504"/>
            <a:ext cx="7854696" cy="1752600"/>
          </a:xfrm>
        </p:spPr>
        <p:txBody>
          <a:bodyPr/>
          <a:lstStyle/>
          <a:p>
            <a:pPr algn="ctr"/>
            <a:r>
              <a:rPr lang="en-IN" sz="4000" dirty="0" smtClean="0">
                <a:latin typeface="+mj-lt"/>
              </a:rPr>
              <a:t>Group No : 9</a:t>
            </a: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SHIFT IN DEMAND CURVES</a:t>
            </a:r>
            <a:endParaRPr lang="en-IN" dirty="0"/>
          </a:p>
        </p:txBody>
      </p:sp>
      <p:sp>
        <p:nvSpPr>
          <p:cNvPr id="3" name="Content Placeholder 2"/>
          <p:cNvSpPr>
            <a:spLocks noGrp="1"/>
          </p:cNvSpPr>
          <p:nvPr>
            <p:ph idx="1"/>
          </p:nvPr>
        </p:nvSpPr>
        <p:spPr/>
        <p:txBody>
          <a:bodyPr/>
          <a:lstStyle/>
          <a:p>
            <a:r>
              <a:rPr lang="en-US" dirty="0" smtClean="0"/>
              <a:t>Shift </a:t>
            </a:r>
            <a:r>
              <a:rPr lang="en-US" dirty="0"/>
              <a:t>in demand curves refers to the change in demand due to change in factors other than price.</a:t>
            </a:r>
            <a:endParaRPr lang="en-IN" dirty="0"/>
          </a:p>
          <a:p>
            <a:r>
              <a:rPr lang="en-US" dirty="0"/>
              <a:t>Shift can be of 2 types-</a:t>
            </a:r>
            <a:endParaRPr lang="en-IN" dirty="0"/>
          </a:p>
          <a:p>
            <a:r>
              <a:rPr lang="en-US" dirty="0"/>
              <a:t>1) Upward shift</a:t>
            </a:r>
            <a:endParaRPr lang="en-IN" dirty="0"/>
          </a:p>
          <a:p>
            <a:r>
              <a:rPr lang="en-US" dirty="0"/>
              <a:t>2) Downward shift</a:t>
            </a: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UPWARD SHIFT</a:t>
            </a:r>
            <a:endParaRPr lang="en-IN" dirty="0"/>
          </a:p>
        </p:txBody>
      </p:sp>
      <p:sp>
        <p:nvSpPr>
          <p:cNvPr id="3" name="Content Placeholder 2"/>
          <p:cNvSpPr>
            <a:spLocks noGrp="1"/>
          </p:cNvSpPr>
          <p:nvPr>
            <p:ph idx="1"/>
          </p:nvPr>
        </p:nvSpPr>
        <p:spPr/>
        <p:txBody>
          <a:bodyPr>
            <a:normAutofit/>
          </a:bodyPr>
          <a:lstStyle/>
          <a:p>
            <a:r>
              <a:rPr lang="en-US" dirty="0"/>
              <a:t>When the demand for product increases, price being constant, due to change in other factors e.g. Increase in income.</a:t>
            </a:r>
            <a:endParaRPr lang="en-IN" dirty="0"/>
          </a:p>
          <a:p>
            <a:r>
              <a:rPr lang="en-US" dirty="0"/>
              <a:t>If there’s an increase in the income of consumers in the future, then there’s a possibility that the consumer will shift from normal </a:t>
            </a:r>
            <a:r>
              <a:rPr lang="en-US" dirty="0" err="1"/>
              <a:t>maggi</a:t>
            </a:r>
            <a:r>
              <a:rPr lang="en-US" dirty="0"/>
              <a:t> to a costlier </a:t>
            </a:r>
            <a:r>
              <a:rPr lang="en-US" dirty="0" err="1"/>
              <a:t>maggi</a:t>
            </a:r>
            <a:r>
              <a:rPr lang="en-US" dirty="0"/>
              <a:t>.</a:t>
            </a:r>
            <a:endParaRPr lang="en-IN" dirty="0"/>
          </a:p>
          <a:p>
            <a:r>
              <a:rPr lang="en-US" dirty="0"/>
              <a:t>At the time of festive seasons near the colleges the demand increases.</a:t>
            </a:r>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Upshift</a:t>
            </a:r>
            <a:r>
              <a:rPr lang="en-IN" dirty="0" smtClean="0"/>
              <a:t> of Demand Graph</a:t>
            </a:r>
            <a:endParaRPr lang="en-IN" dirty="0"/>
          </a:p>
        </p:txBody>
      </p:sp>
      <p:pic>
        <p:nvPicPr>
          <p:cNvPr id="6" name="Content Placeholder 5" descr="upshift_graph.JPG"/>
          <p:cNvPicPr>
            <a:picLocks noGrp="1" noChangeAspect="1"/>
          </p:cNvPicPr>
          <p:nvPr>
            <p:ph idx="1"/>
          </p:nvPr>
        </p:nvPicPr>
        <p:blipFill>
          <a:blip r:embed="rId2"/>
          <a:stretch>
            <a:fillRect/>
          </a:stretch>
        </p:blipFill>
        <p:spPr>
          <a:xfrm>
            <a:off x="1996745" y="1935163"/>
            <a:ext cx="5150509" cy="438943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DOWNWARD SHIFT</a:t>
            </a:r>
            <a:endParaRPr lang="en-IN" dirty="0"/>
          </a:p>
        </p:txBody>
      </p:sp>
      <p:sp>
        <p:nvSpPr>
          <p:cNvPr id="3" name="Content Placeholder 2"/>
          <p:cNvSpPr>
            <a:spLocks noGrp="1"/>
          </p:cNvSpPr>
          <p:nvPr>
            <p:ph idx="1"/>
          </p:nvPr>
        </p:nvSpPr>
        <p:spPr/>
        <p:txBody>
          <a:bodyPr>
            <a:normAutofit lnSpcReduction="10000"/>
          </a:bodyPr>
          <a:lstStyle/>
          <a:p>
            <a:r>
              <a:rPr lang="en-US" dirty="0"/>
              <a:t>When the demand for the product decreases at same price.eg the demand for </a:t>
            </a:r>
            <a:r>
              <a:rPr lang="en-US" dirty="0" err="1"/>
              <a:t>maggi</a:t>
            </a:r>
            <a:r>
              <a:rPr lang="en-US" dirty="0"/>
              <a:t> reduces when people found that there was metallic led found in few samples of </a:t>
            </a:r>
            <a:r>
              <a:rPr lang="en-US" dirty="0" err="1"/>
              <a:t>maggi</a:t>
            </a:r>
            <a:r>
              <a:rPr lang="en-US" dirty="0"/>
              <a:t>.</a:t>
            </a:r>
            <a:endParaRPr lang="en-IN" dirty="0"/>
          </a:p>
          <a:p>
            <a:r>
              <a:rPr lang="en-US" dirty="0"/>
              <a:t>CHANGE IN DEMAND </a:t>
            </a:r>
            <a:endParaRPr lang="en-IN" dirty="0"/>
          </a:p>
          <a:p>
            <a:r>
              <a:rPr lang="en-US" dirty="0"/>
              <a:t>During the vacation period there is a 30% - 50% decrease in the demand as the stalls are surrounded by colleges all around so during the vacation period the demand of </a:t>
            </a:r>
            <a:r>
              <a:rPr lang="en-US" dirty="0" err="1"/>
              <a:t>maggi</a:t>
            </a:r>
            <a:r>
              <a:rPr lang="en-US" dirty="0"/>
              <a:t> decreases also because of the new colleges that came up from time to time there was an increase in the demand too</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Downshift of Demand Graph</a:t>
            </a:r>
            <a:endParaRPr lang="en-IN" dirty="0"/>
          </a:p>
        </p:txBody>
      </p:sp>
      <p:pic>
        <p:nvPicPr>
          <p:cNvPr id="6" name="Content Placeholder 5" descr="upshift_graph.JPG"/>
          <p:cNvPicPr>
            <a:picLocks noGrp="1" noChangeAspect="1"/>
          </p:cNvPicPr>
          <p:nvPr>
            <p:ph idx="1"/>
          </p:nvPr>
        </p:nvPicPr>
        <p:blipFill>
          <a:blip r:embed="rId2"/>
          <a:stretch>
            <a:fillRect/>
          </a:stretch>
        </p:blipFill>
        <p:spPr>
          <a:xfrm>
            <a:off x="1996745" y="1935163"/>
            <a:ext cx="5150509" cy="438943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SUPPLY ANALYSIS</a:t>
            </a:r>
            <a:endParaRPr lang="en-IN" dirty="0"/>
          </a:p>
        </p:txBody>
      </p:sp>
      <p:sp>
        <p:nvSpPr>
          <p:cNvPr id="3" name="Content Placeholder 2"/>
          <p:cNvSpPr>
            <a:spLocks noGrp="1"/>
          </p:cNvSpPr>
          <p:nvPr>
            <p:ph idx="1"/>
          </p:nvPr>
        </p:nvSpPr>
        <p:spPr/>
        <p:txBody>
          <a:bodyPr/>
          <a:lstStyle/>
          <a:p>
            <a:r>
              <a:rPr lang="en-IN" dirty="0" smtClean="0"/>
              <a:t>LAW OF SUPPLY</a:t>
            </a:r>
          </a:p>
          <a:p>
            <a:r>
              <a:rPr lang="en-US" i="1" dirty="0"/>
              <a:t>It states that if the price of a product increases, quantity supply will increase as the supplier will be willing to supply more to earn more profit.</a:t>
            </a:r>
            <a:endParaRPr lang="en-IN" dirty="0"/>
          </a:p>
          <a:p>
            <a:endParaRPr lang="en-IN" dirty="0"/>
          </a:p>
        </p:txBody>
      </p:sp>
      <p:pic>
        <p:nvPicPr>
          <p:cNvPr id="4" name="Picture 3" descr="G:\fotos\Market1.gif"/>
          <p:cNvPicPr/>
          <p:nvPr/>
        </p:nvPicPr>
        <p:blipFill>
          <a:blip r:embed="rId2" cstate="print"/>
          <a:srcRect t="6234"/>
          <a:stretch>
            <a:fillRect/>
          </a:stretch>
        </p:blipFill>
        <p:spPr bwMode="auto">
          <a:xfrm>
            <a:off x="2915816" y="3861048"/>
            <a:ext cx="3654574" cy="316497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lstStyle/>
          <a:p>
            <a:r>
              <a:rPr lang="en-IN" dirty="0" smtClean="0"/>
              <a:t>FACTORS AFFECTING SUPPLY</a:t>
            </a:r>
            <a:endParaRPr lang="en-IN" dirty="0"/>
          </a:p>
        </p:txBody>
      </p:sp>
      <p:sp>
        <p:nvSpPr>
          <p:cNvPr id="3" name="Content Placeholder 2"/>
          <p:cNvSpPr>
            <a:spLocks noGrp="1"/>
          </p:cNvSpPr>
          <p:nvPr>
            <p:ph idx="1"/>
          </p:nvPr>
        </p:nvSpPr>
        <p:spPr>
          <a:xfrm>
            <a:off x="285720" y="1600200"/>
            <a:ext cx="8401080" cy="5043510"/>
          </a:xfrm>
        </p:spPr>
        <p:txBody>
          <a:bodyPr>
            <a:normAutofit fontScale="85000" lnSpcReduction="20000"/>
          </a:bodyPr>
          <a:lstStyle/>
          <a:p>
            <a:pPr>
              <a:buNone/>
            </a:pPr>
            <a:r>
              <a:rPr lang="en-US" dirty="0" smtClean="0"/>
              <a:t>     PRICE</a:t>
            </a:r>
            <a:r>
              <a:rPr lang="en-US" dirty="0"/>
              <a:t>:</a:t>
            </a:r>
            <a:endParaRPr lang="en-IN" dirty="0"/>
          </a:p>
          <a:p>
            <a:r>
              <a:rPr lang="en-US" dirty="0"/>
              <a:t>The price is positively related with quantity supplied for maggi, in short run if there is an increase in the price of maggi, the producers will be willing to produce more of the product</a:t>
            </a:r>
            <a:r>
              <a:rPr lang="en-US" dirty="0" smtClean="0"/>
              <a:t>.</a:t>
            </a:r>
          </a:p>
          <a:p>
            <a:endParaRPr lang="en-IN" dirty="0"/>
          </a:p>
          <a:p>
            <a:pPr>
              <a:buNone/>
            </a:pPr>
            <a:r>
              <a:rPr lang="en-US" dirty="0" smtClean="0"/>
              <a:t>     NUMBER </a:t>
            </a:r>
            <a:r>
              <a:rPr lang="en-US" dirty="0"/>
              <a:t>OF CONSUMER: </a:t>
            </a:r>
            <a:endParaRPr lang="en-IN" dirty="0"/>
          </a:p>
          <a:p>
            <a:r>
              <a:rPr lang="en-US" dirty="0"/>
              <a:t>In the case of maggi there are large number of consumer, as  a result the supplier are willing to supply more to cater the needs for the large number of customer.</a:t>
            </a:r>
            <a:endParaRPr lang="en-IN" dirty="0"/>
          </a:p>
          <a:p>
            <a:endParaRPr lang="en-US" dirty="0" smtClean="0"/>
          </a:p>
          <a:p>
            <a:pPr>
              <a:buNone/>
            </a:pPr>
            <a:r>
              <a:rPr lang="en-US" dirty="0" smtClean="0"/>
              <a:t>     PRICE </a:t>
            </a:r>
            <a:r>
              <a:rPr lang="en-US" dirty="0"/>
              <a:t>OF INPUTS:</a:t>
            </a:r>
            <a:endParaRPr lang="en-IN" dirty="0"/>
          </a:p>
          <a:p>
            <a:r>
              <a:rPr lang="en-US" dirty="0"/>
              <a:t>Includes gas cylinder, </a:t>
            </a:r>
            <a:r>
              <a:rPr lang="en-US" dirty="0" smtClean="0"/>
              <a:t>maintenance </a:t>
            </a:r>
            <a:r>
              <a:rPr lang="en-US" dirty="0"/>
              <a:t>of the stall , other food products etc. if there is no scarcity in the supply of these factors so the cost for these factors will reduce as a result the producer is willing to supply more products at same price.</a:t>
            </a:r>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SHIFT IN SUPPLY CURVES</a:t>
            </a:r>
            <a:endParaRPr lang="en-IN" dirty="0"/>
          </a:p>
        </p:txBody>
      </p:sp>
      <p:sp>
        <p:nvSpPr>
          <p:cNvPr id="3" name="Content Placeholder 2"/>
          <p:cNvSpPr>
            <a:spLocks noGrp="1"/>
          </p:cNvSpPr>
          <p:nvPr>
            <p:ph idx="1"/>
          </p:nvPr>
        </p:nvSpPr>
        <p:spPr/>
        <p:txBody>
          <a:bodyPr/>
          <a:lstStyle/>
          <a:p>
            <a:r>
              <a:rPr lang="en-US" dirty="0"/>
              <a:t>Shift in supply curve means change in quantity supplied due to others factors while price remains the same.</a:t>
            </a:r>
            <a:endParaRPr lang="en-IN" dirty="0"/>
          </a:p>
          <a:p>
            <a:pPr lvl="0"/>
            <a:r>
              <a:rPr lang="en-US" dirty="0"/>
              <a:t>Upward shift.</a:t>
            </a:r>
            <a:endParaRPr lang="en-IN" dirty="0"/>
          </a:p>
          <a:p>
            <a:pPr lvl="0"/>
            <a:r>
              <a:rPr lang="en-US" dirty="0"/>
              <a:t>Downward shift.</a:t>
            </a:r>
            <a:endParaRPr lang="en-IN"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Upward Shift In Supply Curve</a:t>
            </a:r>
            <a:endParaRPr lang="en-IN" dirty="0"/>
          </a:p>
        </p:txBody>
      </p:sp>
      <p:sp>
        <p:nvSpPr>
          <p:cNvPr id="3" name="Content Placeholder 2"/>
          <p:cNvSpPr>
            <a:spLocks noGrp="1"/>
          </p:cNvSpPr>
          <p:nvPr>
            <p:ph idx="1"/>
          </p:nvPr>
        </p:nvSpPr>
        <p:spPr/>
        <p:txBody>
          <a:bodyPr>
            <a:normAutofit/>
          </a:bodyPr>
          <a:lstStyle/>
          <a:p>
            <a:pPr>
              <a:buNone/>
            </a:pPr>
            <a:r>
              <a:rPr lang="en-IN" dirty="0" smtClean="0"/>
              <a:t>Here, price being constant other factors are to</a:t>
            </a:r>
          </a:p>
          <a:p>
            <a:pPr>
              <a:buNone/>
            </a:pPr>
            <a:r>
              <a:rPr lang="en-IN" dirty="0" smtClean="0"/>
              <a:t>be taken in consideration.</a:t>
            </a:r>
          </a:p>
          <a:p>
            <a:pPr>
              <a:buNone/>
            </a:pPr>
            <a:endParaRPr lang="en-IN" dirty="0" smtClean="0"/>
          </a:p>
          <a:p>
            <a:pPr>
              <a:buNone/>
            </a:pPr>
            <a:r>
              <a:rPr lang="en-IN" dirty="0" smtClean="0"/>
              <a:t>Lets take an example of cheese maggi.</a:t>
            </a:r>
          </a:p>
          <a:p>
            <a:pPr>
              <a:buNone/>
            </a:pPr>
            <a:r>
              <a:rPr lang="en-IN" dirty="0" smtClean="0"/>
              <a:t>If the prices of cheese increases, but if the price </a:t>
            </a:r>
          </a:p>
          <a:p>
            <a:pPr>
              <a:buNone/>
            </a:pPr>
            <a:r>
              <a:rPr lang="en-IN" dirty="0" smtClean="0"/>
              <a:t>of cheese maggi is kept constant then there </a:t>
            </a:r>
          </a:p>
          <a:p>
            <a:pPr>
              <a:buNone/>
            </a:pPr>
            <a:r>
              <a:rPr lang="en-IN" dirty="0" smtClean="0"/>
              <a:t>would be a decrease in supply.</a:t>
            </a:r>
          </a:p>
          <a:p>
            <a:pPr>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UPWARD SHIFT</a:t>
            </a:r>
            <a:endParaRPr lang="en-IN" dirty="0"/>
          </a:p>
        </p:txBody>
      </p:sp>
      <p:pic>
        <p:nvPicPr>
          <p:cNvPr id="7" name="Content Placeholder 5" descr="Supply Curve 1.PNG"/>
          <p:cNvPicPr>
            <a:picLocks noGrp="1" noChangeAspect="1"/>
          </p:cNvPicPr>
          <p:nvPr>
            <p:ph idx="1"/>
          </p:nvPr>
        </p:nvPicPr>
        <p:blipFill>
          <a:blip r:embed="rId2"/>
          <a:stretch>
            <a:fillRect/>
          </a:stretch>
        </p:blipFill>
        <p:spPr>
          <a:xfrm>
            <a:off x="828152" y="2062668"/>
            <a:ext cx="7487696" cy="413442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idx="1"/>
          </p:nvPr>
        </p:nvSpPr>
        <p:spPr/>
        <p:txBody>
          <a:bodyPr>
            <a:normAutofit lnSpcReduction="10000"/>
          </a:bodyPr>
          <a:lstStyle/>
          <a:p>
            <a:pPr lvl="0"/>
            <a:r>
              <a:rPr lang="en-US" dirty="0"/>
              <a:t>Maggi stalls are a huge rage now-a-days. Because of the popularity of the ready to make ramen- maggi, there has been an increase in the no. of stalls all over </a:t>
            </a:r>
            <a:r>
              <a:rPr lang="en-US" dirty="0" smtClean="0"/>
              <a:t>Ahmedabad </a:t>
            </a:r>
            <a:r>
              <a:rPr lang="en-US" dirty="0"/>
              <a:t>and other cities.</a:t>
            </a:r>
            <a:endParaRPr lang="en-IN" dirty="0"/>
          </a:p>
          <a:p>
            <a:pPr lvl="0"/>
            <a:r>
              <a:rPr lang="en-US" dirty="0"/>
              <a:t>For our project we are considering the maggi stalls </a:t>
            </a:r>
            <a:r>
              <a:rPr lang="en-US" dirty="0" smtClean="0"/>
              <a:t>nearby</a:t>
            </a:r>
            <a:r>
              <a:rPr lang="en-US" dirty="0" smtClean="0"/>
              <a:t> the university area.</a:t>
            </a:r>
            <a:endParaRPr lang="en-IN" dirty="0"/>
          </a:p>
          <a:p>
            <a:pPr lvl="0"/>
            <a:r>
              <a:rPr lang="en-US" dirty="0"/>
              <a:t>Maggi is an international brand of seasonings, instant soups, and noodles that originated in Switzerland. </a:t>
            </a:r>
            <a:endParaRPr lang="en-IN" dirty="0"/>
          </a:p>
          <a:p>
            <a:pPr lvl="0"/>
            <a:r>
              <a:rPr lang="en-US" dirty="0"/>
              <a:t>Most of the stalls here have been since 10 years and some have been opened </a:t>
            </a:r>
            <a:r>
              <a:rPr lang="en-US" dirty="0" smtClean="0"/>
              <a:t>recently. We </a:t>
            </a:r>
            <a:r>
              <a:rPr lang="en-US" dirty="0"/>
              <a:t>have surveyed 4 stalls among them. </a:t>
            </a:r>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Downward Shift in Supply Curve</a:t>
            </a:r>
            <a:endParaRPr lang="en-IN" dirty="0"/>
          </a:p>
        </p:txBody>
      </p:sp>
      <p:sp>
        <p:nvSpPr>
          <p:cNvPr id="3" name="Content Placeholder 2"/>
          <p:cNvSpPr>
            <a:spLocks noGrp="1"/>
          </p:cNvSpPr>
          <p:nvPr>
            <p:ph idx="1"/>
          </p:nvPr>
        </p:nvSpPr>
        <p:spPr/>
        <p:txBody>
          <a:bodyPr/>
          <a:lstStyle/>
          <a:p>
            <a:r>
              <a:rPr lang="en-IN" dirty="0" smtClean="0"/>
              <a:t>Here, the price keeping constant other factors are to be taken in consideration.</a:t>
            </a:r>
          </a:p>
          <a:p>
            <a:endParaRPr lang="en-IN" dirty="0" smtClean="0"/>
          </a:p>
          <a:p>
            <a:r>
              <a:rPr lang="en-IN" dirty="0" smtClean="0"/>
              <a:t>Lets take the fact of maggi-ban. When there was objectionable  amount of lead found in maggi, there was a decrease in supply of maggi , no matter price remaining same.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DOWNWARD SHIFT</a:t>
            </a:r>
            <a:endParaRPr lang="en-IN" dirty="0"/>
          </a:p>
        </p:txBody>
      </p:sp>
      <p:pic>
        <p:nvPicPr>
          <p:cNvPr id="8" name="Content Placeholder 7" descr="Supply Curve 2.PNG"/>
          <p:cNvPicPr>
            <a:picLocks noGrp="1" noChangeAspect="1"/>
          </p:cNvPicPr>
          <p:nvPr>
            <p:ph idx="1"/>
          </p:nvPr>
        </p:nvPicPr>
        <p:blipFill>
          <a:blip r:embed="rId2"/>
          <a:stretch>
            <a:fillRect/>
          </a:stretch>
        </p:blipFill>
        <p:spPr>
          <a:xfrm>
            <a:off x="899599" y="2143641"/>
            <a:ext cx="7344801" cy="397248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229600" cy="1143000"/>
          </a:xfrm>
        </p:spPr>
        <p:txBody>
          <a:bodyPr/>
          <a:lstStyle/>
          <a:p>
            <a:r>
              <a:rPr lang="en-IN" dirty="0" smtClean="0"/>
              <a:t>CHANGE IN SUPPLY</a:t>
            </a:r>
            <a:endParaRPr lang="en-IN" dirty="0"/>
          </a:p>
        </p:txBody>
      </p:sp>
      <p:sp>
        <p:nvSpPr>
          <p:cNvPr id="3" name="Content Placeholder 2"/>
          <p:cNvSpPr>
            <a:spLocks noGrp="1"/>
          </p:cNvSpPr>
          <p:nvPr>
            <p:ph idx="1"/>
          </p:nvPr>
        </p:nvSpPr>
        <p:spPr>
          <a:xfrm>
            <a:off x="428596" y="1857364"/>
            <a:ext cx="8329642" cy="5257800"/>
          </a:xfrm>
        </p:spPr>
        <p:txBody>
          <a:bodyPr>
            <a:normAutofit/>
          </a:bodyPr>
          <a:lstStyle/>
          <a:p>
            <a:r>
              <a:rPr lang="en-US" dirty="0"/>
              <a:t>With the increase in price change in supply to increase the </a:t>
            </a:r>
            <a:r>
              <a:rPr lang="en-US" dirty="0" smtClean="0"/>
              <a:t>profit.</a:t>
            </a:r>
            <a:endParaRPr lang="en-IN" dirty="0"/>
          </a:p>
          <a:p>
            <a:r>
              <a:rPr lang="en-US" dirty="0"/>
              <a:t>Difference the prices of maggi over time</a:t>
            </a:r>
            <a:endParaRPr lang="en-IN" dirty="0"/>
          </a:p>
          <a:p>
            <a:r>
              <a:rPr lang="en-US" dirty="0"/>
              <a:t>Stall 2 During the beginning that is before a year or so it was rupees 30 and after that it had changed to rupees 40</a:t>
            </a:r>
            <a:endParaRPr lang="en-IN" dirty="0"/>
          </a:p>
          <a:p>
            <a:r>
              <a:rPr lang="en-US" dirty="0"/>
              <a:t>Avg Maggi sold in a day</a:t>
            </a:r>
            <a:endParaRPr lang="en-IN" dirty="0"/>
          </a:p>
          <a:p>
            <a:r>
              <a:rPr lang="en-US" dirty="0"/>
              <a:t>Stall 2 About 50 plates a day</a:t>
            </a:r>
            <a:endParaRPr lang="en-IN" dirty="0"/>
          </a:p>
          <a:p>
            <a:r>
              <a:rPr lang="en-US" dirty="0"/>
              <a:t>Stall 3 About 150 plates a day</a:t>
            </a:r>
            <a:endParaRPr lang="en-IN" dirty="0"/>
          </a:p>
          <a:p>
            <a:pPr>
              <a:buNone/>
            </a:pPr>
            <a:r>
              <a:rPr lang="en-US" dirty="0"/>
              <a:t> </a:t>
            </a:r>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ELASTICITY ANALYSIS</a:t>
            </a:r>
            <a:endParaRPr lang="en-IN" dirty="0"/>
          </a:p>
        </p:txBody>
      </p:sp>
      <p:sp>
        <p:nvSpPr>
          <p:cNvPr id="3" name="Content Placeholder 2"/>
          <p:cNvSpPr>
            <a:spLocks noGrp="1"/>
          </p:cNvSpPr>
          <p:nvPr>
            <p:ph idx="1"/>
          </p:nvPr>
        </p:nvSpPr>
        <p:spPr/>
        <p:txBody>
          <a:bodyPr/>
          <a:lstStyle/>
          <a:p>
            <a:pPr>
              <a:buNone/>
            </a:pPr>
            <a:r>
              <a:rPr lang="en-US" b="1" dirty="0"/>
              <a:t> </a:t>
            </a:r>
            <a:endParaRPr lang="en-IN" dirty="0"/>
          </a:p>
          <a:p>
            <a:r>
              <a:rPr lang="en-US" dirty="0"/>
              <a:t>ELASTICITY OF DEMAND:</a:t>
            </a:r>
            <a:endParaRPr lang="en-IN" dirty="0"/>
          </a:p>
          <a:p>
            <a:r>
              <a:rPr lang="en-US" dirty="0"/>
              <a:t>The elasticity of demand for a commodity is the rate at which quantity changes as the price changes</a:t>
            </a:r>
            <a:r>
              <a:rPr lang="en-US" dirty="0" smtClean="0"/>
              <a:t>.</a:t>
            </a:r>
          </a:p>
          <a:p>
            <a:endParaRPr lang="en-IN"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86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5616" y="4653136"/>
            <a:ext cx="4200525" cy="52387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en-IN" dirty="0" smtClean="0"/>
              <a:t>DETERMINANTS OF ELASTICITY</a:t>
            </a:r>
            <a:endParaRPr lang="en-IN" dirty="0"/>
          </a:p>
        </p:txBody>
      </p:sp>
      <p:sp>
        <p:nvSpPr>
          <p:cNvPr id="3" name="Content Placeholder 2"/>
          <p:cNvSpPr>
            <a:spLocks noGrp="1"/>
          </p:cNvSpPr>
          <p:nvPr>
            <p:ph idx="1"/>
          </p:nvPr>
        </p:nvSpPr>
        <p:spPr>
          <a:xfrm>
            <a:off x="500034" y="1071546"/>
            <a:ext cx="8186766" cy="6043642"/>
          </a:xfrm>
        </p:spPr>
        <p:txBody>
          <a:bodyPr>
            <a:normAutofit fontScale="77500" lnSpcReduction="20000"/>
          </a:bodyPr>
          <a:lstStyle/>
          <a:p>
            <a:pPr>
              <a:buNone/>
            </a:pPr>
            <a:r>
              <a:rPr lang="en-US" dirty="0"/>
              <a:t> </a:t>
            </a:r>
            <a:endParaRPr lang="en-IN" dirty="0"/>
          </a:p>
          <a:p>
            <a:r>
              <a:rPr lang="en-US" sz="3400" dirty="0" smtClean="0"/>
              <a:t>AVAILABILITY OF SUBSTITUTES</a:t>
            </a:r>
            <a:r>
              <a:rPr lang="en-US" b="1" dirty="0" smtClean="0"/>
              <a:t>:</a:t>
            </a:r>
            <a:endParaRPr lang="en-IN" b="1" dirty="0"/>
          </a:p>
          <a:p>
            <a:pPr>
              <a:buNone/>
            </a:pPr>
            <a:r>
              <a:rPr lang="en-US" dirty="0" smtClean="0"/>
              <a:t>     In </a:t>
            </a:r>
            <a:r>
              <a:rPr lang="en-US" dirty="0"/>
              <a:t>the case of maggi substitutes are not easily available in the market.So even if there is a increase in the price of maggi, the consumers will not shift their intake from maggi</a:t>
            </a:r>
            <a:r>
              <a:rPr lang="en-US" dirty="0" smtClean="0"/>
              <a:t>.</a:t>
            </a:r>
          </a:p>
          <a:p>
            <a:pPr>
              <a:buNone/>
            </a:pPr>
            <a:endParaRPr lang="en-IN" dirty="0"/>
          </a:p>
          <a:p>
            <a:r>
              <a:rPr lang="en-US" dirty="0"/>
              <a:t>TIME:  In our maggi case the demand elasticity is generally constant. Even if the price increases,the youth still has the same demand for it.</a:t>
            </a:r>
            <a:endParaRPr lang="en-IN" dirty="0"/>
          </a:p>
          <a:p>
            <a:pPr>
              <a:buNone/>
            </a:pPr>
            <a:r>
              <a:rPr lang="en-US" dirty="0"/>
              <a:t> </a:t>
            </a:r>
            <a:endParaRPr lang="en-IN" dirty="0"/>
          </a:p>
          <a:p>
            <a:r>
              <a:rPr lang="en-US" dirty="0"/>
              <a:t>INCOME LEVEL:  In our maggi case, the majority consumers are the youths. They do not have an income, they get a fixed pocket money. So if the maggi prices increases, the demand decreases.</a:t>
            </a:r>
            <a:endParaRPr lang="en-IN" dirty="0"/>
          </a:p>
          <a:p>
            <a:pPr>
              <a:buNone/>
            </a:pPr>
            <a:r>
              <a:rPr lang="en-US" dirty="0"/>
              <a:t> </a:t>
            </a:r>
            <a:endParaRPr lang="en-IN" dirty="0"/>
          </a:p>
          <a:p>
            <a:r>
              <a:rPr lang="en-US" dirty="0"/>
              <a:t>PROPORTION OF INCOME SPENDS ON THE GOODS: Maggi is that product which is meant for the youngsters. In the long run the demand is relatively inelastic because even in the long run if there is a increase in price of maggi even the hard core maggi consumer will shift their preference because of the  constrain in their pocket money whereas in short run the demand is inelastic</a:t>
            </a:r>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CROSS ELASTICITY OF DEMAND</a:t>
            </a:r>
            <a:endParaRPr lang="en-IN" dirty="0"/>
          </a:p>
        </p:txBody>
      </p:sp>
      <p:sp>
        <p:nvSpPr>
          <p:cNvPr id="3" name="Content Placeholder 2"/>
          <p:cNvSpPr>
            <a:spLocks noGrp="1"/>
          </p:cNvSpPr>
          <p:nvPr>
            <p:ph idx="1"/>
          </p:nvPr>
        </p:nvSpPr>
        <p:spPr/>
        <p:txBody>
          <a:bodyPr/>
          <a:lstStyle/>
          <a:p>
            <a:r>
              <a:rPr lang="en-US" dirty="0"/>
              <a:t>It is ratio of proportionate change in quantity demanded of Y to a given proportionate change in the price of the relative commodity X.</a:t>
            </a:r>
            <a:endParaRPr lang="en-IN" dirty="0"/>
          </a:p>
          <a:p>
            <a:endParaRPr lang="en-IN" dirty="0"/>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337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43108" y="4643446"/>
            <a:ext cx="4896544" cy="936104"/>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401080" cy="6500834"/>
          </a:xfrm>
        </p:spPr>
        <p:txBody>
          <a:bodyPr>
            <a:normAutofit/>
          </a:bodyPr>
          <a:lstStyle/>
          <a:p>
            <a:r>
              <a:rPr lang="en-US" dirty="0"/>
              <a:t>Before the infamous maggiban ,maggi sort of had a monopoly in the ready to make food market . But on june 4, 2015 , the Gujarat FDA, banned the noodles for 30 days after 27 out 39 samples were detected with objectional level of metallic lead and msg</a:t>
            </a:r>
            <a:r>
              <a:rPr lang="en-US" dirty="0" smtClean="0"/>
              <a:t>.</a:t>
            </a:r>
          </a:p>
          <a:p>
            <a:r>
              <a:rPr lang="en-US" dirty="0" smtClean="0"/>
              <a:t> </a:t>
            </a:r>
            <a:r>
              <a:rPr lang="en-US" dirty="0"/>
              <a:t>After that maggi decided to take the product off shelf which left the stall owners with no choice but to drop the sales of maggi and switch over to the substitutes like yippee and then to </a:t>
            </a:r>
            <a:r>
              <a:rPr lang="en-US" dirty="0" err="1"/>
              <a:t>wai-wai</a:t>
            </a:r>
            <a:r>
              <a:rPr lang="en-US" dirty="0"/>
              <a:t> </a:t>
            </a:r>
            <a:r>
              <a:rPr lang="en-US" dirty="0" smtClean="0"/>
              <a:t>.</a:t>
            </a:r>
          </a:p>
          <a:p>
            <a:r>
              <a:rPr lang="en-US" dirty="0" smtClean="0"/>
              <a:t> </a:t>
            </a:r>
            <a:r>
              <a:rPr lang="en-US" dirty="0" err="1"/>
              <a:t>Wai-wai</a:t>
            </a:r>
            <a:r>
              <a:rPr lang="en-US" dirty="0"/>
              <a:t> then became really popular with the consumers but it wasn’t as popular as maggi. And during the ban the selling from stalls of coffee, sandwiches and frankie rose. But as soon as maggi was back in the market its sales boomed 30% of what it </a:t>
            </a:r>
            <a:r>
              <a:rPr lang="en-US" dirty="0" smtClean="0"/>
              <a:t>was.</a:t>
            </a:r>
            <a:endParaRPr lang="en-IN" dirty="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pPr>
              <a:buNone/>
            </a:pPr>
            <a:r>
              <a:rPr lang="en-IN" dirty="0" smtClean="0"/>
              <a:t>These were the analysis of our product maggi.</a:t>
            </a:r>
          </a:p>
          <a:p>
            <a:r>
              <a:rPr lang="en-IN" dirty="0" smtClean="0"/>
              <a:t>Finally we found that the stalls have a same </a:t>
            </a:r>
          </a:p>
          <a:p>
            <a:pPr>
              <a:buNone/>
            </a:pPr>
            <a:r>
              <a:rPr lang="en-IN" dirty="0" smtClean="0"/>
              <a:t>   pattern of increase and decrease in demand of </a:t>
            </a:r>
          </a:p>
          <a:p>
            <a:pPr>
              <a:buNone/>
            </a:pPr>
            <a:r>
              <a:rPr lang="en-IN" dirty="0" smtClean="0"/>
              <a:t>   Maggi.</a:t>
            </a:r>
          </a:p>
          <a:p>
            <a:r>
              <a:rPr lang="en-IN" dirty="0" smtClean="0"/>
              <a:t>Also the increase in prices of different maggi varieties is the same in all the stalls.</a:t>
            </a:r>
          </a:p>
          <a:p>
            <a:r>
              <a:rPr lang="en-IN" dirty="0" err="1" smtClean="0"/>
              <a:t>Inshort</a:t>
            </a:r>
            <a:r>
              <a:rPr lang="en-IN" dirty="0" smtClean="0"/>
              <a:t> the increase in </a:t>
            </a:r>
            <a:r>
              <a:rPr lang="en-IN" dirty="0" err="1" smtClean="0"/>
              <a:t>demand,supply,prices</a:t>
            </a:r>
            <a:r>
              <a:rPr lang="en-IN" dirty="0" smtClean="0"/>
              <a:t> etc is similar in all the stalls.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lstStyle/>
          <a:p>
            <a:r>
              <a:rPr lang="en-IN" dirty="0" smtClean="0"/>
              <a:t>BUSINESS IDEA</a:t>
            </a:r>
            <a:endParaRPr lang="en-IN" dirty="0"/>
          </a:p>
        </p:txBody>
      </p:sp>
      <p:sp>
        <p:nvSpPr>
          <p:cNvPr id="3" name="Content Placeholder 2"/>
          <p:cNvSpPr>
            <a:spLocks noGrp="1"/>
          </p:cNvSpPr>
          <p:nvPr>
            <p:ph idx="1"/>
          </p:nvPr>
        </p:nvSpPr>
        <p:spPr>
          <a:xfrm>
            <a:off x="357158" y="1600200"/>
            <a:ext cx="8329642" cy="4972072"/>
          </a:xfrm>
        </p:spPr>
        <p:txBody>
          <a:bodyPr>
            <a:normAutofit fontScale="47500" lnSpcReduction="20000"/>
          </a:bodyPr>
          <a:lstStyle/>
          <a:p>
            <a:r>
              <a:rPr lang="en-US" sz="4600" dirty="0"/>
              <a:t>Stall1 – The owner got the idea of maggi because he had an insight about the flavor and the fact that growing </a:t>
            </a:r>
            <a:r>
              <a:rPr lang="en-US" sz="4600" dirty="0" smtClean="0"/>
              <a:t> popularity </a:t>
            </a:r>
            <a:r>
              <a:rPr lang="en-US" sz="4600" dirty="0"/>
              <a:t>of maggi would be advantageous over the existing sandwich stall. They started about 12 years ago. </a:t>
            </a:r>
            <a:endParaRPr lang="en-US" sz="4600" dirty="0" smtClean="0"/>
          </a:p>
          <a:p>
            <a:endParaRPr lang="en-IN" sz="4600" dirty="0"/>
          </a:p>
          <a:p>
            <a:r>
              <a:rPr lang="en-US" sz="4600" dirty="0"/>
              <a:t>Stall-2- This owner had a job before but he saw that maggi stalls were a huge thing now a days, people were all about maggi so he thought that having a maggi stall would be financially beneficiary to him. He started about a year ago</a:t>
            </a:r>
            <a:r>
              <a:rPr lang="en-US" sz="4600" dirty="0" smtClean="0"/>
              <a:t>.</a:t>
            </a:r>
          </a:p>
          <a:p>
            <a:endParaRPr lang="en-IN" sz="4600" dirty="0"/>
          </a:p>
          <a:p>
            <a:r>
              <a:rPr lang="en-US" sz="4600" dirty="0"/>
              <a:t>Stall-3 – The stall owner had a coffee stall before the maggi stall and had personal preference of maggi and so decided that a maggi stall would do him good. He started about 10 years ago.</a:t>
            </a:r>
            <a:endParaRPr lang="en-IN" sz="4600" dirty="0"/>
          </a:p>
          <a:p>
            <a:endParaRPr lang="en-US" sz="4600" dirty="0" smtClean="0"/>
          </a:p>
          <a:p>
            <a:r>
              <a:rPr lang="en-US" sz="4600" dirty="0" smtClean="0"/>
              <a:t>Stall-4 </a:t>
            </a:r>
            <a:r>
              <a:rPr lang="en-US" sz="4600" dirty="0"/>
              <a:t>–Two people had an idea of starting the maggi and they previously owned frankie stall. They started from 2003.</a:t>
            </a:r>
            <a:endParaRPr lang="en-IN" sz="46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fontScale="90000"/>
          </a:bodyPr>
          <a:lstStyle/>
          <a:p>
            <a:r>
              <a:rPr lang="en-US" dirty="0" smtClean="0"/>
              <a:t>LOCATION SELECTION</a:t>
            </a:r>
            <a:r>
              <a:rPr lang="en-IN" dirty="0" smtClean="0"/>
              <a:t/>
            </a:r>
            <a:br>
              <a:rPr lang="en-IN" dirty="0" smtClean="0"/>
            </a:br>
            <a:endParaRPr lang="en-IN" dirty="0"/>
          </a:p>
        </p:txBody>
      </p:sp>
      <p:sp>
        <p:nvSpPr>
          <p:cNvPr id="3" name="Content Placeholder 2"/>
          <p:cNvSpPr>
            <a:spLocks noGrp="1"/>
          </p:cNvSpPr>
          <p:nvPr>
            <p:ph idx="1"/>
          </p:nvPr>
        </p:nvSpPr>
        <p:spPr>
          <a:xfrm>
            <a:off x="357158" y="1600200"/>
            <a:ext cx="8329642" cy="4757758"/>
          </a:xfrm>
        </p:spPr>
        <p:txBody>
          <a:bodyPr>
            <a:normAutofit fontScale="85000" lnSpcReduction="20000"/>
          </a:bodyPr>
          <a:lstStyle/>
          <a:p>
            <a:r>
              <a:rPr lang="en-US" dirty="0" smtClean="0"/>
              <a:t>All </a:t>
            </a:r>
            <a:r>
              <a:rPr lang="en-US" dirty="0"/>
              <a:t>of these people had the same inspiration of selecting the place of the stall and it was that the area itself i.e. the university area has around 7-8 colleges, 2 schools and this area being one of the highly populated areas they chose this place.  </a:t>
            </a:r>
            <a:r>
              <a:rPr lang="en-US" dirty="0" smtClean="0"/>
              <a:t>Not only youth but even families visit this place. So they found it the most suitable one.</a:t>
            </a:r>
          </a:p>
          <a:p>
            <a:endParaRPr lang="en-IN" dirty="0"/>
          </a:p>
          <a:p>
            <a:r>
              <a:rPr lang="en-US" dirty="0" smtClean="0"/>
              <a:t>INGREDIENTS :</a:t>
            </a:r>
          </a:p>
          <a:p>
            <a:endParaRPr lang="en-IN" dirty="0"/>
          </a:p>
          <a:p>
            <a:r>
              <a:rPr lang="en-US" dirty="0"/>
              <a:t>Major ingredient is the maggi noodles </a:t>
            </a:r>
            <a:r>
              <a:rPr lang="en-US" dirty="0" smtClean="0"/>
              <a:t>itself, </a:t>
            </a:r>
            <a:r>
              <a:rPr lang="en-US" dirty="0"/>
              <a:t>and the rest is just water and the spices they use </a:t>
            </a:r>
            <a:r>
              <a:rPr lang="en-US" dirty="0" smtClean="0"/>
              <a:t>. </a:t>
            </a:r>
          </a:p>
          <a:p>
            <a:r>
              <a:rPr lang="en-US" dirty="0" smtClean="0"/>
              <a:t>There </a:t>
            </a:r>
            <a:r>
              <a:rPr lang="en-US" dirty="0"/>
              <a:t>are around 40 different flavors. Most of the items on the stall are common among them.However some of them do experiment with different types of ingredients like chocolates, </a:t>
            </a:r>
            <a:r>
              <a:rPr lang="en-US" dirty="0" err="1"/>
              <a:t>Veg</a:t>
            </a:r>
            <a:r>
              <a:rPr lang="en-US" dirty="0"/>
              <a:t> Cheese </a:t>
            </a:r>
            <a:r>
              <a:rPr lang="en-US" dirty="0" err="1"/>
              <a:t>Makai</a:t>
            </a:r>
            <a:r>
              <a:rPr lang="en-US" dirty="0"/>
              <a:t> </a:t>
            </a:r>
            <a:r>
              <a:rPr lang="en-US" dirty="0" err="1"/>
              <a:t>Tadka</a:t>
            </a:r>
            <a:r>
              <a:rPr lang="en-US" dirty="0"/>
              <a:t>,  </a:t>
            </a:r>
            <a:r>
              <a:rPr lang="en-US" dirty="0" err="1"/>
              <a:t>lasagnamaggi</a:t>
            </a:r>
            <a:r>
              <a:rPr lang="en-US" dirty="0"/>
              <a:t> , Mexican </a:t>
            </a:r>
            <a:r>
              <a:rPr lang="en-US" dirty="0" err="1"/>
              <a:t>maggi</a:t>
            </a:r>
            <a:r>
              <a:rPr lang="en-US" dirty="0"/>
              <a:t>.</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472518" cy="5697559"/>
          </a:xfrm>
        </p:spPr>
        <p:txBody>
          <a:bodyPr>
            <a:normAutofit/>
          </a:bodyPr>
          <a:lstStyle/>
          <a:p>
            <a:pPr>
              <a:buNone/>
            </a:pPr>
            <a:r>
              <a:rPr lang="en-US" dirty="0" smtClean="0"/>
              <a:t>ADVERTISEMENTS</a:t>
            </a:r>
            <a:endParaRPr lang="en-IN" dirty="0" smtClean="0"/>
          </a:p>
          <a:p>
            <a:r>
              <a:rPr lang="en-US" sz="2600" dirty="0" smtClean="0"/>
              <a:t>Stall-4 </a:t>
            </a:r>
            <a:r>
              <a:rPr lang="en-US" sz="2600" dirty="0" smtClean="0"/>
              <a:t>advertises through </a:t>
            </a:r>
            <a:r>
              <a:rPr lang="en-US" sz="2600" dirty="0" smtClean="0"/>
              <a:t>radio some times. However, the </a:t>
            </a:r>
            <a:endParaRPr lang="en-IN" sz="2600" dirty="0" smtClean="0"/>
          </a:p>
          <a:p>
            <a:pPr>
              <a:buNone/>
            </a:pPr>
            <a:r>
              <a:rPr lang="en-US" sz="2600" dirty="0" smtClean="0"/>
              <a:t>     stall-2 </a:t>
            </a:r>
            <a:r>
              <a:rPr lang="en-US" sz="2600" dirty="0" smtClean="0"/>
              <a:t>started newly he said he really didn’t </a:t>
            </a:r>
            <a:r>
              <a:rPr lang="en-US" sz="2600" dirty="0" smtClean="0"/>
              <a:t>need advertising </a:t>
            </a:r>
            <a:r>
              <a:rPr lang="en-US" sz="2600" dirty="0" smtClean="0"/>
              <a:t>because already the maggi business was booming</a:t>
            </a:r>
            <a:r>
              <a:rPr lang="en-US" sz="2600" dirty="0" smtClean="0"/>
              <a:t>.</a:t>
            </a:r>
          </a:p>
          <a:p>
            <a:pPr>
              <a:buNone/>
            </a:pPr>
            <a:endParaRPr lang="en-IN" sz="2600" dirty="0" smtClean="0"/>
          </a:p>
          <a:p>
            <a:pPr>
              <a:buNone/>
            </a:pPr>
            <a:r>
              <a:rPr lang="en-US" dirty="0" smtClean="0"/>
              <a:t>FUTURE PLANS OR ANY BRANCHES</a:t>
            </a:r>
            <a:endParaRPr lang="en-IN" dirty="0" smtClean="0"/>
          </a:p>
          <a:p>
            <a:r>
              <a:rPr lang="en-US" sz="2400" dirty="0" smtClean="0"/>
              <a:t>Stall 1 Has another stall of sandwiches</a:t>
            </a:r>
            <a:endParaRPr lang="en-IN" sz="2400" dirty="0" smtClean="0"/>
          </a:p>
          <a:p>
            <a:r>
              <a:rPr lang="en-US" sz="2400" dirty="0" smtClean="0"/>
              <a:t>Stall 2  Does not have any branches</a:t>
            </a:r>
            <a:endParaRPr lang="en-IN" sz="2400" dirty="0" smtClean="0"/>
          </a:p>
          <a:p>
            <a:r>
              <a:rPr lang="en-US" sz="2400" dirty="0" smtClean="0"/>
              <a:t>Stall 3 Has a coffee stall</a:t>
            </a:r>
            <a:endParaRPr lang="en-IN" sz="2400" dirty="0" smtClean="0"/>
          </a:p>
          <a:p>
            <a:r>
              <a:rPr lang="en-US" sz="2400" dirty="0" smtClean="0"/>
              <a:t>Stall 4 Has a frankie stall</a:t>
            </a:r>
            <a:endParaRPr lang="en-IN" sz="2400" dirty="0" smtClean="0"/>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DEMAND ANALYSIS</a:t>
            </a:r>
            <a:endParaRPr lang="en-IN" dirty="0"/>
          </a:p>
        </p:txBody>
      </p:sp>
      <p:sp>
        <p:nvSpPr>
          <p:cNvPr id="3" name="Content Placeholder 2"/>
          <p:cNvSpPr>
            <a:spLocks noGrp="1"/>
          </p:cNvSpPr>
          <p:nvPr>
            <p:ph idx="1"/>
          </p:nvPr>
        </p:nvSpPr>
        <p:spPr/>
        <p:txBody>
          <a:bodyPr/>
          <a:lstStyle/>
          <a:p>
            <a:r>
              <a:rPr lang="en-US" sz="2800" dirty="0"/>
              <a:t>LAW OF </a:t>
            </a:r>
            <a:r>
              <a:rPr lang="en-US" sz="2800" dirty="0" smtClean="0"/>
              <a:t>DEMAND:</a:t>
            </a:r>
          </a:p>
          <a:p>
            <a:r>
              <a:rPr lang="en-US" sz="2800" dirty="0" smtClean="0"/>
              <a:t>It </a:t>
            </a:r>
            <a:r>
              <a:rPr lang="en-US" sz="2800" dirty="0"/>
              <a:t>is normally depicted as an inverse relation of quantity demanded and price; the higher the price of the product, the less the consumer will </a:t>
            </a:r>
            <a:r>
              <a:rPr lang="en-US" sz="2800" dirty="0" smtClean="0"/>
              <a:t>demand.</a:t>
            </a:r>
            <a:endParaRPr lang="en-IN" sz="2800" dirty="0"/>
          </a:p>
          <a:p>
            <a:endParaRPr lang="en-IN" dirty="0"/>
          </a:p>
        </p:txBody>
      </p:sp>
      <p:pic>
        <p:nvPicPr>
          <p:cNvPr id="4" name="Picture 3" descr="C:\Users\Anirrudha\Desktop\Demand Curve.jpg"/>
          <p:cNvPicPr/>
          <p:nvPr/>
        </p:nvPicPr>
        <p:blipFill>
          <a:blip r:embed="rId2" cstate="print"/>
          <a:srcRect/>
          <a:stretch>
            <a:fillRect/>
          </a:stretch>
        </p:blipFill>
        <p:spPr bwMode="auto">
          <a:xfrm>
            <a:off x="3131840" y="3981450"/>
            <a:ext cx="2914650" cy="28765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FACTORS AFFECTING DEMAND</a:t>
            </a:r>
            <a:endParaRPr lang="en-IN" dirty="0"/>
          </a:p>
        </p:txBody>
      </p:sp>
      <p:sp>
        <p:nvSpPr>
          <p:cNvPr id="3" name="Content Placeholder 2"/>
          <p:cNvSpPr>
            <a:spLocks noGrp="1"/>
          </p:cNvSpPr>
          <p:nvPr>
            <p:ph idx="1"/>
          </p:nvPr>
        </p:nvSpPr>
        <p:spPr/>
        <p:txBody>
          <a:bodyPr>
            <a:normAutofit fontScale="85000" lnSpcReduction="20000"/>
          </a:bodyPr>
          <a:lstStyle/>
          <a:p>
            <a:r>
              <a:rPr lang="en-US" dirty="0"/>
              <a:t>Price of relative goods</a:t>
            </a:r>
            <a:r>
              <a:rPr lang="en-US" dirty="0" smtClean="0"/>
              <a:t>: Demand </a:t>
            </a:r>
            <a:r>
              <a:rPr lang="en-US" dirty="0"/>
              <a:t>for </a:t>
            </a:r>
            <a:r>
              <a:rPr lang="en-US" dirty="0" smtClean="0"/>
              <a:t>maggi </a:t>
            </a:r>
            <a:r>
              <a:rPr lang="en-US" dirty="0" smtClean="0"/>
              <a:t>is </a:t>
            </a:r>
            <a:r>
              <a:rPr lang="en-US" dirty="0"/>
              <a:t>also influenced by the change in price of relative goods. </a:t>
            </a:r>
            <a:endParaRPr lang="en-IN" dirty="0"/>
          </a:p>
          <a:p>
            <a:r>
              <a:rPr lang="en-US" dirty="0"/>
              <a:t>1) Substitute</a:t>
            </a:r>
            <a:endParaRPr lang="en-IN" dirty="0"/>
          </a:p>
          <a:p>
            <a:r>
              <a:rPr lang="en-US" dirty="0"/>
              <a:t>2) </a:t>
            </a:r>
            <a:r>
              <a:rPr lang="en-US" dirty="0" smtClean="0"/>
              <a:t>Complimentary</a:t>
            </a:r>
          </a:p>
          <a:p>
            <a:pPr>
              <a:buNone/>
            </a:pPr>
            <a:endParaRPr lang="en-IN" dirty="0"/>
          </a:p>
          <a:p>
            <a:r>
              <a:rPr lang="en-US" dirty="0"/>
              <a:t>RELATED GOODS AND QUANTITY</a:t>
            </a:r>
            <a:endParaRPr lang="en-IN" dirty="0"/>
          </a:p>
          <a:p>
            <a:r>
              <a:rPr lang="en-US" dirty="0"/>
              <a:t>Stall 1 Did not increase any prices </a:t>
            </a:r>
            <a:r>
              <a:rPr lang="en-US" dirty="0" smtClean="0"/>
              <a:t>because changing the menu would cost him loss.</a:t>
            </a:r>
            <a:endParaRPr lang="en-US" dirty="0" smtClean="0"/>
          </a:p>
          <a:p>
            <a:r>
              <a:rPr lang="en-US" dirty="0" smtClean="0"/>
              <a:t>Stall </a:t>
            </a:r>
            <a:r>
              <a:rPr lang="en-US" dirty="0"/>
              <a:t>2 </a:t>
            </a:r>
            <a:r>
              <a:rPr lang="en-US" dirty="0" smtClean="0"/>
              <a:t>had </a:t>
            </a:r>
            <a:r>
              <a:rPr lang="en-US" dirty="0"/>
              <a:t>increased prices with the increase in the price of the related goods like tomatoes capsicum and onions from 30 rupees to 40 rupees keeping the quantity same.</a:t>
            </a:r>
            <a:endParaRPr lang="en-IN" dirty="0"/>
          </a:p>
          <a:p>
            <a:r>
              <a:rPr lang="en-US" dirty="0"/>
              <a:t>Stall 3 The same price since last 4 years.</a:t>
            </a:r>
            <a:endParaRPr lang="en-IN" dirty="0"/>
          </a:p>
          <a:p>
            <a:r>
              <a:rPr lang="en-US" dirty="0"/>
              <a:t>Stall </a:t>
            </a:r>
            <a:r>
              <a:rPr lang="en-US" dirty="0" smtClean="0"/>
              <a:t>4  increases </a:t>
            </a:r>
            <a:r>
              <a:rPr lang="en-US" dirty="0"/>
              <a:t>the prices of </a:t>
            </a:r>
            <a:r>
              <a:rPr lang="en-US" dirty="0" smtClean="0"/>
              <a:t>Maggi only if the price of maggi(packet) increases. </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04664"/>
            <a:ext cx="8501122" cy="6596236"/>
          </a:xfrm>
        </p:spPr>
        <p:txBody>
          <a:bodyPr>
            <a:normAutofit fontScale="92500" lnSpcReduction="20000"/>
          </a:bodyPr>
          <a:lstStyle/>
          <a:p>
            <a:pPr>
              <a:buNone/>
            </a:pPr>
            <a:r>
              <a:rPr lang="en-US" dirty="0" smtClean="0"/>
              <a:t>     INCOME </a:t>
            </a:r>
            <a:r>
              <a:rPr lang="en-US" dirty="0"/>
              <a:t>OF THE CONSUMER</a:t>
            </a:r>
            <a:endParaRPr lang="en-IN" dirty="0"/>
          </a:p>
          <a:p>
            <a:r>
              <a:rPr lang="en-US" dirty="0"/>
              <a:t>There is a direct relationship between income of consumer and demand. In our case </a:t>
            </a:r>
            <a:r>
              <a:rPr lang="en-US" dirty="0" smtClean="0"/>
              <a:t>majority consumers </a:t>
            </a:r>
            <a:r>
              <a:rPr lang="en-US" dirty="0"/>
              <a:t>are </a:t>
            </a:r>
            <a:r>
              <a:rPr lang="en-US" dirty="0" smtClean="0"/>
              <a:t>the students . Thus they do not have an income instead they have their </a:t>
            </a:r>
            <a:r>
              <a:rPr lang="en-US" dirty="0"/>
              <a:t>pocket </a:t>
            </a:r>
            <a:r>
              <a:rPr lang="en-US" dirty="0" smtClean="0"/>
              <a:t>money</a:t>
            </a:r>
          </a:p>
          <a:p>
            <a:pPr>
              <a:buNone/>
            </a:pPr>
            <a:r>
              <a:rPr lang="en-US" dirty="0" smtClean="0"/>
              <a:t>.</a:t>
            </a:r>
            <a:endParaRPr lang="en-IN" dirty="0"/>
          </a:p>
          <a:p>
            <a:pPr>
              <a:buNone/>
            </a:pPr>
            <a:r>
              <a:rPr lang="en-US" dirty="0" smtClean="0"/>
              <a:t>     TASTE </a:t>
            </a:r>
            <a:r>
              <a:rPr lang="en-US" dirty="0"/>
              <a:t>AND PREFERENCES</a:t>
            </a:r>
            <a:endParaRPr lang="en-IN" dirty="0"/>
          </a:p>
          <a:p>
            <a:r>
              <a:rPr lang="en-US" dirty="0"/>
              <a:t>Taste and </a:t>
            </a:r>
            <a:r>
              <a:rPr lang="en-US" dirty="0" smtClean="0"/>
              <a:t>preferences of </a:t>
            </a:r>
            <a:r>
              <a:rPr lang="en-US" dirty="0"/>
              <a:t>the consumers also influence the demand to greater extent. The regular customers prefer fixed stalls but new customers try new stalls after the recommendation from their friends.</a:t>
            </a:r>
            <a:endParaRPr lang="en-IN" dirty="0"/>
          </a:p>
          <a:p>
            <a:endParaRPr lang="en-US" dirty="0" smtClean="0"/>
          </a:p>
          <a:p>
            <a:pPr>
              <a:buNone/>
            </a:pPr>
            <a:r>
              <a:rPr lang="en-US" dirty="0" smtClean="0"/>
              <a:t>     GOVERNMENT </a:t>
            </a:r>
            <a:r>
              <a:rPr lang="en-US" dirty="0"/>
              <a:t>POLICIES</a:t>
            </a:r>
            <a:endParaRPr lang="en-IN" dirty="0"/>
          </a:p>
          <a:p>
            <a:r>
              <a:rPr lang="en-US" dirty="0"/>
              <a:t>As the study shows, there was a steep reduction in the demand of Maggi as before the infamous maggiban ,maggi sort of had a monopoly in the ready to make food market . But on june 4, 2015 , the Gujarat FDA, banned the noodles for 30 days after 27 out 39 samples were detected with </a:t>
            </a:r>
            <a:r>
              <a:rPr lang="en-US" dirty="0" smtClean="0"/>
              <a:t>objectionable </a:t>
            </a:r>
            <a:r>
              <a:rPr lang="en-US" dirty="0"/>
              <a:t>level of metallic lead and msg.</a:t>
            </a:r>
            <a:endParaRPr lang="en-IN" dirty="0"/>
          </a:p>
          <a:p>
            <a:endParaRPr lang="en-US"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928670"/>
            <a:ext cx="8115328" cy="5197493"/>
          </a:xfrm>
        </p:spPr>
        <p:txBody>
          <a:bodyPr>
            <a:normAutofit/>
          </a:bodyPr>
          <a:lstStyle/>
          <a:p>
            <a:r>
              <a:rPr lang="en-US" dirty="0" smtClean="0"/>
              <a:t>TIME</a:t>
            </a:r>
            <a:endParaRPr lang="en-IN" dirty="0" smtClean="0"/>
          </a:p>
          <a:p>
            <a:r>
              <a:rPr lang="en-US" dirty="0" smtClean="0"/>
              <a:t>Time is an important factor that affects the demand of Maggi e.g. the demand increases during the fest going in the nearby colleges, during winters and the beginning of the semesters. There is decrease in demand the vacations.</a:t>
            </a:r>
            <a:endParaRPr lang="en-IN" dirty="0" smtClean="0"/>
          </a:p>
          <a:p>
            <a:endParaRPr lang="en-US" dirty="0" smtClean="0"/>
          </a:p>
          <a:p>
            <a:r>
              <a:rPr lang="en-US" dirty="0" smtClean="0"/>
              <a:t>AGE GROUP OF THE POPULATION</a:t>
            </a:r>
            <a:endParaRPr lang="en-IN" dirty="0" smtClean="0"/>
          </a:p>
          <a:p>
            <a:r>
              <a:rPr lang="en-US" dirty="0" smtClean="0"/>
              <a:t>This product is mostly liked by age group of 18 -20 yrs and also adults so the age groups are affecting the demand of the product and by the increase in the population, the demand of the product also increases.</a:t>
            </a:r>
            <a:endParaRPr lang="en-IN"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TotalTime>
  <Words>1602</Words>
  <Application>Microsoft Office PowerPoint</Application>
  <PresentationFormat>On-screen Show (4:3)</PresentationFormat>
  <Paragraphs>136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 Economics Project 1  MAGGI STALLS</vt:lpstr>
      <vt:lpstr>INTRODUCTION</vt:lpstr>
      <vt:lpstr>BUSINESS IDEA</vt:lpstr>
      <vt:lpstr>LOCATION SELECTION </vt:lpstr>
      <vt:lpstr>Slide 5</vt:lpstr>
      <vt:lpstr>DEMAND ANALYSIS</vt:lpstr>
      <vt:lpstr>FACTORS AFFECTING DEMAND</vt:lpstr>
      <vt:lpstr>Slide 8</vt:lpstr>
      <vt:lpstr>Slide 9</vt:lpstr>
      <vt:lpstr>SHIFT IN DEMAND CURVES</vt:lpstr>
      <vt:lpstr>UPWARD SHIFT</vt:lpstr>
      <vt:lpstr>Upshift of Demand Graph</vt:lpstr>
      <vt:lpstr>DOWNWARD SHIFT</vt:lpstr>
      <vt:lpstr>Downshift of Demand Graph</vt:lpstr>
      <vt:lpstr>SUPPLY ANALYSIS</vt:lpstr>
      <vt:lpstr>FACTORS AFFECTING SUPPLY</vt:lpstr>
      <vt:lpstr>SHIFT IN SUPPLY CURVES</vt:lpstr>
      <vt:lpstr>Upward Shift In Supply Curve</vt:lpstr>
      <vt:lpstr>UPWARD SHIFT</vt:lpstr>
      <vt:lpstr>Downward Shift in Supply Curve</vt:lpstr>
      <vt:lpstr>DOWNWARD SHIFT</vt:lpstr>
      <vt:lpstr>CHANGE IN SUPPLY</vt:lpstr>
      <vt:lpstr>ELASTICITY ANALYSIS</vt:lpstr>
      <vt:lpstr>DETERMINANTS OF ELASTICITY</vt:lpstr>
      <vt:lpstr>CROSS ELASTICITY OF DEMAND</vt:lpstr>
      <vt:lpstr>Slide 26</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MAGGI STALLS</dc:title>
  <dc:creator>Rushita Thakkar</dc:creator>
  <cp:lastModifiedBy>SAI</cp:lastModifiedBy>
  <cp:revision>20</cp:revision>
  <dcterms:created xsi:type="dcterms:W3CDTF">2016-02-19T11:02:30Z</dcterms:created>
  <dcterms:modified xsi:type="dcterms:W3CDTF">2016-02-19T17:37:38Z</dcterms:modified>
</cp:coreProperties>
</file>