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Lst>
  <p:sldSz cx="9144000" cy="5143500" type="screen16x9"/>
  <p:notesSz cx="6858000" cy="9144000"/>
  <p:embeddedFontLst>
    <p:embeddedFont>
      <p:font typeface="Roboto" charset="0"/>
      <p:regular r:id="rId40"/>
      <p:bold r:id="rId41"/>
      <p:italic r:id="rId42"/>
      <p:boldItalic r:id="rId43"/>
    </p:embeddedFont>
    <p:embeddedFont>
      <p:font typeface="Georgia" pitchFamily="18" charset="0"/>
      <p:regular r:id="rId44"/>
      <p:bold r:id="rId45"/>
      <p:italic r:id="rId46"/>
      <p:boldItalic r:id="rId47"/>
    </p:embeddedFont>
    <p:embeddedFont>
      <p:font typeface="NSimSun" pitchFamily="49" charset="-122"/>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pPr lvl="0">
                <a:spcBef>
                  <a:spcPts val="0"/>
                </a:spcBef>
                <a:buNone/>
              </a:pPr>
              <a:t>‹#›</a:t>
            </a:fld>
            <a:endParaRPr lang="en-GB">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pPr lvl="0" algn="r">
                <a:spcBef>
                  <a:spcPts val="0"/>
                </a:spcBef>
                <a:buNone/>
              </a:pPr>
              <a:t>‹#›</a:t>
            </a:fld>
            <a:endParaRPr lang="en-GB"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entral_bank" TargetMode="External"/><Relationship Id="rId7" Type="http://schemas.openxmlformats.org/officeDocument/2006/relationships/hyperlink" Target="https://en.wikipedia.org/wiki/Gross_domestic_produc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en.wikipedia.org/wiki/Reserve_Bank_of_India_Act,_1934" TargetMode="External"/><Relationship Id="rId5" Type="http://schemas.openxmlformats.org/officeDocument/2006/relationships/hyperlink" Target="https://en.wikipedia.org/wiki/Indian_rupee" TargetMode="External"/><Relationship Id="rId4" Type="http://schemas.openxmlformats.org/officeDocument/2006/relationships/hyperlink" Target="https://en.wikipedia.org/wiki/Monetary_polic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PR2300300316_MS.xl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485875" y="264475"/>
            <a:ext cx="8183700" cy="1473600"/>
          </a:xfrm>
          <a:prstGeom prst="rect">
            <a:avLst/>
          </a:prstGeom>
        </p:spPr>
        <p:txBody>
          <a:bodyPr lIns="91425" tIns="91425" rIns="91425" bIns="91425" anchor="b" anchorCtr="0">
            <a:noAutofit/>
          </a:bodyPr>
          <a:lstStyle/>
          <a:p>
            <a:pPr lvl="0">
              <a:spcBef>
                <a:spcPts val="0"/>
              </a:spcBef>
              <a:buNone/>
            </a:pPr>
            <a:r>
              <a:rPr lang="en-GB"/>
              <a:t>ECONOMICS PROJECT</a:t>
            </a:r>
          </a:p>
        </p:txBody>
      </p:sp>
      <p:sp>
        <p:nvSpPr>
          <p:cNvPr id="86" name="Shape 86"/>
          <p:cNvSpPr txBox="1">
            <a:spLocks noGrp="1"/>
          </p:cNvSpPr>
          <p:nvPr>
            <p:ph type="subTitle" idx="1"/>
          </p:nvPr>
        </p:nvSpPr>
        <p:spPr>
          <a:xfrm>
            <a:off x="485875" y="1738075"/>
            <a:ext cx="8183700" cy="861000"/>
          </a:xfrm>
          <a:prstGeom prst="rect">
            <a:avLst/>
          </a:prstGeom>
        </p:spPr>
        <p:txBody>
          <a:bodyPr lIns="91425" tIns="91425" rIns="91425" bIns="91425" anchor="t" anchorCtr="0">
            <a:noAutofit/>
          </a:bodyPr>
          <a:lstStyle/>
          <a:p>
            <a:pPr lvl="0" rtl="0">
              <a:spcBef>
                <a:spcPts val="0"/>
              </a:spcBef>
              <a:buNone/>
            </a:pPr>
            <a:r>
              <a:rPr lang="en-GB"/>
              <a:t>Trends of supply of Money and its Impact</a:t>
            </a:r>
          </a:p>
          <a:p>
            <a:pPr lvl="0" rtl="0">
              <a:spcBef>
                <a:spcPts val="0"/>
              </a:spcBef>
              <a:buNone/>
            </a:pPr>
            <a:endParaRPr/>
          </a:p>
          <a:p>
            <a:pPr marL="0" lvl="0" indent="0">
              <a:spcBef>
                <a:spcPts val="0"/>
              </a:spcBef>
              <a:buNone/>
            </a:pPr>
            <a:r>
              <a:rPr lang="en-GB"/>
              <a:t> Group 9</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250250" y="1024200"/>
            <a:ext cx="7828200" cy="3218100"/>
          </a:xfrm>
          <a:prstGeom prst="rect">
            <a:avLst/>
          </a:prstGeom>
          <a:noFill/>
          <a:ln>
            <a:noFill/>
          </a:ln>
        </p:spPr>
        <p:txBody>
          <a:bodyPr lIns="91425" tIns="91425" rIns="91425" bIns="91425" anchor="ctr" anchorCtr="0">
            <a:noAutofit/>
          </a:bodyPr>
          <a:lstStyle/>
          <a:p>
            <a:pPr lvl="0" rtl="0">
              <a:spcBef>
                <a:spcPts val="0"/>
              </a:spcBef>
              <a:buNone/>
            </a:pPr>
            <a:r>
              <a:rPr lang="en-GB" sz="1800">
                <a:latin typeface="Georgia"/>
                <a:ea typeface="Georgia"/>
                <a:cs typeface="Georgia"/>
                <a:sym typeface="Georgia"/>
              </a:rPr>
              <a:t>Money Supply is affected mainly by two factors viz. Monetary base and          Money Multiplier.</a:t>
            </a:r>
          </a:p>
          <a:p>
            <a:pPr lvl="0" rtl="0">
              <a:spcBef>
                <a:spcPts val="0"/>
              </a:spcBef>
              <a:buNone/>
            </a:pPr>
            <a:endParaRPr sz="1800">
              <a:latin typeface="Georgia"/>
              <a:ea typeface="Georgia"/>
              <a:cs typeface="Georgia"/>
              <a:sym typeface="Georgia"/>
            </a:endParaRPr>
          </a:p>
          <a:p>
            <a:pPr lvl="0" rtl="0">
              <a:spcBef>
                <a:spcPts val="0"/>
              </a:spcBef>
              <a:buNone/>
            </a:pPr>
            <a:r>
              <a:rPr lang="en-GB" sz="1800" u="sng">
                <a:latin typeface="Georgia"/>
                <a:ea typeface="Georgia"/>
                <a:cs typeface="Georgia"/>
                <a:sym typeface="Georgia"/>
              </a:rPr>
              <a:t>Monetary Base:</a:t>
            </a:r>
            <a:r>
              <a:rPr lang="en-GB" sz="1800">
                <a:latin typeface="Georgia"/>
                <a:ea typeface="Georgia"/>
                <a:cs typeface="Georgia"/>
                <a:sym typeface="Georgia"/>
              </a:rPr>
              <a:t> As the reserve money changes, money supply also changes in the same direction. This means if there is more of reserve money in the system, money supply would increase and vice versa. Most of the changes in the money supply are due to changes in the high powered money.</a:t>
            </a:r>
          </a:p>
          <a:p>
            <a:pPr lvl="0" rtl="0">
              <a:spcBef>
                <a:spcPts val="0"/>
              </a:spcBef>
              <a:buNone/>
            </a:pPr>
            <a:endParaRPr sz="1800">
              <a:latin typeface="Georgia"/>
              <a:ea typeface="Georgia"/>
              <a:cs typeface="Georgia"/>
              <a:sym typeface="Georgia"/>
            </a:endParaRPr>
          </a:p>
          <a:p>
            <a:pPr lvl="0" rtl="0">
              <a:spcBef>
                <a:spcPts val="0"/>
              </a:spcBef>
              <a:buNone/>
            </a:pPr>
            <a:r>
              <a:rPr lang="en-GB" sz="1800" u="sng">
                <a:latin typeface="Georgia"/>
                <a:ea typeface="Georgia"/>
                <a:cs typeface="Georgia"/>
                <a:sym typeface="Georgia"/>
              </a:rPr>
              <a:t>Money Multiplier</a:t>
            </a:r>
            <a:r>
              <a:rPr lang="en-GB" sz="1800">
                <a:latin typeface="Georgia"/>
                <a:ea typeface="Georgia"/>
                <a:cs typeface="Georgia"/>
                <a:sym typeface="Georgia"/>
              </a:rPr>
              <a:t>: Money Multiplier is the ratio of the Narrow Money (M1) or the Broad Money (M3) to Reserve Money. Where m is the money multiplier.</a:t>
            </a:r>
          </a:p>
          <a:p>
            <a:pPr lvl="0" rtl="0">
              <a:spcBef>
                <a:spcPts val="0"/>
              </a:spcBef>
              <a:buNone/>
            </a:pPr>
            <a:endParaRPr sz="1800">
              <a:latin typeface="Georgia"/>
              <a:ea typeface="Georgia"/>
              <a:cs typeface="Georgia"/>
              <a:sym typeface="Georgia"/>
            </a:endParaRPr>
          </a:p>
        </p:txBody>
      </p:sp>
      <p:sp>
        <p:nvSpPr>
          <p:cNvPr id="138" name="Shape 138"/>
          <p:cNvSpPr txBox="1"/>
          <p:nvPr/>
        </p:nvSpPr>
        <p:spPr>
          <a:xfrm>
            <a:off x="303900" y="292625"/>
            <a:ext cx="7495800" cy="542700"/>
          </a:xfrm>
          <a:prstGeom prst="rect">
            <a:avLst/>
          </a:prstGeom>
          <a:noFill/>
          <a:ln>
            <a:noFill/>
          </a:ln>
        </p:spPr>
        <p:txBody>
          <a:bodyPr lIns="91425" tIns="91425" rIns="91425" bIns="91425" anchor="t" anchorCtr="0">
            <a:noAutofit/>
          </a:bodyPr>
          <a:lstStyle/>
          <a:p>
            <a:pPr lvl="0">
              <a:spcBef>
                <a:spcPts val="0"/>
              </a:spcBef>
              <a:buNone/>
            </a:pPr>
            <a:r>
              <a:rPr lang="en-GB" sz="2000" b="1">
                <a:solidFill>
                  <a:schemeClr val="dk1"/>
                </a:solidFill>
                <a:latin typeface="Georgia"/>
                <a:ea typeface="Georgia"/>
                <a:cs typeface="Georgia"/>
                <a:sym typeface="Georgia"/>
              </a:rPr>
              <a:t>Factors affecting Money Supply :</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sz="1900">
              <a:solidFill>
                <a:srgbClr val="000000"/>
              </a:solidFill>
              <a:latin typeface="Arial"/>
              <a:ea typeface="Arial"/>
              <a:cs typeface="Arial"/>
              <a:sym typeface="Arial"/>
            </a:endParaRPr>
          </a:p>
          <a:p>
            <a:pPr lvl="0" algn="ctr" rtl="0">
              <a:lnSpc>
                <a:spcPct val="100000"/>
              </a:lnSpc>
              <a:spcBef>
                <a:spcPts val="0"/>
              </a:spcBef>
              <a:spcAft>
                <a:spcPts val="0"/>
              </a:spcAft>
              <a:buNone/>
            </a:pPr>
            <a:r>
              <a:rPr lang="en-GB" sz="1900" b="1">
                <a:solidFill>
                  <a:srgbClr val="000000"/>
                </a:solidFill>
                <a:latin typeface="Arial"/>
                <a:ea typeface="Arial"/>
                <a:cs typeface="Arial"/>
                <a:sym typeface="Arial"/>
              </a:rPr>
              <a:t>The Supply of Money in India is regulated by</a:t>
            </a:r>
          </a:p>
          <a:p>
            <a:pPr lvl="0" rtl="0">
              <a:lnSpc>
                <a:spcPct val="100000"/>
              </a:lnSpc>
              <a:spcBef>
                <a:spcPts val="0"/>
              </a:spcBef>
              <a:spcAft>
                <a:spcPts val="0"/>
              </a:spcAft>
              <a:buNone/>
            </a:pPr>
            <a:endParaRPr sz="1900">
              <a:solidFill>
                <a:srgbClr val="000000"/>
              </a:solidFill>
              <a:latin typeface="Arial"/>
              <a:ea typeface="Arial"/>
              <a:cs typeface="Arial"/>
              <a:sym typeface="Arial"/>
            </a:endParaRPr>
          </a:p>
          <a:p>
            <a:pPr lvl="0" rtl="0">
              <a:lnSpc>
                <a:spcPct val="100000"/>
              </a:lnSpc>
              <a:spcBef>
                <a:spcPts val="0"/>
              </a:spcBef>
              <a:spcAft>
                <a:spcPts val="0"/>
              </a:spcAft>
              <a:buNone/>
            </a:pPr>
            <a:r>
              <a:rPr lang="en-GB" sz="1900">
                <a:solidFill>
                  <a:srgbClr val="000000"/>
                </a:solidFill>
                <a:latin typeface="Arial"/>
                <a:ea typeface="Arial"/>
                <a:cs typeface="Arial"/>
                <a:sym typeface="Arial"/>
              </a:rPr>
              <a:t>       </a:t>
            </a:r>
          </a:p>
          <a:p>
            <a:pPr lvl="0" algn="ctr" rtl="0">
              <a:lnSpc>
                <a:spcPct val="100000"/>
              </a:lnSpc>
              <a:spcBef>
                <a:spcPts val="0"/>
              </a:spcBef>
              <a:spcAft>
                <a:spcPts val="0"/>
              </a:spcAft>
              <a:buNone/>
            </a:pPr>
            <a:r>
              <a:rPr lang="en-GB" sz="3600">
                <a:solidFill>
                  <a:srgbClr val="000000"/>
                </a:solidFill>
                <a:latin typeface="Arial"/>
                <a:ea typeface="Arial"/>
                <a:cs typeface="Arial"/>
                <a:sym typeface="Arial"/>
              </a:rPr>
              <a:t> Reserve Bank of India</a:t>
            </a:r>
          </a:p>
          <a:p>
            <a:pPr lvl="0" algn="ctr" rtl="0">
              <a:lnSpc>
                <a:spcPct val="100000"/>
              </a:lnSpc>
              <a:spcBef>
                <a:spcPts val="0"/>
              </a:spcBef>
              <a:spcAft>
                <a:spcPts val="0"/>
              </a:spcAft>
              <a:buNone/>
            </a:pPr>
            <a:r>
              <a:rPr lang="en-GB">
                <a:solidFill>
                  <a:srgbClr val="000000"/>
                </a:solidFill>
                <a:latin typeface="Arial"/>
                <a:ea typeface="Arial"/>
                <a:cs typeface="Arial"/>
                <a:sym typeface="Arial"/>
              </a:rPr>
              <a:t>Since April 1935</a:t>
            </a:r>
          </a:p>
          <a:p>
            <a:pPr lvl="0" rtl="0">
              <a:lnSpc>
                <a:spcPct val="100000"/>
              </a:lnSpc>
              <a:spcBef>
                <a:spcPts val="0"/>
              </a:spcBef>
              <a:spcAft>
                <a:spcPts val="0"/>
              </a:spcAft>
              <a:buNone/>
            </a:pPr>
            <a:endParaRPr sz="1900">
              <a:solidFill>
                <a:srgbClr val="000000"/>
              </a:solidFill>
              <a:latin typeface="Arial"/>
              <a:ea typeface="Arial"/>
              <a:cs typeface="Arial"/>
              <a:sym typeface="Arial"/>
            </a:endParaRPr>
          </a:p>
          <a:p>
            <a:pPr lvl="0" rtl="0">
              <a:lnSpc>
                <a:spcPct val="100000"/>
              </a:lnSpc>
              <a:spcBef>
                <a:spcPts val="0"/>
              </a:spcBef>
              <a:spcAft>
                <a:spcPts val="0"/>
              </a:spcAft>
              <a:buNone/>
            </a:pPr>
            <a:endParaRPr sz="1900">
              <a:solidFill>
                <a:srgbClr val="000000"/>
              </a:solidFill>
              <a:latin typeface="Arial"/>
              <a:ea typeface="Arial"/>
              <a:cs typeface="Arial"/>
              <a:sym typeface="Arial"/>
            </a:endParaRPr>
          </a:p>
          <a:p>
            <a:pPr lvl="0" rtl="0">
              <a:lnSpc>
                <a:spcPct val="100000"/>
              </a:lnSpc>
              <a:spcBef>
                <a:spcPts val="0"/>
              </a:spcBef>
              <a:spcAft>
                <a:spcPts val="0"/>
              </a:spcAft>
              <a:buNone/>
            </a:pPr>
            <a:endParaRPr sz="1900">
              <a:solidFill>
                <a:srgbClr val="000000"/>
              </a:solidFill>
              <a:latin typeface="Arial"/>
              <a:ea typeface="Arial"/>
              <a:cs typeface="Arial"/>
              <a:sym typeface="Arial"/>
            </a:endParaRP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sz="2000" b="1">
                <a:latin typeface="Georgia"/>
                <a:ea typeface="Georgia"/>
                <a:cs typeface="Georgia"/>
                <a:sym typeface="Georgia"/>
              </a:rPr>
              <a:t>Reserve Bank Of India:</a:t>
            </a:r>
          </a:p>
          <a:p>
            <a:pPr lvl="0">
              <a:spcBef>
                <a:spcPts val="0"/>
              </a:spcBef>
              <a:buNone/>
            </a:pPr>
            <a:endParaRPr sz="2000" b="1">
              <a:latin typeface="Georgia"/>
              <a:ea typeface="Georgia"/>
              <a:cs typeface="Georgia"/>
              <a:sym typeface="Georgia"/>
            </a:endParaRPr>
          </a:p>
        </p:txBody>
      </p:sp>
      <p:pic>
        <p:nvPicPr>
          <p:cNvPr id="149" name="Shape 149"/>
          <p:cNvPicPr preferRelativeResize="0"/>
          <p:nvPr/>
        </p:nvPicPr>
        <p:blipFill>
          <a:blip r:embed="rId3">
            <a:alphaModFix/>
          </a:blip>
          <a:stretch>
            <a:fillRect/>
          </a:stretch>
        </p:blipFill>
        <p:spPr>
          <a:xfrm>
            <a:off x="405175" y="1080475"/>
            <a:ext cx="6539124" cy="34102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1477849" y="235300"/>
            <a:ext cx="4701099" cy="43030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618225" y="385325"/>
            <a:ext cx="8316574" cy="43635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000" b="1">
                <a:latin typeface="Georgia"/>
                <a:ea typeface="Georgia"/>
                <a:cs typeface="Georgia"/>
                <a:sym typeface="Georgia"/>
              </a:rPr>
              <a:t> RBI’s role in money supply’s role in money supply :</a:t>
            </a:r>
          </a:p>
        </p:txBody>
      </p:sp>
      <p:sp>
        <p:nvSpPr>
          <p:cNvPr id="165" name="Shape 165"/>
          <p:cNvSpPr txBox="1">
            <a:spLocks noGrp="1"/>
          </p:cNvSpPr>
          <p:nvPr>
            <p:ph type="body" idx="1"/>
          </p:nvPr>
        </p:nvSpPr>
        <p:spPr>
          <a:xfrm>
            <a:off x="189000" y="927850"/>
            <a:ext cx="8520600" cy="40374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a:solidFill>
                <a:srgbClr val="000000"/>
              </a:solidFill>
              <a:latin typeface="Georgia"/>
              <a:ea typeface="Georgia"/>
              <a:cs typeface="Georgia"/>
              <a:sym typeface="Georgia"/>
            </a:endParaRPr>
          </a:p>
          <a:p>
            <a:pPr marL="457200" lvl="0" indent="-228600" rtl="0">
              <a:lnSpc>
                <a:spcPct val="100000"/>
              </a:lnSpc>
              <a:spcBef>
                <a:spcPts val="0"/>
              </a:spcBef>
              <a:spcAft>
                <a:spcPts val="0"/>
              </a:spcAft>
              <a:buClr>
                <a:srgbClr val="000000"/>
              </a:buClr>
              <a:buFont typeface="Georgia"/>
              <a:buChar char="❏"/>
            </a:pPr>
            <a:r>
              <a:rPr lang="en-GB">
                <a:solidFill>
                  <a:srgbClr val="000000"/>
                </a:solidFill>
                <a:highlight>
                  <a:srgbClr val="FFFFFF"/>
                </a:highlight>
                <a:latin typeface="Georgia"/>
                <a:ea typeface="Georgia"/>
                <a:cs typeface="Georgia"/>
                <a:sym typeface="Georgia"/>
              </a:rPr>
              <a:t>The </a:t>
            </a:r>
            <a:r>
              <a:rPr lang="en-GB" b="1">
                <a:solidFill>
                  <a:srgbClr val="000000"/>
                </a:solidFill>
                <a:highlight>
                  <a:srgbClr val="FFFFFF"/>
                </a:highlight>
                <a:latin typeface="Georgia"/>
                <a:ea typeface="Georgia"/>
                <a:cs typeface="Georgia"/>
                <a:sym typeface="Georgia"/>
              </a:rPr>
              <a:t>Reserve Bank of India</a:t>
            </a:r>
            <a:r>
              <a:rPr lang="en-GB">
                <a:solidFill>
                  <a:srgbClr val="000000"/>
                </a:solidFill>
                <a:highlight>
                  <a:srgbClr val="FFFFFF"/>
                </a:highlight>
                <a:latin typeface="Georgia"/>
                <a:ea typeface="Georgia"/>
                <a:cs typeface="Georgia"/>
                <a:sym typeface="Georgia"/>
              </a:rPr>
              <a:t> is India's </a:t>
            </a:r>
            <a:r>
              <a:rPr lang="en-GB">
                <a:solidFill>
                  <a:srgbClr val="000000"/>
                </a:solidFill>
                <a:highlight>
                  <a:srgbClr val="FFFFFF"/>
                </a:highlight>
                <a:latin typeface="Georgia"/>
                <a:ea typeface="Georgia"/>
                <a:cs typeface="Georgia"/>
                <a:sym typeface="Georgia"/>
                <a:hlinkClick r:id="rId3"/>
              </a:rPr>
              <a:t>central banking</a:t>
            </a:r>
            <a:r>
              <a:rPr lang="en-GB">
                <a:solidFill>
                  <a:srgbClr val="000000"/>
                </a:solidFill>
                <a:highlight>
                  <a:srgbClr val="FFFFFF"/>
                </a:highlight>
                <a:latin typeface="Georgia"/>
                <a:ea typeface="Georgia"/>
                <a:cs typeface="Georgia"/>
                <a:sym typeface="Georgia"/>
              </a:rPr>
              <a:t> institution, which controls the </a:t>
            </a:r>
            <a:r>
              <a:rPr lang="en-GB">
                <a:solidFill>
                  <a:srgbClr val="000000"/>
                </a:solidFill>
                <a:highlight>
                  <a:srgbClr val="FFFFFF"/>
                </a:highlight>
                <a:latin typeface="Georgia"/>
                <a:ea typeface="Georgia"/>
                <a:cs typeface="Georgia"/>
                <a:sym typeface="Georgia"/>
                <a:hlinkClick r:id="rId4"/>
              </a:rPr>
              <a:t>monetary policy</a:t>
            </a:r>
            <a:r>
              <a:rPr lang="en-GB">
                <a:solidFill>
                  <a:srgbClr val="000000"/>
                </a:solidFill>
                <a:highlight>
                  <a:srgbClr val="FFFFFF"/>
                </a:highlight>
                <a:latin typeface="Georgia"/>
                <a:ea typeface="Georgia"/>
                <a:cs typeface="Georgia"/>
                <a:sym typeface="Georgia"/>
              </a:rPr>
              <a:t> of the </a:t>
            </a:r>
            <a:r>
              <a:rPr lang="en-GB">
                <a:solidFill>
                  <a:srgbClr val="000000"/>
                </a:solidFill>
                <a:highlight>
                  <a:srgbClr val="FFFFFF"/>
                </a:highlight>
                <a:latin typeface="Georgia"/>
                <a:ea typeface="Georgia"/>
                <a:cs typeface="Georgia"/>
                <a:sym typeface="Georgia"/>
                <a:hlinkClick r:id="rId5"/>
              </a:rPr>
              <a:t>Indian rupee</a:t>
            </a:r>
            <a:r>
              <a:rPr lang="en-GB">
                <a:solidFill>
                  <a:srgbClr val="000000"/>
                </a:solidFill>
                <a:highlight>
                  <a:srgbClr val="FFFFFF"/>
                </a:highlight>
                <a:latin typeface="Georgia"/>
                <a:ea typeface="Georgia"/>
                <a:cs typeface="Georgia"/>
                <a:sym typeface="Georgia"/>
              </a:rPr>
              <a:t>. It commenced its operations on 1 April 1935 during the British Rule in accordance with the provisions of the </a:t>
            </a:r>
            <a:r>
              <a:rPr lang="en-GB">
                <a:solidFill>
                  <a:srgbClr val="000000"/>
                </a:solidFill>
                <a:highlight>
                  <a:srgbClr val="FFFFFF"/>
                </a:highlight>
                <a:latin typeface="Georgia"/>
                <a:ea typeface="Georgia"/>
                <a:cs typeface="Georgia"/>
                <a:sym typeface="Georgia"/>
                <a:hlinkClick r:id="rId6"/>
              </a:rPr>
              <a:t>Reserve Bank of India Act, 1934</a:t>
            </a:r>
            <a:r>
              <a:rPr lang="en-GB">
                <a:solidFill>
                  <a:srgbClr val="000000"/>
                </a:solidFill>
                <a:highlight>
                  <a:srgbClr val="FFFFFF"/>
                </a:highlight>
                <a:latin typeface="Georgia"/>
                <a:ea typeface="Georgia"/>
                <a:cs typeface="Georgia"/>
                <a:sym typeface="Georgia"/>
              </a:rPr>
              <a:t>.</a:t>
            </a:r>
          </a:p>
          <a:p>
            <a:pPr marL="457200" lvl="0" indent="-228600" rtl="0">
              <a:lnSpc>
                <a:spcPct val="100000"/>
              </a:lnSpc>
              <a:spcBef>
                <a:spcPts val="0"/>
              </a:spcBef>
              <a:spcAft>
                <a:spcPts val="0"/>
              </a:spcAft>
              <a:buClr>
                <a:srgbClr val="000000"/>
              </a:buClr>
              <a:buFont typeface="Georgia"/>
              <a:buChar char="❏"/>
            </a:pPr>
            <a:r>
              <a:rPr lang="en-GB">
                <a:solidFill>
                  <a:srgbClr val="000000"/>
                </a:solidFill>
                <a:highlight>
                  <a:srgbClr val="FFFFFF"/>
                </a:highlight>
                <a:latin typeface="Georgia"/>
                <a:ea typeface="Georgia"/>
                <a:cs typeface="Georgia"/>
                <a:sym typeface="Georgia"/>
              </a:rPr>
              <a:t>The institution is also the regulator and supervisor of the financial system and prescribes broad parameters of banking operations within which the country's banking and financial system functions.</a:t>
            </a:r>
          </a:p>
          <a:p>
            <a:pPr marL="457200" lvl="0" indent="-228600" rtl="0">
              <a:lnSpc>
                <a:spcPct val="100000"/>
              </a:lnSpc>
              <a:spcBef>
                <a:spcPts val="0"/>
              </a:spcBef>
              <a:spcAft>
                <a:spcPts val="0"/>
              </a:spcAft>
              <a:buClr>
                <a:srgbClr val="000000"/>
              </a:buClr>
              <a:buFont typeface="Georgia"/>
              <a:buChar char="❏"/>
            </a:pPr>
            <a:r>
              <a:rPr lang="en-GB">
                <a:solidFill>
                  <a:srgbClr val="000000"/>
                </a:solidFill>
                <a:highlight>
                  <a:srgbClr val="FFFFFF"/>
                </a:highlight>
                <a:latin typeface="Georgia"/>
                <a:ea typeface="Georgia"/>
                <a:cs typeface="Georgia"/>
                <a:sym typeface="Georgia"/>
              </a:rPr>
              <a:t>The RBI controls the monetary supply, monitors economic indicators like the </a:t>
            </a:r>
            <a:r>
              <a:rPr lang="en-GB">
                <a:solidFill>
                  <a:srgbClr val="000000"/>
                </a:solidFill>
                <a:highlight>
                  <a:srgbClr val="FFFFFF"/>
                </a:highlight>
                <a:latin typeface="Georgia"/>
                <a:ea typeface="Georgia"/>
                <a:cs typeface="Georgia"/>
                <a:sym typeface="Georgia"/>
                <a:hlinkClick r:id="rId7"/>
              </a:rPr>
              <a:t>gross domestic product</a:t>
            </a:r>
            <a:r>
              <a:rPr lang="en-GB">
                <a:solidFill>
                  <a:srgbClr val="000000"/>
                </a:solidFill>
                <a:highlight>
                  <a:srgbClr val="FFFFFF"/>
                </a:highlight>
                <a:latin typeface="Georgia"/>
                <a:ea typeface="Georgia"/>
                <a:cs typeface="Georgia"/>
                <a:sym typeface="Georgia"/>
              </a:rPr>
              <a:t> and has to decide the design of the rupee bank notes as well as coins.</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000" b="1">
                <a:latin typeface="Georgia"/>
                <a:ea typeface="Georgia"/>
                <a:cs typeface="Georgia"/>
                <a:sym typeface="Georgia"/>
              </a:rPr>
              <a:t>How money is supplied and managed by RBI :</a:t>
            </a:r>
          </a:p>
        </p:txBody>
      </p:sp>
      <p:sp>
        <p:nvSpPr>
          <p:cNvPr id="171" name="Shape 17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GB">
                <a:solidFill>
                  <a:srgbClr val="252525"/>
                </a:solidFill>
                <a:highlight>
                  <a:srgbClr val="FFFFFF"/>
                </a:highlight>
                <a:latin typeface="Georgia"/>
                <a:ea typeface="Georgia"/>
                <a:cs typeface="Georgia"/>
                <a:sym typeface="Georgia"/>
              </a:rPr>
              <a:t>The RBI issues and exchanges currency notes and coins and destroys the same when they are not fit for circulation. The objectives are to issue bank notes and giving public adequate supply of the same, to maintain the currency and credit system of the country to utilize it in its best advantage, and to maintain the reserves.</a:t>
            </a:r>
          </a:p>
          <a:p>
            <a:pPr lvl="0" rtl="0">
              <a:spcBef>
                <a:spcPts val="0"/>
              </a:spcBef>
              <a:buNone/>
            </a:pPr>
            <a:r>
              <a:rPr lang="en-GB">
                <a:solidFill>
                  <a:srgbClr val="252525"/>
                </a:solidFill>
                <a:highlight>
                  <a:srgbClr val="FFFFFF"/>
                </a:highlight>
                <a:latin typeface="Georgia"/>
                <a:ea typeface="Georgia"/>
                <a:cs typeface="Georgia"/>
                <a:sym typeface="Georgia"/>
              </a:rPr>
              <a:t>The RBI is also a banker to the government and performs merchant banking function for the central and the state governments. It also acts as their banker.</a:t>
            </a:r>
          </a:p>
          <a:p>
            <a:pPr lvl="0">
              <a:spcBef>
                <a:spcPts val="0"/>
              </a:spcBef>
              <a:buNone/>
            </a:pPr>
            <a:endParaRPr>
              <a:solidFill>
                <a:srgbClr val="252525"/>
              </a:solidFill>
              <a:highlight>
                <a:srgbClr val="FFFFFF"/>
              </a:highlight>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000" b="1">
                <a:latin typeface="Georgia"/>
                <a:ea typeface="Georgia"/>
                <a:cs typeface="Georgia"/>
                <a:sym typeface="Georgia"/>
              </a:rPr>
              <a:t>Why RBI is the controlling factor?</a:t>
            </a:r>
          </a:p>
        </p:txBody>
      </p:sp>
      <p:sp>
        <p:nvSpPr>
          <p:cNvPr id="177" name="Shape 17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buClr>
                <a:srgbClr val="000000"/>
              </a:buClr>
              <a:buFont typeface="Georgia"/>
              <a:buChar char="❏"/>
            </a:pPr>
            <a:r>
              <a:rPr lang="en-GB">
                <a:solidFill>
                  <a:srgbClr val="000000"/>
                </a:solidFill>
                <a:latin typeface="Georgia"/>
                <a:ea typeface="Georgia"/>
                <a:cs typeface="Georgia"/>
                <a:sym typeface="Georgia"/>
              </a:rPr>
              <a:t>RBI is separate body for taking action. This bank is authority. This bank can only be controlled by Finance ministry. Finance ministry can advise bank in many matters.</a:t>
            </a:r>
          </a:p>
          <a:p>
            <a:pPr marL="457200" lvl="0" indent="-228600" rtl="0">
              <a:lnSpc>
                <a:spcPct val="100000"/>
              </a:lnSpc>
              <a:spcBef>
                <a:spcPts val="0"/>
              </a:spcBef>
              <a:spcAft>
                <a:spcPts val="0"/>
              </a:spcAft>
              <a:buClr>
                <a:srgbClr val="000000"/>
              </a:buClr>
              <a:buFont typeface="Georgia"/>
              <a:buChar char="❏"/>
            </a:pPr>
            <a:r>
              <a:rPr lang="en-GB">
                <a:solidFill>
                  <a:srgbClr val="000000"/>
                </a:solidFill>
                <a:latin typeface="Georgia"/>
                <a:ea typeface="Georgia"/>
                <a:cs typeface="Georgia"/>
                <a:sym typeface="Georgia"/>
              </a:rPr>
              <a:t>RBI changes rate described above and control inflation. </a:t>
            </a:r>
          </a:p>
          <a:p>
            <a:pPr marL="457200" lvl="0" indent="-228600" rtl="0">
              <a:lnSpc>
                <a:spcPct val="100000"/>
              </a:lnSpc>
              <a:spcBef>
                <a:spcPts val="0"/>
              </a:spcBef>
              <a:spcAft>
                <a:spcPts val="0"/>
              </a:spcAft>
              <a:buClr>
                <a:srgbClr val="000000"/>
              </a:buClr>
              <a:buFont typeface="Georgia"/>
              <a:buChar char="❏"/>
            </a:pPr>
            <a:r>
              <a:rPr lang="en-GB">
                <a:solidFill>
                  <a:srgbClr val="000000"/>
                </a:solidFill>
                <a:latin typeface="Georgia"/>
                <a:ea typeface="Georgia"/>
                <a:cs typeface="Georgia"/>
                <a:sym typeface="Georgia"/>
              </a:rPr>
              <a:t>Rate of lending and borrowing are main weapons to control money flow in system. If rates of lending and borrowing increased then money from system will automatically goes out of system.</a:t>
            </a:r>
          </a:p>
          <a:p>
            <a:pPr marL="457200" lvl="0" indent="-228600" rtl="0">
              <a:lnSpc>
                <a:spcPct val="100000"/>
              </a:lnSpc>
              <a:spcBef>
                <a:spcPts val="0"/>
              </a:spcBef>
              <a:spcAft>
                <a:spcPts val="0"/>
              </a:spcAft>
              <a:buClr>
                <a:srgbClr val="000000"/>
              </a:buClr>
              <a:buFont typeface="Georgia"/>
              <a:buChar char="❏"/>
            </a:pPr>
            <a:r>
              <a:rPr lang="en-GB">
                <a:solidFill>
                  <a:srgbClr val="000000"/>
                </a:solidFill>
                <a:latin typeface="Georgia"/>
                <a:ea typeface="Georgia"/>
                <a:cs typeface="Georgia"/>
                <a:sym typeface="Georgia"/>
              </a:rPr>
              <a:t>Cash reserve ratio is increased then money will go to RBI and not rest in system. This extra money in system is absorbed and inflation is cooled down. This is principle of controlling inflation.</a:t>
            </a:r>
          </a:p>
          <a:p>
            <a:pPr lvl="0" rtl="0">
              <a:lnSpc>
                <a:spcPct val="195652"/>
              </a:lnSpc>
              <a:spcBef>
                <a:spcPts val="0"/>
              </a:spcBef>
              <a:spcAft>
                <a:spcPts val="0"/>
              </a:spcAft>
              <a:buClr>
                <a:schemeClr val="dk1"/>
              </a:buClr>
              <a:buSzPct val="61111"/>
              <a:buFont typeface="Arial"/>
              <a:buNone/>
            </a:pPr>
            <a:endParaRPr>
              <a:solidFill>
                <a:srgbClr val="000000"/>
              </a:solidFill>
              <a:latin typeface="Georgia"/>
              <a:ea typeface="Georgia"/>
              <a:cs typeface="Georgia"/>
              <a:sym typeface="Georgia"/>
            </a:endParaRPr>
          </a:p>
          <a:p>
            <a:pPr lvl="0" rtl="0">
              <a:lnSpc>
                <a:spcPct val="100000"/>
              </a:lnSpc>
              <a:spcBef>
                <a:spcPts val="0"/>
              </a:spcBef>
              <a:spcAft>
                <a:spcPts val="0"/>
              </a:spcAft>
              <a:buNone/>
            </a:pPr>
            <a:endParaRPr>
              <a:solidFill>
                <a:schemeClr val="dk1"/>
              </a:solidFill>
              <a:latin typeface="Georgia"/>
              <a:ea typeface="Georgia"/>
              <a:cs typeface="Georgia"/>
              <a:sym typeface="Georgia"/>
            </a:endParaRPr>
          </a:p>
          <a:p>
            <a:pPr lv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400" b="1">
                <a:latin typeface="Georgia"/>
                <a:ea typeface="Georgia"/>
                <a:cs typeface="Georgia"/>
                <a:sym typeface="Georgia"/>
              </a:rPr>
              <a:t>Current Rates :</a:t>
            </a:r>
          </a:p>
        </p:txBody>
      </p:sp>
      <p:sp>
        <p:nvSpPr>
          <p:cNvPr id="183" name="Shape 183"/>
          <p:cNvSpPr txBox="1">
            <a:spLocks noGrp="1"/>
          </p:cNvSpPr>
          <p:nvPr>
            <p:ph type="body" idx="1"/>
          </p:nvPr>
        </p:nvSpPr>
        <p:spPr>
          <a:xfrm>
            <a:off x="311700" y="1229875"/>
            <a:ext cx="8520600" cy="4329900"/>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sz="2400">
              <a:solidFill>
                <a:schemeClr val="dk1"/>
              </a:solidFill>
              <a:latin typeface="Arial"/>
              <a:ea typeface="Arial"/>
              <a:cs typeface="Arial"/>
              <a:sym typeface="Arial"/>
            </a:endParaRPr>
          </a:p>
          <a:p>
            <a:pPr lvl="0">
              <a:spcBef>
                <a:spcPts val="0"/>
              </a:spcBef>
              <a:buNone/>
            </a:pPr>
            <a:endParaRPr/>
          </a:p>
        </p:txBody>
      </p:sp>
      <p:pic>
        <p:nvPicPr>
          <p:cNvPr id="184" name="Shape 184"/>
          <p:cNvPicPr preferRelativeResize="0"/>
          <p:nvPr/>
        </p:nvPicPr>
        <p:blipFill>
          <a:blip r:embed="rId3">
            <a:alphaModFix/>
          </a:blip>
          <a:stretch>
            <a:fillRect/>
          </a:stretch>
        </p:blipFill>
        <p:spPr>
          <a:xfrm>
            <a:off x="427675" y="1175375"/>
            <a:ext cx="5987624" cy="34616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68825" y="410000"/>
            <a:ext cx="8663400" cy="607800"/>
          </a:xfrm>
          <a:prstGeom prst="rect">
            <a:avLst/>
          </a:prstGeom>
        </p:spPr>
        <p:txBody>
          <a:bodyPr lIns="91425" tIns="91425" rIns="91425" bIns="91425" anchor="t" anchorCtr="0">
            <a:noAutofit/>
          </a:bodyPr>
          <a:lstStyle/>
          <a:p>
            <a:pPr marL="3200400" lvl="0" indent="457200">
              <a:spcBef>
                <a:spcPts val="0"/>
              </a:spcBef>
              <a:buNone/>
            </a:pPr>
            <a:r>
              <a:rPr lang="en-GB"/>
              <a:t>CRR</a:t>
            </a:r>
          </a:p>
        </p:txBody>
      </p:sp>
      <p:sp>
        <p:nvSpPr>
          <p:cNvPr id="190" name="Shape 190"/>
          <p:cNvSpPr txBox="1">
            <a:spLocks noGrp="1"/>
          </p:cNvSpPr>
          <p:nvPr>
            <p:ph type="body" idx="1"/>
          </p:nvPr>
        </p:nvSpPr>
        <p:spPr>
          <a:xfrm>
            <a:off x="311700" y="1158725"/>
            <a:ext cx="8520600" cy="33390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457200" lvl="0" indent="-228600" rtl="0">
              <a:lnSpc>
                <a:spcPct val="100000"/>
              </a:lnSpc>
              <a:spcBef>
                <a:spcPts val="0"/>
              </a:spcBef>
              <a:spcAft>
                <a:spcPts val="0"/>
              </a:spcAft>
              <a:buClr>
                <a:srgbClr val="000000"/>
              </a:buClr>
              <a:buFont typeface="Arial"/>
              <a:buChar char="❏"/>
            </a:pPr>
            <a:r>
              <a:rPr lang="en-GB" b="1">
                <a:solidFill>
                  <a:srgbClr val="000000"/>
                </a:solidFill>
                <a:latin typeface="Georgia"/>
                <a:ea typeface="Georgia"/>
                <a:cs typeface="Georgia"/>
                <a:sym typeface="Georgia"/>
              </a:rPr>
              <a:t>CRR -</a:t>
            </a:r>
            <a:r>
              <a:rPr lang="en-GB">
                <a:solidFill>
                  <a:srgbClr val="000000"/>
                </a:solidFill>
                <a:highlight>
                  <a:srgbClr val="FFFDEA"/>
                </a:highlight>
                <a:latin typeface="Georgia"/>
                <a:ea typeface="Georgia"/>
                <a:cs typeface="Georgia"/>
                <a:sym typeface="Georgia"/>
              </a:rPr>
              <a:t> </a:t>
            </a:r>
            <a:r>
              <a:rPr lang="en-GB">
                <a:solidFill>
                  <a:srgbClr val="000000"/>
                </a:solidFill>
                <a:latin typeface="Georgia"/>
                <a:ea typeface="Georgia"/>
                <a:cs typeface="Georgia"/>
                <a:sym typeface="Georgia"/>
              </a:rPr>
              <a:t>CRR means Cash Reserve Ratio.  Banks in India are required to hold a certain proportion of their deposits in the form of  cash.  However, actually Banks  don’t hold these as cash with themselves, but deposit such case with Reserve Bank of India (RBI) / currency chests, which is considered as  equivalent to holding cash with RBI. This minimum ratio (that is the part of the total deposits  to be held as cash) is stipulated by the RBI and is known as the CRR or  Cash Reserve Ratio.  Thus, When a bank’s deposits increases  by Rs100, and if the cash reserve ratio is 6%, the banks will have to hold additional Rs 6 with  RBI and Bank will be able to use only Rs 94 for investments and lending / credit purpose.</a:t>
            </a:r>
          </a:p>
          <a:p>
            <a:pPr lvl="0" rtl="0">
              <a:lnSpc>
                <a:spcPct val="100000"/>
              </a:lnSpc>
              <a:spcBef>
                <a:spcPts val="0"/>
              </a:spcBef>
              <a:spcAft>
                <a:spcPts val="0"/>
              </a:spcAft>
              <a:buClr>
                <a:srgbClr val="000000"/>
              </a:buClr>
              <a:buSzPct val="61111"/>
              <a:buFont typeface="Arial"/>
              <a:buNone/>
            </a:pPr>
            <a:endParaRPr>
              <a:solidFill>
                <a:srgbClr val="000000"/>
              </a:solidFill>
              <a:latin typeface="Georgia"/>
              <a:ea typeface="Georgia"/>
              <a:cs typeface="Georgia"/>
              <a:sym typeface="Georgia"/>
            </a:endParaRPr>
          </a:p>
          <a:p>
            <a:pPr lvl="0" rtl="0">
              <a:lnSpc>
                <a:spcPct val="100000"/>
              </a:lnSpc>
              <a:spcBef>
                <a:spcPts val="0"/>
              </a:spcBef>
              <a:spcAft>
                <a:spcPts val="0"/>
              </a:spcAft>
              <a:buClr>
                <a:schemeClr val="dk1"/>
              </a:buClr>
              <a:buSzPct val="61111"/>
              <a:buFont typeface="Arial"/>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GB" sz="2400" b="1">
                <a:latin typeface="Georgia"/>
                <a:ea typeface="Georgia"/>
                <a:cs typeface="Georgia"/>
                <a:sym typeface="Georgia"/>
              </a:rPr>
              <a:t>Objectives	:</a:t>
            </a:r>
          </a:p>
          <a:p>
            <a:pPr lvl="0" rtl="0">
              <a:spcBef>
                <a:spcPts val="0"/>
              </a:spcBef>
              <a:buNone/>
            </a:pPr>
            <a:endParaRPr sz="2400" b="1">
              <a:latin typeface="Georgia"/>
              <a:ea typeface="Georgia"/>
              <a:cs typeface="Georgia"/>
              <a:sym typeface="Georgia"/>
            </a:endParaRPr>
          </a:p>
          <a:p>
            <a:pPr lvl="0">
              <a:spcBef>
                <a:spcPts val="0"/>
              </a:spcBef>
              <a:buNone/>
            </a:pPr>
            <a:endParaRPr sz="2400" b="1">
              <a:latin typeface="Georgia"/>
              <a:ea typeface="Georgia"/>
              <a:cs typeface="Georgia"/>
              <a:sym typeface="Georgia"/>
            </a:endParaRPr>
          </a:p>
        </p:txBody>
      </p:sp>
      <p:sp>
        <p:nvSpPr>
          <p:cNvPr id="92" name="Shape 92"/>
          <p:cNvSpPr txBox="1">
            <a:spLocks noGrp="1"/>
          </p:cNvSpPr>
          <p:nvPr>
            <p:ph type="body" idx="1"/>
          </p:nvPr>
        </p:nvSpPr>
        <p:spPr>
          <a:xfrm>
            <a:off x="367975" y="1263650"/>
            <a:ext cx="8520600" cy="3339000"/>
          </a:xfrm>
          <a:prstGeom prst="rect">
            <a:avLst/>
          </a:prstGeom>
        </p:spPr>
        <p:txBody>
          <a:bodyPr lIns="91425" tIns="91425" rIns="91425" bIns="91425" anchor="t" anchorCtr="0">
            <a:noAutofit/>
          </a:bodyPr>
          <a:lstStyle/>
          <a:p>
            <a:pPr lvl="0" rtl="0">
              <a:spcBef>
                <a:spcPts val="0"/>
              </a:spcBef>
              <a:buNone/>
            </a:pPr>
            <a:r>
              <a:rPr lang="en-GB">
                <a:solidFill>
                  <a:srgbClr val="000000"/>
                </a:solidFill>
                <a:latin typeface="Georgia"/>
                <a:ea typeface="Georgia"/>
                <a:cs typeface="Georgia"/>
                <a:sym typeface="Georgia"/>
              </a:rPr>
              <a:t>To understand the role of money in Indian economy,  and the different aspects of demand and supply of money.</a:t>
            </a:r>
          </a:p>
          <a:p>
            <a:pPr lvl="0" rtl="0">
              <a:spcBef>
                <a:spcPts val="0"/>
              </a:spcBef>
              <a:buNone/>
            </a:pPr>
            <a:r>
              <a:rPr lang="en-GB">
                <a:solidFill>
                  <a:srgbClr val="000000"/>
                </a:solidFill>
                <a:latin typeface="Georgia"/>
                <a:ea typeface="Georgia"/>
                <a:cs typeface="Georgia"/>
                <a:sym typeface="Georgia"/>
              </a:rPr>
              <a:t>To explore the realms of inflation and  its different frontiers.</a:t>
            </a:r>
          </a:p>
          <a:p>
            <a:pPr lvl="0" rtl="0">
              <a:spcBef>
                <a:spcPts val="0"/>
              </a:spcBef>
              <a:buNone/>
            </a:pPr>
            <a:r>
              <a:rPr lang="en-GB">
                <a:solidFill>
                  <a:srgbClr val="000000"/>
                </a:solidFill>
                <a:latin typeface="Georgia"/>
                <a:ea typeface="Georgia"/>
                <a:cs typeface="Georgia"/>
                <a:sym typeface="Georgia"/>
              </a:rPr>
              <a:t>To delve into concepts like wage price spiral, hyperinflation and inflationary gap.</a:t>
            </a:r>
          </a:p>
          <a:p>
            <a:pPr lvl="0" rtl="0">
              <a:spcBef>
                <a:spcPts val="0"/>
              </a:spcBef>
              <a:buNone/>
            </a:pPr>
            <a:endParaRPr>
              <a:solidFill>
                <a:srgbClr val="000000"/>
              </a:solidFill>
              <a:latin typeface="Georgia"/>
              <a:ea typeface="Georgia"/>
              <a:cs typeface="Georgia"/>
              <a:sym typeface="Georgia"/>
            </a:endParaRPr>
          </a:p>
          <a:p>
            <a:pPr lvl="0">
              <a:spcBef>
                <a:spcPts val="0"/>
              </a:spcBef>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GB">
                <a:solidFill>
                  <a:srgbClr val="000000"/>
                </a:solidFill>
                <a:latin typeface="Georgia"/>
                <a:ea typeface="Georgia"/>
                <a:cs typeface="Georgia"/>
                <a:sym typeface="Georgia"/>
              </a:rPr>
              <a:t>Therefore,  higher the  ratio (i.e. CRR), the lower is the amount that banks will be able to  use for lending and investment.  This power of RBI to reduce the lendable amount by increasing the CRR,  makes it an instrument in the hands of a central bank through which it can control the amount that banks lend.  Thus, it is a tool used by RBI to control liquidity in the banking system.</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657050" y="292937"/>
            <a:ext cx="8219524" cy="45576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marL="3200400" lvl="0" indent="457200">
              <a:spcBef>
                <a:spcPts val="0"/>
              </a:spcBef>
              <a:buNone/>
            </a:pPr>
            <a:r>
              <a:rPr lang="en-GB"/>
              <a:t>SLR</a:t>
            </a:r>
          </a:p>
        </p:txBody>
      </p:sp>
      <p:sp>
        <p:nvSpPr>
          <p:cNvPr id="206" name="Shape 20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355600" rtl="0">
              <a:lnSpc>
                <a:spcPct val="100000"/>
              </a:lnSpc>
              <a:spcBef>
                <a:spcPts val="0"/>
              </a:spcBef>
              <a:spcAft>
                <a:spcPts val="0"/>
              </a:spcAft>
              <a:buClr>
                <a:srgbClr val="000000"/>
              </a:buClr>
              <a:buSzPct val="100000"/>
              <a:buFont typeface="Arial"/>
              <a:buChar char="❏"/>
            </a:pPr>
            <a:r>
              <a:rPr lang="en-GB" sz="2000">
                <a:solidFill>
                  <a:srgbClr val="000000"/>
                </a:solidFill>
                <a:latin typeface="Georgia"/>
                <a:ea typeface="Georgia"/>
                <a:cs typeface="Georgia"/>
                <a:sym typeface="Georgia"/>
              </a:rPr>
              <a:t>SLR - </a:t>
            </a:r>
            <a:r>
              <a:rPr lang="en-GB">
                <a:solidFill>
                  <a:srgbClr val="000000"/>
                </a:solidFill>
                <a:latin typeface="Georgia"/>
                <a:ea typeface="Georgia"/>
                <a:cs typeface="Georgia"/>
                <a:sym typeface="Georgia"/>
              </a:rPr>
              <a:t>SLR stands for Statutory Liquidity Ratio. This term is used by bankers and indicates  the minimum percentage of deposits that the bank has to maintain in form of gold, cash or other approved securities.  Thus, we can say that it is ratio of cash and some other approved securities to liabilities (deposits) It regulates the credit growth in India.  </a:t>
            </a:r>
          </a:p>
          <a:p>
            <a:pPr lvl="0" rtl="0">
              <a:lnSpc>
                <a:spcPct val="100000"/>
              </a:lnSpc>
              <a:spcBef>
                <a:spcPts val="0"/>
              </a:spcBef>
              <a:spcAft>
                <a:spcPts val="0"/>
              </a:spcAft>
              <a:buNone/>
            </a:pPr>
            <a:endParaRPr>
              <a:solidFill>
                <a:srgbClr val="000000"/>
              </a:solidFill>
              <a:latin typeface="Georgia"/>
              <a:ea typeface="Georgia"/>
              <a:cs typeface="Georgia"/>
              <a:sym typeface="Georgia"/>
            </a:endParaRPr>
          </a:p>
          <a:p>
            <a:pPr marL="457200" lvl="0" indent="-355600" rtl="0">
              <a:lnSpc>
                <a:spcPct val="100000"/>
              </a:lnSpc>
              <a:spcBef>
                <a:spcPts val="0"/>
              </a:spcBef>
              <a:spcAft>
                <a:spcPts val="0"/>
              </a:spcAft>
              <a:buClr>
                <a:srgbClr val="000000"/>
              </a:buClr>
              <a:buSzPct val="100000"/>
              <a:buFont typeface="Georgia"/>
              <a:buChar char="❏"/>
            </a:pPr>
            <a:r>
              <a:rPr lang="en-GB" sz="2000">
                <a:solidFill>
                  <a:srgbClr val="000000"/>
                </a:solidFill>
                <a:latin typeface="Georgia"/>
                <a:ea typeface="Georgia"/>
                <a:cs typeface="Georgia"/>
                <a:sym typeface="Georgia"/>
              </a:rPr>
              <a:t>SRR(statutory reserve requirement):- it is the amount of money set aside by banks to be placed in their Statutory Reserve Accounts with BNM(bank negara malaysia) with zero interest.</a:t>
            </a:r>
          </a:p>
          <a:p>
            <a:pPr lvl="0">
              <a:spcBef>
                <a:spcPts val="0"/>
              </a:spcBef>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a:blip r:embed="rId3">
            <a:alphaModFix/>
          </a:blip>
          <a:stretch>
            <a:fillRect/>
          </a:stretch>
        </p:blipFill>
        <p:spPr>
          <a:xfrm>
            <a:off x="629150" y="328875"/>
            <a:ext cx="7441224" cy="42743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400" b="1">
                <a:latin typeface="Georgia"/>
                <a:ea typeface="Georgia"/>
                <a:cs typeface="Georgia"/>
                <a:sym typeface="Georgia"/>
              </a:rPr>
              <a:t>Repo and reverse repo  :  </a:t>
            </a:r>
          </a:p>
        </p:txBody>
      </p:sp>
      <p:sp>
        <p:nvSpPr>
          <p:cNvPr id="217" name="Shape 21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GB" u="sng">
                <a:solidFill>
                  <a:srgbClr val="000000"/>
                </a:solidFill>
                <a:latin typeface="Georgia"/>
                <a:ea typeface="Georgia"/>
                <a:cs typeface="Georgia"/>
                <a:sym typeface="Georgia"/>
              </a:rPr>
              <a:t>Repo rate and reverse repo rate -</a:t>
            </a:r>
          </a:p>
          <a:p>
            <a:pPr lvl="0" rtl="0">
              <a:lnSpc>
                <a:spcPct val="100000"/>
              </a:lnSpc>
              <a:spcBef>
                <a:spcPts val="0"/>
              </a:spcBef>
              <a:spcAft>
                <a:spcPts val="0"/>
              </a:spcAft>
              <a:buNone/>
            </a:pPr>
            <a:r>
              <a:rPr lang="en-GB">
                <a:solidFill>
                  <a:srgbClr val="000000"/>
                </a:solidFill>
                <a:latin typeface="Georgia"/>
                <a:ea typeface="Georgia"/>
                <a:cs typeface="Georgia"/>
                <a:sym typeface="Georgia"/>
              </a:rPr>
              <a:t> </a:t>
            </a:r>
          </a:p>
          <a:p>
            <a:pPr lvl="0" rtl="0">
              <a:lnSpc>
                <a:spcPct val="100000"/>
              </a:lnSpc>
              <a:spcBef>
                <a:spcPts val="0"/>
              </a:spcBef>
              <a:spcAft>
                <a:spcPts val="0"/>
              </a:spcAft>
              <a:buNone/>
            </a:pPr>
            <a:r>
              <a:rPr lang="en-GB">
                <a:solidFill>
                  <a:srgbClr val="000000"/>
                </a:solidFill>
                <a:latin typeface="Georgia"/>
                <a:ea typeface="Georgia"/>
                <a:cs typeface="Georgia"/>
                <a:sym typeface="Georgia"/>
              </a:rPr>
              <a:t>Rate at which banks take money from RBI and Banks give money to RBI. If any bank in India needs money for demand of loan,the bank can take money from RBI. But bank have to pay interest rate for this money to RBI. This rate is repo rate. </a:t>
            </a:r>
          </a:p>
          <a:p>
            <a:pPr lvl="0" rtl="0">
              <a:lnSpc>
                <a:spcPct val="100000"/>
              </a:lnSpc>
              <a:spcBef>
                <a:spcPts val="0"/>
              </a:spcBef>
              <a:spcAft>
                <a:spcPts val="0"/>
              </a:spcAft>
              <a:buNone/>
            </a:pPr>
            <a:r>
              <a:rPr lang="en-GB">
                <a:solidFill>
                  <a:srgbClr val="000000"/>
                </a:solidFill>
                <a:latin typeface="Georgia"/>
                <a:ea typeface="Georgia"/>
                <a:cs typeface="Georgia"/>
                <a:sym typeface="Georgia"/>
              </a:rPr>
              <a:t>This has influence on money flow in India. </a:t>
            </a:r>
          </a:p>
          <a:p>
            <a:pPr lvl="0" rtl="0">
              <a:lnSpc>
                <a:spcPct val="100000"/>
              </a:lnSpc>
              <a:spcBef>
                <a:spcPts val="0"/>
              </a:spcBef>
              <a:spcAft>
                <a:spcPts val="0"/>
              </a:spcAft>
              <a:buNone/>
            </a:pPr>
            <a:endParaRPr>
              <a:solidFill>
                <a:srgbClr val="000000"/>
              </a:solidFill>
              <a:latin typeface="Georgia"/>
              <a:ea typeface="Georgia"/>
              <a:cs typeface="Georgia"/>
              <a:sym typeface="Georgia"/>
            </a:endParaRPr>
          </a:p>
          <a:p>
            <a:pPr lvl="0" rtl="0">
              <a:lnSpc>
                <a:spcPct val="100000"/>
              </a:lnSpc>
              <a:spcBef>
                <a:spcPts val="0"/>
              </a:spcBef>
              <a:spcAft>
                <a:spcPts val="0"/>
              </a:spcAft>
              <a:buNone/>
            </a:pPr>
            <a:r>
              <a:rPr lang="en-GB">
                <a:solidFill>
                  <a:srgbClr val="000000"/>
                </a:solidFill>
                <a:latin typeface="Georgia"/>
                <a:ea typeface="Georgia"/>
                <a:cs typeface="Georgia"/>
                <a:sym typeface="Georgia"/>
              </a:rPr>
              <a:t>When banks have more money the bank gives money to RBI. This money is taken by RBI at a certain rate. This rate is reverse repo rate. </a:t>
            </a:r>
          </a:p>
          <a:p>
            <a:pPr lvl="0" rtl="0">
              <a:lnSpc>
                <a:spcPct val="100000"/>
              </a:lnSpc>
              <a:spcBef>
                <a:spcPts val="0"/>
              </a:spcBef>
              <a:spcAft>
                <a:spcPts val="0"/>
              </a:spcAft>
              <a:buNone/>
            </a:pPr>
            <a:r>
              <a:rPr lang="en-GB">
                <a:solidFill>
                  <a:srgbClr val="000000"/>
                </a:solidFill>
                <a:latin typeface="Georgia"/>
                <a:ea typeface="Georgia"/>
                <a:cs typeface="Georgia"/>
                <a:sym typeface="Georgia"/>
              </a:rPr>
              <a:t>Change in both the rates affects the money supply in the country.</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303875"/>
            <a:ext cx="8520600" cy="764700"/>
          </a:xfrm>
          <a:prstGeom prst="rect">
            <a:avLst/>
          </a:prstGeom>
        </p:spPr>
        <p:txBody>
          <a:bodyPr lIns="91425" tIns="91425" rIns="91425" bIns="91425" anchor="t" anchorCtr="0">
            <a:noAutofit/>
          </a:bodyPr>
          <a:lstStyle/>
          <a:p>
            <a:pPr lvl="0" rtl="0">
              <a:spcBef>
                <a:spcPts val="0"/>
              </a:spcBef>
              <a:buNone/>
            </a:pPr>
            <a:r>
              <a:rPr lang="en-GB" sz="2000" b="1">
                <a:latin typeface="Georgia"/>
                <a:ea typeface="Georgia"/>
                <a:cs typeface="Georgia"/>
                <a:sym typeface="Georgia"/>
              </a:rPr>
              <a:t>Change in the RBI repo rates overtime.</a:t>
            </a:r>
          </a:p>
          <a:p>
            <a:pPr lvl="0" rtl="0">
              <a:spcBef>
                <a:spcPts val="0"/>
              </a:spcBef>
              <a:buNone/>
            </a:pPr>
            <a:r>
              <a:rPr lang="en-GB" sz="1800">
                <a:latin typeface="Georgia"/>
                <a:ea typeface="Georgia"/>
                <a:cs typeface="Georgia"/>
                <a:sym typeface="Georgia"/>
              </a:rPr>
              <a:t>(India cuts its repo rate to the lowest in over 5 years)</a:t>
            </a:r>
          </a:p>
        </p:txBody>
      </p:sp>
      <p:pic>
        <p:nvPicPr>
          <p:cNvPr id="223" name="Shape 223"/>
          <p:cNvPicPr preferRelativeResize="0"/>
          <p:nvPr/>
        </p:nvPicPr>
        <p:blipFill>
          <a:blip r:embed="rId3">
            <a:alphaModFix/>
          </a:blip>
          <a:stretch>
            <a:fillRect/>
          </a:stretch>
        </p:blipFill>
        <p:spPr>
          <a:xfrm>
            <a:off x="462950" y="1468650"/>
            <a:ext cx="3561274" cy="2581450"/>
          </a:xfrm>
          <a:prstGeom prst="rect">
            <a:avLst/>
          </a:prstGeom>
          <a:noFill/>
          <a:ln>
            <a:noFill/>
          </a:ln>
        </p:spPr>
      </p:pic>
      <p:pic>
        <p:nvPicPr>
          <p:cNvPr id="224" name="Shape 224"/>
          <p:cNvPicPr preferRelativeResize="0"/>
          <p:nvPr/>
        </p:nvPicPr>
        <p:blipFill>
          <a:blip r:embed="rId4">
            <a:alphaModFix/>
          </a:blip>
          <a:stretch>
            <a:fillRect/>
          </a:stretch>
        </p:blipFill>
        <p:spPr>
          <a:xfrm>
            <a:off x="4733025" y="1569300"/>
            <a:ext cx="3891225" cy="2480800"/>
          </a:xfrm>
          <a:prstGeom prst="rect">
            <a:avLst/>
          </a:prstGeom>
          <a:noFill/>
          <a:ln>
            <a:noFill/>
          </a:ln>
        </p:spPr>
      </p:pic>
      <p:sp>
        <p:nvSpPr>
          <p:cNvPr id="225" name="Shape 225"/>
          <p:cNvSpPr txBox="1"/>
          <p:nvPr/>
        </p:nvSpPr>
        <p:spPr>
          <a:xfrm>
            <a:off x="103500" y="4275625"/>
            <a:ext cx="8728800" cy="372000"/>
          </a:xfrm>
          <a:prstGeom prst="rect">
            <a:avLst/>
          </a:prstGeom>
          <a:noFill/>
          <a:ln>
            <a:noFill/>
          </a:ln>
        </p:spPr>
        <p:txBody>
          <a:bodyPr lIns="91425" tIns="91425" rIns="91425" bIns="91425" anchor="t" anchorCtr="0">
            <a:noAutofit/>
          </a:bodyPr>
          <a:lstStyle/>
          <a:p>
            <a:pPr lvl="0">
              <a:spcBef>
                <a:spcPts val="0"/>
              </a:spcBef>
              <a:buNone/>
            </a:pPr>
            <a:r>
              <a:rPr lang="en-GB" b="1"/>
              <a:t>                       Interest rates last year                                                             long term graph </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241175"/>
            <a:ext cx="8520600" cy="607800"/>
          </a:xfrm>
          <a:prstGeom prst="rect">
            <a:avLst/>
          </a:prstGeom>
        </p:spPr>
        <p:txBody>
          <a:bodyPr lIns="91425" tIns="91425" rIns="91425" bIns="91425" anchor="t" anchorCtr="0">
            <a:noAutofit/>
          </a:bodyPr>
          <a:lstStyle/>
          <a:p>
            <a:pPr lvl="0">
              <a:spcBef>
                <a:spcPts val="0"/>
              </a:spcBef>
              <a:buNone/>
            </a:pPr>
            <a:r>
              <a:rPr lang="en-GB" sz="2000" b="1">
                <a:latin typeface="Georgia"/>
                <a:ea typeface="Georgia"/>
                <a:cs typeface="Georgia"/>
                <a:sym typeface="Georgia"/>
              </a:rPr>
              <a:t>Reverse repo rate :</a:t>
            </a:r>
          </a:p>
        </p:txBody>
      </p:sp>
      <p:pic>
        <p:nvPicPr>
          <p:cNvPr id="231" name="Shape 231"/>
          <p:cNvPicPr preferRelativeResize="0"/>
          <p:nvPr/>
        </p:nvPicPr>
        <p:blipFill>
          <a:blip r:embed="rId3">
            <a:alphaModFix/>
          </a:blip>
          <a:stretch>
            <a:fillRect/>
          </a:stretch>
        </p:blipFill>
        <p:spPr>
          <a:xfrm>
            <a:off x="1214075" y="848975"/>
            <a:ext cx="5405149" cy="38863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000" b="1">
                <a:latin typeface="Georgia"/>
                <a:ea typeface="Georgia"/>
                <a:cs typeface="Georgia"/>
                <a:sym typeface="Georgia"/>
              </a:rPr>
              <a:t>Latest changes in the rates:</a:t>
            </a:r>
          </a:p>
        </p:txBody>
      </p:sp>
      <p:sp>
        <p:nvSpPr>
          <p:cNvPr id="237" name="Shape 237"/>
          <p:cNvSpPr txBox="1">
            <a:spLocks noGrp="1"/>
          </p:cNvSpPr>
          <p:nvPr>
            <p:ph type="body" idx="1"/>
          </p:nvPr>
        </p:nvSpPr>
        <p:spPr>
          <a:xfrm>
            <a:off x="311700" y="937250"/>
            <a:ext cx="8520600" cy="3767400"/>
          </a:xfrm>
          <a:prstGeom prst="rect">
            <a:avLst/>
          </a:prstGeom>
        </p:spPr>
        <p:txBody>
          <a:bodyPr lIns="91425" tIns="91425" rIns="91425" bIns="91425" anchor="t" anchorCtr="0">
            <a:noAutofit/>
          </a:bodyPr>
          <a:lstStyle/>
          <a:p>
            <a:pPr lvl="0" rtl="0">
              <a:spcBef>
                <a:spcPts val="0"/>
              </a:spcBef>
              <a:buNone/>
            </a:pPr>
            <a:r>
              <a:rPr lang="en-GB" b="1">
                <a:latin typeface="Georgia"/>
                <a:ea typeface="Georgia"/>
                <a:cs typeface="Georgia"/>
                <a:sym typeface="Georgia"/>
              </a:rPr>
              <a:t>change date						percentage</a:t>
            </a:r>
          </a:p>
          <a:p>
            <a:pPr lvl="0" rtl="0">
              <a:spcBef>
                <a:spcPts val="0"/>
              </a:spcBef>
              <a:spcAft>
                <a:spcPts val="0"/>
              </a:spcAft>
              <a:buNone/>
            </a:pPr>
            <a:r>
              <a:rPr lang="en-GB">
                <a:latin typeface="Georgia"/>
                <a:ea typeface="Georgia"/>
                <a:cs typeface="Georgia"/>
                <a:sym typeface="Georgia"/>
              </a:rPr>
              <a:t> april 05			 2016				6.500 %</a:t>
            </a:r>
          </a:p>
          <a:p>
            <a:pPr lvl="0" rtl="0">
              <a:spcBef>
                <a:spcPts val="0"/>
              </a:spcBef>
              <a:spcAft>
                <a:spcPts val="0"/>
              </a:spcAft>
              <a:buNone/>
            </a:pPr>
            <a:r>
              <a:rPr lang="en-GB">
                <a:latin typeface="Georgia"/>
                <a:ea typeface="Georgia"/>
                <a:cs typeface="Georgia"/>
                <a:sym typeface="Georgia"/>
              </a:rPr>
              <a:t> september 29	 2015				6.750 %</a:t>
            </a:r>
          </a:p>
          <a:p>
            <a:pPr lvl="0" rtl="0">
              <a:spcBef>
                <a:spcPts val="0"/>
              </a:spcBef>
              <a:spcAft>
                <a:spcPts val="0"/>
              </a:spcAft>
              <a:buNone/>
            </a:pPr>
            <a:r>
              <a:rPr lang="en-GB">
                <a:latin typeface="Georgia"/>
                <a:ea typeface="Georgia"/>
                <a:cs typeface="Georgia"/>
                <a:sym typeface="Georgia"/>
              </a:rPr>
              <a:t> june 02 			 2015				7.250 % </a:t>
            </a:r>
          </a:p>
          <a:p>
            <a:pPr lvl="0" rtl="0">
              <a:spcBef>
                <a:spcPts val="0"/>
              </a:spcBef>
              <a:spcAft>
                <a:spcPts val="0"/>
              </a:spcAft>
              <a:buNone/>
            </a:pPr>
            <a:r>
              <a:rPr lang="en-GB">
                <a:latin typeface="Georgia"/>
                <a:ea typeface="Georgia"/>
                <a:cs typeface="Georgia"/>
                <a:sym typeface="Georgia"/>
              </a:rPr>
              <a:t> march 04		 2015				7.500 %</a:t>
            </a:r>
          </a:p>
          <a:p>
            <a:pPr lvl="0" rtl="0">
              <a:spcBef>
                <a:spcPts val="0"/>
              </a:spcBef>
              <a:spcAft>
                <a:spcPts val="0"/>
              </a:spcAft>
              <a:buNone/>
            </a:pPr>
            <a:r>
              <a:rPr lang="en-GB">
                <a:latin typeface="Georgia"/>
                <a:ea typeface="Georgia"/>
                <a:cs typeface="Georgia"/>
                <a:sym typeface="Georgia"/>
              </a:rPr>
              <a:t> january 15		 2015				7.750 %</a:t>
            </a:r>
          </a:p>
          <a:p>
            <a:pPr lvl="0" rtl="0">
              <a:spcBef>
                <a:spcPts val="0"/>
              </a:spcBef>
              <a:spcAft>
                <a:spcPts val="0"/>
              </a:spcAft>
              <a:buNone/>
            </a:pPr>
            <a:r>
              <a:rPr lang="en-GB">
                <a:latin typeface="Georgia"/>
                <a:ea typeface="Georgia"/>
                <a:cs typeface="Georgia"/>
                <a:sym typeface="Georgia"/>
              </a:rPr>
              <a:t> january 28 		 2014				8.000 %</a:t>
            </a:r>
          </a:p>
          <a:p>
            <a:pPr lvl="0" rtl="0">
              <a:spcBef>
                <a:spcPts val="0"/>
              </a:spcBef>
              <a:spcAft>
                <a:spcPts val="0"/>
              </a:spcAft>
              <a:buNone/>
            </a:pPr>
            <a:r>
              <a:rPr lang="en-GB">
                <a:latin typeface="Georgia"/>
                <a:ea typeface="Georgia"/>
                <a:cs typeface="Georgia"/>
                <a:sym typeface="Georgia"/>
              </a:rPr>
              <a:t> october 29		 2013				7.750 %</a:t>
            </a:r>
          </a:p>
          <a:p>
            <a:pPr lvl="0" rtl="0">
              <a:spcBef>
                <a:spcPts val="0"/>
              </a:spcBef>
              <a:spcAft>
                <a:spcPts val="0"/>
              </a:spcAft>
              <a:buNone/>
            </a:pPr>
            <a:r>
              <a:rPr lang="en-GB">
                <a:latin typeface="Georgia"/>
                <a:ea typeface="Georgia"/>
                <a:cs typeface="Georgia"/>
                <a:sym typeface="Georgia"/>
              </a:rPr>
              <a:t> september 20 	 2013				7.500 %</a:t>
            </a:r>
          </a:p>
          <a:p>
            <a:pPr lvl="0" rtl="0">
              <a:spcBef>
                <a:spcPts val="0"/>
              </a:spcBef>
              <a:spcAft>
                <a:spcPts val="0"/>
              </a:spcAft>
              <a:buNone/>
            </a:pPr>
            <a:r>
              <a:rPr lang="en-GB">
                <a:latin typeface="Georgia"/>
                <a:ea typeface="Georgia"/>
                <a:cs typeface="Georgia"/>
                <a:sym typeface="Georgia"/>
              </a:rPr>
              <a:t> may 03 			 2013				7.250 %</a:t>
            </a:r>
          </a:p>
          <a:p>
            <a:pPr lvl="0" rtl="0">
              <a:spcBef>
                <a:spcPts val="0"/>
              </a:spcBef>
              <a:spcAft>
                <a:spcPts val="0"/>
              </a:spcAft>
              <a:buNone/>
            </a:pPr>
            <a:r>
              <a:rPr lang="en-GB">
                <a:latin typeface="Georgia"/>
                <a:ea typeface="Georgia"/>
                <a:cs typeface="Georgia"/>
                <a:sym typeface="Georgia"/>
              </a:rPr>
              <a:t> march 19 		 2013				7.500 %</a:t>
            </a:r>
          </a:p>
          <a:p>
            <a:pPr lv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lnSpc>
                <a:spcPct val="120000"/>
              </a:lnSpc>
              <a:spcBef>
                <a:spcPts val="0"/>
              </a:spcBef>
              <a:spcAft>
                <a:spcPts val="1200"/>
              </a:spcAft>
              <a:buClr>
                <a:schemeClr val="dk1"/>
              </a:buClr>
              <a:buSzPct val="55000"/>
              <a:buFont typeface="Arial"/>
              <a:buNone/>
            </a:pPr>
            <a:r>
              <a:rPr lang="en-GB" sz="2000" b="1">
                <a:highlight>
                  <a:srgbClr val="FFFFFF"/>
                </a:highlight>
                <a:latin typeface="Georgia"/>
                <a:ea typeface="Georgia"/>
                <a:cs typeface="Georgia"/>
                <a:sym typeface="Georgia"/>
              </a:rPr>
              <a:t>Three  measures of Money Supply in India </a:t>
            </a:r>
          </a:p>
          <a:p>
            <a:pPr lvl="0">
              <a:spcBef>
                <a:spcPts val="0"/>
              </a:spcBef>
              <a:buNone/>
            </a:pPr>
            <a:endParaRPr sz="1800">
              <a:latin typeface="Georgia"/>
              <a:ea typeface="Georgia"/>
              <a:cs typeface="Georgia"/>
              <a:sym typeface="Georgia"/>
            </a:endParaRPr>
          </a:p>
        </p:txBody>
      </p:sp>
      <p:sp>
        <p:nvSpPr>
          <p:cNvPr id="243" name="Shape 243"/>
          <p:cNvSpPr txBox="1">
            <a:spLocks noGrp="1"/>
          </p:cNvSpPr>
          <p:nvPr>
            <p:ph type="body" idx="1"/>
          </p:nvPr>
        </p:nvSpPr>
        <p:spPr>
          <a:xfrm>
            <a:off x="311700" y="1016025"/>
            <a:ext cx="8520600" cy="3339000"/>
          </a:xfrm>
          <a:prstGeom prst="rect">
            <a:avLst/>
          </a:prstGeom>
        </p:spPr>
        <p:txBody>
          <a:bodyPr lIns="91425" tIns="91425" rIns="91425" bIns="91425" anchor="t" anchorCtr="0">
            <a:noAutofit/>
          </a:bodyPr>
          <a:lstStyle/>
          <a:p>
            <a:pPr lvl="0" rtl="0">
              <a:spcBef>
                <a:spcPts val="0"/>
              </a:spcBef>
              <a:buNone/>
            </a:pPr>
            <a:r>
              <a:rPr lang="en-GB">
                <a:solidFill>
                  <a:srgbClr val="424142"/>
                </a:solidFill>
                <a:highlight>
                  <a:srgbClr val="FFFFFF"/>
                </a:highlight>
                <a:latin typeface="Georgia"/>
                <a:ea typeface="Georgia"/>
                <a:cs typeface="Georgia"/>
                <a:sym typeface="Georgia"/>
              </a:rPr>
              <a:t>Some of the important measures of money supply in India are as follow:</a:t>
            </a:r>
          </a:p>
          <a:p>
            <a:pPr marL="457200" lvl="0" indent="-228600" rtl="0">
              <a:spcBef>
                <a:spcPts val="0"/>
              </a:spcBef>
              <a:buClr>
                <a:srgbClr val="424142"/>
              </a:buClr>
              <a:buFont typeface="Georgia"/>
              <a:buChar char="❏"/>
            </a:pPr>
            <a:r>
              <a:rPr lang="en-GB">
                <a:solidFill>
                  <a:srgbClr val="424142"/>
                </a:solidFill>
                <a:highlight>
                  <a:srgbClr val="FFFFFF"/>
                </a:highlight>
                <a:latin typeface="Georgia"/>
                <a:ea typeface="Georgia"/>
                <a:cs typeface="Georgia"/>
                <a:sym typeface="Georgia"/>
              </a:rPr>
              <a:t>Currency with the public which includes notes and coins of all denominations in circulation excluding cash on hand with banks:</a:t>
            </a:r>
          </a:p>
          <a:p>
            <a:pPr marL="457200" lvl="0" indent="-228600" rtl="0">
              <a:spcBef>
                <a:spcPts val="0"/>
              </a:spcBef>
              <a:buClr>
                <a:srgbClr val="424142"/>
              </a:buClr>
              <a:buFont typeface="Georgia"/>
              <a:buChar char="❏"/>
            </a:pPr>
            <a:r>
              <a:rPr lang="en-GB">
                <a:solidFill>
                  <a:srgbClr val="424142"/>
                </a:solidFill>
                <a:highlight>
                  <a:srgbClr val="FFFFFF"/>
                </a:highlight>
                <a:latin typeface="Georgia"/>
                <a:ea typeface="Georgia"/>
                <a:cs typeface="Georgia"/>
                <a:sym typeface="Georgia"/>
              </a:rPr>
              <a:t>Demand deposits with commercial and cooperative banks, excluding inter-bank deposits; and</a:t>
            </a:r>
          </a:p>
          <a:p>
            <a:pPr marL="457200" lvl="0" indent="-228600" rtl="0">
              <a:spcBef>
                <a:spcPts val="0"/>
              </a:spcBef>
              <a:buClr>
                <a:srgbClr val="424142"/>
              </a:buClr>
              <a:buFont typeface="Georgia"/>
              <a:buChar char="❏"/>
            </a:pPr>
            <a:r>
              <a:rPr lang="en-GB">
                <a:solidFill>
                  <a:srgbClr val="424142"/>
                </a:solidFill>
                <a:highlight>
                  <a:srgbClr val="FFFFFF"/>
                </a:highlight>
                <a:latin typeface="Georgia"/>
                <a:ea typeface="Georgia"/>
                <a:cs typeface="Georgia"/>
                <a:sym typeface="Georgia"/>
              </a:rPr>
              <a:t>‘Other deposits’ with RBI which include current deposits of foreign central banks, financial institutions and quasi-financial institutions such as IDBI, IFCI, etc., other than of banks, IMF, IBRD, etc. The RBI characterizes as narrow money.</a:t>
            </a:r>
          </a:p>
          <a:p>
            <a:pPr lvl="0">
              <a:spcBef>
                <a:spcPts val="0"/>
              </a:spcBef>
              <a:buNone/>
            </a:pPr>
            <a:endParaRPr>
              <a:solidFill>
                <a:srgbClr val="424142"/>
              </a:solidFill>
              <a:highlight>
                <a:srgbClr val="FFFFFF"/>
              </a:highlight>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54125" y="62375"/>
            <a:ext cx="8790600" cy="999600"/>
          </a:xfrm>
          <a:prstGeom prst="rect">
            <a:avLst/>
          </a:prstGeom>
        </p:spPr>
        <p:txBody>
          <a:bodyPr lIns="91425" tIns="91425" rIns="91425" bIns="91425" anchor="t" anchorCtr="0">
            <a:noAutofit/>
          </a:bodyPr>
          <a:lstStyle/>
          <a:p>
            <a:pPr lvl="0" rtl="0">
              <a:spcBef>
                <a:spcPts val="0"/>
              </a:spcBef>
              <a:buNone/>
            </a:pPr>
            <a:r>
              <a:rPr lang="en-GB" sz="1800" b="1">
                <a:latin typeface="Georgia"/>
                <a:ea typeface="Georgia"/>
                <a:cs typeface="Georgia"/>
                <a:sym typeface="Georgia"/>
              </a:rPr>
              <a:t>Major Recommendations of RBI’s Working Group on Money Supply	:</a:t>
            </a:r>
          </a:p>
        </p:txBody>
      </p:sp>
      <p:sp>
        <p:nvSpPr>
          <p:cNvPr id="249" name="Shape 249"/>
          <p:cNvSpPr txBox="1">
            <a:spLocks noGrp="1"/>
          </p:cNvSpPr>
          <p:nvPr>
            <p:ph type="body" idx="1"/>
          </p:nvPr>
        </p:nvSpPr>
        <p:spPr>
          <a:xfrm>
            <a:off x="154125" y="662100"/>
            <a:ext cx="8520600" cy="3819300"/>
          </a:xfrm>
          <a:prstGeom prst="rect">
            <a:avLst/>
          </a:prstGeom>
        </p:spPr>
        <p:txBody>
          <a:bodyPr lIns="91425" tIns="91425" rIns="91425" bIns="91425" anchor="t" anchorCtr="0">
            <a:noAutofit/>
          </a:bodyPr>
          <a:lstStyle/>
          <a:p>
            <a:pPr lvl="0" rtl="0">
              <a:spcBef>
                <a:spcPts val="0"/>
              </a:spcBef>
              <a:buNone/>
            </a:pPr>
            <a:r>
              <a:rPr lang="en-GB">
                <a:latin typeface="Georgia"/>
                <a:ea typeface="Georgia"/>
                <a:cs typeface="Georgia"/>
                <a:sym typeface="Georgia"/>
              </a:rPr>
              <a:t>Sectorization of Indian Economy in four major sectors</a:t>
            </a:r>
          </a:p>
          <a:p>
            <a:pPr marL="457200" lvl="0" indent="-228600" rtl="0">
              <a:spcBef>
                <a:spcPts val="0"/>
              </a:spcBef>
              <a:buFont typeface="Georgia"/>
              <a:buChar char="❏"/>
            </a:pPr>
            <a:r>
              <a:rPr lang="en-GB">
                <a:latin typeface="Georgia"/>
                <a:ea typeface="Georgia"/>
                <a:cs typeface="Georgia"/>
                <a:sym typeface="Georgia"/>
              </a:rPr>
              <a:t> Households</a:t>
            </a:r>
          </a:p>
          <a:p>
            <a:pPr marL="457200" lvl="0" indent="-228600" rtl="0">
              <a:spcBef>
                <a:spcPts val="0"/>
              </a:spcBef>
              <a:buFont typeface="Georgia"/>
              <a:buChar char="❏"/>
            </a:pPr>
            <a:r>
              <a:rPr lang="en-GB">
                <a:latin typeface="Georgia"/>
                <a:ea typeface="Georgia"/>
                <a:cs typeface="Georgia"/>
                <a:sym typeface="Georgia"/>
              </a:rPr>
              <a:t>non-financial commercial</a:t>
            </a:r>
          </a:p>
          <a:p>
            <a:pPr marL="457200" lvl="0" indent="-228600" rtl="0">
              <a:spcBef>
                <a:spcPts val="0"/>
              </a:spcBef>
              <a:buFont typeface="Georgia"/>
              <a:buChar char="❏"/>
            </a:pPr>
            <a:r>
              <a:rPr lang="en-GB">
                <a:latin typeface="Georgia"/>
                <a:ea typeface="Georgia"/>
                <a:cs typeface="Georgia"/>
                <a:sym typeface="Georgia"/>
              </a:rPr>
              <a:t>general government and </a:t>
            </a:r>
          </a:p>
          <a:p>
            <a:pPr marL="457200" lvl="0" indent="-228600" rtl="0">
              <a:spcBef>
                <a:spcPts val="0"/>
              </a:spcBef>
              <a:buFont typeface="Georgia"/>
              <a:buChar char="❏"/>
            </a:pPr>
            <a:r>
              <a:rPr lang="en-GB">
                <a:latin typeface="Georgia"/>
                <a:ea typeface="Georgia"/>
                <a:cs typeface="Georgia"/>
                <a:sym typeface="Georgia"/>
              </a:rPr>
              <a:t>financial corporations comprising</a:t>
            </a:r>
          </a:p>
          <a:p>
            <a:pPr marL="914400" lvl="1" indent="-342900" rtl="0">
              <a:spcBef>
                <a:spcPts val="0"/>
              </a:spcBef>
              <a:buSzPct val="100000"/>
              <a:buFont typeface="Georgia"/>
              <a:buChar char="❏"/>
            </a:pPr>
            <a:r>
              <a:rPr lang="en-GB" sz="1800">
                <a:latin typeface="Georgia"/>
                <a:ea typeface="Georgia"/>
                <a:cs typeface="Georgia"/>
                <a:sym typeface="Georgia"/>
              </a:rPr>
              <a:t>the banking sector consisting of the Reserve Bank of India and the banking system in India and </a:t>
            </a:r>
          </a:p>
          <a:p>
            <a:pPr marL="914400" lvl="1" indent="-342900" rtl="0">
              <a:spcBef>
                <a:spcPts val="0"/>
              </a:spcBef>
              <a:buSzPct val="100000"/>
              <a:buFont typeface="Georgia"/>
              <a:buChar char="❏"/>
            </a:pPr>
            <a:r>
              <a:rPr lang="en-GB" sz="1800">
                <a:latin typeface="Georgia"/>
                <a:ea typeface="Georgia"/>
                <a:cs typeface="Georgia"/>
                <a:sym typeface="Georgia"/>
              </a:rPr>
              <a:t>other financial corporations comprising </a:t>
            </a:r>
          </a:p>
          <a:p>
            <a:pPr marL="1371600" lvl="2" indent="-342900" rtl="0">
              <a:spcBef>
                <a:spcPts val="0"/>
              </a:spcBef>
              <a:buSzPct val="100000"/>
              <a:buFont typeface="Georgia"/>
              <a:buChar char="❏"/>
            </a:pPr>
            <a:r>
              <a:rPr lang="en-GB" sz="1800">
                <a:latin typeface="Georgia"/>
                <a:ea typeface="Georgia"/>
                <a:cs typeface="Georgia"/>
                <a:sym typeface="Georgia"/>
              </a:rPr>
              <a:t>development financial institutions including term-lending and refinancing institutions</a:t>
            </a:r>
          </a:p>
          <a:p>
            <a:pPr marL="1371600" lvl="2" indent="-342900" rtl="0">
              <a:spcBef>
                <a:spcPts val="0"/>
              </a:spcBef>
              <a:buSzPct val="100000"/>
              <a:buFont typeface="Georgia"/>
              <a:buChar char="❏"/>
            </a:pPr>
            <a:r>
              <a:rPr lang="en-GB" sz="1800">
                <a:latin typeface="Georgia"/>
                <a:ea typeface="Georgia"/>
                <a:cs typeface="Georgia"/>
                <a:sym typeface="Georgia"/>
              </a:rPr>
              <a:t> insurance companies, </a:t>
            </a:r>
          </a:p>
          <a:p>
            <a:pPr lvl="0" rtl="0">
              <a:spcBef>
                <a:spcPts val="0"/>
              </a:spcBef>
              <a:buNone/>
            </a:pPr>
            <a:endParaRPr>
              <a:latin typeface="Georgia"/>
              <a:ea typeface="Georgia"/>
              <a:cs typeface="Georgia"/>
              <a:sym typeface="Georgia"/>
            </a:endParaRPr>
          </a:p>
          <a:p>
            <a:pPr lvl="0" rtl="0">
              <a:spcBef>
                <a:spcPts val="0"/>
              </a:spcBef>
              <a:buNone/>
            </a:pPr>
            <a:endParaRPr>
              <a:latin typeface="Georgia"/>
              <a:ea typeface="Georgia"/>
              <a:cs typeface="Georgia"/>
              <a:sym typeface="Georgia"/>
            </a:endParaRPr>
          </a:p>
          <a:p>
            <a:pPr lvl="0" rt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GB" sz="2400" b="1">
                <a:latin typeface="Georgia"/>
                <a:ea typeface="Georgia"/>
                <a:cs typeface="Georgia"/>
                <a:sym typeface="Georgia"/>
              </a:rPr>
              <a:t>Meaning of  “Money Supply ”:</a:t>
            </a:r>
          </a:p>
        </p:txBody>
      </p:sp>
      <p:sp>
        <p:nvSpPr>
          <p:cNvPr id="98" name="Shape 9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The supply of money means the total stock of money (paper notes, coins and demand deposits of bank) in circulation which is held by the public at any particular point of time.</a:t>
            </a:r>
          </a:p>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Briefly,money supply is the stock of money in circulation on a specific day. Thus two components of money supply are</a:t>
            </a:r>
          </a:p>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(i) currency (Paper notes and coins)</a:t>
            </a:r>
          </a:p>
          <a:p>
            <a:pPr lvl="0" rtl="0">
              <a:lnSpc>
                <a:spcPct val="150000"/>
              </a:lnSpc>
              <a:spcBef>
                <a:spcPts val="0"/>
              </a:spcBef>
              <a:spcAft>
                <a:spcPts val="1300"/>
              </a:spcAft>
              <a:buNone/>
            </a:pPr>
            <a:r>
              <a:rPr lang="en-GB" sz="1500">
                <a:solidFill>
                  <a:srgbClr val="000000"/>
                </a:solidFill>
                <a:highlight>
                  <a:srgbClr val="FFFFFF"/>
                </a:highlight>
                <a:latin typeface="Georgia"/>
                <a:ea typeface="Georgia"/>
                <a:cs typeface="Georgia"/>
                <a:sym typeface="Georgia"/>
              </a:rPr>
              <a:t>(ii) Demand deposits of commercial banks.</a:t>
            </a:r>
          </a:p>
          <a:p>
            <a:pPr lvl="0" rtl="0">
              <a:lnSpc>
                <a:spcPct val="150000"/>
              </a:lnSpc>
              <a:spcBef>
                <a:spcPts val="0"/>
              </a:spcBef>
              <a:spcAft>
                <a:spcPts val="1300"/>
              </a:spcAft>
              <a:buClr>
                <a:schemeClr val="dk1"/>
              </a:buClr>
              <a:buSzPct val="73333"/>
              <a:buFont typeface="Arial"/>
              <a:buNone/>
            </a:pPr>
            <a:endParaRPr sz="1500">
              <a:solidFill>
                <a:srgbClr val="000000"/>
              </a:solidFill>
              <a:highlight>
                <a:srgbClr val="FFFFFF"/>
              </a:highlight>
              <a:latin typeface="Georgia"/>
              <a:ea typeface="Georgia"/>
              <a:cs typeface="Georgia"/>
              <a:sym typeface="Georgia"/>
            </a:endParaRPr>
          </a:p>
          <a:p>
            <a:pPr lvl="0">
              <a:spcBef>
                <a:spcPts val="0"/>
              </a:spcBef>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1371600" lvl="2" indent="-342900" rtl="0">
              <a:spcBef>
                <a:spcPts val="0"/>
              </a:spcBef>
              <a:buSzPct val="100000"/>
              <a:buFont typeface="Georgia"/>
              <a:buChar char="❏"/>
            </a:pPr>
            <a:r>
              <a:rPr lang="en-GB" sz="1800">
                <a:latin typeface="Georgia"/>
                <a:ea typeface="Georgia"/>
                <a:cs typeface="Georgia"/>
                <a:sym typeface="Georgia"/>
              </a:rPr>
              <a:t>mutual funds and</a:t>
            </a:r>
          </a:p>
          <a:p>
            <a:pPr marL="1371600" lvl="2" indent="-342900" rtl="0">
              <a:spcBef>
                <a:spcPts val="0"/>
              </a:spcBef>
              <a:buSzPct val="100000"/>
              <a:buFont typeface="Georgia"/>
              <a:buChar char="❏"/>
            </a:pPr>
            <a:r>
              <a:rPr lang="en-GB" sz="1800">
                <a:latin typeface="Georgia"/>
                <a:ea typeface="Georgia"/>
                <a:cs typeface="Georgia"/>
                <a:sym typeface="Georgia"/>
              </a:rPr>
              <a:t>non-banking financial companies accepting public deposits. In addition, non-residents would constitute the ‘rest of the world sector’ which can have transactions with any of the domestic sectors.</a:t>
            </a:r>
          </a:p>
          <a:p>
            <a:pPr marL="457200" lvl="0" indent="-228600" rtl="0">
              <a:spcBef>
                <a:spcPts val="0"/>
              </a:spcBef>
              <a:buFont typeface="Georgia"/>
              <a:buChar char="❏"/>
            </a:pPr>
            <a:r>
              <a:rPr lang="en-GB">
                <a:latin typeface="Georgia"/>
                <a:ea typeface="Georgia"/>
                <a:cs typeface="Georgia"/>
                <a:sym typeface="Georgia"/>
              </a:rPr>
              <a:t>In addition, non-residents would constitute the ‘rest of the world sector’ which can have transactions with any of the domestic sectors. </a:t>
            </a:r>
          </a:p>
          <a:p>
            <a:pPr lvl="0" rt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311700" y="281375"/>
            <a:ext cx="8520600" cy="3685800"/>
          </a:xfrm>
          <a:prstGeom prst="rect">
            <a:avLst/>
          </a:prstGeom>
        </p:spPr>
        <p:txBody>
          <a:bodyPr lIns="91425" tIns="91425" rIns="91425" bIns="91425" anchor="t" anchorCtr="0">
            <a:noAutofit/>
          </a:bodyPr>
          <a:lstStyle/>
          <a:p>
            <a:pPr lvl="0" rtl="0">
              <a:spcBef>
                <a:spcPts val="0"/>
              </a:spcBef>
              <a:buNone/>
            </a:pPr>
            <a:r>
              <a:rPr lang="en-GB">
                <a:solidFill>
                  <a:srgbClr val="424142"/>
                </a:solidFill>
                <a:highlight>
                  <a:srgbClr val="FFFFFF"/>
                </a:highlight>
                <a:latin typeface="Georgia"/>
                <a:ea typeface="Georgia"/>
                <a:cs typeface="Georgia"/>
                <a:sym typeface="Georgia"/>
              </a:rPr>
              <a:t>Savings deposits of post offices are not a part of money supply because they do not serve as medium of exchange due to lack of cheque facility.</a:t>
            </a:r>
          </a:p>
          <a:p>
            <a:pPr lvl="0" rtl="0">
              <a:spcBef>
                <a:spcPts val="0"/>
              </a:spcBef>
              <a:buNone/>
            </a:pPr>
            <a:r>
              <a:rPr lang="en-GB">
                <a:solidFill>
                  <a:srgbClr val="424142"/>
                </a:solidFill>
                <a:highlight>
                  <a:srgbClr val="FFFFFF"/>
                </a:highlight>
                <a:latin typeface="Georgia"/>
                <a:ea typeface="Georgia"/>
                <a:cs typeface="Georgia"/>
                <a:sym typeface="Georgia"/>
              </a:rPr>
              <a:t> Similarly, fixed deposits in commercial banks are not counted as money. </a:t>
            </a:r>
          </a:p>
          <a:p>
            <a:pPr lvl="0" rtl="0">
              <a:spcBef>
                <a:spcPts val="0"/>
              </a:spcBef>
              <a:buNone/>
            </a:pPr>
            <a:r>
              <a:rPr lang="en-GB">
                <a:solidFill>
                  <a:srgbClr val="424142"/>
                </a:solidFill>
                <a:highlight>
                  <a:srgbClr val="FFFFFF"/>
                </a:highlight>
                <a:latin typeface="Georgia"/>
                <a:ea typeface="Georgia"/>
                <a:cs typeface="Georgia"/>
                <a:sym typeface="Georgia"/>
              </a:rPr>
              <a:t>Therefore, M1 and M2 may be treated as measures of narrow money whereas M3 and M4 as measures of broad money.</a:t>
            </a:r>
          </a:p>
          <a:p>
            <a:pPr lvl="0" rtl="0">
              <a:lnSpc>
                <a:spcPct val="150000"/>
              </a:lnSpc>
              <a:spcBef>
                <a:spcPts val="0"/>
              </a:spcBef>
              <a:spcAft>
                <a:spcPts val="1300"/>
              </a:spcAft>
              <a:buClr>
                <a:schemeClr val="dk1"/>
              </a:buClr>
              <a:buSzPct val="61111"/>
              <a:buFont typeface="Arial"/>
              <a:buNone/>
            </a:pPr>
            <a:r>
              <a:rPr lang="en-GB">
                <a:solidFill>
                  <a:srgbClr val="424142"/>
                </a:solidFill>
                <a:highlight>
                  <a:srgbClr val="FFFFFF"/>
                </a:highlight>
                <a:latin typeface="Georgia"/>
                <a:ea typeface="Georgia"/>
                <a:cs typeface="Georgia"/>
                <a:sym typeface="Georgia"/>
              </a:rPr>
              <a:t>In practice, M1 is widely used as measure of money supply which is also called aggregate monetary resources of the society. All the above four measures represent different degrees of liquidity, with M4 being the most liquid and M4 is being the least liquid. It may be noted that liquidity means ability to convert an asset into money quickly and without loss of value.</a:t>
            </a:r>
          </a:p>
          <a:p>
            <a:pPr lvl="0" rtl="0">
              <a:spcBef>
                <a:spcPts val="0"/>
              </a:spcBef>
              <a:spcAft>
                <a:spcPts val="0"/>
              </a:spcAft>
              <a:buClr>
                <a:schemeClr val="dk1"/>
              </a:buClr>
              <a:buSzPct val="61111"/>
              <a:buFont typeface="Arial"/>
              <a:buNone/>
            </a:pPr>
            <a:endParaRPr>
              <a:solidFill>
                <a:srgbClr val="424142"/>
              </a:solidFill>
              <a:highlight>
                <a:srgbClr val="FFFFFF"/>
              </a:highlight>
              <a:latin typeface="Georgia"/>
              <a:ea typeface="Georgia"/>
              <a:cs typeface="Georgia"/>
              <a:sym typeface="Georgia"/>
            </a:endParaRPr>
          </a:p>
          <a:p>
            <a:pPr lvl="0">
              <a:spcBef>
                <a:spcPts val="0"/>
              </a:spcBef>
              <a:buNone/>
            </a:pPr>
            <a:endParaRPr>
              <a:solidFill>
                <a:srgbClr val="424142"/>
              </a:solidFill>
              <a:highlight>
                <a:srgbClr val="FFFFFF"/>
              </a:highlight>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GB" sz="2400" b="1">
                <a:latin typeface="Georgia"/>
                <a:ea typeface="Georgia"/>
                <a:cs typeface="Georgia"/>
                <a:sym typeface="Georgia"/>
              </a:rPr>
              <a:t>Demand for money	:</a:t>
            </a:r>
          </a:p>
        </p:txBody>
      </p:sp>
      <p:sp>
        <p:nvSpPr>
          <p:cNvPr id="265" name="Shape 26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GB">
                <a:latin typeface="Georgia"/>
                <a:ea typeface="Georgia"/>
                <a:cs typeface="Georgia"/>
                <a:sym typeface="Georgia"/>
              </a:rPr>
              <a:t>Keyes has identified three motives to hold money</a:t>
            </a:r>
          </a:p>
          <a:p>
            <a:pPr marL="457200" lvl="0" indent="-228600" rtl="0">
              <a:spcBef>
                <a:spcPts val="0"/>
              </a:spcBef>
              <a:buFont typeface="Georgia"/>
              <a:buChar char="-"/>
            </a:pPr>
            <a:r>
              <a:rPr lang="en-GB">
                <a:latin typeface="Georgia"/>
                <a:ea typeface="Georgia"/>
                <a:cs typeface="Georgia"/>
                <a:sym typeface="Georgia"/>
              </a:rPr>
              <a:t>Transaction motive </a:t>
            </a:r>
          </a:p>
          <a:p>
            <a:pPr lvl="0" rtl="0">
              <a:spcBef>
                <a:spcPts val="0"/>
              </a:spcBef>
              <a:buNone/>
            </a:pPr>
            <a:r>
              <a:rPr lang="en-GB">
                <a:latin typeface="Georgia"/>
                <a:ea typeface="Georgia"/>
                <a:cs typeface="Georgia"/>
                <a:sym typeface="Georgia"/>
              </a:rPr>
              <a:t>Consumers need money to meet their day to day needs.</a:t>
            </a:r>
          </a:p>
          <a:p>
            <a:pPr lvl="0" rtl="0">
              <a:spcBef>
                <a:spcPts val="0"/>
              </a:spcBef>
              <a:buNone/>
            </a:pPr>
            <a:r>
              <a:rPr lang="en-GB">
                <a:latin typeface="Georgia"/>
                <a:ea typeface="Georgia"/>
                <a:cs typeface="Georgia"/>
                <a:sym typeface="Georgia"/>
              </a:rPr>
              <a:t>Producers need money to make investments.</a:t>
            </a:r>
          </a:p>
          <a:p>
            <a:pPr marL="457200" lvl="0" indent="-228600" rtl="0">
              <a:spcBef>
                <a:spcPts val="0"/>
              </a:spcBef>
              <a:buFont typeface="Georgia"/>
              <a:buChar char="-"/>
            </a:pPr>
            <a:r>
              <a:rPr lang="en-GB">
                <a:latin typeface="Georgia"/>
                <a:ea typeface="Georgia"/>
                <a:cs typeface="Georgia"/>
                <a:sym typeface="Georgia"/>
              </a:rPr>
              <a:t>Precautionary motive</a:t>
            </a:r>
          </a:p>
          <a:p>
            <a:pPr lvl="0" rtl="0">
              <a:spcBef>
                <a:spcPts val="0"/>
              </a:spcBef>
              <a:buNone/>
            </a:pPr>
            <a:r>
              <a:rPr lang="en-GB">
                <a:latin typeface="Georgia"/>
                <a:ea typeface="Georgia"/>
                <a:cs typeface="Georgia"/>
                <a:sym typeface="Georgia"/>
              </a:rPr>
              <a:t>To cover for unforeseen events such as sickness,accidents and losses , money is kept as precaution for contingency.</a:t>
            </a:r>
          </a:p>
          <a:p>
            <a:pPr lvl="0" rtl="0">
              <a:spcBef>
                <a:spcPts val="0"/>
              </a:spcBef>
              <a:buNone/>
            </a:pPr>
            <a:r>
              <a:rPr lang="en-GB">
                <a:latin typeface="Georgia"/>
                <a:ea typeface="Georgia"/>
                <a:cs typeface="Georgia"/>
                <a:sym typeface="Georgia"/>
              </a:rPr>
              <a:t>  </a:t>
            </a:r>
          </a:p>
          <a:p>
            <a:pPr lv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121200" y="199975"/>
            <a:ext cx="8520600" cy="3416400"/>
          </a:xfrm>
          <a:prstGeom prst="rect">
            <a:avLst/>
          </a:prstGeom>
        </p:spPr>
        <p:txBody>
          <a:bodyPr lIns="91425" tIns="91425" rIns="91425" bIns="91425" anchor="t" anchorCtr="0">
            <a:noAutofit/>
          </a:bodyPr>
          <a:lstStyle/>
          <a:p>
            <a:pPr lvl="0" rtl="0">
              <a:spcBef>
                <a:spcPts val="0"/>
              </a:spcBef>
              <a:buNone/>
            </a:pPr>
            <a:r>
              <a:rPr lang="en-GB">
                <a:latin typeface="Georgia"/>
                <a:ea typeface="Georgia"/>
                <a:cs typeface="Georgia"/>
                <a:sym typeface="Georgia"/>
              </a:rPr>
              <a:t>Money does not have inherent value it is valuable because</a:t>
            </a:r>
          </a:p>
          <a:p>
            <a:pPr marL="457200" lvl="0" indent="-228600" rtl="0">
              <a:spcBef>
                <a:spcPts val="0"/>
              </a:spcBef>
              <a:buFont typeface="Georgia"/>
              <a:buChar char="❏"/>
            </a:pPr>
            <a:r>
              <a:rPr lang="en-GB">
                <a:latin typeface="Georgia"/>
                <a:ea typeface="Georgia"/>
                <a:cs typeface="Georgia"/>
                <a:sym typeface="Georgia"/>
              </a:rPr>
              <a:t>Medium Of Exchange.</a:t>
            </a:r>
          </a:p>
          <a:p>
            <a:pPr marL="914400" lvl="1" indent="-342900" rtl="0">
              <a:spcBef>
                <a:spcPts val="0"/>
              </a:spcBef>
              <a:buSzPct val="100000"/>
              <a:buFont typeface="Georgia"/>
              <a:buChar char="❏"/>
            </a:pPr>
            <a:r>
              <a:rPr lang="en-GB" sz="1800">
                <a:latin typeface="Georgia"/>
                <a:ea typeface="Georgia"/>
                <a:cs typeface="Georgia"/>
                <a:sym typeface="Georgia"/>
              </a:rPr>
              <a:t>The most convenient medium of exchange </a:t>
            </a:r>
          </a:p>
          <a:p>
            <a:pPr marL="914400" lvl="1" indent="-342900" rtl="0">
              <a:spcBef>
                <a:spcPts val="0"/>
              </a:spcBef>
              <a:buSzPct val="100000"/>
              <a:buFont typeface="Georgia"/>
              <a:buChar char="❏"/>
            </a:pPr>
            <a:r>
              <a:rPr lang="en-GB" sz="1800">
                <a:latin typeface="Georgia"/>
                <a:ea typeface="Georgia"/>
                <a:cs typeface="Georgia"/>
                <a:sym typeface="Georgia"/>
              </a:rPr>
              <a:t>All the things which have utility are available in exchange of money.</a:t>
            </a:r>
          </a:p>
          <a:p>
            <a:pPr marL="914400" lvl="1" indent="-342900" rtl="0">
              <a:spcBef>
                <a:spcPts val="0"/>
              </a:spcBef>
              <a:buSzPct val="100000"/>
              <a:buFont typeface="Georgia"/>
              <a:buChar char="❏"/>
            </a:pPr>
            <a:r>
              <a:rPr lang="en-GB" sz="1800">
                <a:latin typeface="Georgia"/>
                <a:ea typeface="Georgia"/>
                <a:cs typeface="Georgia"/>
                <a:sym typeface="Georgia"/>
              </a:rPr>
              <a:t>Under the barter system where goods are exchanged for goods dual  coincidence of wants is the basis for exchange.</a:t>
            </a:r>
          </a:p>
          <a:p>
            <a:pPr marL="457200" lvl="0" indent="-228600" rtl="0">
              <a:spcBef>
                <a:spcPts val="0"/>
              </a:spcBef>
              <a:buFont typeface="Georgia"/>
              <a:buChar char="❏"/>
            </a:pPr>
            <a:r>
              <a:rPr lang="en-GB">
                <a:latin typeface="Georgia"/>
                <a:ea typeface="Georgia"/>
                <a:cs typeface="Georgia"/>
                <a:sym typeface="Georgia"/>
              </a:rPr>
              <a:t>Measure Of Value</a:t>
            </a:r>
          </a:p>
          <a:p>
            <a:pPr marL="914400" lvl="1" indent="-342900" rtl="0">
              <a:spcBef>
                <a:spcPts val="0"/>
              </a:spcBef>
              <a:buSzPct val="100000"/>
              <a:buFont typeface="Georgia"/>
              <a:buChar char="❏"/>
            </a:pPr>
            <a:r>
              <a:rPr lang="en-GB" sz="1800">
                <a:latin typeface="Georgia"/>
                <a:ea typeface="Georgia"/>
                <a:cs typeface="Georgia"/>
                <a:sym typeface="Georgia"/>
              </a:rPr>
              <a:t>Provides a common denominator to all types of goods and services.</a:t>
            </a:r>
          </a:p>
          <a:p>
            <a:pPr marL="457200" lvl="0" indent="-228600" rtl="0">
              <a:spcBef>
                <a:spcPts val="0"/>
              </a:spcBef>
              <a:buFont typeface="Georgia"/>
              <a:buChar char="❏"/>
            </a:pPr>
            <a:r>
              <a:rPr lang="en-GB">
                <a:latin typeface="Georgia"/>
                <a:ea typeface="Georgia"/>
                <a:cs typeface="Georgia"/>
                <a:sym typeface="Georgia"/>
              </a:rPr>
              <a:t>Store of Value</a:t>
            </a:r>
          </a:p>
          <a:p>
            <a:pPr marL="914400" lvl="1" indent="-342900" rtl="0">
              <a:spcBef>
                <a:spcPts val="0"/>
              </a:spcBef>
              <a:buSzPct val="100000"/>
              <a:buFont typeface="Georgia"/>
              <a:buChar char="❏"/>
            </a:pPr>
            <a:r>
              <a:rPr lang="en-GB" sz="1800">
                <a:latin typeface="Georgia"/>
                <a:ea typeface="Georgia"/>
                <a:cs typeface="Georgia"/>
                <a:sym typeface="Georgia"/>
              </a:rPr>
              <a:t>Can be saved for future with the convenience , whereas other goods can be saved for a limited time period only.</a:t>
            </a:r>
          </a:p>
          <a:p>
            <a:pPr lvl="0" rtl="0">
              <a:spcBef>
                <a:spcPts val="0"/>
              </a:spcBef>
              <a:buNone/>
            </a:pPr>
            <a:endParaRPr>
              <a:latin typeface="Georgia"/>
              <a:ea typeface="Georgia"/>
              <a:cs typeface="Georgia"/>
              <a:sym typeface="Georgia"/>
            </a:endParaRPr>
          </a:p>
          <a:p>
            <a:pPr lv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311700" y="569950"/>
            <a:ext cx="8520600" cy="3339000"/>
          </a:xfrm>
          <a:prstGeom prst="rect">
            <a:avLst/>
          </a:prstGeom>
        </p:spPr>
        <p:txBody>
          <a:bodyPr lIns="91425" tIns="91425" rIns="91425" bIns="91425" anchor="t" anchorCtr="0">
            <a:noAutofit/>
          </a:bodyPr>
          <a:lstStyle/>
          <a:p>
            <a:pPr lvl="0" rtl="0">
              <a:spcBef>
                <a:spcPts val="0"/>
              </a:spcBef>
              <a:buNone/>
            </a:pPr>
            <a:r>
              <a:rPr lang="en-GB">
                <a:latin typeface="Georgia"/>
                <a:ea typeface="Georgia"/>
                <a:cs typeface="Georgia"/>
                <a:sym typeface="Georgia"/>
              </a:rPr>
              <a:t>-Speculative motive</a:t>
            </a:r>
          </a:p>
          <a:p>
            <a:pPr lvl="0" rtl="0">
              <a:spcBef>
                <a:spcPts val="0"/>
              </a:spcBef>
              <a:buNone/>
            </a:pPr>
            <a:r>
              <a:rPr lang="en-GB">
                <a:latin typeface="Georgia"/>
                <a:ea typeface="Georgia"/>
                <a:cs typeface="Georgia"/>
                <a:sym typeface="Georgia"/>
              </a:rPr>
              <a:t>For making gains from speculations on future  value of bonds and securities.</a:t>
            </a:r>
          </a:p>
          <a:p>
            <a:pPr lvl="0" rtl="0">
              <a:spcBef>
                <a:spcPts val="0"/>
              </a:spcBef>
              <a:buNone/>
            </a:pPr>
            <a:r>
              <a:rPr lang="en-GB">
                <a:latin typeface="Georgia"/>
                <a:ea typeface="Georgia"/>
                <a:cs typeface="Georgia"/>
                <a:sym typeface="Georgia"/>
              </a:rPr>
              <a:t> Money may be demanded as a flow (transaction motive) as a stock (precautionary motive).</a:t>
            </a:r>
          </a:p>
          <a:p>
            <a:pPr lvl="0" rtl="0">
              <a:spcBef>
                <a:spcPts val="0"/>
              </a:spcBef>
              <a:buNone/>
            </a:pPr>
            <a:r>
              <a:rPr lang="en-GB">
                <a:latin typeface="Georgia"/>
                <a:ea typeface="Georgia"/>
                <a:cs typeface="Georgia"/>
                <a:sym typeface="Georgia"/>
              </a:rPr>
              <a:t>Money as a flow  is that  which is in circulation.</a:t>
            </a:r>
          </a:p>
          <a:p>
            <a:pPr lvl="0">
              <a:spcBef>
                <a:spcPts val="0"/>
              </a:spcBef>
              <a:buNone/>
            </a:pPr>
            <a:r>
              <a:rPr lang="en-GB">
                <a:latin typeface="Georgia"/>
                <a:ea typeface="Georgia"/>
                <a:cs typeface="Georgia"/>
                <a:sym typeface="Georgia"/>
              </a:rPr>
              <a:t>Total money supply at any point of time consists of money in circulation as well as in stock (in various forms of savings and deposits.)</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311700" y="472700"/>
            <a:ext cx="8520600" cy="4096200"/>
          </a:xfrm>
          <a:prstGeom prst="rect">
            <a:avLst/>
          </a:prstGeom>
        </p:spPr>
        <p:txBody>
          <a:bodyPr lIns="91425" tIns="91425" rIns="91425" bIns="91425" anchor="t" anchorCtr="0">
            <a:noAutofit/>
          </a:bodyPr>
          <a:lstStyle/>
          <a:p>
            <a:pPr lvl="0" rtl="0">
              <a:spcBef>
                <a:spcPts val="0"/>
              </a:spcBef>
              <a:buNone/>
            </a:pPr>
            <a:r>
              <a:rPr lang="en-GB" u="sng">
                <a:latin typeface="Georgia"/>
                <a:ea typeface="Georgia"/>
                <a:cs typeface="Georgia"/>
                <a:sym typeface="Georgia"/>
              </a:rPr>
              <a:t>According to monetary policies:</a:t>
            </a:r>
          </a:p>
          <a:p>
            <a:pPr lvl="0" rtl="0">
              <a:spcBef>
                <a:spcPts val="0"/>
              </a:spcBef>
              <a:buNone/>
            </a:pPr>
            <a:r>
              <a:rPr lang="en-GB" u="sng">
                <a:latin typeface="Georgia"/>
                <a:ea typeface="Georgia"/>
                <a:cs typeface="Georgia"/>
                <a:sym typeface="Georgia"/>
              </a:rPr>
              <a:t>Inflation-</a:t>
            </a:r>
            <a:r>
              <a:rPr lang="en-GB">
                <a:latin typeface="Georgia"/>
                <a:ea typeface="Georgia"/>
                <a:cs typeface="Georgia"/>
                <a:sym typeface="Georgia"/>
              </a:rPr>
              <a:t> excess demand..too much supply of money.. price rises...value of money goes down...CRR inc, BR(bank rate) inc,selling of securities</a:t>
            </a:r>
          </a:p>
          <a:p>
            <a:pPr lvl="0" rtl="0">
              <a:spcBef>
                <a:spcPts val="0"/>
              </a:spcBef>
              <a:buNone/>
            </a:pPr>
            <a:r>
              <a:rPr lang="en-GB" u="sng">
                <a:latin typeface="Georgia"/>
                <a:ea typeface="Georgia"/>
                <a:cs typeface="Georgia"/>
                <a:sym typeface="Georgia"/>
              </a:rPr>
              <a:t>According to fiscal policies:</a:t>
            </a:r>
            <a:r>
              <a:rPr lang="en-GB">
                <a:latin typeface="Georgia"/>
                <a:ea typeface="Georgia"/>
                <a:cs typeface="Georgia"/>
                <a:sym typeface="Georgia"/>
              </a:rPr>
              <a:t> deficient demand--(depression) CRR dec, BR dec,purchase of securities,money supply rate is less than increse in prices of different goods.</a:t>
            </a:r>
          </a:p>
          <a:p>
            <a:pPr lvl="0" rtl="0">
              <a:spcBef>
                <a:spcPts val="0"/>
              </a:spcBef>
              <a:buNone/>
            </a:pPr>
            <a:endParaRPr>
              <a:latin typeface="Georgia"/>
              <a:ea typeface="Georgia"/>
              <a:cs typeface="Georgia"/>
              <a:sym typeface="Georgia"/>
            </a:endParaRPr>
          </a:p>
          <a:p>
            <a:pPr lvl="0" rtl="0">
              <a:spcBef>
                <a:spcPts val="0"/>
              </a:spcBef>
              <a:buNone/>
            </a:pPr>
            <a:endParaRPr>
              <a:latin typeface="Georgia"/>
              <a:ea typeface="Georgia"/>
              <a:cs typeface="Georgia"/>
              <a:sym typeface="Georgia"/>
            </a:endParaRPr>
          </a:p>
          <a:p>
            <a:pPr lvl="0">
              <a:spcBef>
                <a:spcPts val="0"/>
              </a:spcBef>
              <a:buNone/>
            </a:pPr>
            <a:endParaRPr>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RBI Statement for supply of money 2016</a:t>
            </a:r>
            <a:endParaRPr lang="en-IN" dirty="0"/>
          </a:p>
        </p:txBody>
      </p:sp>
      <p:sp>
        <p:nvSpPr>
          <p:cNvPr id="3" name="Text Placeholder 2"/>
          <p:cNvSpPr>
            <a:spLocks noGrp="1"/>
          </p:cNvSpPr>
          <p:nvPr>
            <p:ph type="body" idx="1"/>
          </p:nvPr>
        </p:nvSpPr>
        <p:spPr/>
        <p:txBody>
          <a:bodyPr/>
          <a:lstStyle/>
          <a:p>
            <a:r>
              <a:rPr lang="en-IN" sz="2400" dirty="0" smtClean="0">
                <a:solidFill>
                  <a:schemeClr val="accent1">
                    <a:lumMod val="60000"/>
                    <a:lumOff val="40000"/>
                  </a:schemeClr>
                </a:solidFill>
                <a:latin typeface="NSimSun" pitchFamily="49" charset="-122"/>
                <a:ea typeface="NSimSun" pitchFamily="49" charset="-122"/>
                <a:hlinkClick r:id="rId2" action="ppaction://hlinkfile"/>
              </a:rPr>
              <a:t>Click on the below hyperlink:</a:t>
            </a:r>
          </a:p>
          <a:p>
            <a:endParaRPr lang="en-IN" dirty="0" smtClean="0">
              <a:hlinkClick r:id="rId2" action="ppaction://hlinkfile"/>
            </a:endParaRPr>
          </a:p>
          <a:p>
            <a:r>
              <a:rPr lang="en-IN" dirty="0" smtClean="0">
                <a:hlinkClick r:id="rId2" action="ppaction://hlinkfile"/>
              </a:rPr>
              <a:t>PR2300300316_MS.xls</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p:nvPr/>
        </p:nvSpPr>
        <p:spPr>
          <a:xfrm>
            <a:off x="311700" y="222775"/>
            <a:ext cx="8520600" cy="607800"/>
          </a:xfrm>
          <a:prstGeom prst="rect">
            <a:avLst/>
          </a:prstGeom>
          <a:noFill/>
          <a:ln>
            <a:noFill/>
          </a:ln>
        </p:spPr>
        <p:txBody>
          <a:bodyPr lIns="91425" tIns="91425" rIns="91425" bIns="91425" anchor="t" anchorCtr="0">
            <a:noAutofit/>
          </a:bodyPr>
          <a:lstStyle/>
          <a:p>
            <a:pPr lvl="0" algn="ctr" rtl="0">
              <a:spcBef>
                <a:spcPts val="0"/>
              </a:spcBef>
              <a:buNone/>
            </a:pPr>
            <a:r>
              <a:rPr lang="en-GB" sz="3000">
                <a:solidFill>
                  <a:srgbClr val="2A3990"/>
                </a:solidFill>
                <a:latin typeface="Georgia"/>
                <a:ea typeface="Georgia"/>
                <a:cs typeface="Georgia"/>
                <a:sym typeface="Georgia"/>
              </a:rPr>
              <a:t>Thank You</a:t>
            </a:r>
          </a:p>
        </p:txBody>
      </p:sp>
      <p:sp>
        <p:nvSpPr>
          <p:cNvPr id="286" name="Shape 286"/>
          <p:cNvSpPr txBox="1"/>
          <p:nvPr/>
        </p:nvSpPr>
        <p:spPr>
          <a:xfrm>
            <a:off x="311700" y="885675"/>
            <a:ext cx="8520600" cy="4151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GB" sz="1800">
                <a:solidFill>
                  <a:srgbClr val="434343"/>
                </a:solidFill>
                <a:latin typeface="Georgia"/>
                <a:ea typeface="Georgia"/>
                <a:cs typeface="Georgia"/>
                <a:sym typeface="Georgia"/>
              </a:rPr>
              <a:t>Rupam Jogal (1401003)</a:t>
            </a:r>
          </a:p>
          <a:p>
            <a:pPr lvl="0" algn="ctr" rtl="0">
              <a:lnSpc>
                <a:spcPct val="115000"/>
              </a:lnSpc>
              <a:spcBef>
                <a:spcPts val="0"/>
              </a:spcBef>
              <a:spcAft>
                <a:spcPts val="1600"/>
              </a:spcAft>
              <a:buNone/>
            </a:pPr>
            <a:r>
              <a:rPr lang="en-GB" sz="1800">
                <a:solidFill>
                  <a:srgbClr val="434343"/>
                </a:solidFill>
                <a:latin typeface="Georgia"/>
                <a:ea typeface="Georgia"/>
                <a:cs typeface="Georgia"/>
                <a:sym typeface="Georgia"/>
              </a:rPr>
              <a:t>Rushita Thakkar (1401004)</a:t>
            </a:r>
          </a:p>
          <a:p>
            <a:pPr lvl="0" algn="ctr" rtl="0">
              <a:lnSpc>
                <a:spcPct val="115000"/>
              </a:lnSpc>
              <a:spcBef>
                <a:spcPts val="0"/>
              </a:spcBef>
              <a:spcAft>
                <a:spcPts val="1600"/>
              </a:spcAft>
              <a:buNone/>
            </a:pPr>
            <a:r>
              <a:rPr lang="en-GB" sz="1800">
                <a:solidFill>
                  <a:srgbClr val="434343"/>
                </a:solidFill>
                <a:latin typeface="Georgia"/>
                <a:ea typeface="Georgia"/>
                <a:cs typeface="Georgia"/>
                <a:sym typeface="Georgia"/>
              </a:rPr>
              <a:t>Charmi Kalani (1401067)</a:t>
            </a:r>
          </a:p>
          <a:p>
            <a:pPr lvl="0" algn="ctr" rtl="0">
              <a:lnSpc>
                <a:spcPct val="115000"/>
              </a:lnSpc>
              <a:spcBef>
                <a:spcPts val="0"/>
              </a:spcBef>
              <a:spcAft>
                <a:spcPts val="1600"/>
              </a:spcAft>
              <a:buNone/>
            </a:pPr>
            <a:r>
              <a:rPr lang="en-GB" sz="1800">
                <a:solidFill>
                  <a:srgbClr val="434343"/>
                </a:solidFill>
                <a:latin typeface="Georgia"/>
                <a:ea typeface="Georgia"/>
                <a:cs typeface="Georgia"/>
                <a:sym typeface="Georgia"/>
              </a:rPr>
              <a:t>Ishika Agarwal (1401069)</a:t>
            </a:r>
          </a:p>
          <a:p>
            <a:pPr lvl="0" algn="ctr" rtl="0">
              <a:lnSpc>
                <a:spcPct val="115000"/>
              </a:lnSpc>
              <a:spcBef>
                <a:spcPts val="0"/>
              </a:spcBef>
              <a:spcAft>
                <a:spcPts val="1600"/>
              </a:spcAft>
              <a:buNone/>
            </a:pPr>
            <a:r>
              <a:rPr lang="en-GB" sz="1800">
                <a:solidFill>
                  <a:srgbClr val="434343"/>
                </a:solidFill>
                <a:latin typeface="Georgia"/>
                <a:ea typeface="Georgia"/>
                <a:cs typeface="Georgia"/>
                <a:sym typeface="Georgia"/>
              </a:rPr>
              <a:t>Twinkle Vaghela (1401106)</a:t>
            </a:r>
          </a:p>
          <a:p>
            <a:pPr lvl="0" algn="ctr" rtl="0">
              <a:lnSpc>
                <a:spcPct val="115000"/>
              </a:lnSpc>
              <a:spcBef>
                <a:spcPts val="0"/>
              </a:spcBef>
              <a:spcAft>
                <a:spcPts val="1600"/>
              </a:spcAft>
              <a:buNone/>
            </a:pPr>
            <a:r>
              <a:rPr lang="en-GB" sz="1800">
                <a:solidFill>
                  <a:srgbClr val="434343"/>
                </a:solidFill>
                <a:latin typeface="Georgia"/>
                <a:ea typeface="Georgia"/>
                <a:cs typeface="Georgia"/>
                <a:sym typeface="Georgia"/>
              </a:rPr>
              <a:t>Nivedita Rao (1401100)</a:t>
            </a:r>
          </a:p>
          <a:p>
            <a:pPr marL="1828800" lvl="0" indent="0" rtl="0">
              <a:lnSpc>
                <a:spcPct val="115000"/>
              </a:lnSpc>
              <a:spcBef>
                <a:spcPts val="0"/>
              </a:spcBef>
              <a:spcAft>
                <a:spcPts val="1600"/>
              </a:spcAft>
              <a:buNone/>
            </a:pPr>
            <a:r>
              <a:rPr lang="en-GB" sz="1800">
                <a:solidFill>
                  <a:srgbClr val="434343"/>
                </a:solidFill>
                <a:latin typeface="Georgia"/>
                <a:ea typeface="Georgia"/>
                <a:cs typeface="Georgia"/>
                <a:sym typeface="Georgia"/>
              </a:rPr>
              <a:t>                    Himani Patel (1401111)</a:t>
            </a:r>
          </a:p>
          <a:p>
            <a:pPr marL="2286000" lvl="0" indent="457200" rtl="0">
              <a:lnSpc>
                <a:spcPct val="115000"/>
              </a:lnSpc>
              <a:spcBef>
                <a:spcPts val="0"/>
              </a:spcBef>
              <a:spcAft>
                <a:spcPts val="1600"/>
              </a:spcAft>
              <a:buNone/>
            </a:pPr>
            <a:r>
              <a:rPr lang="en-GB" sz="1800">
                <a:solidFill>
                  <a:srgbClr val="434343"/>
                </a:solidFill>
                <a:latin typeface="Georgia"/>
                <a:ea typeface="Georgia"/>
                <a:cs typeface="Georgia"/>
                <a:sym typeface="Georgia"/>
              </a:rPr>
              <a:t>   Honey Gadhiya (1401112)</a:t>
            </a:r>
          </a:p>
          <a:p>
            <a:pPr marL="1828800" lvl="0" indent="0" rtl="0">
              <a:lnSpc>
                <a:spcPct val="115000"/>
              </a:lnSpc>
              <a:spcBef>
                <a:spcPts val="0"/>
              </a:spcBef>
              <a:spcAft>
                <a:spcPts val="1600"/>
              </a:spcAft>
              <a:buNone/>
            </a:pPr>
            <a:r>
              <a:rPr lang="en-GB" sz="1800">
                <a:solidFill>
                  <a:srgbClr val="434343"/>
                </a:solidFill>
                <a:latin typeface="Georgia"/>
                <a:ea typeface="Georgia"/>
                <a:cs typeface="Georgia"/>
                <a:sym typeface="Georgia"/>
              </a:rPr>
              <a:t>                  </a:t>
            </a:r>
          </a:p>
          <a:p>
            <a:pPr lvl="0" algn="ctr" rtl="0">
              <a:lnSpc>
                <a:spcPct val="115000"/>
              </a:lnSpc>
              <a:spcBef>
                <a:spcPts val="0"/>
              </a:spcBef>
              <a:spcAft>
                <a:spcPts val="1600"/>
              </a:spcAft>
              <a:buNone/>
            </a:pPr>
            <a:endParaRPr sz="1800">
              <a:solidFill>
                <a:srgbClr val="434343"/>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304175" y="552850"/>
            <a:ext cx="7684200" cy="3474600"/>
          </a:xfrm>
          <a:prstGeom prst="rect">
            <a:avLst/>
          </a:prstGeom>
        </p:spPr>
        <p:txBody>
          <a:bodyPr lIns="91425" tIns="91425" rIns="91425" bIns="91425" anchor="t" anchorCtr="0">
            <a:noAutofit/>
          </a:bodyPr>
          <a:lstStyle/>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Again it needs to be noted that (like difference between stock and supply of a commodity) total stock of money is different from total supply of money.</a:t>
            </a:r>
          </a:p>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Supply of money is only that part of total stock of money which is held by the public at a particular point of time. In other words, money held by its users (and not producers) in spendable form at a point of time is termed as money supply.</a:t>
            </a:r>
          </a:p>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The stock of money held by government and the banking system are not included because they are suppliers or producers of money and cash balances held by them are not in actual circulation.</a:t>
            </a:r>
            <a:r>
              <a:rPr lang="en-GB" sz="1500" u="sng">
                <a:solidFill>
                  <a:srgbClr val="000000"/>
                </a:solidFill>
                <a:highlight>
                  <a:srgbClr val="FFFFFF"/>
                </a:highlight>
                <a:latin typeface="Georgia"/>
                <a:ea typeface="Georgia"/>
                <a:cs typeface="Georgia"/>
                <a:sym typeface="Georgia"/>
              </a:rPr>
              <a:t> In short, money supply includes currency held by public and net demand deposits in banks.</a:t>
            </a:r>
          </a:p>
          <a:p>
            <a:pPr lvl="0">
              <a:spcBef>
                <a:spcPts val="0"/>
              </a:spcBef>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GB" sz="2000" b="1">
                <a:latin typeface="Georgia"/>
                <a:ea typeface="Georgia"/>
                <a:cs typeface="Georgia"/>
                <a:sym typeface="Georgia"/>
              </a:rPr>
              <a:t>Supply of Money(In Earlier times)</a:t>
            </a:r>
          </a:p>
          <a:p>
            <a:pPr lvl="0">
              <a:spcBef>
                <a:spcPts val="0"/>
              </a:spcBef>
              <a:buNone/>
            </a:pPr>
            <a:endParaRPr sz="2000"/>
          </a:p>
        </p:txBody>
      </p:sp>
      <p:sp>
        <p:nvSpPr>
          <p:cNvPr id="109" name="Shape 109"/>
          <p:cNvSpPr txBox="1">
            <a:spLocks noGrp="1"/>
          </p:cNvSpPr>
          <p:nvPr>
            <p:ph type="body" idx="1"/>
          </p:nvPr>
        </p:nvSpPr>
        <p:spPr>
          <a:xfrm>
            <a:off x="311700" y="1152475"/>
            <a:ext cx="8520600" cy="3755700"/>
          </a:xfrm>
          <a:prstGeom prst="rect">
            <a:avLst/>
          </a:prstGeom>
        </p:spPr>
        <p:txBody>
          <a:bodyPr lIns="91425" tIns="91425" rIns="91425" bIns="91425" anchor="t" anchorCtr="0">
            <a:noAutofit/>
          </a:bodyPr>
          <a:lstStyle/>
          <a:p>
            <a:pPr lvl="0" rtl="0">
              <a:spcBef>
                <a:spcPts val="0"/>
              </a:spcBef>
              <a:buNone/>
            </a:pPr>
            <a:r>
              <a:rPr lang="en-GB">
                <a:solidFill>
                  <a:srgbClr val="000000"/>
                </a:solidFill>
                <a:latin typeface="Georgia"/>
                <a:ea typeface="Georgia"/>
                <a:cs typeface="Georgia"/>
                <a:sym typeface="Georgia"/>
              </a:rPr>
              <a:t>Earlier money was in form of coins, composed of gold , silver and copper etc.</a:t>
            </a:r>
          </a:p>
          <a:p>
            <a:pPr lvl="0" rtl="0">
              <a:spcBef>
                <a:spcPts val="0"/>
              </a:spcBef>
              <a:buNone/>
            </a:pPr>
            <a:r>
              <a:rPr lang="en-GB">
                <a:solidFill>
                  <a:srgbClr val="000000"/>
                </a:solidFill>
                <a:latin typeface="Georgia"/>
                <a:ea typeface="Georgia"/>
                <a:cs typeface="Georgia"/>
                <a:sym typeface="Georgia"/>
              </a:rPr>
              <a:t>Value of the coins was based on the value of metals they contained.</a:t>
            </a:r>
          </a:p>
          <a:p>
            <a:pPr lvl="0" rtl="0">
              <a:spcBef>
                <a:spcPts val="0"/>
              </a:spcBef>
              <a:buNone/>
            </a:pPr>
            <a:r>
              <a:rPr lang="en-GB">
                <a:solidFill>
                  <a:srgbClr val="000000"/>
                </a:solidFill>
                <a:latin typeface="Georgia"/>
                <a:ea typeface="Georgia"/>
                <a:cs typeface="Georgia"/>
                <a:sym typeface="Georgia"/>
              </a:rPr>
              <a:t>A currency issued by the government is called a fiduciary issue( based on trust and confidence)</a:t>
            </a:r>
          </a:p>
          <a:p>
            <a:pPr lvl="0">
              <a:spcBef>
                <a:spcPts val="0"/>
              </a:spcBef>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sz="2000" b="1">
                <a:latin typeface="Georgia"/>
                <a:ea typeface="Georgia"/>
                <a:cs typeface="Georgia"/>
                <a:sym typeface="Georgia"/>
              </a:rPr>
              <a:t>Supply of Money(Now) : </a:t>
            </a:r>
          </a:p>
        </p:txBody>
      </p:sp>
      <p:sp>
        <p:nvSpPr>
          <p:cNvPr id="115" name="Shape 115"/>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r>
              <a:rPr lang="en-GB">
                <a:solidFill>
                  <a:srgbClr val="000000"/>
                </a:solidFill>
                <a:latin typeface="Georgia"/>
                <a:ea typeface="Georgia"/>
                <a:cs typeface="Georgia"/>
                <a:sym typeface="Georgia"/>
              </a:rPr>
              <a:t>Modern form of money is simply pieces of paper or numbers in a ledger.</a:t>
            </a:r>
          </a:p>
          <a:p>
            <a:pPr lvl="0" rtl="0">
              <a:spcBef>
                <a:spcPts val="0"/>
              </a:spcBef>
              <a:buNone/>
            </a:pPr>
            <a:r>
              <a:rPr lang="en-GB">
                <a:solidFill>
                  <a:srgbClr val="000000"/>
                </a:solidFill>
                <a:latin typeface="Georgia"/>
                <a:ea typeface="Georgia"/>
                <a:cs typeface="Georgia"/>
                <a:sym typeface="Georgia"/>
              </a:rPr>
              <a:t>System of paper money  was introduced based on the gold standard or silver standard or some combination of the two , to ensure people’s faith in the system.</a:t>
            </a:r>
          </a:p>
          <a:p>
            <a:pPr lvl="0">
              <a:spcBef>
                <a:spcPts val="0"/>
              </a:spcBef>
              <a:buNone/>
            </a:pPr>
            <a:endParaRPr>
              <a:solidFill>
                <a:srgbClr val="000000"/>
              </a:solidFill>
              <a:latin typeface="Georgia"/>
              <a:ea typeface="Georgia"/>
              <a:cs typeface="Georgia"/>
              <a:sym typeface="Georgia"/>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lnSpc>
                <a:spcPct val="150000"/>
              </a:lnSpc>
              <a:spcBef>
                <a:spcPts val="0"/>
              </a:spcBef>
              <a:spcAft>
                <a:spcPts val="1300"/>
              </a:spcAft>
              <a:buClr>
                <a:schemeClr val="dk1"/>
              </a:buClr>
              <a:buSzPct val="55000"/>
              <a:buFont typeface="Arial"/>
              <a:buNone/>
            </a:pPr>
            <a:r>
              <a:rPr lang="en-GB" sz="2000" b="1">
                <a:latin typeface="Georgia"/>
                <a:ea typeface="Georgia"/>
                <a:cs typeface="Georgia"/>
                <a:sym typeface="Georgia"/>
              </a:rPr>
              <a:t>Sources of Money Supply in India :</a:t>
            </a:r>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lnSpc>
                <a:spcPct val="150000"/>
              </a:lnSpc>
              <a:spcBef>
                <a:spcPts val="0"/>
              </a:spcBef>
              <a:spcAft>
                <a:spcPts val="1300"/>
              </a:spcAft>
              <a:buClr>
                <a:schemeClr val="dk1"/>
              </a:buClr>
              <a:buSzPct val="73333"/>
              <a:buFont typeface="Arial"/>
              <a:buNone/>
            </a:pPr>
            <a:r>
              <a:rPr lang="en-GB" sz="1500">
                <a:solidFill>
                  <a:srgbClr val="000000"/>
                </a:solidFill>
                <a:highlight>
                  <a:srgbClr val="FFFFFF"/>
                </a:highlight>
                <a:latin typeface="Georgia"/>
                <a:ea typeface="Georgia"/>
                <a:cs typeface="Georgia"/>
                <a:sym typeface="Georgia"/>
              </a:rPr>
              <a:t>(</a:t>
            </a:r>
            <a:r>
              <a:rPr lang="en-GB">
                <a:solidFill>
                  <a:srgbClr val="000000"/>
                </a:solidFill>
                <a:highlight>
                  <a:srgbClr val="FFFFFF"/>
                </a:highlight>
                <a:latin typeface="Georgia"/>
                <a:ea typeface="Georgia"/>
                <a:cs typeface="Georgia"/>
                <a:sym typeface="Georgia"/>
              </a:rPr>
              <a:t>i) Government (which Issues one-rupee notes and all other coins)</a:t>
            </a:r>
          </a:p>
          <a:p>
            <a:pPr lvl="0" rtl="0">
              <a:lnSpc>
                <a:spcPct val="150000"/>
              </a:lnSpc>
              <a:spcBef>
                <a:spcPts val="0"/>
              </a:spcBef>
              <a:spcAft>
                <a:spcPts val="1300"/>
              </a:spcAft>
              <a:buClr>
                <a:schemeClr val="dk1"/>
              </a:buClr>
              <a:buSzPct val="61111"/>
              <a:buFont typeface="Arial"/>
              <a:buNone/>
            </a:pPr>
            <a:r>
              <a:rPr lang="en-GB">
                <a:solidFill>
                  <a:srgbClr val="000000"/>
                </a:solidFill>
                <a:highlight>
                  <a:srgbClr val="FFFFFF"/>
                </a:highlight>
                <a:latin typeface="Georgia"/>
                <a:ea typeface="Georgia"/>
                <a:cs typeface="Georgia"/>
                <a:sym typeface="Georgia"/>
              </a:rPr>
              <a:t>(ii) RBI (which issues paper currency) , which is main source.</a:t>
            </a:r>
          </a:p>
          <a:p>
            <a:pPr lvl="0" rtl="0">
              <a:lnSpc>
                <a:spcPct val="150000"/>
              </a:lnSpc>
              <a:spcBef>
                <a:spcPts val="0"/>
              </a:spcBef>
              <a:spcAft>
                <a:spcPts val="1300"/>
              </a:spcAft>
              <a:buClr>
                <a:schemeClr val="dk1"/>
              </a:buClr>
              <a:buSzPct val="61111"/>
              <a:buFont typeface="Arial"/>
              <a:buNone/>
            </a:pPr>
            <a:r>
              <a:rPr lang="en-GB">
                <a:solidFill>
                  <a:srgbClr val="000000"/>
                </a:solidFill>
                <a:highlight>
                  <a:srgbClr val="FFFFFF"/>
                </a:highlight>
                <a:latin typeface="Georgia"/>
                <a:ea typeface="Georgia"/>
                <a:cs typeface="Georgia"/>
                <a:sym typeface="Georgia"/>
              </a:rPr>
              <a:t>(iii) commercial banks (which create credit on the basis of demand deposits).</a:t>
            </a:r>
          </a:p>
          <a:p>
            <a:pPr lvl="0">
              <a:spcBef>
                <a:spcPts val="0"/>
              </a:spcBef>
              <a:buNone/>
            </a:pPr>
            <a:endParaRPr>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lnSpc>
                <a:spcPct val="150000"/>
              </a:lnSpc>
              <a:spcBef>
                <a:spcPts val="0"/>
              </a:spcBef>
              <a:spcAft>
                <a:spcPts val="600"/>
              </a:spcAft>
              <a:buClr>
                <a:schemeClr val="dk1"/>
              </a:buClr>
              <a:buSzPct val="55000"/>
              <a:buFont typeface="Arial"/>
              <a:buNone/>
            </a:pPr>
            <a:r>
              <a:rPr lang="en-GB" sz="2000" b="1">
                <a:latin typeface="Georgia"/>
                <a:ea typeface="Georgia"/>
                <a:cs typeface="Georgia"/>
                <a:sym typeface="Georgia"/>
              </a:rPr>
              <a:t>Models for Money Supply :</a:t>
            </a:r>
          </a:p>
        </p:txBody>
      </p:sp>
      <p:sp>
        <p:nvSpPr>
          <p:cNvPr id="127" name="Shape 127"/>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lnSpc>
                <a:spcPct val="150000"/>
              </a:lnSpc>
              <a:spcBef>
                <a:spcPts val="0"/>
              </a:spcBef>
              <a:spcAft>
                <a:spcPts val="1300"/>
              </a:spcAft>
              <a:buClr>
                <a:schemeClr val="dk1"/>
              </a:buClr>
              <a:buSzPct val="61111"/>
              <a:buFont typeface="Arial"/>
              <a:buNone/>
            </a:pPr>
            <a:r>
              <a:rPr lang="en-GB">
                <a:solidFill>
                  <a:srgbClr val="000000"/>
                </a:solidFill>
                <a:highlight>
                  <a:srgbClr val="FFFFFF"/>
                </a:highlight>
                <a:latin typeface="Georgia"/>
                <a:ea typeface="Georgia"/>
                <a:cs typeface="Georgia"/>
                <a:sym typeface="Georgia"/>
              </a:rPr>
              <a:t>In India, Reserve Bank of India uses four alternative measures of money supply called M1, M2, M3 and M4. Each measure is briefly explained below :</a:t>
            </a:r>
          </a:p>
          <a:p>
            <a:pPr lvl="0" rtl="0">
              <a:lnSpc>
                <a:spcPct val="150000"/>
              </a:lnSpc>
              <a:spcBef>
                <a:spcPts val="0"/>
              </a:spcBef>
              <a:spcAft>
                <a:spcPts val="1300"/>
              </a:spcAft>
              <a:buClr>
                <a:schemeClr val="dk1"/>
              </a:buClr>
              <a:buSzPct val="73333"/>
              <a:buFont typeface="Arial"/>
              <a:buNone/>
            </a:pPr>
            <a:r>
              <a:rPr lang="en-GB" sz="1500">
                <a:solidFill>
                  <a:srgbClr val="000000"/>
                </a:solidFill>
                <a:latin typeface="Georgia"/>
                <a:ea typeface="Georgia"/>
                <a:cs typeface="Georgia"/>
                <a:sym typeface="Georgia"/>
              </a:rPr>
              <a:t>(</a:t>
            </a:r>
            <a:r>
              <a:rPr lang="en-GB">
                <a:solidFill>
                  <a:srgbClr val="000000"/>
                </a:solidFill>
                <a:latin typeface="Georgia"/>
                <a:ea typeface="Georgia"/>
                <a:cs typeface="Georgia"/>
                <a:sym typeface="Georgia"/>
              </a:rPr>
              <a:t>i) M1 = C + DD + OD. Here C denotes currency (paper notes and coins) held by public, DD stands for demand deposits in banks and OD stands for other deposits in RBI. Demand deposits are deposits which can be withdrawn at any time by the account holders. Current account deposits are included in demand deposits.</a:t>
            </a:r>
          </a:p>
          <a:p>
            <a:pPr lvl="0">
              <a:spcBef>
                <a:spcPts val="0"/>
              </a:spcBef>
              <a:buNone/>
            </a:pPr>
            <a:endParaRPr>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232900" y="712150"/>
            <a:ext cx="8520600" cy="3339000"/>
          </a:xfrm>
          <a:prstGeom prst="rect">
            <a:avLst/>
          </a:prstGeom>
        </p:spPr>
        <p:txBody>
          <a:bodyPr lIns="91425" tIns="91425" rIns="91425" bIns="91425" anchor="t" anchorCtr="0">
            <a:noAutofit/>
          </a:bodyPr>
          <a:lstStyle/>
          <a:p>
            <a:pPr lvl="0" rtl="0">
              <a:lnSpc>
                <a:spcPct val="150000"/>
              </a:lnSpc>
              <a:spcBef>
                <a:spcPts val="0"/>
              </a:spcBef>
              <a:spcAft>
                <a:spcPts val="1300"/>
              </a:spcAft>
              <a:buClr>
                <a:schemeClr val="dk1"/>
              </a:buClr>
              <a:buSzPct val="61111"/>
              <a:buFont typeface="Arial"/>
              <a:buNone/>
            </a:pPr>
            <a:r>
              <a:rPr lang="en-GB">
                <a:solidFill>
                  <a:srgbClr val="424142"/>
                </a:solidFill>
                <a:highlight>
                  <a:srgbClr val="FFFFFF"/>
                </a:highlight>
                <a:latin typeface="Georgia"/>
                <a:ea typeface="Georgia"/>
                <a:cs typeface="Georgia"/>
                <a:sym typeface="Georgia"/>
              </a:rPr>
              <a:t>(ii) M2 = M1 (detailed above) + saving deposits with Post Office Saving Banks</a:t>
            </a:r>
          </a:p>
          <a:p>
            <a:pPr lvl="0" rtl="0">
              <a:lnSpc>
                <a:spcPct val="150000"/>
              </a:lnSpc>
              <a:spcBef>
                <a:spcPts val="0"/>
              </a:spcBef>
              <a:spcAft>
                <a:spcPts val="1300"/>
              </a:spcAft>
              <a:buClr>
                <a:schemeClr val="dk1"/>
              </a:buClr>
              <a:buSzPct val="61111"/>
              <a:buFont typeface="Arial"/>
              <a:buNone/>
            </a:pPr>
            <a:r>
              <a:rPr lang="en-GB">
                <a:solidFill>
                  <a:srgbClr val="424142"/>
                </a:solidFill>
                <a:highlight>
                  <a:srgbClr val="FFFFFF"/>
                </a:highlight>
                <a:latin typeface="Georgia"/>
                <a:ea typeface="Georgia"/>
                <a:cs typeface="Georgia"/>
                <a:sym typeface="Georgia"/>
              </a:rPr>
              <a:t>(iii) M3= M1 + Net Time-deposits of Banks</a:t>
            </a:r>
          </a:p>
          <a:p>
            <a:pPr lvl="0" rtl="0">
              <a:lnSpc>
                <a:spcPct val="150000"/>
              </a:lnSpc>
              <a:spcBef>
                <a:spcPts val="0"/>
              </a:spcBef>
              <a:spcAft>
                <a:spcPts val="1300"/>
              </a:spcAft>
              <a:buClr>
                <a:schemeClr val="dk1"/>
              </a:buClr>
              <a:buSzPct val="61111"/>
              <a:buFont typeface="Arial"/>
              <a:buNone/>
            </a:pPr>
            <a:r>
              <a:rPr lang="en-GB">
                <a:solidFill>
                  <a:srgbClr val="424142"/>
                </a:solidFill>
                <a:highlight>
                  <a:srgbClr val="FFFFFF"/>
                </a:highlight>
                <a:latin typeface="Georgia"/>
                <a:ea typeface="Georgia"/>
                <a:cs typeface="Georgia"/>
                <a:sym typeface="Georgia"/>
              </a:rPr>
              <a:t>(iv) M4 = M3 + Total deposits with Post Office Saving Organisation (excluding NSC)</a:t>
            </a: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2237</Words>
  <Application>Microsoft Office PowerPoint</Application>
  <PresentationFormat>On-screen Show (16:9)</PresentationFormat>
  <Paragraphs>157</Paragraphs>
  <Slides>37</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Roboto</vt:lpstr>
      <vt:lpstr>Georgia</vt:lpstr>
      <vt:lpstr>NSimSun</vt:lpstr>
      <vt:lpstr>geometric</vt:lpstr>
      <vt:lpstr>ECONOMICS PROJECT</vt:lpstr>
      <vt:lpstr>Objectives :  </vt:lpstr>
      <vt:lpstr>Meaning of  “Money Supply ”:</vt:lpstr>
      <vt:lpstr>Slide 4</vt:lpstr>
      <vt:lpstr>Supply of Money(In Earlier times) </vt:lpstr>
      <vt:lpstr>Supply of Money(Now) : </vt:lpstr>
      <vt:lpstr>Sources of Money Supply in India :</vt:lpstr>
      <vt:lpstr>Models for Money Supply :</vt:lpstr>
      <vt:lpstr>Slide 9</vt:lpstr>
      <vt:lpstr>Slide 10</vt:lpstr>
      <vt:lpstr>Slide 11</vt:lpstr>
      <vt:lpstr>Reserve Bank Of India: </vt:lpstr>
      <vt:lpstr>Slide 13</vt:lpstr>
      <vt:lpstr>Slide 14</vt:lpstr>
      <vt:lpstr> RBI’s role in money supply’s role in money supply :</vt:lpstr>
      <vt:lpstr>How money is supplied and managed by RBI :</vt:lpstr>
      <vt:lpstr>Why RBI is the controlling factor?</vt:lpstr>
      <vt:lpstr>Current Rates :</vt:lpstr>
      <vt:lpstr>CRR</vt:lpstr>
      <vt:lpstr>Slide 20</vt:lpstr>
      <vt:lpstr>Slide 21</vt:lpstr>
      <vt:lpstr>SLR</vt:lpstr>
      <vt:lpstr>Slide 23</vt:lpstr>
      <vt:lpstr>Repo and reverse repo  :  </vt:lpstr>
      <vt:lpstr>Change in the RBI repo rates overtime. (India cuts its repo rate to the lowest in over 5 years)</vt:lpstr>
      <vt:lpstr>Reverse repo rate :</vt:lpstr>
      <vt:lpstr>Latest changes in the rates:</vt:lpstr>
      <vt:lpstr>Three  measures of Money Supply in India  </vt:lpstr>
      <vt:lpstr>Major Recommendations of RBI’s Working Group on Money Supply :</vt:lpstr>
      <vt:lpstr>Slide 30</vt:lpstr>
      <vt:lpstr>Slide 31</vt:lpstr>
      <vt:lpstr>Demand for money :</vt:lpstr>
      <vt:lpstr>Slide 33</vt:lpstr>
      <vt:lpstr>Slide 34</vt:lpstr>
      <vt:lpstr>Slide 35</vt:lpstr>
      <vt:lpstr>RBI Statement for supply of money 2016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dc:title>
  <cp:lastModifiedBy>Rushita Thakkar</cp:lastModifiedBy>
  <cp:revision>1</cp:revision>
  <dcterms:modified xsi:type="dcterms:W3CDTF">2016-04-08T14:41:04Z</dcterms:modified>
</cp:coreProperties>
</file>