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Robo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3A72325-369D-45A7-B6C3-7EC4042568B8}">
  <a:tblStyle styleId="{E3A72325-369D-45A7-B6C3-7EC4042568B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nytimes.com/2016/01/19/business/international/oil-iran-sanc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International_Energy_Agency" TargetMode="External"/><Relationship Id="rId4" Type="http://schemas.openxmlformats.org/officeDocument/2006/relationships/hyperlink" Target="https://en.wikipedia.org/wiki/Russia" TargetMode="External"/><Relationship Id="rId5" Type="http://schemas.openxmlformats.org/officeDocument/2006/relationships/hyperlink" Target="https://en.wikipedia.org/wiki/Saudi_Arabia" TargetMode="External"/><Relationship Id="rId6" Type="http://schemas.openxmlformats.org/officeDocument/2006/relationships/hyperlink" Target="https://en.wikipedia.org/wiki/United_States" TargetMode="External"/><Relationship Id="rId7" Type="http://schemas.openxmlformats.org/officeDocument/2006/relationships/hyperlink" Target="https://en.wikipedia.org/wiki/Ira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topics.nytimes.com/top/reference/timestopics/organizations/o/organization_of_petroleum_exporting_countries/index.html?inline=nyt-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nytimes.com/interactive/2016/01/24/world/middleeast/the-big-four-in-saudi-arabia-government.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0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Petroleum_product" TargetMode="External"/><Relationship Id="rId4" Type="http://schemas.openxmlformats.org/officeDocument/2006/relationships/hyperlink" Target="https://en.wikipedia.org/wiki/Saline_water" TargetMode="External"/><Relationship Id="rId5" Type="http://schemas.openxmlformats.org/officeDocument/2006/relationships/hyperlink" Target="https://en.wikipedia.org/wiki/Athabasca_oil_sands" TargetMode="External"/><Relationship Id="rId6" Type="http://schemas.openxmlformats.org/officeDocument/2006/relationships/hyperlink" Target="https://en.wikipedia.org/wiki/Bitume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0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www.nytimes.com/interactive/2016/business/energy-environment/oil-price-supply-demand-imblance.html" TargetMode="External"/><Relationship Id="rId4" Type="http://schemas.openxmlformats.org/officeDocument/2006/relationships/hyperlink" Target="http://www.nytimes.com/2016/03/08/business/energy-environment/oil-prices-perk-up-suggesting-a-rebound-has-taken-hold.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marketrealist.com/quote-page/fro/"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www.nytimes.com/2016/01/19/business/international/oil-iran-sanction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0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www.nytimes.com/interactive/2016/business/energy-environment/oil-prices.html?_r=0" TargetMode="External"/><Relationship Id="rId4" Type="http://schemas.openxmlformats.org/officeDocument/2006/relationships/hyperlink" Target="http://www.slideshare.net/HasnanBaber/why-oil-prices-failing" TargetMode="External"/><Relationship Id="rId5" Type="http://schemas.openxmlformats.org/officeDocument/2006/relationships/hyperlink" Target="http://www.investopedia.com/ask/answers/030315/why-did-oil-prices-drop-so-much-2014.asp" TargetMode="External"/><Relationship Id="rId6" Type="http://schemas.openxmlformats.org/officeDocument/2006/relationships/hyperlink" Target="http://www.slideshare.net/satyammishra127648/declining-crude-oil-pricing" TargetMode="External"/><Relationship Id="rId7" Type="http://schemas.openxmlformats.org/officeDocument/2006/relationships/hyperlink" Target="http://www.investopedia.com/articles/investing/122115/chinese-yuan-devaluation-can-impact-india.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 sz="4400"/>
              <a:t>Devaluation of Crude Oil and its Impact on World Economy</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n"/>
              <a:t>Group 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1" type="body"/>
          </p:nvPr>
        </p:nvSpPr>
        <p:spPr>
          <a:xfrm>
            <a:off x="311700" y="220100"/>
            <a:ext cx="8520600" cy="48135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2000">
                <a:solidFill>
                  <a:schemeClr val="dk1"/>
                </a:solidFill>
                <a:latin typeface="Georgia"/>
                <a:ea typeface="Georgia"/>
                <a:cs typeface="Georgia"/>
                <a:sym typeface="Georgia"/>
              </a:rPr>
              <a:t>1</a:t>
            </a:r>
            <a:r>
              <a:rPr lang="en" sz="2000">
                <a:solidFill>
                  <a:schemeClr val="dk1"/>
                </a:solidFill>
                <a:latin typeface="Georgia"/>
                <a:ea typeface="Georgia"/>
                <a:cs typeface="Georgia"/>
                <a:sym typeface="Georgia"/>
              </a:rPr>
              <a:t>. Supply and Demand:</a:t>
            </a:r>
          </a:p>
          <a:p>
            <a:pPr lvl="0" rtl="0">
              <a:lnSpc>
                <a:spcPct val="100000"/>
              </a:lnSpc>
              <a:spcBef>
                <a:spcPts val="0"/>
              </a:spcBef>
              <a:spcAft>
                <a:spcPts val="0"/>
              </a:spcAft>
              <a:buNone/>
            </a:pPr>
            <a:r>
              <a:t/>
            </a:r>
            <a:endParaRPr b="1" sz="2000">
              <a:solidFill>
                <a:schemeClr val="dk1"/>
              </a:solidFill>
              <a:latin typeface="Georgia"/>
              <a:ea typeface="Georgia"/>
              <a:cs typeface="Georgia"/>
              <a:sym typeface="Georgia"/>
            </a:endParaRPr>
          </a:p>
          <a:p>
            <a:pPr indent="-228600" lvl="0" marL="457200" rtl="0">
              <a:spcBef>
                <a:spcPts val="0"/>
              </a:spcBef>
              <a:buClr>
                <a:srgbClr val="333333"/>
              </a:buClr>
              <a:buFont typeface="Georgia"/>
              <a:buChar char="❖"/>
            </a:pPr>
            <a:r>
              <a:rPr lang="en">
                <a:solidFill>
                  <a:srgbClr val="333333"/>
                </a:solidFill>
                <a:highlight>
                  <a:srgbClr val="FFFFFF"/>
                </a:highlight>
                <a:latin typeface="Georgia"/>
                <a:ea typeface="Georgia"/>
                <a:cs typeface="Georgia"/>
                <a:sym typeface="Georgia"/>
              </a:rPr>
              <a:t>Technological shift from vertical to horizontal drilling in US led to it becoming a producer from a consumer.</a:t>
            </a:r>
          </a:p>
          <a:p>
            <a:pPr indent="-228600" lvl="0" marL="457200" rtl="0">
              <a:spcBef>
                <a:spcPts val="0"/>
              </a:spcBef>
              <a:buClr>
                <a:srgbClr val="333333"/>
              </a:buClr>
              <a:buFont typeface="Georgia"/>
              <a:buChar char="❖"/>
            </a:pPr>
            <a:r>
              <a:rPr lang="en">
                <a:solidFill>
                  <a:srgbClr val="333333"/>
                </a:solidFill>
                <a:latin typeface="Georgia"/>
                <a:ea typeface="Georgia"/>
                <a:cs typeface="Georgia"/>
                <a:sym typeface="Georgia"/>
              </a:rPr>
              <a:t>Major boom in shale gas production causes the production increase by 0.9 million barrel per day.</a:t>
            </a:r>
          </a:p>
          <a:p>
            <a:pPr indent="-228600" lvl="0" marL="457200" rtl="0">
              <a:spcBef>
                <a:spcPts val="0"/>
              </a:spcBef>
              <a:buClr>
                <a:srgbClr val="333333"/>
              </a:buClr>
              <a:buFont typeface="Georgia"/>
              <a:buChar char="❖"/>
            </a:pPr>
            <a:r>
              <a:rPr lang="en">
                <a:solidFill>
                  <a:srgbClr val="333333"/>
                </a:solidFill>
                <a:latin typeface="Georgia"/>
                <a:ea typeface="Georgia"/>
                <a:cs typeface="Georgia"/>
                <a:sym typeface="Georgia"/>
              </a:rPr>
              <a:t>Between july and december 2014 , the demand has decreased by 0.8 million           barrel per day.</a:t>
            </a:r>
          </a:p>
          <a:p>
            <a:pPr indent="-228600" lvl="0" marL="457200" rtl="0">
              <a:spcBef>
                <a:spcPts val="0"/>
              </a:spcBef>
              <a:buClr>
                <a:srgbClr val="333333"/>
              </a:buClr>
              <a:buFont typeface="Georgia"/>
              <a:buChar char="❖"/>
            </a:pPr>
            <a:r>
              <a:rPr lang="en">
                <a:solidFill>
                  <a:srgbClr val="333333"/>
                </a:solidFill>
                <a:latin typeface="Georgia"/>
                <a:ea typeface="Georgia"/>
                <a:cs typeface="Georgia"/>
                <a:sym typeface="Georgia"/>
              </a:rPr>
              <a:t>The production of oil has increased by 0.9million barrel per day but the demand has decreased.</a:t>
            </a:r>
          </a:p>
          <a:p>
            <a:pPr indent="-228600" lvl="0" marL="457200" rtl="0">
              <a:spcBef>
                <a:spcPts val="0"/>
              </a:spcBef>
              <a:buClr>
                <a:srgbClr val="333333"/>
              </a:buClr>
              <a:buFont typeface="Georgia"/>
              <a:buChar char="❖"/>
            </a:pPr>
            <a:r>
              <a:rPr lang="en">
                <a:solidFill>
                  <a:srgbClr val="333333"/>
                </a:solidFill>
                <a:latin typeface="Georgia"/>
                <a:ea typeface="Georgia"/>
                <a:cs typeface="Georgia"/>
                <a:sym typeface="Georgia"/>
              </a:rPr>
              <a:t>The US is producing plenty amount of oil than the OPEC and Russia. But the demand from the developed countries is not much.</a:t>
            </a:r>
          </a:p>
          <a:p>
            <a:pPr lvl="0">
              <a:spcBef>
                <a:spcPts val="0"/>
              </a:spcBef>
              <a:buNone/>
            </a:pPr>
            <a:r>
              <a:t/>
            </a:r>
            <a:endParaRPr>
              <a:solidFill>
                <a:srgbClr val="333333"/>
              </a:solidFill>
              <a:highlight>
                <a:srgbClr val="FFFFFF"/>
              </a:highlight>
              <a:latin typeface="Georgia"/>
              <a:ea typeface="Georgia"/>
              <a:cs typeface="Georgia"/>
              <a:sym typeface="Georgi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sz="2100">
                <a:latin typeface="Georgia"/>
                <a:ea typeface="Georgia"/>
                <a:cs typeface="Georgia"/>
                <a:sym typeface="Georgia"/>
              </a:rPr>
              <a:t>2. OPEC’s role in reducing price:</a:t>
            </a:r>
          </a:p>
        </p:txBody>
      </p:sp>
      <p:sp>
        <p:nvSpPr>
          <p:cNvPr id="144" name="Shape 14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Georgia"/>
              <a:buChar char="❖"/>
            </a:pPr>
            <a:r>
              <a:rPr lang="en">
                <a:latin typeface="Georgia"/>
                <a:ea typeface="Georgia"/>
                <a:cs typeface="Georgia"/>
                <a:sym typeface="Georgia"/>
              </a:rPr>
              <a:t>OPEC let the prices decrease.</a:t>
            </a:r>
          </a:p>
          <a:p>
            <a:pPr indent="-228600" lvl="0" marL="457200" rtl="0">
              <a:spcBef>
                <a:spcPts val="0"/>
              </a:spcBef>
              <a:buFont typeface="Georgia"/>
              <a:buChar char="❖"/>
            </a:pPr>
            <a:r>
              <a:rPr lang="en">
                <a:latin typeface="Georgia"/>
                <a:ea typeface="Georgia"/>
                <a:cs typeface="Georgia"/>
                <a:sym typeface="Georgia"/>
              </a:rPr>
              <a:t>OPEC decreased the prices of oil because it has a new competition coming in market. USA was its competition.</a:t>
            </a:r>
          </a:p>
          <a:p>
            <a:pPr indent="-228600" lvl="0" marL="457200" rtl="0">
              <a:spcBef>
                <a:spcPts val="0"/>
              </a:spcBef>
              <a:buFont typeface="Georgia"/>
              <a:buChar char="❖"/>
            </a:pPr>
            <a:r>
              <a:rPr lang="en">
                <a:latin typeface="Georgia"/>
                <a:ea typeface="Georgia"/>
                <a:cs typeface="Georgia"/>
                <a:sym typeface="Georgia"/>
              </a:rPr>
              <a:t>Thus to increase the demand of the oil they produced, the OPEC decreased their oil prices.</a:t>
            </a:r>
          </a:p>
          <a:p>
            <a:pPr indent="-228600" lvl="0" marL="457200" rtl="0">
              <a:spcBef>
                <a:spcPts val="0"/>
              </a:spcBef>
              <a:buFont typeface="Georgia"/>
              <a:buChar char="❖"/>
            </a:pPr>
            <a:r>
              <a:rPr lang="en">
                <a:latin typeface="Georgia"/>
                <a:ea typeface="Georgia"/>
                <a:cs typeface="Georgia"/>
                <a:sym typeface="Georgia"/>
              </a:rPr>
              <a:t>Whereas, USA couldn’t decrease the prices because it had less production. If they decrease the price then they would suffer a loss.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Georgia"/>
                <a:ea typeface="Georgia"/>
                <a:cs typeface="Georgia"/>
                <a:sym typeface="Georgia"/>
              </a:rPr>
              <a:t>3. Strengthening Dollar</a:t>
            </a:r>
          </a:p>
        </p:txBody>
      </p:sp>
      <p:sp>
        <p:nvSpPr>
          <p:cNvPr id="150" name="Shape 15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Georgia"/>
              <a:buChar char="❖"/>
            </a:pPr>
            <a:r>
              <a:rPr lang="en">
                <a:latin typeface="Georgia"/>
                <a:ea typeface="Georgia"/>
                <a:cs typeface="Georgia"/>
                <a:sym typeface="Georgia"/>
              </a:rPr>
              <a:t>Across the globe, oil is bought and sell in dollars.</a:t>
            </a:r>
          </a:p>
          <a:p>
            <a:pPr indent="-228600" lvl="0" marL="457200" rtl="0">
              <a:spcBef>
                <a:spcPts val="0"/>
              </a:spcBef>
              <a:buFont typeface="Georgia"/>
              <a:buChar char="❖"/>
            </a:pPr>
            <a:r>
              <a:rPr lang="en">
                <a:latin typeface="Georgia"/>
                <a:ea typeface="Georgia"/>
                <a:cs typeface="Georgia"/>
                <a:sym typeface="Georgia"/>
              </a:rPr>
              <a:t>Dollar getting stronger, buying oil from any other country rather than OPEC becomes expensive. Thus the demand decreases. And thus to increase the demand, the prices are decreased.</a:t>
            </a:r>
          </a:p>
          <a:p>
            <a:pPr indent="-228600" lvl="0" marL="457200" rtl="0">
              <a:spcBef>
                <a:spcPts val="0"/>
              </a:spcBef>
              <a:buFont typeface="Georgia"/>
              <a:buChar char="❖"/>
            </a:pPr>
            <a:r>
              <a:rPr lang="en">
                <a:latin typeface="Georgia"/>
                <a:ea typeface="Georgia"/>
                <a:cs typeface="Georgia"/>
                <a:sym typeface="Georgia"/>
              </a:rPr>
              <a:t>Thus this is how the dollar was a factor for decrease in price of oil.</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1103551" y="963850"/>
            <a:ext cx="6620149" cy="3652499"/>
          </a:xfrm>
          <a:prstGeom prst="rect">
            <a:avLst/>
          </a:prstGeom>
          <a:noFill/>
          <a:ln>
            <a:noFill/>
          </a:ln>
        </p:spPr>
      </p:pic>
      <p:sp>
        <p:nvSpPr>
          <p:cNvPr id="156" name="Shape 156"/>
          <p:cNvSpPr txBox="1"/>
          <p:nvPr/>
        </p:nvSpPr>
        <p:spPr>
          <a:xfrm>
            <a:off x="634625" y="309625"/>
            <a:ext cx="4544700" cy="5373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0B5394"/>
                </a:solidFill>
                <a:latin typeface="Roboto"/>
                <a:ea typeface="Roboto"/>
                <a:cs typeface="Roboto"/>
                <a:sym typeface="Roboto"/>
              </a:rPr>
              <a:t>US$ per barrel for different countries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latin typeface="Georgia"/>
                <a:ea typeface="Georgia"/>
                <a:cs typeface="Georgia"/>
                <a:sym typeface="Georgia"/>
              </a:rPr>
              <a:t>Financial Implications</a:t>
            </a:r>
          </a:p>
        </p:txBody>
      </p:sp>
      <p:sp>
        <p:nvSpPr>
          <p:cNvPr id="162" name="Shape 16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Font typeface="Georgia"/>
              <a:buChar char="❖"/>
            </a:pPr>
            <a:r>
              <a:rPr lang="en">
                <a:latin typeface="Georgia"/>
                <a:ea typeface="Georgia"/>
                <a:cs typeface="Georgia"/>
                <a:sym typeface="Georgia"/>
              </a:rPr>
              <a:t>Input Costs</a:t>
            </a:r>
          </a:p>
          <a:p>
            <a:pPr indent="-228600" lvl="0" marL="457200" rtl="0">
              <a:spcBef>
                <a:spcPts val="0"/>
              </a:spcBef>
              <a:buFont typeface="Georgia"/>
              <a:buChar char="❖"/>
            </a:pPr>
            <a:r>
              <a:rPr lang="en">
                <a:latin typeface="Georgia"/>
                <a:ea typeface="Georgia"/>
                <a:cs typeface="Georgia"/>
                <a:sym typeface="Georgia"/>
              </a:rPr>
              <a:t>Real Income Shifts</a:t>
            </a:r>
          </a:p>
          <a:p>
            <a:pPr indent="-228600" lvl="0" marL="457200" rtl="0">
              <a:spcBef>
                <a:spcPts val="0"/>
              </a:spcBef>
              <a:buFont typeface="Georgia"/>
              <a:buChar char="❖"/>
            </a:pPr>
            <a:r>
              <a:rPr lang="en">
                <a:latin typeface="Georgia"/>
                <a:ea typeface="Georgia"/>
                <a:cs typeface="Georgia"/>
                <a:sym typeface="Georgia"/>
              </a:rPr>
              <a:t>Monetary and fiscal policies</a:t>
            </a:r>
          </a:p>
          <a:p>
            <a:pPr indent="-228600" lvl="0" marL="457200" rtl="0">
              <a:spcBef>
                <a:spcPts val="0"/>
              </a:spcBef>
              <a:buFont typeface="Georgia"/>
              <a:buChar char="❖"/>
            </a:pPr>
            <a:r>
              <a:rPr lang="en">
                <a:latin typeface="Georgia"/>
                <a:ea typeface="Georgia"/>
                <a:cs typeface="Georgia"/>
                <a:sym typeface="Georgia"/>
              </a:rPr>
              <a:t>Global growth</a:t>
            </a:r>
          </a:p>
          <a:p>
            <a:pPr indent="-228600" lvl="0" marL="457200" rtl="0">
              <a:spcBef>
                <a:spcPts val="0"/>
              </a:spcBef>
              <a:buFont typeface="Georgia"/>
              <a:buChar char="❖"/>
            </a:pPr>
            <a:r>
              <a:rPr lang="en">
                <a:latin typeface="Georgia"/>
                <a:ea typeface="Georgia"/>
                <a:cs typeface="Georgia"/>
                <a:sym typeface="Georgia"/>
              </a:rPr>
              <a:t>Reduced investment in new development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Input Costs</a:t>
            </a:r>
          </a:p>
        </p:txBody>
      </p:sp>
      <p:sp>
        <p:nvSpPr>
          <p:cNvPr id="168" name="Shape 16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Lower oil prices reduce energy costs generally, as prices of competing energy materials are forced down too.</a:t>
            </a:r>
          </a:p>
          <a:p>
            <a:pPr indent="-228600" lvl="0" marL="457200" rtl="0">
              <a:spcBef>
                <a:spcPts val="0"/>
              </a:spcBef>
              <a:buChar char="❖"/>
            </a:pPr>
            <a:r>
              <a:rPr lang="en"/>
              <a:t>Oil is feedstock for various sectors, including petrochemicals,paper,and aluminium,the decline in price directly impacts a wide range of processed or semi-processed inputs.</a:t>
            </a:r>
          </a:p>
          <a:p>
            <a:pPr indent="-228600" lvl="0" marL="457200" rtl="0">
              <a:spcBef>
                <a:spcPts val="0"/>
              </a:spcBef>
              <a:buChar char="❖"/>
            </a:pPr>
            <a:r>
              <a:rPr lang="en"/>
              <a:t>The transportation,petrochemicals,and agricultural sectors,and some manufacturing industries , would be major beneficiaries from lower prices.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Real Income Shifts</a:t>
            </a:r>
          </a:p>
        </p:txBody>
      </p:sp>
      <p:sp>
        <p:nvSpPr>
          <p:cNvPr id="174" name="Shape 17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Oil price declines generate changes in real income benifiting oil-importers and losses hurting oil-exporters.</a:t>
            </a:r>
          </a:p>
          <a:p>
            <a:pPr indent="-228600" lvl="0" marL="457200" rtl="0">
              <a:spcBef>
                <a:spcPts val="0"/>
              </a:spcBef>
              <a:buChar char="❖"/>
            </a:pPr>
            <a:r>
              <a:rPr lang="en"/>
              <a:t>The shift in income from oil exporting economies with higher average saving rates to net importers with a higher propensity to spend should generally result in stronger global demand over the medium-term.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Monetary and fiscal policies :</a:t>
            </a:r>
          </a:p>
        </p:txBody>
      </p:sp>
      <p:graphicFrame>
        <p:nvGraphicFramePr>
          <p:cNvPr id="180" name="Shape 180"/>
          <p:cNvGraphicFramePr/>
          <p:nvPr/>
        </p:nvGraphicFramePr>
        <p:xfrm>
          <a:off x="543725" y="1237100"/>
          <a:ext cx="3000000" cy="3000000"/>
        </p:xfrm>
        <a:graphic>
          <a:graphicData uri="http://schemas.openxmlformats.org/drawingml/2006/table">
            <a:tbl>
              <a:tblPr>
                <a:noFill/>
                <a:tableStyleId>{E3A72325-369D-45A7-B6C3-7EC4042568B8}</a:tableStyleId>
              </a:tblPr>
              <a:tblGrid>
                <a:gridCol w="2569075"/>
                <a:gridCol w="2569075"/>
                <a:gridCol w="2569075"/>
              </a:tblGrid>
              <a:tr h="534375">
                <a:tc>
                  <a:txBody>
                    <a:bodyPr>
                      <a:noAutofit/>
                    </a:bodyPr>
                    <a:lstStyle/>
                    <a:p>
                      <a:pPr lvl="0">
                        <a:spcBef>
                          <a:spcPts val="0"/>
                        </a:spcBef>
                        <a:buNone/>
                      </a:pPr>
                      <a:r>
                        <a:rPr b="1" lang="en"/>
                        <a:t>Oil importing countries</a:t>
                      </a:r>
                    </a:p>
                  </a:txBody>
                  <a:tcPr marT="91425" marB="91425" marR="91425" marL="91425"/>
                </a:tc>
                <a:tc>
                  <a:txBody>
                    <a:bodyPr>
                      <a:noAutofit/>
                    </a:bodyPr>
                    <a:lstStyle/>
                    <a:p>
                      <a:pPr lvl="0">
                        <a:spcBef>
                          <a:spcPts val="0"/>
                        </a:spcBef>
                        <a:buNone/>
                      </a:pPr>
                      <a:r>
                        <a:rPr b="1" lang="en"/>
                        <a:t>Oil exporting countries </a:t>
                      </a:r>
                    </a:p>
                  </a:txBody>
                  <a:tcPr marT="91425" marB="91425" marR="91425" marL="91425"/>
                </a:tc>
                <a:tc>
                  <a:txBody>
                    <a:bodyPr>
                      <a:noAutofit/>
                    </a:bodyPr>
                    <a:lstStyle/>
                    <a:p>
                      <a:pPr lvl="0">
                        <a:spcBef>
                          <a:spcPts val="0"/>
                        </a:spcBef>
                        <a:buNone/>
                      </a:pPr>
                      <a:r>
                        <a:rPr b="1" lang="en"/>
                        <a:t>Developing countries</a:t>
                      </a:r>
                    </a:p>
                  </a:txBody>
                  <a:tcPr marT="91425" marB="91425" marR="91425" marL="91425"/>
                </a:tc>
              </a:tr>
              <a:tr h="2817275">
                <a:tc>
                  <a:txBody>
                    <a:bodyPr>
                      <a:noAutofit/>
                    </a:bodyPr>
                    <a:lstStyle/>
                    <a:p>
                      <a:pPr lvl="0">
                        <a:spcBef>
                          <a:spcPts val="0"/>
                        </a:spcBef>
                        <a:buNone/>
                      </a:pPr>
                      <a:r>
                        <a:rPr lang="en"/>
                        <a:t>Declining oil price may reduce medium term inflation expectations below target</a:t>
                      </a:r>
                    </a:p>
                    <a:p>
                      <a:pPr lvl="0">
                        <a:spcBef>
                          <a:spcPts val="0"/>
                        </a:spcBef>
                        <a:buNone/>
                      </a:pPr>
                      <a:r>
                        <a:rPr lang="en"/>
                        <a:t>Central banks could respond with additional monetary policy which can support growth</a:t>
                      </a:r>
                    </a:p>
                  </a:txBody>
                  <a:tcPr marT="91425" marB="91425" marR="91425" marL="91425"/>
                </a:tc>
                <a:tc>
                  <a:txBody>
                    <a:bodyPr>
                      <a:noAutofit/>
                    </a:bodyPr>
                    <a:lstStyle/>
                    <a:p>
                      <a:pPr lvl="0">
                        <a:spcBef>
                          <a:spcPts val="0"/>
                        </a:spcBef>
                        <a:buNone/>
                      </a:pPr>
                      <a:r>
                        <a:rPr lang="en"/>
                        <a:t>Lower oil prices might trigger contractionary fiscal policy measures</a:t>
                      </a:r>
                    </a:p>
                  </a:txBody>
                  <a:tcPr marT="91425" marB="91425" marR="91425" marL="91425"/>
                </a:tc>
                <a:tc>
                  <a:txBody>
                    <a:bodyPr>
                      <a:noAutofit/>
                    </a:bodyPr>
                    <a:lstStyle/>
                    <a:p>
                      <a:pPr lvl="0">
                        <a:spcBef>
                          <a:spcPts val="0"/>
                        </a:spcBef>
                        <a:buNone/>
                      </a:pPr>
                      <a:r>
                        <a:rPr lang="en"/>
                        <a:t>May benefit more from a decline in energy input costs.</a:t>
                      </a:r>
                    </a:p>
                    <a:p>
                      <a:pPr lvl="0">
                        <a:spcBef>
                          <a:spcPts val="0"/>
                        </a:spcBef>
                        <a:buNone/>
                      </a:pPr>
                      <a:r>
                        <a:rPr lang="en"/>
                        <a:t>Household inflation expectations in developing economies may also be more respective to changes in fuel prices than in developed countries.</a:t>
                      </a:r>
                    </a:p>
                  </a:txBody>
                  <a:tcPr marT="91425" marB="91425" marR="91425" marL="91425"/>
                </a:tc>
              </a:tr>
            </a:tbl>
          </a:graphicData>
        </a:graphic>
      </p:graphicFrame>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Macroeconomic Effects : </a:t>
            </a:r>
          </a:p>
        </p:txBody>
      </p:sp>
      <p:sp>
        <p:nvSpPr>
          <p:cNvPr id="186" name="Shape 186"/>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In 2014-15 the price of crude oil has fallen more than 50%. </a:t>
            </a:r>
          </a:p>
          <a:p>
            <a:pPr indent="-228600" lvl="0" marL="457200">
              <a:spcBef>
                <a:spcPts val="0"/>
              </a:spcBef>
              <a:buChar char="❖"/>
            </a:pPr>
            <a:r>
              <a:rPr lang="en"/>
              <a:t>This fall in the price of oil has a significant impact in reducing transport and other business costs.</a:t>
            </a:r>
          </a:p>
          <a:p>
            <a:pPr indent="-228600" lvl="0" marL="457200">
              <a:spcBef>
                <a:spcPts val="0"/>
              </a:spcBef>
              <a:buChar char="❖"/>
            </a:pPr>
            <a:r>
              <a:rPr lang="en"/>
              <a:t>Falling oil prices is good news for oil importers,such as Western Europe, China, India and Japan; however it is bad news for oil exporters, such as Russia,Venezuela, Kuwait, Iraq,  Nigeria.</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Who loses due to decrease in prices?</a:t>
            </a:r>
          </a:p>
        </p:txBody>
      </p:sp>
      <p:sp>
        <p:nvSpPr>
          <p:cNvPr id="192" name="Shape 192"/>
          <p:cNvSpPr txBox="1"/>
          <p:nvPr>
            <p:ph idx="1" type="body"/>
          </p:nvPr>
        </p:nvSpPr>
        <p:spPr>
          <a:xfrm>
            <a:off x="311700" y="1017725"/>
            <a:ext cx="8520600" cy="3551100"/>
          </a:xfrm>
          <a:prstGeom prst="rect">
            <a:avLst/>
          </a:prstGeom>
        </p:spPr>
        <p:txBody>
          <a:bodyPr anchorCtr="0" anchor="t" bIns="91425" lIns="91425" rIns="91425" tIns="91425">
            <a:noAutofit/>
          </a:bodyPr>
          <a:lstStyle/>
          <a:p>
            <a:pPr indent="-228600" lvl="0" marL="457200" rtl="0">
              <a:lnSpc>
                <a:spcPct val="143750"/>
              </a:lnSpc>
              <a:spcBef>
                <a:spcPts val="0"/>
              </a:spcBef>
              <a:spcAft>
                <a:spcPts val="1100"/>
              </a:spcAft>
              <a:buClr>
                <a:srgbClr val="333333"/>
              </a:buClr>
              <a:buChar char="❖"/>
            </a:pPr>
            <a:r>
              <a:rPr lang="en">
                <a:solidFill>
                  <a:srgbClr val="333333"/>
                </a:solidFill>
                <a:highlight>
                  <a:srgbClr val="FFFFFF"/>
                </a:highlight>
              </a:rPr>
              <a:t>For starters, oil-producing countries and states. Venezuela, Nigeria, Ecuador, Brazil and Russia are just a few petro-states that are suffering economic and perhaps even political turbulence.</a:t>
            </a:r>
          </a:p>
          <a:p>
            <a:pPr indent="-228600" lvl="0" marL="457200">
              <a:lnSpc>
                <a:spcPct val="143750"/>
              </a:lnSpc>
              <a:spcBef>
                <a:spcPts val="0"/>
              </a:spcBef>
              <a:spcAft>
                <a:spcPts val="1100"/>
              </a:spcAft>
              <a:buChar char="❖"/>
            </a:pPr>
            <a:r>
              <a:rPr lang="en">
                <a:solidFill>
                  <a:srgbClr val="333333"/>
                </a:solidFill>
                <a:highlight>
                  <a:srgbClr val="FFFFFF"/>
                </a:highlight>
              </a:rPr>
              <a:t>The </a:t>
            </a:r>
            <a:r>
              <a:rPr lang="en">
                <a:solidFill>
                  <a:srgbClr val="326891"/>
                </a:solidFill>
                <a:highlight>
                  <a:srgbClr val="FFFFFF"/>
                </a:highlight>
                <a:hlinkClick r:id="rId3"/>
              </a:rPr>
              <a:t>impact of Western sanctions caused Iranian production to drop</a:t>
            </a:r>
            <a:r>
              <a:rPr lang="en">
                <a:solidFill>
                  <a:srgbClr val="333333"/>
                </a:solidFill>
                <a:highlight>
                  <a:srgbClr val="FFFFFF"/>
                </a:highlight>
              </a:rPr>
              <a:t> by about one million barrels a day in recent years and blocked Iran from importing the latest Western oil field technology and equipment. With sanctions now being lifted, the Iranian oil industry is expected to open the taps on production soon.</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1718650" y="436274"/>
            <a:ext cx="4692124" cy="351165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10000"/>
            <a:ext cx="8520600" cy="1050900"/>
          </a:xfrm>
          <a:prstGeom prst="rect">
            <a:avLst/>
          </a:prstGeom>
        </p:spPr>
        <p:txBody>
          <a:bodyPr anchorCtr="0" anchor="t" bIns="91425" lIns="91425" rIns="91425" tIns="91425">
            <a:noAutofit/>
          </a:bodyPr>
          <a:lstStyle/>
          <a:p>
            <a:pPr lvl="0">
              <a:spcBef>
                <a:spcPts val="0"/>
              </a:spcBef>
              <a:buNone/>
            </a:pPr>
            <a:r>
              <a:rPr lang="en">
                <a:latin typeface="Georgia"/>
                <a:ea typeface="Georgia"/>
                <a:cs typeface="Georgia"/>
                <a:sym typeface="Georgia"/>
              </a:rPr>
              <a:t>Countries supplying Crude Oil (Exporting countries):</a:t>
            </a:r>
          </a:p>
        </p:txBody>
      </p:sp>
      <p:sp>
        <p:nvSpPr>
          <p:cNvPr id="198" name="Shape 198"/>
          <p:cNvSpPr txBox="1"/>
          <p:nvPr>
            <p:ph idx="1" type="body"/>
          </p:nvPr>
        </p:nvSpPr>
        <p:spPr>
          <a:xfrm>
            <a:off x="236975" y="1553675"/>
            <a:ext cx="8520600" cy="3339000"/>
          </a:xfrm>
          <a:prstGeom prst="rect">
            <a:avLst/>
          </a:prstGeom>
        </p:spPr>
        <p:txBody>
          <a:bodyPr anchorCtr="0" anchor="t" bIns="91425" lIns="91425" rIns="91425" tIns="91425">
            <a:noAutofit/>
          </a:bodyPr>
          <a:lstStyle/>
          <a:p>
            <a:pPr lvl="0">
              <a:spcBef>
                <a:spcPts val="0"/>
              </a:spcBef>
              <a:buNone/>
            </a:pPr>
            <a:r>
              <a:rPr lang="en">
                <a:solidFill>
                  <a:srgbClr val="252525"/>
                </a:solidFill>
                <a:highlight>
                  <a:srgbClr val="FFFFFF"/>
                </a:highlight>
              </a:rPr>
              <a:t>According to the </a:t>
            </a:r>
            <a:r>
              <a:rPr lang="en">
                <a:solidFill>
                  <a:srgbClr val="0B0080"/>
                </a:solidFill>
                <a:highlight>
                  <a:srgbClr val="FFFFFF"/>
                </a:highlight>
                <a:hlinkClick r:id="rId3"/>
              </a:rPr>
              <a:t>International Energy Agency</a:t>
            </a:r>
            <a:r>
              <a:rPr lang="en">
                <a:solidFill>
                  <a:srgbClr val="252525"/>
                </a:solidFill>
                <a:highlight>
                  <a:srgbClr val="FFFFFF"/>
                </a:highlight>
              </a:rPr>
              <a:t> (IEA), in 2012 over 64% of world oil production came from the top five countries: </a:t>
            </a:r>
          </a:p>
          <a:p>
            <a:pPr indent="-228600" lvl="0" marL="457200">
              <a:spcBef>
                <a:spcPts val="0"/>
              </a:spcBef>
              <a:buAutoNum type="arabicPeriod"/>
            </a:pPr>
            <a:r>
              <a:rPr lang="en">
                <a:solidFill>
                  <a:srgbClr val="0B0080"/>
                </a:solidFill>
                <a:highlight>
                  <a:srgbClr val="FFFFFF"/>
                </a:highlight>
                <a:hlinkClick r:id="rId4"/>
              </a:rPr>
              <a:t>Russia</a:t>
            </a:r>
            <a:r>
              <a:rPr lang="en">
                <a:solidFill>
                  <a:srgbClr val="252525"/>
                </a:solidFill>
                <a:highlight>
                  <a:srgbClr val="FFFFFF"/>
                </a:highlight>
              </a:rPr>
              <a:t> 544 Mt </a:t>
            </a:r>
          </a:p>
          <a:p>
            <a:pPr indent="-228600" lvl="0" marL="457200">
              <a:spcBef>
                <a:spcPts val="0"/>
              </a:spcBef>
              <a:buAutoNum type="arabicPeriod"/>
            </a:pPr>
            <a:r>
              <a:rPr lang="en">
                <a:solidFill>
                  <a:srgbClr val="0B0080"/>
                </a:solidFill>
                <a:highlight>
                  <a:srgbClr val="FFFFFF"/>
                </a:highlight>
                <a:hlinkClick r:id="rId5"/>
              </a:rPr>
              <a:t>Saudi Arabia</a:t>
            </a:r>
            <a:r>
              <a:rPr lang="en">
                <a:solidFill>
                  <a:srgbClr val="252525"/>
                </a:solidFill>
                <a:highlight>
                  <a:srgbClr val="FFFFFF"/>
                </a:highlight>
              </a:rPr>
              <a:t> 520 Mt</a:t>
            </a:r>
          </a:p>
          <a:p>
            <a:pPr indent="-228600" lvl="0" marL="457200" rtl="0">
              <a:spcBef>
                <a:spcPts val="0"/>
              </a:spcBef>
              <a:buAutoNum type="arabicPeriod"/>
            </a:pPr>
            <a:r>
              <a:rPr lang="en">
                <a:solidFill>
                  <a:srgbClr val="0B0080"/>
                </a:solidFill>
                <a:highlight>
                  <a:srgbClr val="FFFFFF"/>
                </a:highlight>
                <a:hlinkClick r:id="rId6"/>
              </a:rPr>
              <a:t>United States</a:t>
            </a:r>
            <a:r>
              <a:rPr lang="en">
                <a:solidFill>
                  <a:srgbClr val="252525"/>
                </a:solidFill>
                <a:highlight>
                  <a:srgbClr val="FFFFFF"/>
                </a:highlight>
              </a:rPr>
              <a:t> 387 Mt</a:t>
            </a:r>
          </a:p>
          <a:p>
            <a:pPr indent="-228600" lvl="0" marL="457200" rtl="0">
              <a:spcBef>
                <a:spcPts val="0"/>
              </a:spcBef>
              <a:buAutoNum type="arabicPeriod"/>
            </a:pPr>
            <a:r>
              <a:rPr lang="en">
                <a:solidFill>
                  <a:srgbClr val="252525"/>
                </a:solidFill>
                <a:highlight>
                  <a:srgbClr val="FFFFFF"/>
                </a:highlight>
              </a:rPr>
              <a:t>Venezuela 206 Mt </a:t>
            </a:r>
          </a:p>
          <a:p>
            <a:pPr indent="-228600" lvl="0" marL="457200" rtl="0">
              <a:spcBef>
                <a:spcPts val="0"/>
              </a:spcBef>
              <a:buAutoNum type="arabicPeriod"/>
            </a:pPr>
            <a:r>
              <a:rPr lang="en">
                <a:solidFill>
                  <a:srgbClr val="0B0080"/>
                </a:solidFill>
                <a:highlight>
                  <a:srgbClr val="FFFFFF"/>
                </a:highlight>
                <a:hlinkClick r:id="rId7"/>
              </a:rPr>
              <a:t>Iran</a:t>
            </a:r>
            <a:r>
              <a:rPr lang="en">
                <a:solidFill>
                  <a:srgbClr val="252525"/>
                </a:solidFill>
                <a:highlight>
                  <a:srgbClr val="FFFFFF"/>
                </a:highlight>
              </a:rPr>
              <a:t> 186 Mt </a:t>
            </a:r>
          </a:p>
          <a:p>
            <a:pPr lvl="0">
              <a:spcBef>
                <a:spcPts val="0"/>
              </a:spcBef>
              <a:buNone/>
            </a:pPr>
            <a:r>
              <a:rPr lang="en">
                <a:solidFill>
                  <a:srgbClr val="252525"/>
                </a:solidFill>
                <a:highlight>
                  <a:srgbClr val="FFFFFF"/>
                </a:highlight>
              </a:rPr>
              <a:t>Total oil production was 4,142 Mt, up to  3% from 4,011 Mt the previous year.</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blip>
          <a:srcRect b="7458" l="0" r="0" t="0"/>
          <a:stretch/>
        </p:blipFill>
        <p:spPr>
          <a:xfrm>
            <a:off x="759425" y="173374"/>
            <a:ext cx="7625149" cy="479674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Russia</a:t>
            </a:r>
          </a:p>
        </p:txBody>
      </p:sp>
      <p:sp>
        <p:nvSpPr>
          <p:cNvPr id="209" name="Shape 20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Russia is world’s largest crude oil.</a:t>
            </a:r>
          </a:p>
          <a:p>
            <a:pPr indent="-228600" lvl="0" marL="457200">
              <a:spcBef>
                <a:spcPts val="0"/>
              </a:spcBef>
              <a:buChar char="❖"/>
            </a:pPr>
            <a:r>
              <a:rPr lang="en"/>
              <a:t>Russia gains 70% of all tax revenue from oil and gas.</a:t>
            </a:r>
          </a:p>
          <a:p>
            <a:pPr indent="-228600" lvl="0" marL="457200">
              <a:spcBef>
                <a:spcPts val="0"/>
              </a:spcBef>
              <a:buChar char="❖"/>
            </a:pPr>
            <a:r>
              <a:rPr lang="en"/>
              <a:t>Oil Revenues makes up 45% of the government budget and falling oil prices will lead to a government budget deficit, and will require either higher taxes or government spending.</a:t>
            </a:r>
          </a:p>
          <a:p>
            <a:pPr indent="-228600" lvl="0" marL="457200">
              <a:spcBef>
                <a:spcPts val="0"/>
              </a:spcBef>
              <a:buChar char="❖"/>
            </a:pPr>
            <a:r>
              <a:rPr lang="en"/>
              <a:t>Russia’s economy is expected to shrink 4.5% next year if oil stays at $60 per barrel</a:t>
            </a:r>
          </a:p>
          <a:p>
            <a:pPr indent="-228600" lvl="0" marL="457200">
              <a:spcBef>
                <a:spcPts val="0"/>
              </a:spcBef>
              <a:buChar char="❖"/>
            </a:pPr>
            <a:r>
              <a:rPr lang="en"/>
              <a:t>The plunging price of the oil has also caused the ruble’s value to collapse.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pic>
        <p:nvPicPr>
          <p:cNvPr id="214" name="Shape 214"/>
          <p:cNvPicPr preferRelativeResize="0"/>
          <p:nvPr/>
        </p:nvPicPr>
        <p:blipFill rotWithShape="1">
          <a:blip r:embed="rId3">
            <a:alphaModFix/>
          </a:blip>
          <a:srcRect b="8382" l="16679" r="-9391" t="0"/>
          <a:stretch/>
        </p:blipFill>
        <p:spPr>
          <a:xfrm>
            <a:off x="971400" y="748425"/>
            <a:ext cx="6840924" cy="369764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Saudi Arabia</a:t>
            </a:r>
          </a:p>
        </p:txBody>
      </p:sp>
      <p:sp>
        <p:nvSpPr>
          <p:cNvPr id="220" name="Shape 22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Saudi Arabia is the world’s second largest crude producer after Russia.</a:t>
            </a:r>
          </a:p>
          <a:p>
            <a:pPr indent="-228600" lvl="0" marL="457200">
              <a:spcBef>
                <a:spcPts val="0"/>
              </a:spcBef>
              <a:buChar char="❖"/>
            </a:pPr>
            <a:r>
              <a:rPr lang="en"/>
              <a:t>It produces 10 million barrel per day.</a:t>
            </a:r>
          </a:p>
          <a:p>
            <a:pPr indent="-228600" lvl="0" marL="457200">
              <a:spcBef>
                <a:spcPts val="0"/>
              </a:spcBef>
              <a:buChar char="❖"/>
            </a:pPr>
            <a:r>
              <a:rPr lang="en"/>
              <a:t>It will suffer financially from cheap oil.</a:t>
            </a:r>
          </a:p>
          <a:p>
            <a:pPr indent="-228600" lvl="0" marL="457200">
              <a:spcBef>
                <a:spcPts val="0"/>
              </a:spcBef>
              <a:buChar char="❖"/>
            </a:pPr>
            <a:r>
              <a:rPr lang="en"/>
              <a:t>It oil stays at around $60 per barrel next year, the government will run a deficit equal to 14% of GDP</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311700" y="952500"/>
            <a:ext cx="8520600" cy="3616500"/>
          </a:xfrm>
          <a:prstGeom prst="rect">
            <a:avLst/>
          </a:prstGeom>
        </p:spPr>
        <p:txBody>
          <a:bodyPr anchorCtr="0" anchor="t" bIns="91425" lIns="91425" rIns="91425" tIns="91425">
            <a:noAutofit/>
          </a:bodyPr>
          <a:lstStyle/>
          <a:p>
            <a:pPr indent="-228600" lvl="0" marL="457200" rtl="0">
              <a:spcBef>
                <a:spcPts val="0"/>
              </a:spcBef>
              <a:buChar char="❖"/>
            </a:pPr>
            <a:r>
              <a:rPr lang="en"/>
              <a:t>It can afford temporary falls in oil prices because they have substantial reserves. It has build up a stockpile of foreign currency worth some $470 billion which it will use to finance its deficits</a:t>
            </a:r>
          </a:p>
          <a:p>
            <a:pPr indent="-228600" lvl="0" marL="457200">
              <a:spcBef>
                <a:spcPts val="0"/>
              </a:spcBef>
              <a:buChar char="❖"/>
            </a:pPr>
            <a:r>
              <a:rPr lang="en"/>
              <a:t>This is why Saudi Arabia has so far not responded by cutting output.</a:t>
            </a:r>
          </a:p>
          <a:p>
            <a:pPr indent="-228600" lvl="0" marL="457200">
              <a:spcBef>
                <a:spcPts val="0"/>
              </a:spcBef>
              <a:buChar char="❖"/>
            </a:pPr>
            <a:r>
              <a:rPr lang="en"/>
              <a:t>Still, if low oil prices persist , Saudi Arabia may have  to cut  back on the same of the social programs.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b="9975" l="18637" r="9098" t="3504"/>
          <a:stretch/>
        </p:blipFill>
        <p:spPr>
          <a:xfrm>
            <a:off x="1581649" y="284424"/>
            <a:ext cx="6158449" cy="414919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Venezuela </a:t>
            </a:r>
          </a:p>
        </p:txBody>
      </p:sp>
      <p:sp>
        <p:nvSpPr>
          <p:cNvPr id="236" name="Shape 236"/>
          <p:cNvSpPr txBox="1"/>
          <p:nvPr>
            <p:ph idx="1" type="body"/>
          </p:nvPr>
        </p:nvSpPr>
        <p:spPr>
          <a:xfrm>
            <a:off x="311700" y="1153675"/>
            <a:ext cx="8520600" cy="3339000"/>
          </a:xfrm>
          <a:prstGeom prst="rect">
            <a:avLst/>
          </a:prstGeom>
        </p:spPr>
        <p:txBody>
          <a:bodyPr anchorCtr="0" anchor="t" bIns="91425" lIns="91425" rIns="91425" tIns="91425">
            <a:noAutofit/>
          </a:bodyPr>
          <a:lstStyle/>
          <a:p>
            <a:pPr indent="-355600" lvl="0" marL="457200">
              <a:spcBef>
                <a:spcPts val="0"/>
              </a:spcBef>
              <a:buSzPct val="100000"/>
              <a:buChar char="❖"/>
            </a:pPr>
            <a:r>
              <a:rPr lang="en" sz="2000"/>
              <a:t>It is another major oil producer.</a:t>
            </a:r>
          </a:p>
          <a:p>
            <a:pPr indent="-228600" lvl="0" marL="457200">
              <a:spcBef>
                <a:spcPts val="0"/>
              </a:spcBef>
              <a:buChar char="❖"/>
            </a:pPr>
            <a:r>
              <a:rPr lang="en" sz="2000"/>
              <a:t>In </a:t>
            </a:r>
            <a:r>
              <a:rPr lang="en" sz="1900">
                <a:solidFill>
                  <a:srgbClr val="000000"/>
                </a:solidFill>
              </a:rPr>
              <a:t>Venezuela oil sales provide both 47% of government revenues and the main source of foreign currency.</a:t>
            </a:r>
          </a:p>
          <a:p>
            <a:pPr indent="-349250" lvl="0" marL="457200">
              <a:spcBef>
                <a:spcPts val="0"/>
              </a:spcBef>
              <a:buClr>
                <a:srgbClr val="000000"/>
              </a:buClr>
              <a:buSzPct val="100000"/>
              <a:buChar char="❖"/>
            </a:pPr>
            <a:r>
              <a:rPr lang="en" sz="1900">
                <a:solidFill>
                  <a:srgbClr val="000000"/>
                </a:solidFill>
              </a:rPr>
              <a:t>Venezuela are relying on oil revenues to fund generous social spending.</a:t>
            </a:r>
          </a:p>
          <a:p>
            <a:pPr indent="-349250" lvl="0" marL="457200">
              <a:spcBef>
                <a:spcPts val="0"/>
              </a:spcBef>
              <a:buClr>
                <a:srgbClr val="000000"/>
              </a:buClr>
              <a:buSzPct val="100000"/>
              <a:buChar char="❖"/>
            </a:pPr>
            <a:r>
              <a:rPr lang="en" sz="1900">
                <a:solidFill>
                  <a:srgbClr val="000000"/>
                </a:solidFill>
              </a:rPr>
              <a:t>A fall in oil prices could lead to a significant budget deficit and social problems.</a:t>
            </a:r>
          </a:p>
          <a:p>
            <a:pPr indent="-349250" lvl="0" marL="457200">
              <a:spcBef>
                <a:spcPts val="0"/>
              </a:spcBef>
              <a:buClr>
                <a:srgbClr val="000000"/>
              </a:buClr>
              <a:buSzPct val="100000"/>
              <a:buChar char="❖"/>
            </a:pPr>
            <a:r>
              <a:rPr lang="en" sz="1900">
                <a:solidFill>
                  <a:srgbClr val="000000"/>
                </a:solidFill>
              </a:rPr>
              <a:t>The nation’s economy is set to shrink some 3% this year and inflation is rampant.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Iran</a:t>
            </a:r>
          </a:p>
        </p:txBody>
      </p:sp>
      <p:sp>
        <p:nvSpPr>
          <p:cNvPr id="242" name="Shape 24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buChar char="❖"/>
            </a:pPr>
            <a:r>
              <a:rPr lang="en"/>
              <a:t>One big problem for Iran is that it needs oil prices well north of $100 per barrel to balance its budget, especially since Western sanctions have made it much harder to export crude.</a:t>
            </a:r>
          </a:p>
          <a:p>
            <a:pPr indent="-228600" lvl="0" marL="457200">
              <a:spcBef>
                <a:spcPts val="0"/>
              </a:spcBef>
              <a:buChar char="❖"/>
            </a:pPr>
            <a:r>
              <a:rPr lang="en"/>
              <a:t>If oil prices keep falling , the Iranian government may need to make up revenues elsewhere say, by parting back domestic fuel subsidies (always an unpopular move, at least in the short term).</a:t>
            </a:r>
          </a:p>
          <a:p>
            <a:pPr lv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idx="1" type="body"/>
          </p:nvPr>
        </p:nvSpPr>
        <p:spPr>
          <a:xfrm>
            <a:off x="311700" y="1175825"/>
            <a:ext cx="8520600" cy="3393000"/>
          </a:xfrm>
          <a:prstGeom prst="rect">
            <a:avLst/>
          </a:prstGeom>
        </p:spPr>
        <p:txBody>
          <a:bodyPr anchorCtr="0" anchor="t" bIns="91425" lIns="91425" rIns="91425" tIns="91425">
            <a:noAutofit/>
          </a:bodyPr>
          <a:lstStyle/>
          <a:p>
            <a:pPr indent="-228600" lvl="0" marL="457200" rtl="0">
              <a:spcBef>
                <a:spcPts val="0"/>
              </a:spcBef>
              <a:buChar char="❖"/>
            </a:pPr>
            <a:r>
              <a:rPr lang="en"/>
              <a:t>In the US fall in crude prices would have more varied impacts</a:t>
            </a:r>
          </a:p>
          <a:p>
            <a:pPr indent="-228600" lvl="0" marL="457200">
              <a:spcBef>
                <a:spcPts val="0"/>
              </a:spcBef>
              <a:buChar char="❖"/>
            </a:pPr>
            <a:r>
              <a:rPr lang="en"/>
              <a:t>For many people, it will offer a nice economic boost; cheaper oil means lower gasoline prices which have fallen to $2.47 per gallon</a:t>
            </a:r>
          </a:p>
          <a:p>
            <a:pPr indent="-228600" lvl="0" marL="457200" rtl="0">
              <a:spcBef>
                <a:spcPts val="0"/>
              </a:spcBef>
              <a:buChar char="❖"/>
            </a:pPr>
            <a:r>
              <a:rPr lang="en"/>
              <a:t>However oil producing states like Texas and North Dakota are likely to see a drop in revenues and economic activity</a:t>
            </a:r>
          </a:p>
          <a:p>
            <a:pPr indent="-228600" lvl="0" marL="457200">
              <a:spcBef>
                <a:spcPts val="0"/>
              </a:spcBef>
              <a:buChar char="❖"/>
            </a:pPr>
            <a:r>
              <a:rPr lang="en"/>
              <a:t>All told , oil prices are likely to be good for 42 states and bad  for the other 8.</a:t>
            </a:r>
          </a:p>
          <a:p>
            <a:pPr lvl="0">
              <a:spcBef>
                <a:spcPts val="0"/>
              </a:spcBef>
              <a:buNone/>
            </a:pPr>
            <a:r>
              <a:t/>
            </a:r>
            <a:endParaRPr/>
          </a:p>
        </p:txBody>
      </p:sp>
      <p:sp>
        <p:nvSpPr>
          <p:cNvPr id="248" name="Shape 24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US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Content</a:t>
            </a:r>
          </a:p>
        </p:txBody>
      </p:sp>
      <p:sp>
        <p:nvSpPr>
          <p:cNvPr id="97" name="Shape 97"/>
          <p:cNvSpPr txBox="1"/>
          <p:nvPr>
            <p:ph idx="1" type="body"/>
          </p:nvPr>
        </p:nvSpPr>
        <p:spPr>
          <a:xfrm>
            <a:off x="311700" y="966100"/>
            <a:ext cx="8520600" cy="3761400"/>
          </a:xfrm>
          <a:prstGeom prst="rect">
            <a:avLst/>
          </a:prstGeom>
        </p:spPr>
        <p:txBody>
          <a:bodyPr anchorCtr="0" anchor="t" bIns="91425" lIns="91425" rIns="91425" tIns="91425">
            <a:noAutofit/>
          </a:bodyPr>
          <a:lstStyle/>
          <a:p>
            <a:pPr indent="-228600" lvl="0" marL="457200" rtl="0">
              <a:spcBef>
                <a:spcPts val="0"/>
              </a:spcBef>
              <a:buChar char="❖"/>
            </a:pPr>
            <a:r>
              <a:rPr lang="en"/>
              <a:t>Introduction</a:t>
            </a:r>
          </a:p>
          <a:p>
            <a:pPr indent="-228600" lvl="0" marL="457200" rtl="0">
              <a:spcBef>
                <a:spcPts val="0"/>
              </a:spcBef>
              <a:buChar char="❖"/>
            </a:pPr>
            <a:r>
              <a:rPr lang="en"/>
              <a:t>Reasons for decline in oil prices</a:t>
            </a:r>
          </a:p>
          <a:p>
            <a:pPr indent="-228600" lvl="0" marL="457200" rtl="0">
              <a:spcBef>
                <a:spcPts val="0"/>
              </a:spcBef>
              <a:buChar char="❖"/>
            </a:pPr>
            <a:r>
              <a:rPr lang="en"/>
              <a:t>Financial Implications</a:t>
            </a:r>
          </a:p>
          <a:p>
            <a:pPr indent="-228600" lvl="0" marL="457200" rtl="0">
              <a:spcBef>
                <a:spcPts val="0"/>
              </a:spcBef>
              <a:buChar char="❖"/>
            </a:pPr>
            <a:r>
              <a:rPr lang="en"/>
              <a:t>Macroeconomic effects</a:t>
            </a:r>
          </a:p>
          <a:p>
            <a:pPr indent="-228600" lvl="1" marL="914400" rtl="0">
              <a:spcBef>
                <a:spcPts val="0"/>
              </a:spcBef>
              <a:buChar char="➢"/>
            </a:pPr>
            <a:r>
              <a:rPr lang="en"/>
              <a:t>Oil exporting countries</a:t>
            </a:r>
          </a:p>
          <a:p>
            <a:pPr indent="-228600" lvl="1" marL="914400" rtl="0">
              <a:spcBef>
                <a:spcPts val="0"/>
              </a:spcBef>
              <a:buChar char="➢"/>
            </a:pPr>
            <a:r>
              <a:rPr lang="en"/>
              <a:t>Oil importing countries</a:t>
            </a:r>
          </a:p>
          <a:p>
            <a:pPr indent="-228600" lvl="0" marL="457200" rtl="0">
              <a:spcBef>
                <a:spcPts val="0"/>
              </a:spcBef>
              <a:buChar char="❖"/>
            </a:pPr>
            <a:r>
              <a:rPr lang="en"/>
              <a:t>Effects on world economy</a:t>
            </a:r>
          </a:p>
          <a:p>
            <a:pPr indent="-228600" lvl="0" marL="457200" rtl="0">
              <a:spcBef>
                <a:spcPts val="0"/>
              </a:spcBef>
              <a:buChar char="❖"/>
            </a:pPr>
            <a:r>
              <a:rPr lang="en"/>
              <a:t>Conclusion</a:t>
            </a:r>
          </a:p>
          <a:p>
            <a:pPr indent="-228600" lvl="0" marL="457200" rtl="0">
              <a:spcBef>
                <a:spcPts val="0"/>
              </a:spcBef>
              <a:buChar char="❖"/>
            </a:pPr>
            <a:r>
              <a:rPr lang="en"/>
              <a:t>References</a:t>
            </a:r>
          </a:p>
          <a:p>
            <a:pPr lvl="0">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Nigeria</a:t>
            </a:r>
          </a:p>
        </p:txBody>
      </p:sp>
      <p:sp>
        <p:nvSpPr>
          <p:cNvPr id="254" name="Shape 25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lr>
                <a:srgbClr val="434343"/>
              </a:buClr>
              <a:buChar char="❖"/>
            </a:pPr>
            <a:r>
              <a:rPr lang="en">
                <a:solidFill>
                  <a:srgbClr val="434343"/>
                </a:solidFill>
              </a:rPr>
              <a:t>N</a:t>
            </a:r>
            <a:r>
              <a:rPr lang="en">
                <a:solidFill>
                  <a:srgbClr val="434343"/>
                </a:solidFill>
                <a:highlight>
                  <a:srgbClr val="FFFFFF"/>
                </a:highlight>
              </a:rPr>
              <a:t>igeria is set to witness its biggest challenge in decades as oil prices collapse by half since late June, posing serious threat to its public budgets, currency stability and economic prospects.</a:t>
            </a:r>
          </a:p>
          <a:p>
            <a:pPr indent="-228600" lvl="0" marL="457200">
              <a:spcBef>
                <a:spcPts val="0"/>
              </a:spcBef>
              <a:buClr>
                <a:srgbClr val="434343"/>
              </a:buClr>
              <a:buChar char="❖"/>
            </a:pPr>
            <a:r>
              <a:rPr lang="en">
                <a:solidFill>
                  <a:srgbClr val="434343"/>
                </a:solidFill>
                <a:highlight>
                  <a:srgbClr val="FFFFFF"/>
                </a:highlight>
              </a:rPr>
              <a:t>The Federal and state governments are just waking up to this reality even as the major political parties prepare to battle it out in potentially divisive and costly elections come February 2015. The consequences are undoubtedly challenging and could destabilise the country and shatter its chances of dealing with chronic unemployment, and the massive deficits in infrastructure and social service provisions.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722175"/>
            <a:ext cx="8520600" cy="3394500"/>
          </a:xfrm>
          <a:prstGeom prst="rect">
            <a:avLst/>
          </a:prstGeom>
        </p:spPr>
        <p:txBody>
          <a:bodyPr anchorCtr="0" anchor="t" bIns="91425" lIns="91425" rIns="91425" tIns="91425">
            <a:noAutofit/>
          </a:bodyPr>
          <a:lstStyle/>
          <a:p>
            <a:pPr indent="-342900" lvl="0" marL="457200">
              <a:spcBef>
                <a:spcPts val="0"/>
              </a:spcBef>
              <a:buClr>
                <a:srgbClr val="000000"/>
              </a:buClr>
              <a:buSzPct val="100000"/>
              <a:buFont typeface="Georgia"/>
              <a:buChar char="❖"/>
            </a:pPr>
            <a:r>
              <a:rPr lang="en" sz="1800">
                <a:solidFill>
                  <a:srgbClr val="000000"/>
                </a:solidFill>
                <a:latin typeface="Georgia"/>
                <a:ea typeface="Georgia"/>
                <a:cs typeface="Georgia"/>
                <a:sym typeface="Georgia"/>
              </a:rPr>
              <a:t>It is </a:t>
            </a:r>
            <a:r>
              <a:rPr lang="en" sz="1800">
                <a:solidFill>
                  <a:srgbClr val="000000"/>
                </a:solidFill>
                <a:highlight>
                  <a:srgbClr val="FFFFFF"/>
                </a:highlight>
                <a:latin typeface="Georgia"/>
                <a:ea typeface="Georgia"/>
                <a:cs typeface="Georgia"/>
                <a:sym typeface="Georgia"/>
              </a:rPr>
              <a:t> nation almost totally dependent on revenue and foreign exchange from taxing and exporting just two commodities - crude oil and natural gas</a:t>
            </a:r>
          </a:p>
        </p:txBody>
      </p:sp>
      <p:sp>
        <p:nvSpPr>
          <p:cNvPr id="260" name="Shape 260"/>
          <p:cNvSpPr txBox="1"/>
          <p:nvPr>
            <p:ph idx="1" type="body"/>
          </p:nvPr>
        </p:nvSpPr>
        <p:spPr>
          <a:xfrm>
            <a:off x="311700" y="1688250"/>
            <a:ext cx="8520600" cy="2880600"/>
          </a:xfrm>
          <a:prstGeom prst="rect">
            <a:avLst/>
          </a:prstGeom>
        </p:spPr>
        <p:txBody>
          <a:bodyPr anchorCtr="0" anchor="t" bIns="91425" lIns="91425" rIns="91425" tIns="91425">
            <a:noAutofit/>
          </a:bodyPr>
          <a:lstStyle/>
          <a:p>
            <a:pPr indent="-228600" lvl="0" marL="457200">
              <a:spcBef>
                <a:spcPts val="0"/>
              </a:spcBef>
              <a:buClr>
                <a:srgbClr val="434343"/>
              </a:buClr>
              <a:buFont typeface="Georgia"/>
              <a:buChar char="❖"/>
            </a:pPr>
            <a:r>
              <a:rPr lang="en">
                <a:solidFill>
                  <a:srgbClr val="434343"/>
                </a:solidFill>
                <a:highlight>
                  <a:srgbClr val="FFFFFF"/>
                </a:highlight>
                <a:latin typeface="Georgia"/>
                <a:ea typeface="Georgia"/>
                <a:cs typeface="Georgia"/>
                <a:sym typeface="Georgia"/>
              </a:rPr>
              <a:t> The CBN devalued the Naira from 155 to 168 (to the Dollar), and widened the margin within which it could be allowed to fluctuate from plus or minus 3%, to plus or minus 5%. the CBN hiked up its benchmark interest rate to 13%, and took additional measures to ease the pressure on the Naira.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73425"/>
            <a:ext cx="8520600" cy="572700"/>
          </a:xfrm>
          <a:prstGeom prst="rect">
            <a:avLst/>
          </a:prstGeom>
        </p:spPr>
        <p:txBody>
          <a:bodyPr anchorCtr="0" anchor="t" bIns="91425" lIns="91425" rIns="91425" tIns="91425">
            <a:noAutofit/>
          </a:bodyPr>
          <a:lstStyle/>
          <a:p>
            <a:pPr lvl="0">
              <a:spcBef>
                <a:spcPts val="0"/>
              </a:spcBef>
              <a:buNone/>
            </a:pPr>
            <a:r>
              <a:rPr lang="en"/>
              <a:t>OPEC</a:t>
            </a:r>
          </a:p>
        </p:txBody>
      </p:sp>
      <p:sp>
        <p:nvSpPr>
          <p:cNvPr id="266" name="Shape 266"/>
          <p:cNvSpPr txBox="1"/>
          <p:nvPr>
            <p:ph idx="1" type="body"/>
          </p:nvPr>
        </p:nvSpPr>
        <p:spPr>
          <a:xfrm>
            <a:off x="311700" y="1176025"/>
            <a:ext cx="8520600" cy="3833700"/>
          </a:xfrm>
          <a:prstGeom prst="rect">
            <a:avLst/>
          </a:prstGeom>
        </p:spPr>
        <p:txBody>
          <a:bodyPr anchorCtr="0" anchor="t" bIns="91425" lIns="91425" rIns="91425" tIns="91425">
            <a:noAutofit/>
          </a:bodyPr>
          <a:lstStyle/>
          <a:p>
            <a:pPr indent="-228600" lvl="0" marL="457200">
              <a:lnSpc>
                <a:spcPct val="143750"/>
              </a:lnSpc>
              <a:spcBef>
                <a:spcPts val="0"/>
              </a:spcBef>
              <a:spcAft>
                <a:spcPts val="1100"/>
              </a:spcAft>
              <a:buChar char="❖"/>
            </a:pPr>
            <a:r>
              <a:rPr lang="en">
                <a:solidFill>
                  <a:srgbClr val="333333"/>
                </a:solidFill>
                <a:highlight>
                  <a:srgbClr val="FFFFFF"/>
                </a:highlight>
              </a:rPr>
              <a:t>Iran, Venezuela, Ecuador and Algeria have all pressed </a:t>
            </a:r>
            <a:r>
              <a:rPr lang="en">
                <a:solidFill>
                  <a:srgbClr val="326891"/>
                </a:solidFill>
                <a:highlight>
                  <a:srgbClr val="FFFFFF"/>
                </a:highlight>
                <a:hlinkClick r:id="rId3"/>
              </a:rPr>
              <a:t>OPEC</a:t>
            </a:r>
            <a:r>
              <a:rPr lang="en">
                <a:solidFill>
                  <a:srgbClr val="333333"/>
                </a:solidFill>
                <a:highlight>
                  <a:srgbClr val="FFFFFF"/>
                </a:highlight>
              </a:rPr>
              <a:t>, a cartel of oil producers, to cut production to firm up prices. At the same time, Iraq is actually pumping more, and Iran is expected to become a major exporter again.</a:t>
            </a:r>
          </a:p>
          <a:p>
            <a:pPr indent="-228600" lvl="0" marL="457200" rtl="0">
              <a:lnSpc>
                <a:spcPct val="143750"/>
              </a:lnSpc>
              <a:spcBef>
                <a:spcPts val="0"/>
              </a:spcBef>
              <a:spcAft>
                <a:spcPts val="1100"/>
              </a:spcAft>
              <a:buClr>
                <a:srgbClr val="333333"/>
              </a:buClr>
              <a:buChar char="❖"/>
            </a:pPr>
            <a:r>
              <a:rPr lang="en">
                <a:solidFill>
                  <a:srgbClr val="333333"/>
                </a:solidFill>
                <a:highlight>
                  <a:srgbClr val="FFFFFF"/>
                </a:highlight>
              </a:rPr>
              <a:t>Major producing countries will meet on April 17 in Qatar, and some analysts think a cut may be possible, especially if oil prices approach $30 a barrel again.</a:t>
            </a:r>
          </a:p>
          <a:p>
            <a:pPr lvl="0">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 type="body"/>
          </p:nvPr>
        </p:nvSpPr>
        <p:spPr>
          <a:xfrm>
            <a:off x="311700" y="572875"/>
            <a:ext cx="8520600" cy="3996000"/>
          </a:xfrm>
          <a:prstGeom prst="rect">
            <a:avLst/>
          </a:prstGeom>
        </p:spPr>
        <p:txBody>
          <a:bodyPr anchorCtr="0" anchor="t" bIns="91425" lIns="91425" rIns="91425" tIns="91425">
            <a:noAutofit/>
          </a:bodyPr>
          <a:lstStyle/>
          <a:p>
            <a:pPr lvl="0" rtl="0">
              <a:lnSpc>
                <a:spcPct val="143750"/>
              </a:lnSpc>
              <a:spcBef>
                <a:spcPts val="0"/>
              </a:spcBef>
              <a:spcAft>
                <a:spcPts val="1100"/>
              </a:spcAft>
              <a:buNone/>
            </a:pPr>
            <a:r>
              <a:t/>
            </a:r>
            <a:endParaRPr>
              <a:solidFill>
                <a:srgbClr val="333333"/>
              </a:solidFill>
            </a:endParaRPr>
          </a:p>
          <a:p>
            <a:pPr indent="-228600" lvl="0" marL="457200" rtl="0">
              <a:lnSpc>
                <a:spcPct val="143750"/>
              </a:lnSpc>
              <a:spcBef>
                <a:spcPts val="0"/>
              </a:spcBef>
              <a:spcAft>
                <a:spcPts val="1100"/>
              </a:spcAft>
              <a:buChar char="❖"/>
            </a:pPr>
            <a:r>
              <a:rPr lang="en">
                <a:solidFill>
                  <a:srgbClr val="333333"/>
                </a:solidFill>
              </a:rPr>
              <a:t>King Salman, </a:t>
            </a:r>
            <a:r>
              <a:rPr lang="en">
                <a:solidFill>
                  <a:srgbClr val="326891"/>
                </a:solidFill>
                <a:hlinkClick r:id="rId3"/>
              </a:rPr>
              <a:t>who assumed power in Saudi Arabia in January 2015</a:t>
            </a:r>
            <a:r>
              <a:rPr lang="en">
                <a:solidFill>
                  <a:srgbClr val="333333"/>
                </a:solidFill>
              </a:rPr>
              <a:t>, may find it difficult to persuade other OPEC members to keep steady against the financial strains, even if Iran continues to increase production. The International Monetary Fund estimates that the revenues of Saudi Arabia and its Persian Gulf allies will slip by $300 billion this year.</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pic>
        <p:nvPicPr>
          <p:cNvPr id="276" name="Shape 276"/>
          <p:cNvPicPr preferRelativeResize="0"/>
          <p:nvPr/>
        </p:nvPicPr>
        <p:blipFill rotWithShape="1">
          <a:blip r:embed="rId3">
            <a:alphaModFix/>
          </a:blip>
          <a:srcRect b="8250" l="3308" r="6779" t="3409"/>
          <a:stretch/>
        </p:blipFill>
        <p:spPr>
          <a:xfrm>
            <a:off x="718775" y="623487"/>
            <a:ext cx="7706449" cy="389652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idx="1" type="body"/>
          </p:nvPr>
        </p:nvSpPr>
        <p:spPr>
          <a:xfrm>
            <a:off x="311700" y="278700"/>
            <a:ext cx="8520600" cy="4424700"/>
          </a:xfrm>
          <a:prstGeom prst="rect">
            <a:avLst/>
          </a:prstGeom>
        </p:spPr>
        <p:txBody>
          <a:bodyPr anchorCtr="0" anchor="t" bIns="91425" lIns="91425" rIns="91425" tIns="91425">
            <a:noAutofit/>
          </a:bodyPr>
          <a:lstStyle/>
          <a:p>
            <a:pPr lvl="0" rtl="0">
              <a:lnSpc>
                <a:spcPct val="100000"/>
              </a:lnSpc>
              <a:spcBef>
                <a:spcPts val="0"/>
              </a:spcBef>
              <a:spcAft>
                <a:spcPts val="1500"/>
              </a:spcAft>
              <a:buClr>
                <a:schemeClr val="dk1"/>
              </a:buClr>
              <a:buSzPct val="36666"/>
              <a:buFont typeface="Arial"/>
              <a:buNone/>
            </a:pPr>
            <a:r>
              <a:rPr lang="en" sz="3000">
                <a:solidFill>
                  <a:schemeClr val="dk1"/>
                </a:solidFill>
                <a:latin typeface="Georgia"/>
                <a:ea typeface="Georgia"/>
                <a:cs typeface="Georgia"/>
                <a:sym typeface="Georgia"/>
              </a:rPr>
              <a:t>Who gets benefit from the price drop?</a:t>
            </a:r>
          </a:p>
          <a:p>
            <a:pPr lvl="0" rtl="0">
              <a:lnSpc>
                <a:spcPct val="100000"/>
              </a:lnSpc>
              <a:spcBef>
                <a:spcPts val="0"/>
              </a:spcBef>
              <a:spcAft>
                <a:spcPts val="1500"/>
              </a:spcAft>
              <a:buClr>
                <a:schemeClr val="dk1"/>
              </a:buClr>
              <a:buSzPct val="68750"/>
              <a:buFont typeface="Arial"/>
              <a:buNone/>
            </a:pPr>
            <a:r>
              <a:t/>
            </a:r>
            <a:endParaRPr sz="1600">
              <a:solidFill>
                <a:schemeClr val="dk1"/>
              </a:solidFill>
              <a:latin typeface="Georgia"/>
              <a:ea typeface="Georgia"/>
              <a:cs typeface="Georgia"/>
              <a:sym typeface="Georgia"/>
            </a:endParaRPr>
          </a:p>
          <a:p>
            <a:pPr indent="-228600" lvl="0" marL="457200" rtl="0">
              <a:lnSpc>
                <a:spcPct val="143750"/>
              </a:lnSpc>
              <a:spcBef>
                <a:spcPts val="0"/>
              </a:spcBef>
              <a:spcAft>
                <a:spcPts val="2100"/>
              </a:spcAft>
              <a:buClr>
                <a:srgbClr val="333333"/>
              </a:buClr>
              <a:buFont typeface="Georgia"/>
              <a:buChar char="❖"/>
            </a:pPr>
            <a:r>
              <a:rPr lang="en">
                <a:solidFill>
                  <a:srgbClr val="333333"/>
                </a:solidFill>
                <a:highlight>
                  <a:srgbClr val="FFFFFF"/>
                </a:highlight>
                <a:latin typeface="Georgia"/>
                <a:ea typeface="Georgia"/>
                <a:cs typeface="Georgia"/>
                <a:sym typeface="Georgia"/>
              </a:rPr>
              <a:t>Any motorist can tell you that gasoline prices have dropped. Diesel, heating oil and natural gas prices have also fallen sharply. </a:t>
            </a:r>
          </a:p>
          <a:p>
            <a:pPr indent="-228600" lvl="0" marL="457200" rtl="0">
              <a:lnSpc>
                <a:spcPct val="143750"/>
              </a:lnSpc>
              <a:spcBef>
                <a:spcPts val="0"/>
              </a:spcBef>
              <a:spcAft>
                <a:spcPts val="2100"/>
              </a:spcAft>
              <a:buClr>
                <a:srgbClr val="333333"/>
              </a:buClr>
              <a:buFont typeface="Georgia"/>
              <a:buChar char="❖"/>
            </a:pPr>
            <a:r>
              <a:rPr lang="en">
                <a:solidFill>
                  <a:srgbClr val="333333"/>
                </a:solidFill>
                <a:highlight>
                  <a:srgbClr val="FFFFFF"/>
                </a:highlight>
                <a:latin typeface="Georgia"/>
                <a:ea typeface="Georgia"/>
                <a:cs typeface="Georgia"/>
                <a:sym typeface="Georgia"/>
              </a:rPr>
              <a:t>The latest drop in energy prices — regular gas nationally now averages just above $2 a gallon, roughly down about 40 cents from the same time a year ago — is also disproportionately helping lower-income groups, because fuel costs eat up a larger share of their more limited earnings.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Oil importing Countries</a:t>
            </a:r>
          </a:p>
        </p:txBody>
      </p:sp>
      <p:sp>
        <p:nvSpPr>
          <p:cNvPr id="287" name="Shape 287"/>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Major Oil-Importing countries are :</a:t>
            </a:r>
          </a:p>
          <a:p>
            <a:pPr indent="-228600" lvl="0" marL="457200" rtl="0">
              <a:spcBef>
                <a:spcPts val="0"/>
              </a:spcBef>
              <a:buChar char="❖"/>
            </a:pPr>
            <a:r>
              <a:rPr lang="en"/>
              <a:t>China</a:t>
            </a:r>
          </a:p>
          <a:p>
            <a:pPr indent="-228600" lvl="0" marL="457200" rtl="0">
              <a:spcBef>
                <a:spcPts val="0"/>
              </a:spcBef>
              <a:buChar char="❖"/>
            </a:pPr>
            <a:r>
              <a:rPr lang="en"/>
              <a:t>US</a:t>
            </a:r>
          </a:p>
          <a:p>
            <a:pPr indent="-228600" lvl="0" marL="457200" rtl="0">
              <a:spcBef>
                <a:spcPts val="0"/>
              </a:spcBef>
              <a:buChar char="❖"/>
            </a:pPr>
            <a:r>
              <a:rPr lang="en"/>
              <a:t>India</a:t>
            </a:r>
          </a:p>
          <a:p>
            <a:pPr indent="-228600" lvl="0" marL="457200" rtl="0">
              <a:spcBef>
                <a:spcPts val="0"/>
              </a:spcBef>
              <a:buChar char="❖"/>
            </a:pPr>
            <a:r>
              <a:rPr lang="en"/>
              <a:t>Japan</a:t>
            </a:r>
          </a:p>
          <a:p>
            <a:pPr indent="-228600" lvl="0" marL="457200" rtl="0">
              <a:spcBef>
                <a:spcPts val="0"/>
              </a:spcBef>
              <a:buChar char="❖"/>
            </a:pPr>
            <a:r>
              <a:rPr lang="en"/>
              <a:t>Indonesia</a:t>
            </a:r>
          </a:p>
          <a:p>
            <a:pPr indent="-228600" lvl="0" marL="457200" rtl="0">
              <a:spcBef>
                <a:spcPts val="0"/>
              </a:spcBef>
              <a:buChar char="❖"/>
            </a:pPr>
            <a:r>
              <a:rPr lang="en"/>
              <a:t>South africa</a:t>
            </a:r>
          </a:p>
          <a:p>
            <a:pPr indent="-228600" lvl="0" marL="457200">
              <a:spcBef>
                <a:spcPts val="0"/>
              </a:spcBef>
              <a:buChar char="❖"/>
            </a:pPr>
            <a:r>
              <a:rPr lang="en"/>
              <a:t>Turkey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pic>
        <p:nvPicPr>
          <p:cNvPr id="292" name="Shape 292"/>
          <p:cNvPicPr preferRelativeResize="0"/>
          <p:nvPr/>
        </p:nvPicPr>
        <p:blipFill rotWithShape="1">
          <a:blip r:embed="rId3">
            <a:alphaModFix/>
          </a:blip>
          <a:srcRect b="9820" l="0" r="0" t="0"/>
          <a:stretch/>
        </p:blipFill>
        <p:spPr>
          <a:xfrm>
            <a:off x="987387" y="313600"/>
            <a:ext cx="7169225" cy="4516300"/>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How does devaluation affects them?</a:t>
            </a:r>
          </a:p>
        </p:txBody>
      </p:sp>
      <p:sp>
        <p:nvSpPr>
          <p:cNvPr id="298" name="Shape 298"/>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457200" lvl="0" marL="0">
              <a:spcBef>
                <a:spcPts val="0"/>
              </a:spcBef>
              <a:buNone/>
            </a:pPr>
            <a:r>
              <a:rPr lang="en"/>
              <a:t>There are three major ways through which a decrease in the price of oil affects oil importers.</a:t>
            </a:r>
          </a:p>
          <a:p>
            <a:pPr indent="-228600" lvl="0" marL="457200" rtl="0">
              <a:spcBef>
                <a:spcPts val="0"/>
              </a:spcBef>
              <a:buChar char="❖"/>
            </a:pPr>
            <a:r>
              <a:rPr lang="en"/>
              <a:t>The first is the effect of increase in real income on consumption.</a:t>
            </a:r>
          </a:p>
          <a:p>
            <a:pPr indent="-228600" lvl="0" marL="457200" rtl="0">
              <a:spcBef>
                <a:spcPts val="0"/>
              </a:spcBef>
              <a:buChar char="❖"/>
            </a:pPr>
            <a:r>
              <a:rPr lang="en"/>
              <a:t>The second is the decrease in the cost of production of final goods , and in turn on profit and investment.</a:t>
            </a:r>
          </a:p>
          <a:p>
            <a:pPr indent="-228600" lvl="0" marL="457200" rtl="0">
              <a:spcBef>
                <a:spcPts val="0"/>
              </a:spcBef>
              <a:buChar char="❖"/>
            </a:pPr>
            <a:r>
              <a:rPr lang="en"/>
              <a:t>The third is the effect on the rate of inflation</a:t>
            </a:r>
          </a:p>
          <a:p>
            <a:pPr lvl="0">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idx="1" type="body"/>
          </p:nvPr>
        </p:nvSpPr>
        <p:spPr>
          <a:xfrm>
            <a:off x="311700" y="807350"/>
            <a:ext cx="8520600" cy="3896100"/>
          </a:xfrm>
          <a:prstGeom prst="rect">
            <a:avLst/>
          </a:prstGeom>
        </p:spPr>
        <p:txBody>
          <a:bodyPr anchorCtr="0" anchor="t" bIns="91425" lIns="91425" rIns="91425" tIns="91425">
            <a:noAutofit/>
          </a:bodyPr>
          <a:lstStyle/>
          <a:p>
            <a:pPr indent="-228600" lvl="0" marL="457200" rtl="0">
              <a:spcBef>
                <a:spcPts val="0"/>
              </a:spcBef>
              <a:buChar char="❖"/>
            </a:pPr>
            <a:r>
              <a:rPr lang="en"/>
              <a:t>A 10 % decrease in oil prices would raise growth in oil-importing economies by some 0.1-0.5% points, depending on the share of oil imports in GDP.</a:t>
            </a:r>
          </a:p>
          <a:p>
            <a:pPr indent="-228600" lvl="0" marL="457200" rtl="0">
              <a:spcBef>
                <a:spcPts val="0"/>
              </a:spcBef>
              <a:buChar char="❖"/>
            </a:pPr>
            <a:r>
              <a:rPr lang="en"/>
              <a:t>In China, for example, the impact of lower oil prices on growth is expected to boost activity by 0.1-0.2 % because oil accounts for only 18 percent of energy consumption, whereas 68 % is accounted by coal.</a:t>
            </a:r>
          </a:p>
          <a:p>
            <a:pPr indent="-228600" lvl="0" marL="457200" rtl="0">
              <a:spcBef>
                <a:spcPts val="0"/>
              </a:spcBef>
              <a:buChar char="❖"/>
            </a:pPr>
            <a:r>
              <a:rPr lang="en"/>
              <a:t>Japan is also a major importer of oil and oil-related products with imports valued at  $210 billion in 2014,roughly equivalent to 4% of country’s GDP. </a:t>
            </a:r>
          </a:p>
          <a:p>
            <a:pPr indent="-228600" lvl="0" marL="457200" rtl="0">
              <a:spcBef>
                <a:spcPts val="0"/>
              </a:spcBef>
              <a:buChar char="❖"/>
            </a:pPr>
            <a:r>
              <a:rPr lang="en"/>
              <a:t>Several other large oil-importing emerging market economies also stand to benefit from lower oil prices.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103" name="Shape 10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solidFill>
                  <a:srgbClr val="000000"/>
                </a:solidFill>
              </a:rPr>
              <a:t>Crude oil often called “Black gold” is naturally occurring,unrefined petroleum product composed of hydrocarbon deposits.</a:t>
            </a:r>
          </a:p>
          <a:p>
            <a:pPr lvl="0">
              <a:spcBef>
                <a:spcPts val="0"/>
              </a:spcBef>
              <a:buClr>
                <a:schemeClr val="dk1"/>
              </a:buClr>
              <a:buSzPct val="61111"/>
              <a:buFont typeface="Arial"/>
              <a:buNone/>
            </a:pPr>
            <a:r>
              <a:rPr lang="en">
                <a:solidFill>
                  <a:srgbClr val="000000"/>
                </a:solidFill>
              </a:rPr>
              <a:t>Trade of crude oil across the globe is one of the major factors in determining the G.D.P(gross domestic product)  and financial policies of various countries occurring across the globe. </a:t>
            </a:r>
          </a:p>
          <a:p>
            <a:pPr lvl="0">
              <a:spcBef>
                <a:spcPts val="0"/>
              </a:spcBef>
              <a:buClr>
                <a:schemeClr val="dk1"/>
              </a:buClr>
              <a:buSzPct val="61111"/>
              <a:buFont typeface="Arial"/>
              <a:buNone/>
            </a:pPr>
            <a:r>
              <a:rPr lang="en"/>
              <a:t>Devaluation of crude oil means </a:t>
            </a:r>
            <a:r>
              <a:rPr lang="en">
                <a:solidFill>
                  <a:srgbClr val="222222"/>
                </a:solidFill>
              </a:rPr>
              <a:t>official lowering of the value of crude oil.</a:t>
            </a:r>
          </a:p>
          <a:p>
            <a:pPr lvl="0">
              <a:spcBef>
                <a:spcPts val="0"/>
              </a:spcBef>
              <a:buClr>
                <a:schemeClr val="dk1"/>
              </a:buClr>
              <a:buSzPct val="61111"/>
              <a:buFont typeface="Arial"/>
              <a:buNone/>
            </a:pPr>
            <a:r>
              <a:t/>
            </a:r>
            <a:endParaRPr>
              <a:solidFill>
                <a:schemeClr val="dk1"/>
              </a:solidFill>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idx="1" type="body"/>
          </p:nvPr>
        </p:nvSpPr>
        <p:spPr>
          <a:xfrm>
            <a:off x="311700" y="606000"/>
            <a:ext cx="8520600" cy="3931500"/>
          </a:xfrm>
          <a:prstGeom prst="rect">
            <a:avLst/>
          </a:prstGeom>
        </p:spPr>
        <p:txBody>
          <a:bodyPr anchorCtr="0" anchor="t" bIns="91425" lIns="91425" rIns="91425" tIns="91425">
            <a:noAutofit/>
          </a:bodyPr>
          <a:lstStyle/>
          <a:p>
            <a:pPr indent="-228600" lvl="0" marL="457200" rtl="0">
              <a:spcBef>
                <a:spcPts val="0"/>
              </a:spcBef>
              <a:buChar char="❖"/>
            </a:pPr>
            <a:r>
              <a:rPr lang="en"/>
              <a:t>In Brazil,India, Indonesia,South africa and Turkey, the fall in oil prices will help lower inflation and reduce current account  deficits a major source of vulnerability for many of these countries.</a:t>
            </a:r>
          </a:p>
          <a:p>
            <a:pPr indent="-228600" lvl="0" marL="457200" rtl="0">
              <a:spcBef>
                <a:spcPts val="0"/>
              </a:spcBef>
              <a:buChar char="❖"/>
            </a:pPr>
            <a:r>
              <a:rPr lang="en"/>
              <a:t>Some oil importers would also be affected by a slowdown in oil-exporting countries.</a:t>
            </a:r>
          </a:p>
          <a:p>
            <a:pPr indent="-228600" lvl="0" marL="457200" rtl="0">
              <a:spcBef>
                <a:spcPts val="0"/>
              </a:spcBef>
              <a:buChar char="❖"/>
            </a:pPr>
            <a:r>
              <a:rPr lang="en"/>
              <a:t>A sharp recession in Russia would slow down growth in central Asia ,while weakening external accounts in Venezuela or the Gulf Cooperation Council(GCC) countries may put at risk external financing support they provide to neighbouring countries.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Effects on India :</a:t>
            </a:r>
          </a:p>
          <a:p>
            <a:pPr lvl="0">
              <a:spcBef>
                <a:spcPts val="0"/>
              </a:spcBef>
              <a:buNone/>
            </a:pPr>
            <a:r>
              <a:t/>
            </a:r>
            <a:endParaRPr/>
          </a:p>
          <a:p>
            <a:pPr lvl="0">
              <a:spcBef>
                <a:spcPts val="0"/>
              </a:spcBef>
              <a:buNone/>
            </a:pPr>
            <a:r>
              <a:rPr lang="en"/>
              <a:t>  </a:t>
            </a:r>
          </a:p>
          <a:p>
            <a:pPr lvl="0">
              <a:spcBef>
                <a:spcPts val="0"/>
              </a:spcBef>
              <a:buNone/>
            </a:pPr>
            <a:r>
              <a:t/>
            </a:r>
            <a:endParaRPr/>
          </a:p>
        </p:txBody>
      </p:sp>
      <p:sp>
        <p:nvSpPr>
          <p:cNvPr id="314" name="Shape 314"/>
          <p:cNvSpPr txBox="1"/>
          <p:nvPr>
            <p:ph idx="1" type="body"/>
          </p:nvPr>
        </p:nvSpPr>
        <p:spPr>
          <a:xfrm>
            <a:off x="311700" y="1106975"/>
            <a:ext cx="8520600" cy="3660000"/>
          </a:xfrm>
          <a:prstGeom prst="rect">
            <a:avLst/>
          </a:prstGeom>
        </p:spPr>
        <p:txBody>
          <a:bodyPr anchorCtr="0" anchor="t" bIns="91425" lIns="91425" rIns="91425" tIns="91425">
            <a:noAutofit/>
          </a:bodyPr>
          <a:lstStyle/>
          <a:p>
            <a:pPr indent="-228600" lvl="0" marL="457200" rtl="0">
              <a:spcBef>
                <a:spcPts val="0"/>
              </a:spcBef>
              <a:buChar char="❖"/>
            </a:pPr>
            <a:r>
              <a:rPr lang="en"/>
              <a:t>India , which is the fourth largest consumer of oil, is a big beneficiary of falling oil prices.</a:t>
            </a:r>
          </a:p>
          <a:p>
            <a:pPr indent="-228600" lvl="0" marL="457200" rtl="0">
              <a:spcBef>
                <a:spcPts val="0"/>
              </a:spcBef>
              <a:buChar char="❖"/>
            </a:pPr>
            <a:r>
              <a:rPr lang="en"/>
              <a:t>India imports nearly two-thirds of crude oil requirements.</a:t>
            </a:r>
          </a:p>
          <a:p>
            <a:pPr indent="-228600" lvl="0" marL="457200">
              <a:spcBef>
                <a:spcPts val="0"/>
              </a:spcBef>
              <a:buChar char="❖"/>
            </a:pPr>
            <a:r>
              <a:rPr lang="en"/>
              <a:t>The reduced prices will not only lower the import bill but also help save foreign exchange.</a:t>
            </a:r>
          </a:p>
          <a:p>
            <a:pPr indent="-228600" lvl="0" marL="457200">
              <a:spcBef>
                <a:spcPts val="0"/>
              </a:spcBef>
              <a:buChar char="❖"/>
            </a:pPr>
            <a:r>
              <a:rPr lang="en"/>
              <a:t>And it will also enable oil marketing companies to reduce retail prices of petrol and diesel.</a:t>
            </a:r>
          </a:p>
          <a:p>
            <a:pPr indent="-228600" lvl="0" marL="457200">
              <a:spcBef>
                <a:spcPts val="0"/>
              </a:spcBef>
              <a:buChar char="❖"/>
            </a:pPr>
            <a:r>
              <a:rPr lang="en"/>
              <a:t>As per rough estimated,  a $10 fall in crude could reduce the current account deficit by approximately 0.5% of GDP and the fiscal deficit by around 0.1% of GDP</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51100"/>
            <a:ext cx="8520600" cy="572700"/>
          </a:xfrm>
          <a:prstGeom prst="rect">
            <a:avLst/>
          </a:prstGeom>
        </p:spPr>
        <p:txBody>
          <a:bodyPr anchorCtr="0" anchor="t" bIns="91425" lIns="91425" rIns="91425" tIns="91425">
            <a:noAutofit/>
          </a:bodyPr>
          <a:lstStyle/>
          <a:p>
            <a:pPr lvl="0">
              <a:spcBef>
                <a:spcPts val="0"/>
              </a:spcBef>
              <a:buNone/>
            </a:pPr>
            <a:r>
              <a:rPr lang="en"/>
              <a:t>How China was affected?</a:t>
            </a:r>
          </a:p>
        </p:txBody>
      </p:sp>
      <p:sp>
        <p:nvSpPr>
          <p:cNvPr id="320" name="Shape 320"/>
          <p:cNvSpPr txBox="1"/>
          <p:nvPr>
            <p:ph idx="1" type="body"/>
          </p:nvPr>
        </p:nvSpPr>
        <p:spPr>
          <a:xfrm>
            <a:off x="311700" y="747300"/>
            <a:ext cx="8520600" cy="3416400"/>
          </a:xfrm>
          <a:prstGeom prst="rect">
            <a:avLst/>
          </a:prstGeom>
        </p:spPr>
        <p:txBody>
          <a:bodyPr anchorCtr="0" anchor="t" bIns="91425" lIns="91425" rIns="91425" tIns="91425">
            <a:noAutofit/>
          </a:bodyPr>
          <a:lstStyle/>
          <a:p>
            <a:pPr indent="-330200" lvl="0" marL="457200" rtl="0">
              <a:spcBef>
                <a:spcPts val="0"/>
              </a:spcBef>
              <a:buClr>
                <a:srgbClr val="333333"/>
              </a:buClr>
              <a:buSzPct val="100000"/>
              <a:buChar char="❖"/>
            </a:pPr>
            <a:r>
              <a:rPr lang="en" sz="1600">
                <a:solidFill>
                  <a:srgbClr val="333333"/>
                </a:solidFill>
              </a:rPr>
              <a:t>One of the major consumed petroleum products in China is gasoline, which is impacted by the automobile industry.For the past four successive months, the year-over-year growth in automobile sales has been negative.</a:t>
            </a:r>
          </a:p>
          <a:p>
            <a:pPr indent="-330200" lvl="0" marL="457200">
              <a:spcBef>
                <a:spcPts val="0"/>
              </a:spcBef>
              <a:buClr>
                <a:srgbClr val="333333"/>
              </a:buClr>
              <a:buSzPct val="100000"/>
              <a:buChar char="❖"/>
            </a:pPr>
            <a:r>
              <a:rPr lang="en" sz="1600">
                <a:solidFill>
                  <a:srgbClr val="333333"/>
                </a:solidFill>
              </a:rPr>
              <a:t> China’s oil consumption is an important factor that drives the overall crude oil demand. An increase in crude oil demand is positive for crude tankers and companies .One of the major consumed petroleum products in China is gasoline, which is impacted by the automobile industry. For the past four successive months, the year-over-year growth in automobile sales has been negative.</a:t>
            </a:r>
          </a:p>
          <a:p>
            <a:pPr indent="-330200" lvl="0" marL="457200">
              <a:spcBef>
                <a:spcPts val="0"/>
              </a:spcBef>
              <a:buClr>
                <a:srgbClr val="333333"/>
              </a:buClr>
              <a:buSzPct val="100000"/>
              <a:buChar char="❖"/>
            </a:pPr>
            <a:r>
              <a:rPr lang="en" sz="1600">
                <a:solidFill>
                  <a:srgbClr val="333333"/>
                </a:solidFill>
              </a:rPr>
              <a:t>According to data from CAAM (China Association of Automobile Manufacturers), 1.5 million cars were sold in China in July 2015. This is a 7% fall year-over-year and a 16% fall compared to June 2015. The fall in auto sales, which hampers the crude oil demand, occurred amid the slowdown in the Chinese economy.</a:t>
            </a:r>
          </a:p>
          <a:p>
            <a:pPr lvl="0">
              <a:spcBef>
                <a:spcPts val="0"/>
              </a:spcBef>
              <a:buNone/>
            </a:pPr>
            <a:r>
              <a:t/>
            </a:r>
            <a:endParaRPr sz="1400">
              <a:solidFill>
                <a:srgbClr val="333333"/>
              </a:solidFill>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idx="1" type="body"/>
          </p:nvPr>
        </p:nvSpPr>
        <p:spPr>
          <a:xfrm>
            <a:off x="311700" y="472700"/>
            <a:ext cx="8520600" cy="4096200"/>
          </a:xfrm>
          <a:prstGeom prst="rect">
            <a:avLst/>
          </a:prstGeom>
        </p:spPr>
        <p:txBody>
          <a:bodyPr anchorCtr="0" anchor="t" bIns="91425" lIns="91425" rIns="91425" tIns="91425">
            <a:noAutofit/>
          </a:bodyPr>
          <a:lstStyle/>
          <a:p>
            <a:pPr indent="-330200" lvl="0" marL="457200" rtl="0">
              <a:lnSpc>
                <a:spcPct val="160000"/>
              </a:lnSpc>
              <a:spcBef>
                <a:spcPts val="0"/>
              </a:spcBef>
              <a:spcAft>
                <a:spcPts val="1500"/>
              </a:spcAft>
              <a:buClr>
                <a:srgbClr val="333333"/>
              </a:buClr>
              <a:buSzPct val="100000"/>
              <a:buChar char="❖"/>
            </a:pPr>
            <a:r>
              <a:rPr lang="en" sz="1600">
                <a:solidFill>
                  <a:srgbClr val="333333"/>
                </a:solidFill>
              </a:rPr>
              <a:t>Before the yuan devaluation in China, the EIA (U.S. Energy Information Administration) had forecast a growth of around 3% in 2015 and 2016, each in oil consumption. China devalued its currency mainly to boost its exports and support economic growth. China’s goods will now be cheaper for other countries, which will likely increase its exports.</a:t>
            </a:r>
          </a:p>
          <a:p>
            <a:pPr indent="-330200" lvl="0" marL="457200" rtl="0">
              <a:lnSpc>
                <a:spcPct val="160000"/>
              </a:lnSpc>
              <a:spcBef>
                <a:spcPts val="0"/>
              </a:spcBef>
              <a:spcAft>
                <a:spcPts val="1500"/>
              </a:spcAft>
              <a:buClr>
                <a:srgbClr val="333333"/>
              </a:buClr>
              <a:buSzPct val="100000"/>
              <a:buChar char="❖"/>
            </a:pPr>
            <a:r>
              <a:rPr lang="en" sz="1600">
                <a:solidFill>
                  <a:srgbClr val="333333"/>
                </a:solidFill>
              </a:rPr>
              <a:t>The increase in China’s economic activity will see a higher demand for oil, but it also may impact the economic activity of other countries. Economic growth will also lead to higher automobile sales, which in turn will increase the implied oil demand. CAAM has forecast auto sales to grow by 3% in 2015. If the Chinese yuan devaluation is successful and achieves its objective, we can see higher economic activity and a higher demand for crude oil.</a:t>
            </a:r>
          </a:p>
          <a:p>
            <a:pPr lvl="0">
              <a:spcBef>
                <a:spcPts val="0"/>
              </a:spcBef>
              <a:buNone/>
            </a:pPr>
            <a:r>
              <a:t/>
            </a:r>
            <a:endParaRPr sz="160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Will china’s oil imports keep on rising?</a:t>
            </a:r>
          </a:p>
        </p:txBody>
      </p:sp>
      <p:sp>
        <p:nvSpPr>
          <p:cNvPr id="331" name="Shape 33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lr>
                <a:srgbClr val="333333"/>
              </a:buClr>
              <a:buChar char="❖"/>
            </a:pPr>
            <a:r>
              <a:rPr lang="en">
                <a:solidFill>
                  <a:srgbClr val="333333"/>
                </a:solidFill>
              </a:rPr>
              <a:t>The United States and China are in close competition to be the world’s top crude oil importer.</a:t>
            </a:r>
          </a:p>
          <a:p>
            <a:pPr indent="-228600" lvl="0" marL="457200">
              <a:spcBef>
                <a:spcPts val="0"/>
              </a:spcBef>
              <a:buClr>
                <a:srgbClr val="333333"/>
              </a:buClr>
              <a:buChar char="❖"/>
            </a:pPr>
            <a:r>
              <a:rPr lang="en">
                <a:solidFill>
                  <a:srgbClr val="333333"/>
                </a:solidFill>
              </a:rPr>
              <a:t> In June, China was the top importer of crude oil imports at 7.2 MMbpd (million barrels per day). In July, China continued its import pace. Higher imports were due to China’s stockpiling of crude oil. Because of this, the crude tanker demand rose, which benefited the crude tanker industry.</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pic>
        <p:nvPicPr>
          <p:cNvPr id="336" name="Shape 336"/>
          <p:cNvPicPr preferRelativeResize="0"/>
          <p:nvPr/>
        </p:nvPicPr>
        <p:blipFill>
          <a:blip r:embed="rId3">
            <a:alphaModFix/>
          </a:blip>
          <a:stretch>
            <a:fillRect/>
          </a:stretch>
        </p:blipFill>
        <p:spPr>
          <a:xfrm>
            <a:off x="1428750" y="323850"/>
            <a:ext cx="6286500" cy="4495800"/>
          </a:xfrm>
          <a:prstGeom prst="rect">
            <a:avLst/>
          </a:prstGeom>
          <a:noFill/>
          <a:ln>
            <a:noFill/>
          </a:ln>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10000"/>
            <a:ext cx="8520600" cy="607800"/>
          </a:xfrm>
          <a:prstGeom prst="rect">
            <a:avLst/>
          </a:prstGeom>
        </p:spPr>
        <p:txBody>
          <a:bodyPr anchorCtr="0" anchor="t" bIns="91425" lIns="91425" rIns="91425" tIns="91425">
            <a:noAutofit/>
          </a:bodyPr>
          <a:lstStyle/>
          <a:p>
            <a:pPr lvl="0">
              <a:lnSpc>
                <a:spcPct val="122222"/>
              </a:lnSpc>
              <a:spcBef>
                <a:spcPts val="0"/>
              </a:spcBef>
              <a:spcAft>
                <a:spcPts val="1000"/>
              </a:spcAft>
              <a:buClr>
                <a:schemeClr val="dk1"/>
              </a:buClr>
              <a:buSzPct val="36666"/>
              <a:buFont typeface="Arial"/>
              <a:buNone/>
            </a:pPr>
            <a:r>
              <a:rPr lang="en"/>
              <a:t>Fewer ships sailing to China</a:t>
            </a:r>
          </a:p>
          <a:p>
            <a:pPr lvl="0">
              <a:spcBef>
                <a:spcPts val="0"/>
              </a:spcBef>
              <a:buNone/>
            </a:pPr>
            <a:r>
              <a:t/>
            </a:r>
            <a:endParaRPr sz="2400"/>
          </a:p>
        </p:txBody>
      </p:sp>
      <p:sp>
        <p:nvSpPr>
          <p:cNvPr id="342" name="Shape 34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lr>
                <a:srgbClr val="333333"/>
              </a:buClr>
              <a:buChar char="❖"/>
            </a:pPr>
            <a:r>
              <a:rPr lang="en">
                <a:solidFill>
                  <a:srgbClr val="333333"/>
                </a:solidFill>
              </a:rPr>
              <a:t>Nigeria has banned approximately 113 tankers from entering Nigerian waters. According to industry analysts, many of these banned tankers have traded with China. On August 6, Platts reported the volume of ships sailing to China was 57 compared to 71 the previous week. The Nigerian ban may be one of the reasons for the decreased number of ships sailing to China. This may have a temporary negative impact on China’s crude oil imports.The demand for crude oil has experienced a setback since few Asian refineries undergo seasonal maintenance and because of a weak seasonal demand. Asian refineries are also experiencing tough competition from Saudi Arabia. We’ll look at this in greater detail in the next article.</a:t>
            </a:r>
          </a:p>
          <a:p>
            <a:pPr lvl="0">
              <a:spcBef>
                <a:spcPts val="0"/>
              </a:spcBef>
              <a:buNone/>
            </a:pPr>
            <a:r>
              <a:t/>
            </a:r>
            <a:endParaRPr>
              <a:solidFill>
                <a:srgbClr val="333333"/>
              </a:solidFill>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902250"/>
            <a:ext cx="8520600" cy="3339000"/>
          </a:xfrm>
          <a:prstGeom prst="rect">
            <a:avLst/>
          </a:prstGeom>
        </p:spPr>
        <p:txBody>
          <a:bodyPr anchorCtr="0" anchor="t" bIns="91425" lIns="91425" rIns="91425" tIns="91425">
            <a:noAutofit/>
          </a:bodyPr>
          <a:lstStyle/>
          <a:p>
            <a:pPr indent="-228600" lvl="0" marL="457200">
              <a:lnSpc>
                <a:spcPct val="160000"/>
              </a:lnSpc>
              <a:spcBef>
                <a:spcPts val="0"/>
              </a:spcBef>
              <a:spcAft>
                <a:spcPts val="1500"/>
              </a:spcAft>
              <a:buClr>
                <a:srgbClr val="333333"/>
              </a:buClr>
              <a:buChar char="❖"/>
            </a:pPr>
            <a:r>
              <a:rPr lang="en">
                <a:solidFill>
                  <a:srgbClr val="333333"/>
                </a:solidFill>
              </a:rPr>
              <a:t>This fierce competition has further reduced crude oil demand in Asia, which is reflected in tanker rates. Tanker rates are at their lowest for the last nine months. According to the MJLF Weekly Tanker Spot Market Scorecard, the VLCC (very large crude carriers) rate for the route from West Africa to China for the week ended August 14 was $46,500 per day. This compares to $48,000 per day for the prior week. The 21-day average rate for the same route was $65,500.</a:t>
            </a:r>
          </a:p>
          <a:p>
            <a:pPr lvl="0">
              <a:spcBef>
                <a:spcPts val="0"/>
              </a:spcBef>
              <a:buNone/>
            </a:pPr>
            <a:r>
              <a:t/>
            </a:r>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219925"/>
            <a:ext cx="8520600" cy="572700"/>
          </a:xfrm>
          <a:prstGeom prst="rect">
            <a:avLst/>
          </a:prstGeom>
        </p:spPr>
        <p:txBody>
          <a:bodyPr anchorCtr="0" anchor="t" bIns="91425" lIns="91425" rIns="91425" tIns="91425">
            <a:noAutofit/>
          </a:bodyPr>
          <a:lstStyle/>
          <a:p>
            <a:pPr lvl="0">
              <a:spcBef>
                <a:spcPts val="0"/>
              </a:spcBef>
              <a:buNone/>
            </a:pPr>
            <a:r>
              <a:rPr lang="en" sz="2900">
                <a:highlight>
                  <a:srgbClr val="FFFFFF"/>
                </a:highlight>
              </a:rPr>
              <a:t>Is there a conspiracy to bring the price of oil down?</a:t>
            </a:r>
          </a:p>
        </p:txBody>
      </p:sp>
      <p:sp>
        <p:nvSpPr>
          <p:cNvPr id="353" name="Shape 353"/>
          <p:cNvSpPr txBox="1"/>
          <p:nvPr>
            <p:ph idx="1" type="body"/>
          </p:nvPr>
        </p:nvSpPr>
        <p:spPr>
          <a:xfrm>
            <a:off x="311700" y="863550"/>
            <a:ext cx="8520600" cy="40482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highlight>
                  <a:srgbClr val="FFFFFF"/>
                </a:highlight>
              </a:rPr>
              <a:t>There are a number of conspiracy theories floating around. Even some oil executives are quietly noting that the Saudis want to hurt Russia and Iran, and so does the United States — motivation enough for the two oil-producing nations to force down prices. Dropping oil prices in the 1980s did help bring down the Soviet Union, after all.</a:t>
            </a:r>
          </a:p>
          <a:p>
            <a:pPr indent="-228600" lvl="0" marL="457200" rtl="0">
              <a:spcBef>
                <a:spcPts val="0"/>
              </a:spcBef>
              <a:buClr>
                <a:srgbClr val="000000"/>
              </a:buClr>
              <a:buChar char="❖"/>
            </a:pPr>
            <a:r>
              <a:rPr lang="en">
                <a:solidFill>
                  <a:srgbClr val="000000"/>
                </a:solidFill>
                <a:highlight>
                  <a:srgbClr val="FFFFFF"/>
                </a:highlight>
              </a:rPr>
              <a:t>Normally, when there is a mismatch between supply and demand in the oil market it is left to the “swing producer” -Saudi Arabia- to raise production, or bring it down, so as to stabilize prices. Not only have the Saudis refused to do so this time around, but they unilaterally cut prices to discourage US and other producers, now able to squeeze oil from “tight”, high-cost and deepwater fields, and even tar sands. Oil would likely remain depressed, and fluctuate around $55 to $60 a barrel.</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idx="1" type="body"/>
          </p:nvPr>
        </p:nvSpPr>
        <p:spPr>
          <a:xfrm>
            <a:off x="311700" y="450200"/>
            <a:ext cx="8520600" cy="4118700"/>
          </a:xfrm>
          <a:prstGeom prst="rect">
            <a:avLst/>
          </a:prstGeom>
        </p:spPr>
        <p:txBody>
          <a:bodyPr anchorCtr="0" anchor="t" bIns="91425" lIns="91425" rIns="91425" tIns="91425">
            <a:noAutofit/>
          </a:bodyPr>
          <a:lstStyle/>
          <a:p>
            <a:pPr lvl="0" rtl="0">
              <a:spcBef>
                <a:spcPts val="0"/>
              </a:spcBef>
              <a:buNone/>
            </a:pPr>
            <a:r>
              <a:t/>
            </a:r>
            <a:endParaRPr>
              <a:solidFill>
                <a:srgbClr val="333333"/>
              </a:solidFill>
              <a:highlight>
                <a:srgbClr val="FFFFFF"/>
              </a:highlight>
              <a:latin typeface="Georgia"/>
              <a:ea typeface="Georgia"/>
              <a:cs typeface="Georgia"/>
              <a:sym typeface="Georgia"/>
            </a:endParaRPr>
          </a:p>
          <a:p>
            <a:pPr indent="-355600" lvl="0" marL="457200">
              <a:spcBef>
                <a:spcPts val="0"/>
              </a:spcBef>
              <a:buClr>
                <a:srgbClr val="333333"/>
              </a:buClr>
              <a:buSzPct val="100000"/>
              <a:buFont typeface="Georgia"/>
              <a:buChar char="❖"/>
            </a:pPr>
            <a:r>
              <a:rPr lang="en" sz="2000">
                <a:solidFill>
                  <a:srgbClr val="333333"/>
                </a:solidFill>
                <a:highlight>
                  <a:srgbClr val="FFFFFF"/>
                </a:highlight>
                <a:latin typeface="Georgia"/>
                <a:ea typeface="Georgia"/>
                <a:cs typeface="Georgia"/>
                <a:sym typeface="Georgia"/>
              </a:rPr>
              <a:t>But there is no evidence to support the conspiracy theories, and Saudi Arabia and the United States rarely coordinate smoothly. And the Obama administration is hardly in a position to coordinate the drilling of hundreds of oil companies seeking profits and answering to their shareholders.</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l">
              <a:spcBef>
                <a:spcPts val="0"/>
              </a:spcBef>
              <a:buNone/>
            </a:pPr>
            <a:r>
              <a:rPr lang="en" sz="3000"/>
              <a:t>What is crude oil ?</a:t>
            </a:r>
          </a:p>
        </p:txBody>
      </p:sp>
      <p:sp>
        <p:nvSpPr>
          <p:cNvPr id="109" name="Shape 10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l">
              <a:spcBef>
                <a:spcPts val="0"/>
              </a:spcBef>
              <a:buNone/>
            </a:pPr>
            <a:r>
              <a:rPr lang="en" sz="1800">
                <a:solidFill>
                  <a:srgbClr val="252525"/>
                </a:solidFill>
                <a:highlight>
                  <a:srgbClr val="FFFFFF"/>
                </a:highlight>
              </a:rPr>
              <a:t>The name </a:t>
            </a:r>
            <a:r>
              <a:rPr i="1" lang="en" sz="1800">
                <a:solidFill>
                  <a:srgbClr val="252525"/>
                </a:solidFill>
                <a:highlight>
                  <a:srgbClr val="FFFFFF"/>
                </a:highlight>
              </a:rPr>
              <a:t>petroleum</a:t>
            </a:r>
            <a:r>
              <a:rPr lang="en" sz="1800">
                <a:solidFill>
                  <a:srgbClr val="252525"/>
                </a:solidFill>
                <a:highlight>
                  <a:srgbClr val="FFFFFF"/>
                </a:highlight>
              </a:rPr>
              <a:t> covers both naturally occurring unprocessed </a:t>
            </a:r>
            <a:r>
              <a:rPr b="1" lang="en" sz="1800">
                <a:solidFill>
                  <a:srgbClr val="252525"/>
                </a:solidFill>
                <a:highlight>
                  <a:srgbClr val="FFFFFF"/>
                </a:highlight>
              </a:rPr>
              <a:t>crude oil</a:t>
            </a:r>
            <a:r>
              <a:rPr lang="en" sz="1800">
                <a:solidFill>
                  <a:srgbClr val="252525"/>
                </a:solidFill>
                <a:highlight>
                  <a:srgbClr val="FFFFFF"/>
                </a:highlight>
              </a:rPr>
              <a:t> and </a:t>
            </a:r>
            <a:r>
              <a:rPr lang="en" sz="1800">
                <a:solidFill>
                  <a:srgbClr val="0B0080"/>
                </a:solidFill>
                <a:highlight>
                  <a:srgbClr val="FFFFFF"/>
                </a:highlight>
                <a:hlinkClick r:id="rId3"/>
              </a:rPr>
              <a:t>petroleum products</a:t>
            </a:r>
            <a:r>
              <a:rPr lang="en" sz="1800">
                <a:solidFill>
                  <a:srgbClr val="252525"/>
                </a:solidFill>
                <a:highlight>
                  <a:srgbClr val="FFFFFF"/>
                </a:highlight>
              </a:rPr>
              <a:t> that are made up of refined crude oil. </a:t>
            </a:r>
          </a:p>
          <a:p>
            <a:pPr lvl="0" algn="l">
              <a:spcBef>
                <a:spcPts val="0"/>
              </a:spcBef>
              <a:buNone/>
            </a:pPr>
            <a:r>
              <a:rPr lang="en" sz="1800">
                <a:solidFill>
                  <a:srgbClr val="252525"/>
                </a:solidFill>
                <a:highlight>
                  <a:srgbClr val="FFFFFF"/>
                </a:highlight>
              </a:rPr>
              <a:t>Crude oil varies greatly in appearance depending on its composition. It is usually black or dark brown (although it may be yellowish, reddish, or even greenish). In the reservoir it is usually found in association with natural gas, which being lighter forms a gas cap over the petroleum, and </a:t>
            </a:r>
            <a:r>
              <a:rPr lang="en" sz="1800">
                <a:solidFill>
                  <a:srgbClr val="0B0080"/>
                </a:solidFill>
                <a:highlight>
                  <a:srgbClr val="FFFFFF"/>
                </a:highlight>
                <a:hlinkClick r:id="rId4"/>
              </a:rPr>
              <a:t>saline water</a:t>
            </a:r>
            <a:r>
              <a:rPr lang="en" sz="1800">
                <a:solidFill>
                  <a:srgbClr val="252525"/>
                </a:solidFill>
                <a:highlight>
                  <a:srgbClr val="FFFFFF"/>
                </a:highlight>
              </a:rPr>
              <a:t> which, being heavier than most forms of crude oil, generally sinks beneath it. Crude oil may also be found in semi-solid form mixed with sand and water, as in the </a:t>
            </a:r>
            <a:r>
              <a:rPr lang="en" sz="1800">
                <a:solidFill>
                  <a:srgbClr val="0B0080"/>
                </a:solidFill>
                <a:highlight>
                  <a:srgbClr val="FFFFFF"/>
                </a:highlight>
                <a:hlinkClick r:id="rId5"/>
              </a:rPr>
              <a:t>Athabasca oil sands</a:t>
            </a:r>
            <a:r>
              <a:rPr lang="en" sz="1800">
                <a:solidFill>
                  <a:srgbClr val="252525"/>
                </a:solidFill>
                <a:highlight>
                  <a:srgbClr val="FFFFFF"/>
                </a:highlight>
              </a:rPr>
              <a:t> in Canada, where it is usually referred to as crude </a:t>
            </a:r>
            <a:r>
              <a:rPr lang="en" sz="1800">
                <a:solidFill>
                  <a:srgbClr val="0B0080"/>
                </a:solidFill>
                <a:highlight>
                  <a:srgbClr val="FFFFFF"/>
                </a:highlight>
                <a:hlinkClick r:id="rId6"/>
              </a:rPr>
              <a:t>bitumen</a:t>
            </a:r>
            <a:r>
              <a:rPr lang="en" sz="1800">
                <a:solidFill>
                  <a:srgbClr val="252525"/>
                </a:solidFill>
                <a:highlight>
                  <a:srgbClr val="FFFFFF"/>
                </a:highlight>
              </a:rPr>
              <a:t>. </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255125"/>
            <a:ext cx="8520600" cy="572700"/>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1"/>
              </a:buClr>
              <a:buSzPct val="36666"/>
              <a:buFont typeface="Arial"/>
              <a:buNone/>
            </a:pPr>
            <a:r>
              <a:rPr lang="en"/>
              <a:t>When oil prices moves up?</a:t>
            </a:r>
          </a:p>
        </p:txBody>
      </p:sp>
      <p:sp>
        <p:nvSpPr>
          <p:cNvPr id="364" name="Shape 364"/>
          <p:cNvSpPr txBox="1"/>
          <p:nvPr>
            <p:ph idx="1" type="body"/>
          </p:nvPr>
        </p:nvSpPr>
        <p:spPr>
          <a:xfrm>
            <a:off x="311700" y="1020600"/>
            <a:ext cx="8520600" cy="4122900"/>
          </a:xfrm>
          <a:prstGeom prst="rect">
            <a:avLst/>
          </a:prstGeom>
        </p:spPr>
        <p:txBody>
          <a:bodyPr anchorCtr="0" anchor="t" bIns="91425" lIns="91425" rIns="91425" tIns="91425">
            <a:noAutofit/>
          </a:bodyPr>
          <a:lstStyle/>
          <a:p>
            <a:pPr indent="-228600" lvl="0" marL="457200" rtl="0">
              <a:spcBef>
                <a:spcPts val="0"/>
              </a:spcBef>
              <a:buChar char="❖"/>
            </a:pPr>
            <a:r>
              <a:rPr lang="en"/>
              <a:t>Inflation Increases</a:t>
            </a:r>
          </a:p>
          <a:p>
            <a:pPr indent="-228600" lvl="0" marL="457200" rtl="0">
              <a:spcBef>
                <a:spcPts val="0"/>
              </a:spcBef>
              <a:buChar char="❖"/>
            </a:pPr>
            <a:r>
              <a:rPr lang="en"/>
              <a:t>Govt. Spending on subsidy increases</a:t>
            </a:r>
          </a:p>
          <a:p>
            <a:pPr indent="-228600" lvl="0" marL="457200" rtl="0">
              <a:spcBef>
                <a:spcPts val="0"/>
              </a:spcBef>
              <a:buChar char="❖"/>
            </a:pPr>
            <a:r>
              <a:rPr lang="en"/>
              <a:t>Foreign currency reserves reduces </a:t>
            </a:r>
          </a:p>
          <a:p>
            <a:pPr indent="-228600" lvl="0" marL="457200" rtl="0">
              <a:spcBef>
                <a:spcPts val="0"/>
              </a:spcBef>
              <a:buChar char="❖"/>
            </a:pPr>
            <a:r>
              <a:rPr lang="en"/>
              <a:t>Our export becomes weaker</a:t>
            </a:r>
          </a:p>
          <a:p>
            <a:pPr indent="-228600" lvl="0" marL="457200" rtl="0">
              <a:spcBef>
                <a:spcPts val="0"/>
              </a:spcBef>
              <a:buChar char="❖"/>
            </a:pPr>
            <a:r>
              <a:rPr lang="en"/>
              <a:t>GDP is affected negatively</a:t>
            </a:r>
          </a:p>
          <a:p>
            <a:pPr indent="-228600" lvl="0" marL="457200" rtl="0">
              <a:spcBef>
                <a:spcPts val="0"/>
              </a:spcBef>
              <a:buChar char="❖"/>
            </a:pPr>
            <a:r>
              <a:rPr lang="en"/>
              <a:t>Share market crumbles</a:t>
            </a:r>
          </a:p>
          <a:p>
            <a:pPr indent="-228600" lvl="0" marL="457200" rtl="0">
              <a:spcBef>
                <a:spcPts val="0"/>
              </a:spcBef>
              <a:buChar char="❖"/>
            </a:pPr>
            <a:r>
              <a:rPr lang="en"/>
              <a:t>Investment decreases</a:t>
            </a:r>
          </a:p>
          <a:p>
            <a:pPr lvl="0">
              <a:spcBef>
                <a:spcPts val="0"/>
              </a:spcBef>
              <a:buNone/>
            </a:pPr>
            <a:r>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Steps taken by government</a:t>
            </a:r>
          </a:p>
          <a:p>
            <a:pPr lvl="0">
              <a:spcBef>
                <a:spcPts val="0"/>
              </a:spcBef>
              <a:buNone/>
            </a:pPr>
            <a:r>
              <a:rPr lang="en"/>
              <a:t>	</a:t>
            </a:r>
          </a:p>
        </p:txBody>
      </p:sp>
      <p:sp>
        <p:nvSpPr>
          <p:cNvPr id="370" name="Shape 370"/>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Provided huge amount of subsidies to oil companies to keep them solvent.</a:t>
            </a:r>
          </a:p>
          <a:p>
            <a:pPr indent="-228600" lvl="0" marL="457200">
              <a:spcBef>
                <a:spcPts val="0"/>
              </a:spcBef>
              <a:buChar char="❖"/>
            </a:pPr>
            <a:r>
              <a:rPr lang="en"/>
              <a:t>This is increased domestic prices of diesel and petrol.</a:t>
            </a:r>
          </a:p>
          <a:p>
            <a:pPr indent="-228600" lvl="0" marL="457200">
              <a:spcBef>
                <a:spcPts val="0"/>
              </a:spcBef>
              <a:buChar char="❖"/>
            </a:pPr>
            <a:r>
              <a:rPr lang="en"/>
              <a:t>Start looking for alternative energy options to prevent future oil shocks.</a:t>
            </a:r>
          </a:p>
          <a:p>
            <a:pPr indent="-228600" lvl="0" marL="457200">
              <a:spcBef>
                <a:spcPts val="0"/>
              </a:spcBef>
              <a:buChar char="❖"/>
            </a:pPr>
            <a:r>
              <a:rPr lang="en"/>
              <a:t>Increase in CRR , Repo Rates.</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pic>
        <p:nvPicPr>
          <p:cNvPr id="375" name="Shape 375"/>
          <p:cNvPicPr preferRelativeResize="0"/>
          <p:nvPr/>
        </p:nvPicPr>
        <p:blipFill>
          <a:blip r:embed="rId3">
            <a:alphaModFix/>
          </a:blip>
          <a:stretch>
            <a:fillRect/>
          </a:stretch>
        </p:blipFill>
        <p:spPr>
          <a:xfrm>
            <a:off x="977374" y="784600"/>
            <a:ext cx="6607100" cy="3771525"/>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51100"/>
            <a:ext cx="8520600" cy="572700"/>
          </a:xfrm>
          <a:prstGeom prst="rect">
            <a:avLst/>
          </a:prstGeom>
        </p:spPr>
        <p:txBody>
          <a:bodyPr anchorCtr="0" anchor="t" bIns="91425" lIns="91425" rIns="91425" tIns="91425">
            <a:noAutofit/>
          </a:bodyPr>
          <a:lstStyle/>
          <a:p>
            <a:pPr lvl="0">
              <a:spcBef>
                <a:spcPts val="0"/>
              </a:spcBef>
              <a:buNone/>
            </a:pPr>
            <a:r>
              <a:rPr lang="en">
                <a:highlight>
                  <a:srgbClr val="FFFFFF"/>
                </a:highlight>
              </a:rPr>
              <a:t>When are oil prices likely to recover?</a:t>
            </a:r>
          </a:p>
        </p:txBody>
      </p:sp>
      <p:sp>
        <p:nvSpPr>
          <p:cNvPr id="381" name="Shape 381"/>
          <p:cNvSpPr txBox="1"/>
          <p:nvPr>
            <p:ph idx="1" type="body"/>
          </p:nvPr>
        </p:nvSpPr>
        <p:spPr>
          <a:xfrm>
            <a:off x="311700" y="704825"/>
            <a:ext cx="8520600" cy="3416400"/>
          </a:xfrm>
          <a:prstGeom prst="rect">
            <a:avLst/>
          </a:prstGeom>
        </p:spPr>
        <p:txBody>
          <a:bodyPr anchorCtr="0" anchor="t" bIns="91425" lIns="91425" rIns="91425" tIns="91425">
            <a:noAutofit/>
          </a:bodyPr>
          <a:lstStyle/>
          <a:p>
            <a:pPr indent="-336550" lvl="0" marL="457200">
              <a:lnSpc>
                <a:spcPct val="143750"/>
              </a:lnSpc>
              <a:spcBef>
                <a:spcPts val="0"/>
              </a:spcBef>
              <a:spcAft>
                <a:spcPts val="1100"/>
              </a:spcAft>
              <a:buClr>
                <a:srgbClr val="434343"/>
              </a:buClr>
              <a:buSzPct val="100000"/>
              <a:buChar char="❖"/>
            </a:pPr>
            <a:r>
              <a:rPr lang="en" sz="1700">
                <a:solidFill>
                  <a:srgbClr val="434343"/>
                </a:solidFill>
                <a:highlight>
                  <a:srgbClr val="FFFFFF"/>
                </a:highlight>
              </a:rPr>
              <a:t>Not anytime soon. Oil production is not declining fast enough in the United States and other countries, though that could begin to change this year. But there are </a:t>
            </a:r>
            <a:r>
              <a:rPr lang="en" sz="1700">
                <a:solidFill>
                  <a:srgbClr val="434343"/>
                </a:solidFill>
                <a:highlight>
                  <a:srgbClr val="FFFFFF"/>
                </a:highlight>
                <a:hlinkClick r:id="rId3"/>
              </a:rPr>
              <a:t>signs that supply and demand</a:t>
            </a:r>
            <a:r>
              <a:rPr lang="en" sz="1700">
                <a:solidFill>
                  <a:srgbClr val="434343"/>
                </a:solidFill>
                <a:highlight>
                  <a:srgbClr val="FFFFFF"/>
                </a:highlight>
              </a:rPr>
              <a:t> — and price — could recover some balance by the end of 2016.</a:t>
            </a:r>
          </a:p>
          <a:p>
            <a:pPr indent="-336550" lvl="0" marL="457200">
              <a:lnSpc>
                <a:spcPct val="143750"/>
              </a:lnSpc>
              <a:spcBef>
                <a:spcPts val="0"/>
              </a:spcBef>
              <a:spcAft>
                <a:spcPts val="1100"/>
              </a:spcAft>
              <a:buClr>
                <a:srgbClr val="434343"/>
              </a:buClr>
              <a:buSzPct val="100000"/>
              <a:buChar char="❖"/>
            </a:pPr>
            <a:r>
              <a:rPr lang="en" sz="1700">
                <a:solidFill>
                  <a:srgbClr val="434343"/>
                </a:solidFill>
                <a:highlight>
                  <a:srgbClr val="FFFFFF"/>
                </a:highlight>
              </a:rPr>
              <a:t>Oil markets </a:t>
            </a:r>
            <a:r>
              <a:rPr lang="en" sz="1700">
                <a:solidFill>
                  <a:srgbClr val="434343"/>
                </a:solidFill>
                <a:highlight>
                  <a:srgbClr val="FFFFFF"/>
                </a:highlight>
                <a:hlinkClick r:id="rId4"/>
              </a:rPr>
              <a:t>have bounced back</a:t>
            </a:r>
            <a:r>
              <a:rPr lang="en" sz="1700">
                <a:solidFill>
                  <a:srgbClr val="434343"/>
                </a:solidFill>
                <a:highlight>
                  <a:srgbClr val="FFFFFF"/>
                </a:highlight>
              </a:rPr>
              <a:t> more than 40 percent since hitting a low of $26.21 a barrel in New York in early February.</a:t>
            </a:r>
          </a:p>
          <a:p>
            <a:pPr indent="-336550" lvl="0" marL="457200" rtl="0">
              <a:lnSpc>
                <a:spcPct val="143750"/>
              </a:lnSpc>
              <a:spcBef>
                <a:spcPts val="0"/>
              </a:spcBef>
              <a:spcAft>
                <a:spcPts val="1100"/>
              </a:spcAft>
              <a:buClr>
                <a:srgbClr val="434343"/>
              </a:buClr>
              <a:buSzPct val="100000"/>
              <a:buChar char="❖"/>
            </a:pPr>
            <a:r>
              <a:rPr lang="en" sz="1700">
                <a:solidFill>
                  <a:srgbClr val="434343"/>
                </a:solidFill>
                <a:highlight>
                  <a:srgbClr val="FFFFFF"/>
                </a:highlight>
              </a:rPr>
              <a:t>Some analysts, however, question how long the recovery can be sustained because the global oil market remains substantially oversupplied. In the United States, domestic stockpiles are at their highest level in more than 80 years, and are still growing. But over the long term, demand for fuels is recovering in some countries, and that could help crude prices recover in the next year or two.</a:t>
            </a:r>
          </a:p>
          <a:p>
            <a:pPr lvl="0">
              <a:spcBef>
                <a:spcPts val="0"/>
              </a:spcBef>
              <a:buNone/>
            </a:pPr>
            <a:r>
              <a:t/>
            </a:r>
            <a:endParaRPr sz="1700"/>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410000"/>
            <a:ext cx="8520600" cy="607800"/>
          </a:xfrm>
          <a:prstGeom prst="rect">
            <a:avLst/>
          </a:prstGeom>
        </p:spPr>
        <p:txBody>
          <a:bodyPr anchorCtr="0" anchor="t" bIns="91425" lIns="91425" rIns="91425" tIns="91425">
            <a:noAutofit/>
          </a:bodyPr>
          <a:lstStyle/>
          <a:p>
            <a:pPr lvl="0">
              <a:lnSpc>
                <a:spcPct val="122222"/>
              </a:lnSpc>
              <a:spcBef>
                <a:spcPts val="0"/>
              </a:spcBef>
              <a:spcAft>
                <a:spcPts val="1000"/>
              </a:spcAft>
              <a:buClr>
                <a:schemeClr val="dk1"/>
              </a:buClr>
              <a:buSzPct val="36666"/>
              <a:buFont typeface="Arial"/>
              <a:buNone/>
            </a:pPr>
            <a:r>
              <a:rPr lang="en">
                <a:latin typeface="Georgia"/>
                <a:ea typeface="Georgia"/>
                <a:cs typeface="Georgia"/>
                <a:sym typeface="Georgia"/>
              </a:rPr>
              <a:t>Industry stock performance</a:t>
            </a:r>
          </a:p>
          <a:p>
            <a:pPr lvl="0">
              <a:spcBef>
                <a:spcPts val="0"/>
              </a:spcBef>
              <a:buNone/>
            </a:pPr>
            <a:r>
              <a:t/>
            </a:r>
            <a:endParaRPr/>
          </a:p>
        </p:txBody>
      </p:sp>
      <p:sp>
        <p:nvSpPr>
          <p:cNvPr id="387" name="Shape 38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457200" lvl="0">
              <a:spcBef>
                <a:spcPts val="0"/>
              </a:spcBef>
              <a:buNone/>
            </a:pPr>
            <a:r>
              <a:rPr lang="en">
                <a:solidFill>
                  <a:srgbClr val="333333"/>
                </a:solidFill>
              </a:rPr>
              <a:t>The average crude tanker stocks have gained 35% from the start of the year, but they saw a sharp decline since the end of July. On August 13, the average crude tanker stocks were down by 7% compared to the last trading day of July. The top loser was Frontline (</a:t>
            </a:r>
            <a:r>
              <a:rPr lang="en">
                <a:solidFill>
                  <a:srgbClr val="003300"/>
                </a:solidFill>
                <a:hlinkClick r:id="rId3"/>
              </a:rPr>
              <a:t>FRO</a:t>
            </a:r>
            <a:r>
              <a:rPr lang="en">
                <a:solidFill>
                  <a:srgbClr val="333333"/>
                </a:solidFill>
              </a:rPr>
              <a:t>), which recorded a change of -18% from the last trading day of July.</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0"/>
            <a:ext cx="8520600" cy="572700"/>
          </a:xfrm>
          <a:prstGeom prst="rect">
            <a:avLst/>
          </a:prstGeom>
        </p:spPr>
        <p:txBody>
          <a:bodyPr anchorCtr="0" anchor="t" bIns="91425" lIns="91425" rIns="91425" tIns="91425">
            <a:noAutofit/>
          </a:bodyPr>
          <a:lstStyle/>
          <a:p>
            <a:pPr lvl="0">
              <a:lnSpc>
                <a:spcPct val="122222"/>
              </a:lnSpc>
              <a:spcBef>
                <a:spcPts val="0"/>
              </a:spcBef>
              <a:spcAft>
                <a:spcPts val="1000"/>
              </a:spcAft>
              <a:buClr>
                <a:schemeClr val="dk1"/>
              </a:buClr>
              <a:buSzPct val="36666"/>
              <a:buFont typeface="Arial"/>
              <a:buNone/>
            </a:pPr>
            <a:r>
              <a:rPr lang="en">
                <a:latin typeface="Georgia"/>
                <a:ea typeface="Georgia"/>
                <a:cs typeface="Georgia"/>
                <a:sym typeface="Georgia"/>
              </a:rPr>
              <a:t>BDTI</a:t>
            </a:r>
          </a:p>
          <a:p>
            <a:pPr lvl="0">
              <a:spcBef>
                <a:spcPts val="0"/>
              </a:spcBef>
              <a:buNone/>
            </a:pPr>
            <a:r>
              <a:t/>
            </a:r>
            <a:endParaRPr/>
          </a:p>
        </p:txBody>
      </p:sp>
      <p:sp>
        <p:nvSpPr>
          <p:cNvPr id="393" name="Shape 393"/>
          <p:cNvSpPr txBox="1"/>
          <p:nvPr>
            <p:ph idx="1" type="body"/>
          </p:nvPr>
        </p:nvSpPr>
        <p:spPr>
          <a:xfrm>
            <a:off x="311700" y="706500"/>
            <a:ext cx="8520600" cy="4323900"/>
          </a:xfrm>
          <a:prstGeom prst="rect">
            <a:avLst/>
          </a:prstGeom>
        </p:spPr>
        <p:txBody>
          <a:bodyPr anchorCtr="0" anchor="t" bIns="91425" lIns="91425" rIns="91425" tIns="91425">
            <a:noAutofit/>
          </a:bodyPr>
          <a:lstStyle/>
          <a:p>
            <a:pPr indent="-228600" lvl="0" marL="457200" rtl="0">
              <a:lnSpc>
                <a:spcPct val="160000"/>
              </a:lnSpc>
              <a:spcBef>
                <a:spcPts val="0"/>
              </a:spcBef>
              <a:spcAft>
                <a:spcPts val="1500"/>
              </a:spcAft>
              <a:buClr>
                <a:srgbClr val="333333"/>
              </a:buClr>
              <a:buChar char="❖"/>
            </a:pPr>
            <a:r>
              <a:rPr lang="en">
                <a:solidFill>
                  <a:srgbClr val="333333"/>
                </a:solidFill>
              </a:rPr>
              <a:t>The BDTI tracks shipping rates for transportation of unrefined oil on representative routes. Researchers and analysts follow the BDTI to assess crude tanker companies’ revenues and earnings potential. On July 1, 2015, the BDTI was at 952 points, the highest in July. Then the index took a free fall and hit 752 points on July 31, the lowest level recorded for the month of July.</a:t>
            </a:r>
          </a:p>
          <a:p>
            <a:pPr indent="-228600" lvl="0" marL="457200" rtl="0">
              <a:lnSpc>
                <a:spcPct val="160000"/>
              </a:lnSpc>
              <a:spcBef>
                <a:spcPts val="0"/>
              </a:spcBef>
              <a:spcAft>
                <a:spcPts val="1500"/>
              </a:spcAft>
              <a:buClr>
                <a:srgbClr val="333333"/>
              </a:buClr>
              <a:buChar char="❖"/>
            </a:pPr>
            <a:r>
              <a:rPr lang="en">
                <a:solidFill>
                  <a:srgbClr val="333333"/>
                </a:solidFill>
              </a:rPr>
              <a:t>The BDTI free fall continued, and on August 12, the BDTI stood at 673. The index has been showing a falling pattern since the beginning of August. On August 13, the monthly BDTI recorded a 10% decline on a year-over-year basis. The decline was immediately reflected in stock prices.</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idx="1" type="body"/>
          </p:nvPr>
        </p:nvSpPr>
        <p:spPr>
          <a:xfrm>
            <a:off x="311700" y="533450"/>
            <a:ext cx="8520600" cy="4259100"/>
          </a:xfrm>
          <a:prstGeom prst="rect">
            <a:avLst/>
          </a:prstGeom>
        </p:spPr>
        <p:txBody>
          <a:bodyPr anchorCtr="0" anchor="t" bIns="91425" lIns="91425" rIns="91425" tIns="91425">
            <a:noAutofit/>
          </a:bodyPr>
          <a:lstStyle/>
          <a:p>
            <a:pPr indent="-228600" lvl="0" marL="457200" rtl="0">
              <a:spcBef>
                <a:spcPts val="0"/>
              </a:spcBef>
              <a:buClr>
                <a:srgbClr val="000000"/>
              </a:buClr>
              <a:buChar char="❖"/>
            </a:pPr>
            <a:r>
              <a:rPr lang="en">
                <a:solidFill>
                  <a:srgbClr val="000000"/>
                </a:solidFill>
                <a:highlight>
                  <a:srgbClr val="FFFFFF"/>
                </a:highlight>
              </a:rPr>
              <a:t>There are signs, however, that production is falling because of the drop in exploration investments. RBC Capital Markets has calculated projects capable of producing more than a half million barrels a day of oil </a:t>
            </a:r>
            <a:r>
              <a:rPr lang="en">
                <a:solidFill>
                  <a:srgbClr val="000000"/>
                </a:solidFill>
                <a:highlight>
                  <a:srgbClr val="FFFFFF"/>
                </a:highlight>
                <a:hlinkClick r:id="rId3"/>
              </a:rPr>
              <a:t>were cancelled, delayed or shelved by OPEC countries</a:t>
            </a:r>
            <a:r>
              <a:rPr lang="en">
                <a:solidFill>
                  <a:srgbClr val="000000"/>
                </a:solidFill>
                <a:highlight>
                  <a:srgbClr val="FFFFFF"/>
                </a:highlight>
              </a:rPr>
              <a:t> alone last year, and this year promises more of the same.</a:t>
            </a:r>
          </a:p>
          <a:p>
            <a:pPr indent="-228600" lvl="0" marL="457200">
              <a:spcBef>
                <a:spcPts val="0"/>
              </a:spcBef>
              <a:buClr>
                <a:srgbClr val="333333"/>
              </a:buClr>
              <a:buChar char="❖"/>
            </a:pPr>
            <a:r>
              <a:rPr lang="en">
                <a:solidFill>
                  <a:srgbClr val="333333"/>
                </a:solidFill>
                <a:highlight>
                  <a:srgbClr val="FFFFFF"/>
                </a:highlight>
              </a:rPr>
              <a:t>But the drop in production is not happening fast enough, especially with output from deep waters off the Gulf of Mexico and Canada continuing to build as new projects come online.</a:t>
            </a:r>
          </a:p>
          <a:p>
            <a:pPr indent="-228600" lvl="0" marL="457200">
              <a:spcBef>
                <a:spcPts val="0"/>
              </a:spcBef>
              <a:buClr>
                <a:srgbClr val="333333"/>
              </a:buClr>
              <a:buChar char="❖"/>
            </a:pPr>
            <a:r>
              <a:rPr lang="en">
                <a:solidFill>
                  <a:srgbClr val="333333"/>
                </a:solidFill>
                <a:highlight>
                  <a:srgbClr val="FFFFFF"/>
                </a:highlight>
              </a:rPr>
              <a:t>On the demand side, the economies of Europe and developing countries are weak and vehicles are becoming more energy-efficient. So demand for fuel is lagging a bit.</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pic>
        <p:nvPicPr>
          <p:cNvPr id="403" name="Shape 403"/>
          <p:cNvPicPr preferRelativeResize="0"/>
          <p:nvPr/>
        </p:nvPicPr>
        <p:blipFill>
          <a:blip r:embed="rId3">
            <a:alphaModFix/>
          </a:blip>
          <a:stretch>
            <a:fillRect/>
          </a:stretch>
        </p:blipFill>
        <p:spPr>
          <a:xfrm>
            <a:off x="499012" y="443394"/>
            <a:ext cx="8145975" cy="4256718"/>
          </a:xfrm>
          <a:prstGeom prst="rect">
            <a:avLst/>
          </a:prstGeom>
          <a:noFill/>
          <a:ln>
            <a:noFill/>
          </a:ln>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Conclusion</a:t>
            </a:r>
          </a:p>
        </p:txBody>
      </p:sp>
      <p:sp>
        <p:nvSpPr>
          <p:cNvPr id="409" name="Shape 40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Following four years of stability at around $105 per barrel, oil prices fell sharply in the second half of 2014.</a:t>
            </a:r>
          </a:p>
          <a:p>
            <a:pPr lvl="0">
              <a:spcBef>
                <a:spcPts val="0"/>
              </a:spcBef>
              <a:buNone/>
            </a:pPr>
            <a:r>
              <a:rPr lang="en"/>
              <a:t>The decline in oil prices was quite significant compared with the previous episodes of oil price drops during the past three decades.</a:t>
            </a:r>
          </a:p>
          <a:p>
            <a:pPr lvl="0">
              <a:spcBef>
                <a:spcPts val="0"/>
              </a:spcBef>
              <a:buNone/>
            </a:pPr>
            <a:r>
              <a:rPr lang="en"/>
              <a:t>There have been a number of long-terms and short-term drivers behind the recent plunge in oil-prices : several years of large upward surprises in oil supply ; some  downward surprises in demand;change in OPEC policy objectives; and appreciation of US dollars.</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60675" y="269125"/>
            <a:ext cx="8520600" cy="4404300"/>
          </a:xfrm>
          <a:prstGeom prst="rect">
            <a:avLst/>
          </a:prstGeom>
        </p:spPr>
        <p:txBody>
          <a:bodyPr anchorCtr="0" anchor="t" bIns="91425" lIns="91425" rIns="91425" tIns="91425">
            <a:noAutofit/>
          </a:bodyPr>
          <a:lstStyle/>
          <a:p>
            <a:pPr lvl="0">
              <a:spcBef>
                <a:spcPts val="0"/>
              </a:spcBef>
              <a:buNone/>
            </a:pPr>
            <a:r>
              <a:rPr lang="en" sz="2000"/>
              <a:t>References:</a:t>
            </a:r>
          </a:p>
          <a:p>
            <a:pPr lvl="0">
              <a:spcBef>
                <a:spcPts val="0"/>
              </a:spcBef>
              <a:buNone/>
            </a:pPr>
            <a:r>
              <a:t/>
            </a:r>
            <a:endParaRPr sz="1700"/>
          </a:p>
          <a:p>
            <a:pPr lvl="0">
              <a:spcBef>
                <a:spcPts val="0"/>
              </a:spcBef>
              <a:buNone/>
            </a:pPr>
            <a:r>
              <a:rPr lang="en" sz="1700" u="sng">
                <a:solidFill>
                  <a:schemeClr val="hlink"/>
                </a:solidFill>
                <a:hlinkClick r:id="rId3"/>
              </a:rPr>
              <a:t>http://www.nytimes.com/interactive/2016/business/energy-environment/oil-prices.html?_r=0</a:t>
            </a:r>
          </a:p>
          <a:p>
            <a:pPr lvl="0">
              <a:spcBef>
                <a:spcPts val="0"/>
              </a:spcBef>
              <a:buNone/>
            </a:pPr>
            <a:r>
              <a:t/>
            </a:r>
            <a:endParaRPr sz="1700"/>
          </a:p>
          <a:p>
            <a:pPr lvl="0">
              <a:spcBef>
                <a:spcPts val="0"/>
              </a:spcBef>
              <a:buNone/>
            </a:pPr>
            <a:r>
              <a:rPr lang="en" sz="1700" u="sng">
                <a:solidFill>
                  <a:schemeClr val="hlink"/>
                </a:solidFill>
                <a:hlinkClick r:id="rId4"/>
              </a:rPr>
              <a:t>http://www.slideshare.net/HasnanBaber/why-oil-prices-failing</a:t>
            </a:r>
          </a:p>
          <a:p>
            <a:pPr lvl="0">
              <a:spcBef>
                <a:spcPts val="0"/>
              </a:spcBef>
              <a:buNone/>
            </a:pPr>
            <a:r>
              <a:t/>
            </a:r>
            <a:endParaRPr sz="1700"/>
          </a:p>
          <a:p>
            <a:pPr lvl="0">
              <a:spcBef>
                <a:spcPts val="0"/>
              </a:spcBef>
              <a:buNone/>
            </a:pPr>
            <a:r>
              <a:rPr lang="en" sz="1700" u="sng">
                <a:solidFill>
                  <a:schemeClr val="hlink"/>
                </a:solidFill>
                <a:hlinkClick r:id="rId5"/>
              </a:rPr>
              <a:t>http://www.investopedia.com/ask/answers/030315/why-did-oil-prices-drop-so-much-2014.asp</a:t>
            </a:r>
          </a:p>
          <a:p>
            <a:pPr lvl="0">
              <a:spcBef>
                <a:spcPts val="0"/>
              </a:spcBef>
              <a:buNone/>
            </a:pPr>
            <a:r>
              <a:t/>
            </a:r>
            <a:endParaRPr sz="1700"/>
          </a:p>
          <a:p>
            <a:pPr lvl="0">
              <a:spcBef>
                <a:spcPts val="0"/>
              </a:spcBef>
              <a:buNone/>
            </a:pPr>
            <a:r>
              <a:rPr lang="en" sz="1700" u="sng">
                <a:solidFill>
                  <a:schemeClr val="hlink"/>
                </a:solidFill>
                <a:hlinkClick r:id="rId6"/>
              </a:rPr>
              <a:t>http://www.slideshare.net/satyammishra127648/declining-crude-oil-pricing</a:t>
            </a:r>
          </a:p>
          <a:p>
            <a:pPr lvl="0">
              <a:spcBef>
                <a:spcPts val="0"/>
              </a:spcBef>
              <a:buNone/>
            </a:pPr>
            <a:r>
              <a:t/>
            </a:r>
            <a:endParaRPr sz="1700">
              <a:solidFill>
                <a:srgbClr val="E6B8AF"/>
              </a:solidFill>
            </a:endParaRPr>
          </a:p>
          <a:p>
            <a:pPr lvl="0">
              <a:spcBef>
                <a:spcPts val="0"/>
              </a:spcBef>
              <a:buNone/>
            </a:pPr>
            <a:r>
              <a:rPr lang="en" sz="1700" u="sng">
                <a:solidFill>
                  <a:schemeClr val="hlink"/>
                </a:solidFill>
                <a:hlinkClick r:id="rId7"/>
              </a:rPr>
              <a:t>http://www.investopedia.com/articles/investing/122115/chinese-yuan-devaluation-can-impact-india.asp</a:t>
            </a:r>
          </a:p>
          <a:p>
            <a:pPr lvl="0">
              <a:spcBef>
                <a:spcPts val="0"/>
              </a:spcBef>
              <a:buNone/>
            </a:pPr>
            <a:r>
              <a:t/>
            </a:r>
            <a:endParaRPr sz="1700">
              <a:solidFill>
                <a:schemeClr val="accent5"/>
              </a:solidFill>
            </a:endParaRPr>
          </a:p>
          <a:p>
            <a:pPr lvl="0">
              <a:spcBef>
                <a:spcPts val="0"/>
              </a:spcBef>
              <a:buNone/>
            </a:pPr>
            <a:r>
              <a:rPr lang="en" sz="1700">
                <a:solidFill>
                  <a:schemeClr val="accent5"/>
                </a:solidFill>
              </a:rPr>
              <a:t>http://www.economicshelp.org/blog/11738/oil/impact-of-falling-oil-prices/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Current Scenario</a:t>
            </a:r>
          </a:p>
        </p:txBody>
      </p:sp>
      <p:sp>
        <p:nvSpPr>
          <p:cNvPr id="115" name="Shape 11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spcAft>
                <a:spcPts val="0"/>
              </a:spcAft>
              <a:buClr>
                <a:schemeClr val="dk1"/>
              </a:buClr>
              <a:buSzPct val="61111"/>
              <a:buFont typeface="Arial"/>
              <a:buNone/>
            </a:pPr>
            <a:r>
              <a:rPr lang="en">
                <a:solidFill>
                  <a:srgbClr val="111111"/>
                </a:solidFill>
                <a:highlight>
                  <a:srgbClr val="FFFFFF"/>
                </a:highlight>
              </a:rPr>
              <a:t>The depreciation in crude oil price in global market continues.  More entry of unrefined oil in the global market and less usage had adversely affected the price of oil.The Saudi Oil Company Aramco decreased the oil price by one dollar per barrel. The depreciation in the economic growth of China and Europe has also been a factor in the price fall. The depreciation in crude oil price will help government to gain huge amount in the subsidy rate.</a:t>
            </a:r>
          </a:p>
          <a:p>
            <a:pPr lvl="0">
              <a:spcBef>
                <a:spcPts val="0"/>
              </a:spcBef>
              <a:buNone/>
            </a:pPr>
            <a:r>
              <a:t/>
            </a:r>
            <a:endParaRP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410000"/>
            <a:ext cx="8520600" cy="607800"/>
          </a:xfrm>
          <a:prstGeom prst="rect">
            <a:avLst/>
          </a:prstGeom>
        </p:spPr>
        <p:txBody>
          <a:bodyPr anchorCtr="0" anchor="t" bIns="91425" lIns="91425" rIns="91425" tIns="91425">
            <a:noAutofit/>
          </a:bodyPr>
          <a:lstStyle/>
          <a:p>
            <a:pPr lvl="0" algn="ctr">
              <a:spcBef>
                <a:spcPts val="0"/>
              </a:spcBef>
              <a:buNone/>
            </a:pPr>
            <a:r>
              <a:rPr lang="en"/>
              <a:t>Thank You</a:t>
            </a:r>
          </a:p>
        </p:txBody>
      </p:sp>
      <p:sp>
        <p:nvSpPr>
          <p:cNvPr id="420" name="Shape 420"/>
          <p:cNvSpPr txBox="1"/>
          <p:nvPr>
            <p:ph idx="1" type="body"/>
          </p:nvPr>
        </p:nvSpPr>
        <p:spPr>
          <a:xfrm>
            <a:off x="311700" y="1017800"/>
            <a:ext cx="8520600" cy="3834300"/>
          </a:xfrm>
          <a:prstGeom prst="rect">
            <a:avLst/>
          </a:prstGeom>
        </p:spPr>
        <p:txBody>
          <a:bodyPr anchorCtr="0" anchor="t" bIns="91425" lIns="91425" rIns="91425" tIns="91425">
            <a:noAutofit/>
          </a:bodyPr>
          <a:lstStyle/>
          <a:p>
            <a:pPr lvl="0" rtl="0" algn="ctr">
              <a:lnSpc>
                <a:spcPct val="138000"/>
              </a:lnSpc>
              <a:spcBef>
                <a:spcPts val="0"/>
              </a:spcBef>
              <a:buNone/>
            </a:pPr>
            <a:r>
              <a:rPr lang="en" sz="1400">
                <a:solidFill>
                  <a:srgbClr val="000000"/>
                </a:solidFill>
              </a:rPr>
              <a:t>Rupam Jogal (1401003)</a:t>
            </a:r>
          </a:p>
          <a:p>
            <a:pPr lvl="0" rtl="0" algn="ctr">
              <a:lnSpc>
                <a:spcPct val="138000"/>
              </a:lnSpc>
              <a:spcBef>
                <a:spcPts val="0"/>
              </a:spcBef>
              <a:buNone/>
            </a:pPr>
            <a:r>
              <a:rPr lang="en" sz="1400">
                <a:solidFill>
                  <a:srgbClr val="000000"/>
                </a:solidFill>
              </a:rPr>
              <a:t>Rushita Thakkar (1401004)</a:t>
            </a:r>
          </a:p>
          <a:p>
            <a:pPr lvl="0" rtl="0" algn="ctr">
              <a:lnSpc>
                <a:spcPct val="138000"/>
              </a:lnSpc>
              <a:spcBef>
                <a:spcPts val="0"/>
              </a:spcBef>
              <a:buNone/>
            </a:pPr>
            <a:r>
              <a:rPr lang="en" sz="1400">
                <a:solidFill>
                  <a:srgbClr val="000000"/>
                </a:solidFill>
              </a:rPr>
              <a:t>Charmi Kalani (1401067)</a:t>
            </a:r>
          </a:p>
          <a:p>
            <a:pPr lvl="0" rtl="0" algn="ctr">
              <a:lnSpc>
                <a:spcPct val="138000"/>
              </a:lnSpc>
              <a:spcBef>
                <a:spcPts val="0"/>
              </a:spcBef>
              <a:buNone/>
            </a:pPr>
            <a:r>
              <a:rPr lang="en" sz="1400">
                <a:solidFill>
                  <a:srgbClr val="000000"/>
                </a:solidFill>
              </a:rPr>
              <a:t>Ishika Agarwal (1401069)</a:t>
            </a:r>
          </a:p>
          <a:p>
            <a:pPr lvl="0" rtl="0" algn="ctr">
              <a:lnSpc>
                <a:spcPct val="138000"/>
              </a:lnSpc>
              <a:spcBef>
                <a:spcPts val="0"/>
              </a:spcBef>
              <a:buNone/>
            </a:pPr>
            <a:r>
              <a:rPr lang="en" sz="1400">
                <a:solidFill>
                  <a:srgbClr val="000000"/>
                </a:solidFill>
              </a:rPr>
              <a:t>Twinkle Vaghela (1401106)</a:t>
            </a:r>
          </a:p>
          <a:p>
            <a:pPr lvl="0" rtl="0" algn="ctr">
              <a:lnSpc>
                <a:spcPct val="138000"/>
              </a:lnSpc>
              <a:spcBef>
                <a:spcPts val="0"/>
              </a:spcBef>
              <a:buNone/>
            </a:pPr>
            <a:r>
              <a:rPr lang="en" sz="1400">
                <a:solidFill>
                  <a:srgbClr val="000000"/>
                </a:solidFill>
              </a:rPr>
              <a:t>Nivedita Rao (1401100)</a:t>
            </a:r>
          </a:p>
          <a:p>
            <a:pPr indent="0" lvl="0" marL="1828800" rtl="0">
              <a:lnSpc>
                <a:spcPct val="138000"/>
              </a:lnSpc>
              <a:spcBef>
                <a:spcPts val="0"/>
              </a:spcBef>
              <a:buNone/>
            </a:pPr>
            <a:r>
              <a:rPr lang="en" sz="1400">
                <a:solidFill>
                  <a:srgbClr val="000000"/>
                </a:solidFill>
              </a:rPr>
              <a:t>                   		Himani Patel (1401111)</a:t>
            </a:r>
          </a:p>
          <a:p>
            <a:pPr indent="457200" lvl="0" marL="2286000" rtl="0">
              <a:lnSpc>
                <a:spcPct val="138000"/>
              </a:lnSpc>
              <a:spcBef>
                <a:spcPts val="0"/>
              </a:spcBef>
              <a:buNone/>
            </a:pPr>
            <a:r>
              <a:rPr lang="en" sz="1400">
                <a:solidFill>
                  <a:srgbClr val="000000"/>
                </a:solidFill>
              </a:rPr>
              <a:t>  	Honey Gadhiya (1401112)</a:t>
            </a:r>
          </a:p>
          <a:p>
            <a:pPr lvl="0" rtl="0">
              <a:spcBef>
                <a:spcPts val="0"/>
              </a:spcBef>
              <a:buNone/>
            </a:pPr>
            <a:r>
              <a:t/>
            </a:r>
            <a:endParaRPr sz="1300">
              <a:solidFill>
                <a:srgbClr val="000000"/>
              </a:solidFill>
            </a:endParaRPr>
          </a:p>
          <a:p>
            <a:pPr lvl="0" algn="l">
              <a:spcBef>
                <a:spcPts val="0"/>
              </a:spcBef>
              <a:buNone/>
            </a:pPr>
            <a:r>
              <a:t/>
            </a:r>
            <a:endParaRPr>
              <a:solidFill>
                <a:srgbClr val="000000"/>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Recent Overview of crude oil</a:t>
            </a:r>
          </a:p>
        </p:txBody>
      </p:sp>
      <p:sp>
        <p:nvSpPr>
          <p:cNvPr id="121" name="Shape 12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
              <a:t>Oil prices fell sharply in the second half of 2014</a:t>
            </a:r>
          </a:p>
          <a:p>
            <a:pPr indent="-228600" lvl="0" marL="457200" rtl="0">
              <a:spcBef>
                <a:spcPts val="0"/>
              </a:spcBef>
              <a:buChar char="❖"/>
            </a:pPr>
            <a:r>
              <a:rPr lang="en"/>
              <a:t>Four-year period of stability around $105 per barrel  </a:t>
            </a:r>
          </a:p>
          <a:p>
            <a:pPr indent="-228600" lvl="0" marL="457200" rtl="0">
              <a:spcBef>
                <a:spcPts val="0"/>
              </a:spcBef>
              <a:buChar char="❖"/>
            </a:pPr>
            <a:r>
              <a:rPr lang="en"/>
              <a:t>From june 2014,the global oil prices started a trend of downward shift</a:t>
            </a:r>
          </a:p>
          <a:p>
            <a:pPr indent="-228600" lvl="0" marL="457200" rtl="0">
              <a:spcBef>
                <a:spcPts val="0"/>
              </a:spcBef>
              <a:buChar char="❖"/>
            </a:pPr>
            <a:r>
              <a:rPr lang="en"/>
              <a:t>From $115 per barrel touched a low of $45 per barrel in Jan 2015</a:t>
            </a:r>
          </a:p>
          <a:p>
            <a:pPr indent="-228600" lvl="0" marL="457200" rtl="0">
              <a:spcBef>
                <a:spcPts val="0"/>
              </a:spcBef>
              <a:buChar char="❖"/>
            </a:pPr>
            <a:r>
              <a:rPr lang="en"/>
              <a:t>This decline being the largest since the 2008 decline when prices fell from a whooping $145.85 per barrel to $32 per barrel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nvSpPr>
        <p:spPr>
          <a:xfrm>
            <a:off x="465725" y="217500"/>
            <a:ext cx="5650200" cy="989700"/>
          </a:xfrm>
          <a:prstGeom prst="rect">
            <a:avLst/>
          </a:prstGeom>
          <a:noFill/>
          <a:ln>
            <a:noFill/>
          </a:ln>
        </p:spPr>
        <p:txBody>
          <a:bodyPr anchorCtr="0" anchor="t" bIns="91425" lIns="91425" rIns="91425" tIns="91425">
            <a:noAutofit/>
          </a:bodyPr>
          <a:lstStyle/>
          <a:p>
            <a:pPr lvl="0">
              <a:spcBef>
                <a:spcPts val="0"/>
              </a:spcBef>
              <a:buNone/>
            </a:pPr>
            <a:r>
              <a:rPr lang="en" sz="3000">
                <a:solidFill>
                  <a:schemeClr val="dk1"/>
                </a:solidFill>
                <a:latin typeface="Roboto"/>
                <a:ea typeface="Roboto"/>
                <a:cs typeface="Roboto"/>
                <a:sym typeface="Roboto"/>
              </a:rPr>
              <a:t>Plot of crude oil prices in last 10 years</a:t>
            </a:r>
          </a:p>
        </p:txBody>
      </p:sp>
      <p:pic>
        <p:nvPicPr>
          <p:cNvPr id="127" name="Shape 127"/>
          <p:cNvPicPr preferRelativeResize="0"/>
          <p:nvPr/>
        </p:nvPicPr>
        <p:blipFill>
          <a:blip r:embed="rId3">
            <a:alphaModFix/>
          </a:blip>
          <a:stretch>
            <a:fillRect/>
          </a:stretch>
        </p:blipFill>
        <p:spPr>
          <a:xfrm>
            <a:off x="986650" y="1309649"/>
            <a:ext cx="4951525" cy="3373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solidFill>
                  <a:srgbClr val="333333"/>
                </a:solidFill>
                <a:latin typeface="Georgia"/>
                <a:ea typeface="Georgia"/>
                <a:cs typeface="Georgia"/>
                <a:sym typeface="Georgia"/>
              </a:rPr>
              <a:t>The oil industry has a history of booms and busts. It is in its  deepest downturn since the 1990s, if not earlier.Major reasons for drop of oil are:</a:t>
            </a:r>
          </a:p>
          <a:p>
            <a:pPr lvl="0">
              <a:spcBef>
                <a:spcPts val="0"/>
              </a:spcBef>
              <a:buNone/>
            </a:pPr>
            <a:r>
              <a:rPr lang="en"/>
              <a:t>1. Supply and Demand</a:t>
            </a:r>
          </a:p>
          <a:p>
            <a:pPr lvl="0">
              <a:spcBef>
                <a:spcPts val="0"/>
              </a:spcBef>
              <a:buNone/>
            </a:pPr>
            <a:r>
              <a:rPr lang="en"/>
              <a:t>2. Role of OPEC</a:t>
            </a:r>
          </a:p>
          <a:p>
            <a:pPr lvl="0">
              <a:spcBef>
                <a:spcPts val="0"/>
              </a:spcBef>
              <a:buNone/>
            </a:pPr>
            <a:r>
              <a:rPr lang="en"/>
              <a:t>3. Strengthening in US Dollar </a:t>
            </a:r>
          </a:p>
          <a:p>
            <a:pPr lvl="0">
              <a:spcBef>
                <a:spcPts val="0"/>
              </a:spcBef>
              <a:buNone/>
            </a:pPr>
            <a:r>
              <a:rPr lang="en"/>
              <a:t>4. Middle East Countries are back</a:t>
            </a:r>
          </a:p>
        </p:txBody>
      </p:sp>
      <p:sp>
        <p:nvSpPr>
          <p:cNvPr id="133" name="Shape 13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Why are the prices of oil dropping and why now?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