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3" roundtripDataSignature="AMtx7mhub8HnIFIq+4uHQ/3Uxzkgg7ZLc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 name="Shape 47"/>
        <p:cNvGrpSpPr/>
        <p:nvPr/>
      </p:nvGrpSpPr>
      <p:grpSpPr>
        <a:xfrm>
          <a:off x="0" y="0"/>
          <a:ext cx="0" cy="0"/>
          <a:chOff x="0" y="0"/>
          <a:chExt cx="0" cy="0"/>
        </a:xfrm>
      </p:grpSpPr>
      <p:sp>
        <p:nvSpPr>
          <p:cNvPr id="48" name="Google Shape;48;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 name="Google Shape;4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 name="Google Shape;5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9" name="Shape 9"/>
        <p:cNvGrpSpPr/>
        <p:nvPr/>
      </p:nvGrpSpPr>
      <p:grpSpPr>
        <a:xfrm>
          <a:off x="0" y="0"/>
          <a:ext cx="0" cy="0"/>
          <a:chOff x="0" y="0"/>
          <a:chExt cx="0" cy="0"/>
        </a:xfrm>
      </p:grpSpPr>
      <p:sp>
        <p:nvSpPr>
          <p:cNvPr id="10" name="Google Shape;10;p15"/>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1" name="Shape 11"/>
        <p:cNvGrpSpPr/>
        <p:nvPr/>
      </p:nvGrpSpPr>
      <p:grpSpPr>
        <a:xfrm>
          <a:off x="0" y="0"/>
          <a:ext cx="0" cy="0"/>
          <a:chOff x="0" y="0"/>
          <a:chExt cx="0" cy="0"/>
        </a:xfrm>
      </p:grpSpPr>
      <p:sp>
        <p:nvSpPr>
          <p:cNvPr id="12" name="Google Shape;12;p16"/>
          <p:cNvSpPr txBox="1"/>
          <p:nvPr>
            <p:ph type="title"/>
          </p:nvPr>
        </p:nvSpPr>
        <p:spPr>
          <a:xfrm>
            <a:off x="460950" y="2065350"/>
            <a:ext cx="8222100" cy="1012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13" name="Google Shape;13;p16"/>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4" name="Shape 14"/>
        <p:cNvGrpSpPr/>
        <p:nvPr/>
      </p:nvGrpSpPr>
      <p:grpSpPr>
        <a:xfrm>
          <a:off x="0" y="0"/>
          <a:ext cx="0" cy="0"/>
          <a:chOff x="0" y="0"/>
          <a:chExt cx="0" cy="0"/>
        </a:xfrm>
      </p:grpSpPr>
      <p:sp>
        <p:nvSpPr>
          <p:cNvPr id="15" name="Google Shape;15;p17"/>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7"/>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17"/>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18" name="Google Shape;18;p17"/>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9" name="Google Shape;19;p17"/>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18"/>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18"/>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18"/>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24" name="Google Shape;24;p18"/>
          <p:cNvSpPr txBox="1"/>
          <p:nvPr>
            <p:ph idx="1" type="body"/>
          </p:nvPr>
        </p:nvSpPr>
        <p:spPr>
          <a:xfrm>
            <a:off x="471900" y="1919075"/>
            <a:ext cx="3999900" cy="2710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18"/>
          <p:cNvSpPr txBox="1"/>
          <p:nvPr>
            <p:ph idx="2" type="body"/>
          </p:nvPr>
        </p:nvSpPr>
        <p:spPr>
          <a:xfrm>
            <a:off x="4694250" y="1919075"/>
            <a:ext cx="3999900" cy="2710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6" name="Google Shape;26;p1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27" name="Shape 27"/>
        <p:cNvGrpSpPr/>
        <p:nvPr/>
      </p:nvGrpSpPr>
      <p:grpSpPr>
        <a:xfrm>
          <a:off x="0" y="0"/>
          <a:ext cx="0" cy="0"/>
          <a:chOff x="0" y="0"/>
          <a:chExt cx="0" cy="0"/>
        </a:xfrm>
      </p:grpSpPr>
      <p:sp>
        <p:nvSpPr>
          <p:cNvPr id="28" name="Google Shape;28;p19"/>
          <p:cNvSpPr txBox="1"/>
          <p:nvPr>
            <p:ph type="title"/>
          </p:nvPr>
        </p:nvSpPr>
        <p:spPr>
          <a:xfrm>
            <a:off x="490250" y="488250"/>
            <a:ext cx="62271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6000"/>
              <a:buNone/>
              <a:defRPr sz="6000"/>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p:txBody>
      </p:sp>
      <p:sp>
        <p:nvSpPr>
          <p:cNvPr id="29" name="Google Shape;29;p19"/>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20"/>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20"/>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0"/>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34" name="Google Shape;34;p20"/>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21"/>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1"/>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4200"/>
              <a:buNone/>
              <a:defRPr sz="4200">
                <a:solidFill>
                  <a:schemeClr val="dk2"/>
                </a:solidFill>
              </a:defRPr>
            </a:lvl1pPr>
            <a:lvl2pPr lvl="1" algn="ctr">
              <a:lnSpc>
                <a:spcPct val="100000"/>
              </a:lnSpc>
              <a:spcBef>
                <a:spcPts val="0"/>
              </a:spcBef>
              <a:spcAft>
                <a:spcPts val="0"/>
              </a:spcAft>
              <a:buClr>
                <a:schemeClr val="dk2"/>
              </a:buClr>
              <a:buSzPts val="4200"/>
              <a:buNone/>
              <a:defRPr sz="4200">
                <a:solidFill>
                  <a:schemeClr val="dk2"/>
                </a:solidFill>
              </a:defRPr>
            </a:lvl2pPr>
            <a:lvl3pPr lvl="2" algn="ctr">
              <a:lnSpc>
                <a:spcPct val="100000"/>
              </a:lnSpc>
              <a:spcBef>
                <a:spcPts val="0"/>
              </a:spcBef>
              <a:spcAft>
                <a:spcPts val="0"/>
              </a:spcAft>
              <a:buClr>
                <a:schemeClr val="dk2"/>
              </a:buClr>
              <a:buSzPts val="4200"/>
              <a:buNone/>
              <a:defRPr sz="4200">
                <a:solidFill>
                  <a:schemeClr val="dk2"/>
                </a:solidFill>
              </a:defRPr>
            </a:lvl3pPr>
            <a:lvl4pPr lvl="3" algn="ctr">
              <a:lnSpc>
                <a:spcPct val="100000"/>
              </a:lnSpc>
              <a:spcBef>
                <a:spcPts val="0"/>
              </a:spcBef>
              <a:spcAft>
                <a:spcPts val="0"/>
              </a:spcAft>
              <a:buClr>
                <a:schemeClr val="dk2"/>
              </a:buClr>
              <a:buSzPts val="4200"/>
              <a:buNone/>
              <a:defRPr sz="4200">
                <a:solidFill>
                  <a:schemeClr val="dk2"/>
                </a:solidFill>
              </a:defRPr>
            </a:lvl4pPr>
            <a:lvl5pPr lvl="4" algn="ctr">
              <a:lnSpc>
                <a:spcPct val="100000"/>
              </a:lnSpc>
              <a:spcBef>
                <a:spcPts val="0"/>
              </a:spcBef>
              <a:spcAft>
                <a:spcPts val="0"/>
              </a:spcAft>
              <a:buClr>
                <a:schemeClr val="dk2"/>
              </a:buClr>
              <a:buSzPts val="4200"/>
              <a:buNone/>
              <a:defRPr sz="4200">
                <a:solidFill>
                  <a:schemeClr val="dk2"/>
                </a:solidFill>
              </a:defRPr>
            </a:lvl5pPr>
            <a:lvl6pPr lvl="5" algn="ctr">
              <a:lnSpc>
                <a:spcPct val="100000"/>
              </a:lnSpc>
              <a:spcBef>
                <a:spcPts val="0"/>
              </a:spcBef>
              <a:spcAft>
                <a:spcPts val="0"/>
              </a:spcAft>
              <a:buClr>
                <a:schemeClr val="dk2"/>
              </a:buClr>
              <a:buSzPts val="4200"/>
              <a:buNone/>
              <a:defRPr sz="4200">
                <a:solidFill>
                  <a:schemeClr val="dk2"/>
                </a:solidFill>
              </a:defRPr>
            </a:lvl6pPr>
            <a:lvl7pPr lvl="6" algn="ctr">
              <a:lnSpc>
                <a:spcPct val="100000"/>
              </a:lnSpc>
              <a:spcBef>
                <a:spcPts val="0"/>
              </a:spcBef>
              <a:spcAft>
                <a:spcPts val="0"/>
              </a:spcAft>
              <a:buClr>
                <a:schemeClr val="dk2"/>
              </a:buClr>
              <a:buSzPts val="4200"/>
              <a:buNone/>
              <a:defRPr sz="4200">
                <a:solidFill>
                  <a:schemeClr val="dk2"/>
                </a:solidFill>
              </a:defRPr>
            </a:lvl7pPr>
            <a:lvl8pPr lvl="7" algn="ctr">
              <a:lnSpc>
                <a:spcPct val="100000"/>
              </a:lnSpc>
              <a:spcBef>
                <a:spcPts val="0"/>
              </a:spcBef>
              <a:spcAft>
                <a:spcPts val="0"/>
              </a:spcAft>
              <a:buClr>
                <a:schemeClr val="dk2"/>
              </a:buClr>
              <a:buSzPts val="4200"/>
              <a:buNone/>
              <a:defRPr sz="4200">
                <a:solidFill>
                  <a:schemeClr val="dk2"/>
                </a:solidFill>
              </a:defRPr>
            </a:lvl8pPr>
            <a:lvl9pPr lvl="8" algn="ctr">
              <a:lnSpc>
                <a:spcPct val="100000"/>
              </a:lnSpc>
              <a:spcBef>
                <a:spcPts val="0"/>
              </a:spcBef>
              <a:spcAft>
                <a:spcPts val="0"/>
              </a:spcAft>
              <a:buClr>
                <a:schemeClr val="dk2"/>
              </a:buClr>
              <a:buSzPts val="4200"/>
              <a:buNone/>
              <a:defRPr sz="4200">
                <a:solidFill>
                  <a:schemeClr val="dk2"/>
                </a:solidFill>
              </a:defRPr>
            </a:lvl9pPr>
          </a:lstStyle>
          <a:p/>
        </p:txBody>
      </p:sp>
      <p:sp>
        <p:nvSpPr>
          <p:cNvPr id="39" name="Google Shape;39;p21"/>
          <p:cNvSpPr txBox="1"/>
          <p:nvPr>
            <p:ph idx="1" type="subTitle"/>
          </p:nvPr>
        </p:nvSpPr>
        <p:spPr>
          <a:xfrm>
            <a:off x="265500" y="2779467"/>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21"/>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41" name="Google Shape;41;p2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2" name="Shape 42"/>
        <p:cNvGrpSpPr/>
        <p:nvPr/>
      </p:nvGrpSpPr>
      <p:grpSpPr>
        <a:xfrm>
          <a:off x="0" y="0"/>
          <a:ext cx="0" cy="0"/>
          <a:chOff x="0" y="0"/>
          <a:chExt cx="0" cy="0"/>
        </a:xfrm>
      </p:grpSpPr>
      <p:sp>
        <p:nvSpPr>
          <p:cNvPr id="43" name="Google Shape;43;p22"/>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22"/>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22"/>
          <p:cNvSpPr txBox="1"/>
          <p:nvPr>
            <p:ph idx="1" type="body"/>
          </p:nvPr>
        </p:nvSpPr>
        <p:spPr>
          <a:xfrm>
            <a:off x="57150" y="4696825"/>
            <a:ext cx="8382000" cy="4467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lt1"/>
              </a:buClr>
              <a:buSzPts val="1200"/>
              <a:buNone/>
              <a:defRPr sz="1200">
                <a:solidFill>
                  <a:schemeClr val="lt1"/>
                </a:solidFill>
              </a:defRPr>
            </a:lvl1pPr>
          </a:lstStyle>
          <a:p/>
        </p:txBody>
      </p:sp>
      <p:sp>
        <p:nvSpPr>
          <p:cNvPr id="46" name="Google Shape;46;p22"/>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sp>
        <p:nvSpPr>
          <p:cNvPr id="7" name="Google Shape;7;p14"/>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2"/>
              </a:buClr>
              <a:buSzPts val="1800"/>
              <a:buFont typeface="Roboto"/>
              <a:buChar char="●"/>
              <a:defRPr b="0" i="0" sz="1800" u="none" cap="none" strike="noStrike">
                <a:solidFill>
                  <a:schemeClr val="lt2"/>
                </a:solidFill>
                <a:latin typeface="Roboto"/>
                <a:ea typeface="Roboto"/>
                <a:cs typeface="Roboto"/>
                <a:sym typeface="Roboto"/>
              </a:defRPr>
            </a:lvl1pPr>
            <a:lvl2pPr indent="-317500" lvl="1" marL="914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lt2"/>
              </a:buClr>
              <a:buSzPts val="1400"/>
              <a:buFont typeface="Roboto"/>
              <a:buChar char="■"/>
              <a:defRPr b="0" i="0" sz="1400" u="none" cap="none" strike="noStrike">
                <a:solidFill>
                  <a:schemeClr val="lt2"/>
                </a:solidFill>
                <a:latin typeface="Roboto"/>
                <a:ea typeface="Roboto"/>
                <a:cs typeface="Roboto"/>
                <a:sym typeface="Roboto"/>
              </a:defRPr>
            </a:lvl9pPr>
          </a:lstStyle>
          <a:p/>
        </p:txBody>
      </p:sp>
      <p:sp>
        <p:nvSpPr>
          <p:cNvPr id="8" name="Google Shape;8;p14"/>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 name="Shape 50"/>
        <p:cNvGrpSpPr/>
        <p:nvPr/>
      </p:nvGrpSpPr>
      <p:grpSpPr>
        <a:xfrm>
          <a:off x="0" y="0"/>
          <a:ext cx="0" cy="0"/>
          <a:chOff x="0" y="0"/>
          <a:chExt cx="0" cy="0"/>
        </a:xfrm>
      </p:grpSpPr>
      <p:pic>
        <p:nvPicPr>
          <p:cNvPr descr="unnamed.png" id="51" name="Google Shape;51;p1"/>
          <p:cNvPicPr preferRelativeResize="0"/>
          <p:nvPr/>
        </p:nvPicPr>
        <p:blipFill rotWithShape="1">
          <a:blip r:embed="rId3">
            <a:alphaModFix/>
          </a:blip>
          <a:srcRect b="0" l="0" r="0" t="0"/>
          <a:stretch/>
        </p:blipFill>
        <p:spPr>
          <a:xfrm>
            <a:off x="1334744" y="0"/>
            <a:ext cx="6471480" cy="3159903"/>
          </a:xfrm>
          <a:prstGeom prst="rect">
            <a:avLst/>
          </a:prstGeom>
          <a:noFill/>
          <a:ln>
            <a:noFill/>
          </a:ln>
        </p:spPr>
      </p:pic>
      <p:sp>
        <p:nvSpPr>
          <p:cNvPr id="52" name="Google Shape;52;p1"/>
          <p:cNvSpPr txBox="1"/>
          <p:nvPr/>
        </p:nvSpPr>
        <p:spPr>
          <a:xfrm>
            <a:off x="364020" y="3372336"/>
            <a:ext cx="8151532" cy="9336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b="0" i="0" lang="en" sz="3600" u="none" cap="none" strike="noStrike">
                <a:solidFill>
                  <a:srgbClr val="212121"/>
                </a:solidFill>
                <a:latin typeface="Arial"/>
                <a:ea typeface="Arial"/>
                <a:cs typeface="Arial"/>
                <a:sym typeface="Arial"/>
              </a:rPr>
              <a:t>INFO6105 Final Project</a:t>
            </a:r>
            <a:endParaRPr/>
          </a:p>
          <a:p>
            <a:pPr indent="0" lvl="1" marL="0" marR="0" rtl="0" algn="ctr">
              <a:lnSpc>
                <a:spcPct val="100000"/>
              </a:lnSpc>
              <a:spcBef>
                <a:spcPts val="0"/>
              </a:spcBef>
              <a:spcAft>
                <a:spcPts val="0"/>
              </a:spcAft>
              <a:buNone/>
            </a:pPr>
            <a:r>
              <a:rPr b="0" i="0" lang="en" sz="2400" u="none" cap="none" strike="noStrike">
                <a:solidFill>
                  <a:srgbClr val="212121"/>
                </a:solidFill>
                <a:latin typeface="Arial"/>
                <a:ea typeface="Arial"/>
                <a:cs typeface="Arial"/>
                <a:sym typeface="Arial"/>
              </a:rPr>
              <a:t>	  Airbnb Recruiting New User Bookings Prediction</a:t>
            </a:r>
            <a:endParaRPr b="0" i="0" sz="2400" u="none" cap="none" strike="noStrike">
              <a:solidFill>
                <a:srgbClr val="212121"/>
              </a:solidFill>
              <a:latin typeface="Arial"/>
              <a:ea typeface="Arial"/>
              <a:cs typeface="Arial"/>
              <a:sym typeface="Arial"/>
            </a:endParaRPr>
          </a:p>
        </p:txBody>
      </p:sp>
      <p:sp>
        <p:nvSpPr>
          <p:cNvPr id="53" name="Google Shape;53;p1"/>
          <p:cNvSpPr txBox="1"/>
          <p:nvPr/>
        </p:nvSpPr>
        <p:spPr>
          <a:xfrm>
            <a:off x="3546744" y="4456958"/>
            <a:ext cx="1801194"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 sz="1400" u="none" cap="none" strike="noStrike">
                <a:solidFill>
                  <a:srgbClr val="000000"/>
                </a:solidFill>
                <a:latin typeface="Arial"/>
                <a:ea typeface="Arial"/>
                <a:cs typeface="Arial"/>
                <a:sym typeface="Arial"/>
              </a:rPr>
              <a:t>By Team Avengers</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0"/>
          <p:cNvSpPr txBox="1"/>
          <p:nvPr>
            <p:ph idx="1" type="body"/>
          </p:nvPr>
        </p:nvSpPr>
        <p:spPr>
          <a:xfrm>
            <a:off x="512346" y="1935254"/>
            <a:ext cx="7196806" cy="2885703"/>
          </a:xfrm>
          <a:prstGeom prst="rect">
            <a:avLst/>
          </a:prstGeom>
          <a:noFill/>
          <a:ln>
            <a:noFill/>
          </a:ln>
        </p:spPr>
        <p:txBody>
          <a:bodyPr anchorCtr="0" anchor="t" bIns="91425" lIns="91425" spcFirstLastPara="1" rIns="91425" wrap="square" tIns="91425">
            <a:noAutofit/>
          </a:bodyPr>
          <a:lstStyle/>
          <a:p>
            <a:pPr indent="0" lvl="0" marL="139700" rtl="0" algn="l">
              <a:lnSpc>
                <a:spcPct val="115000"/>
              </a:lnSpc>
              <a:spcBef>
                <a:spcPts val="0"/>
              </a:spcBef>
              <a:spcAft>
                <a:spcPts val="0"/>
              </a:spcAft>
              <a:buSzPts val="1400"/>
              <a:buNone/>
            </a:pPr>
            <a:r>
              <a:rPr lang="en"/>
              <a:t>When using XGBoost, it costs relatively long time to train.</a:t>
            </a:r>
            <a:endParaRPr/>
          </a:p>
          <a:p>
            <a:pPr indent="0" lvl="0" marL="139700" rtl="0" algn="l">
              <a:lnSpc>
                <a:spcPct val="115000"/>
              </a:lnSpc>
              <a:spcBef>
                <a:spcPts val="0"/>
              </a:spcBef>
              <a:spcAft>
                <a:spcPts val="0"/>
              </a:spcAft>
              <a:buSzPts val="1400"/>
              <a:buNone/>
            </a:pPr>
            <a:r>
              <a:t/>
            </a:r>
            <a:endParaRPr/>
          </a:p>
          <a:p>
            <a:pPr indent="0" lvl="0" marL="139700" rtl="0" algn="l">
              <a:lnSpc>
                <a:spcPct val="115000"/>
              </a:lnSpc>
              <a:spcBef>
                <a:spcPts val="0"/>
              </a:spcBef>
              <a:spcAft>
                <a:spcPts val="0"/>
              </a:spcAft>
              <a:buSzPts val="1400"/>
              <a:buNone/>
            </a:pPr>
            <a:r>
              <a:rPr lang="en"/>
              <a:t>We predicted with different classifiers:</a:t>
            </a:r>
            <a:endParaRPr/>
          </a:p>
          <a:p>
            <a:pPr indent="0" lvl="0" marL="139700" rtl="0" algn="l">
              <a:lnSpc>
                <a:spcPct val="115000"/>
              </a:lnSpc>
              <a:spcBef>
                <a:spcPts val="0"/>
              </a:spcBef>
              <a:spcAft>
                <a:spcPts val="0"/>
              </a:spcAft>
              <a:buSzPts val="1400"/>
              <a:buNone/>
            </a:pPr>
            <a:r>
              <a:t/>
            </a:r>
            <a:endParaRPr/>
          </a:p>
          <a:p>
            <a:pPr indent="-342900" lvl="0" marL="482600" rtl="0" algn="l">
              <a:lnSpc>
                <a:spcPct val="115000"/>
              </a:lnSpc>
              <a:spcBef>
                <a:spcPts val="0"/>
              </a:spcBef>
              <a:spcAft>
                <a:spcPts val="0"/>
              </a:spcAft>
              <a:buSzPts val="1400"/>
              <a:buFont typeface="Arial"/>
              <a:buAutoNum type="arabicPeriod"/>
            </a:pPr>
            <a:r>
              <a:rPr lang="en"/>
              <a:t>XGB trained on all (training) data</a:t>
            </a:r>
            <a:endParaRPr/>
          </a:p>
          <a:p>
            <a:pPr indent="-342900" lvl="0" marL="482600" rtl="0" algn="l">
              <a:lnSpc>
                <a:spcPct val="115000"/>
              </a:lnSpc>
              <a:spcBef>
                <a:spcPts val="0"/>
              </a:spcBef>
              <a:spcAft>
                <a:spcPts val="0"/>
              </a:spcAft>
              <a:buSzPts val="1400"/>
              <a:buFont typeface="Arial"/>
              <a:buAutoNum type="arabicPeriod"/>
            </a:pPr>
            <a:r>
              <a:rPr lang="en"/>
              <a:t>RandomForests trained on all data</a:t>
            </a:r>
            <a:endParaRPr/>
          </a:p>
          <a:p>
            <a:pPr indent="-342900" lvl="0" marL="482600" rtl="0" algn="l">
              <a:lnSpc>
                <a:spcPct val="115000"/>
              </a:lnSpc>
              <a:spcBef>
                <a:spcPts val="0"/>
              </a:spcBef>
              <a:spcAft>
                <a:spcPts val="0"/>
              </a:spcAft>
              <a:buSzPts val="1400"/>
              <a:buFont typeface="Arial"/>
              <a:buAutoNum type="arabicPeriod"/>
            </a:pPr>
            <a:r>
              <a:rPr lang="en"/>
              <a:t>XGB classifier trained on recent (aka fresh) data only</a:t>
            </a:r>
            <a:endParaRPr/>
          </a:p>
          <a:p>
            <a:pPr indent="-342900" lvl="0" marL="482600" rtl="0" algn="l">
              <a:lnSpc>
                <a:spcPct val="115000"/>
              </a:lnSpc>
              <a:spcBef>
                <a:spcPts val="0"/>
              </a:spcBef>
              <a:spcAft>
                <a:spcPts val="0"/>
              </a:spcAft>
              <a:buSzPts val="1400"/>
              <a:buFont typeface="Arial"/>
              <a:buAutoNum type="arabicPeriod"/>
            </a:pPr>
            <a:r>
              <a:rPr lang="en"/>
              <a:t>RandomForests trained on all data only. </a:t>
            </a:r>
            <a:endParaRPr/>
          </a:p>
          <a:p>
            <a:pPr indent="0" lvl="0" marL="139700" rtl="0" algn="l">
              <a:lnSpc>
                <a:spcPct val="115000"/>
              </a:lnSpc>
              <a:spcBef>
                <a:spcPts val="0"/>
              </a:spcBef>
              <a:spcAft>
                <a:spcPts val="0"/>
              </a:spcAft>
              <a:buSzPts val="1400"/>
              <a:buNone/>
            </a:pPr>
            <a:r>
              <a:t/>
            </a:r>
            <a:endParaRPr/>
          </a:p>
          <a:p>
            <a:pPr indent="0" lvl="0" marL="139700" rtl="0" algn="l">
              <a:lnSpc>
                <a:spcPct val="115000"/>
              </a:lnSpc>
              <a:spcBef>
                <a:spcPts val="0"/>
              </a:spcBef>
              <a:spcAft>
                <a:spcPts val="0"/>
              </a:spcAft>
              <a:buSzPts val="1400"/>
              <a:buNone/>
            </a:pPr>
            <a:r>
              <a:rPr lang="en"/>
              <a:t>Please see details of the training process in Notebook. ient </a:t>
            </a:r>
            <a:endParaRPr/>
          </a:p>
        </p:txBody>
      </p:sp>
      <p:sp>
        <p:nvSpPr>
          <p:cNvPr id="110" name="Google Shape;110;p10"/>
          <p:cNvSpPr txBox="1"/>
          <p:nvPr>
            <p:ph type="title"/>
          </p:nvPr>
        </p:nvSpPr>
        <p:spPr>
          <a:xfrm>
            <a:off x="250771" y="690190"/>
            <a:ext cx="8779978" cy="1048913"/>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Advanced Approach- Steps</a:t>
            </a:r>
            <a:endParaRPr/>
          </a:p>
          <a:p>
            <a:pPr indent="0" lvl="0" marL="3200400" rtl="0" algn="l">
              <a:lnSpc>
                <a:spcPct val="100000"/>
              </a:lnSpc>
              <a:spcBef>
                <a:spcPts val="0"/>
              </a:spcBef>
              <a:spcAft>
                <a:spcPts val="0"/>
              </a:spcAft>
              <a:buSzPts val="3200"/>
              <a:buNone/>
            </a:pPr>
            <a:r>
              <a:rPr lang="en" sz="2400">
                <a:solidFill>
                  <a:srgbClr val="FFFFFF"/>
                </a:solidFill>
              </a:rPr>
              <a:t>Feature Extraction &amp; Gradient Boosting</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1"/>
          <p:cNvSpPr txBox="1"/>
          <p:nvPr>
            <p:ph idx="1" type="body"/>
          </p:nvPr>
        </p:nvSpPr>
        <p:spPr>
          <a:xfrm>
            <a:off x="471899" y="1919075"/>
            <a:ext cx="7568915" cy="27102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AutoNum type="arabicPeriod"/>
            </a:pPr>
            <a:r>
              <a:rPr lang="en"/>
              <a:t>The prediction result of our first approach is stored as submissiong.csv (Note that score may varies at each runtime) </a:t>
            </a:r>
            <a:endParaRPr/>
          </a:p>
          <a:p>
            <a:pPr indent="-317500" lvl="0" marL="457200" rtl="0" algn="l">
              <a:lnSpc>
                <a:spcPct val="115000"/>
              </a:lnSpc>
              <a:spcBef>
                <a:spcPts val="0"/>
              </a:spcBef>
              <a:spcAft>
                <a:spcPts val="0"/>
              </a:spcAft>
              <a:buSzPts val="1400"/>
              <a:buAutoNum type="arabicPeriod"/>
            </a:pPr>
            <a:r>
              <a:rPr lang="en"/>
              <a:t>Please see the notebook for more metrics in details.</a:t>
            </a:r>
            <a:endParaRPr/>
          </a:p>
          <a:p>
            <a:pPr indent="-228600" lvl="0" marL="457200" rtl="0" algn="l">
              <a:lnSpc>
                <a:spcPct val="115000"/>
              </a:lnSpc>
              <a:spcBef>
                <a:spcPts val="0"/>
              </a:spcBef>
              <a:spcAft>
                <a:spcPts val="0"/>
              </a:spcAft>
              <a:buSzPts val="1400"/>
              <a:buNone/>
            </a:pPr>
            <a:r>
              <a:t/>
            </a:r>
            <a:endParaRPr/>
          </a:p>
        </p:txBody>
      </p:sp>
      <p:sp>
        <p:nvSpPr>
          <p:cNvPr id="116" name="Google Shape;116;p11"/>
          <p:cNvSpPr txBox="1"/>
          <p:nvPr>
            <p:ph type="title"/>
          </p:nvPr>
        </p:nvSpPr>
        <p:spPr>
          <a:xfrm>
            <a:off x="250771" y="690190"/>
            <a:ext cx="8779978" cy="1048913"/>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Advanced Approach- Performance</a:t>
            </a:r>
            <a:endParaRPr/>
          </a:p>
          <a:p>
            <a:pPr indent="457200" lvl="0" marL="2743200" rtl="0" algn="l">
              <a:lnSpc>
                <a:spcPct val="100000"/>
              </a:lnSpc>
              <a:spcBef>
                <a:spcPts val="0"/>
              </a:spcBef>
              <a:spcAft>
                <a:spcPts val="0"/>
              </a:spcAft>
              <a:buSzPts val="3200"/>
              <a:buNone/>
            </a:pPr>
            <a:r>
              <a:rPr lang="en"/>
              <a:t> </a:t>
            </a:r>
            <a:r>
              <a:rPr lang="en" sz="2400">
                <a:solidFill>
                  <a:srgbClr val="FFFFFF"/>
                </a:solidFill>
              </a:rPr>
              <a:t>Feature Extraction &amp; Gradient Boosting</a:t>
            </a:r>
            <a:endParaRPr sz="2400"/>
          </a:p>
        </p:txBody>
      </p:sp>
      <p:pic>
        <p:nvPicPr>
          <p:cNvPr descr="Screen Shot 2019-08-15 at 11.05.20 AM.png" id="117" name="Google Shape;117;p11"/>
          <p:cNvPicPr preferRelativeResize="0"/>
          <p:nvPr/>
        </p:nvPicPr>
        <p:blipFill rotWithShape="1">
          <a:blip r:embed="rId3">
            <a:alphaModFix/>
          </a:blip>
          <a:srcRect b="0" l="0" r="0" t="0"/>
          <a:stretch/>
        </p:blipFill>
        <p:spPr>
          <a:xfrm>
            <a:off x="703774" y="3049496"/>
            <a:ext cx="6542688" cy="123533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2"/>
          <p:cNvSpPr txBox="1"/>
          <p:nvPr>
            <p:ph type="title"/>
          </p:nvPr>
        </p:nvSpPr>
        <p:spPr>
          <a:xfrm>
            <a:off x="474350" y="246900"/>
            <a:ext cx="8278500" cy="951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6000"/>
              <a:buNone/>
            </a:pPr>
            <a:r>
              <a:rPr lang="en" sz="3000"/>
              <a:t>What we learn from this project:</a:t>
            </a:r>
            <a:endParaRPr sz="3000"/>
          </a:p>
        </p:txBody>
      </p:sp>
      <p:sp>
        <p:nvSpPr>
          <p:cNvPr id="123" name="Google Shape;123;p12"/>
          <p:cNvSpPr txBox="1"/>
          <p:nvPr/>
        </p:nvSpPr>
        <p:spPr>
          <a:xfrm>
            <a:off x="524675" y="1198800"/>
            <a:ext cx="7218300" cy="2853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FFFFFF"/>
                </a:solidFill>
                <a:latin typeface="Roboto"/>
                <a:ea typeface="Roboto"/>
                <a:cs typeface="Roboto"/>
                <a:sym typeface="Roboto"/>
              </a:rPr>
              <a:t>Understanding the dataset is always the most important step.</a:t>
            </a:r>
            <a:endParaRPr b="0" i="0" sz="1800" u="none" cap="none" strike="noStrike">
              <a:solidFill>
                <a:srgbClr val="FFFFFF"/>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FFFFFF"/>
                </a:solidFill>
                <a:latin typeface="Roboto"/>
                <a:ea typeface="Roboto"/>
                <a:cs typeface="Roboto"/>
                <a:sym typeface="Roboto"/>
              </a:rPr>
              <a:t>Take the objective and given dataset into consideration as a whole part, try to figure out it’s inner connection. It will guide researcher on the way of coding.</a:t>
            </a:r>
            <a:endParaRPr b="0" i="0" sz="1800" u="none" cap="none" strike="noStrike">
              <a:solidFill>
                <a:srgbClr val="FFFFFF"/>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FFFFFF"/>
                </a:solidFill>
                <a:latin typeface="Roboto"/>
                <a:ea typeface="Roboto"/>
                <a:cs typeface="Roboto"/>
                <a:sym typeface="Roboto"/>
              </a:rPr>
              <a:t>The essence is always hidden in the dataset. The more data cleaning you do, the deeper you dig into it, the better it reveals to you.</a:t>
            </a:r>
            <a:endParaRPr b="0" i="0" sz="1800" u="none" cap="none" strike="noStrike">
              <a:solidFill>
                <a:srgbClr val="FFFFFF"/>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FFFFFF"/>
                </a:solidFill>
                <a:latin typeface="Roboto"/>
                <a:ea typeface="Roboto"/>
                <a:cs typeface="Roboto"/>
                <a:sym typeface="Roboto"/>
              </a:rPr>
              <a:t>Advanced algorithm should be accelerator, but can never be generator. The power is always generated by the dataset, and the algorithm is the thing that you can empower.</a:t>
            </a:r>
            <a:endParaRPr b="0" i="0" sz="1800" u="none" cap="none" strike="noStrike">
              <a:solidFill>
                <a:srgbClr val="FFFFFF"/>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title"/>
          </p:nvPr>
        </p:nvSpPr>
        <p:spPr>
          <a:xfrm>
            <a:off x="474350" y="635165"/>
            <a:ext cx="8278500" cy="951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6000"/>
              <a:buNone/>
            </a:pPr>
            <a:r>
              <a:rPr lang="en" sz="3000"/>
              <a:t>Thanks!</a:t>
            </a:r>
            <a:endParaRPr sz="3000"/>
          </a:p>
        </p:txBody>
      </p:sp>
      <p:sp>
        <p:nvSpPr>
          <p:cNvPr id="129" name="Google Shape;129;p13"/>
          <p:cNvSpPr txBox="1"/>
          <p:nvPr/>
        </p:nvSpPr>
        <p:spPr>
          <a:xfrm>
            <a:off x="524675" y="1700309"/>
            <a:ext cx="7218300" cy="2853900"/>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0000"/>
              </a:lnSpc>
              <a:spcBef>
                <a:spcPts val="0"/>
              </a:spcBef>
              <a:spcAft>
                <a:spcPts val="0"/>
              </a:spcAft>
              <a:buClr>
                <a:srgbClr val="000000"/>
              </a:buClr>
              <a:buSzPts val="1800"/>
              <a:buFont typeface="Arial"/>
              <a:buChar char="•"/>
            </a:pPr>
            <a:r>
              <a:rPr b="0" i="0" lang="en" sz="1800" u="none" cap="none" strike="noStrike">
                <a:solidFill>
                  <a:srgbClr val="FFFFFF"/>
                </a:solidFill>
                <a:latin typeface="Roboto"/>
                <a:ea typeface="Roboto"/>
                <a:cs typeface="Roboto"/>
                <a:sym typeface="Roboto"/>
              </a:rPr>
              <a:t>Shen Wang</a:t>
            </a:r>
            <a:r>
              <a:rPr lang="en" sz="1800">
                <a:solidFill>
                  <a:srgbClr val="FFFFFF"/>
                </a:solidFill>
                <a:latin typeface="Roboto"/>
                <a:ea typeface="Roboto"/>
                <a:cs typeface="Roboto"/>
                <a:sym typeface="Roboto"/>
              </a:rPr>
              <a:t>	w</a:t>
            </a:r>
            <a:r>
              <a:rPr b="0" i="0" lang="en" sz="1800" u="none" cap="none" strike="noStrike">
                <a:solidFill>
                  <a:srgbClr val="FFFFFF"/>
                </a:solidFill>
                <a:latin typeface="Roboto"/>
                <a:ea typeface="Roboto"/>
                <a:cs typeface="Roboto"/>
                <a:sym typeface="Roboto"/>
              </a:rPr>
              <a:t>ang.shen1@husky.neu.edu </a:t>
            </a:r>
            <a:endParaRPr/>
          </a:p>
          <a:p>
            <a:pPr indent="-285750" lvl="0" marL="285750" marR="0" rtl="0" algn="l">
              <a:lnSpc>
                <a:spcPct val="100000"/>
              </a:lnSpc>
              <a:spcBef>
                <a:spcPts val="0"/>
              </a:spcBef>
              <a:spcAft>
                <a:spcPts val="0"/>
              </a:spcAft>
              <a:buClr>
                <a:srgbClr val="000000"/>
              </a:buClr>
              <a:buSzPts val="1800"/>
              <a:buFont typeface="Arial"/>
              <a:buChar char="•"/>
            </a:pPr>
            <a:r>
              <a:rPr b="0" i="0" lang="en" sz="1800" u="none" cap="none" strike="noStrike">
                <a:solidFill>
                  <a:srgbClr val="FFFFFF"/>
                </a:solidFill>
                <a:latin typeface="Roboto"/>
                <a:ea typeface="Roboto"/>
                <a:cs typeface="Roboto"/>
                <a:sym typeface="Roboto"/>
              </a:rPr>
              <a:t>Xuanqi Li li</a:t>
            </a:r>
            <a:r>
              <a:rPr lang="en" sz="1800">
                <a:solidFill>
                  <a:srgbClr val="FFFFFF"/>
                </a:solidFill>
                <a:latin typeface="Roboto"/>
                <a:ea typeface="Roboto"/>
                <a:cs typeface="Roboto"/>
                <a:sym typeface="Roboto"/>
              </a:rPr>
              <a:t> 	</a:t>
            </a:r>
            <a:r>
              <a:rPr b="0" i="0" lang="en" sz="1800" u="none" cap="none" strike="noStrike">
                <a:solidFill>
                  <a:srgbClr val="FFFFFF"/>
                </a:solidFill>
                <a:latin typeface="Roboto"/>
                <a:ea typeface="Roboto"/>
                <a:cs typeface="Roboto"/>
                <a:sym typeface="Roboto"/>
              </a:rPr>
              <a:t>xuanq@husky.neu.edu</a:t>
            </a:r>
            <a:endParaRPr b="0" i="0" sz="1800" u="none" cap="none" strike="noStrike">
              <a:solidFill>
                <a:srgbClr val="FFFFFF"/>
              </a:solidFill>
              <a:latin typeface="Roboto"/>
              <a:ea typeface="Roboto"/>
              <a:cs typeface="Roboto"/>
              <a:sym typeface="Roboto"/>
            </a:endParaRPr>
          </a:p>
          <a:p>
            <a:pPr indent="-285750" lvl="0" marL="285750" marR="0" rtl="0" algn="l">
              <a:lnSpc>
                <a:spcPct val="100000"/>
              </a:lnSpc>
              <a:spcBef>
                <a:spcPts val="0"/>
              </a:spcBef>
              <a:spcAft>
                <a:spcPts val="0"/>
              </a:spcAft>
              <a:buClr>
                <a:srgbClr val="000000"/>
              </a:buClr>
              <a:buSzPts val="1800"/>
              <a:buFont typeface="Arial"/>
              <a:buChar char="•"/>
            </a:pPr>
            <a:r>
              <a:rPr b="0" i="0" lang="en" sz="1800" u="none" cap="none" strike="noStrike">
                <a:solidFill>
                  <a:srgbClr val="FFFFFF"/>
                </a:solidFill>
                <a:latin typeface="Roboto"/>
                <a:ea typeface="Roboto"/>
                <a:cs typeface="Roboto"/>
                <a:sym typeface="Roboto"/>
              </a:rPr>
              <a:t>Mingjun Wang 	yang.mingj@husky.neu.nedu</a:t>
            </a:r>
            <a:endParaRPr b="0" i="0" sz="1800" u="none" cap="none" strike="noStrike">
              <a:solidFill>
                <a:srgbClr val="FFFFFF"/>
              </a:solidFill>
              <a:latin typeface="Roboto"/>
              <a:ea typeface="Roboto"/>
              <a:cs typeface="Roboto"/>
              <a:sym typeface="Roboto"/>
            </a:endParaRPr>
          </a:p>
          <a:p>
            <a:pPr indent="-285750" lvl="0" marL="285750" marR="0" rtl="0" algn="l">
              <a:lnSpc>
                <a:spcPct val="100000"/>
              </a:lnSpc>
              <a:spcBef>
                <a:spcPts val="0"/>
              </a:spcBef>
              <a:spcAft>
                <a:spcPts val="0"/>
              </a:spcAft>
              <a:buClr>
                <a:srgbClr val="000000"/>
              </a:buClr>
              <a:buSzPts val="1800"/>
              <a:buFont typeface="Arial"/>
              <a:buChar char="•"/>
            </a:pPr>
            <a:r>
              <a:rPr b="0" i="0" lang="en" sz="1800" u="none" cap="none" strike="noStrike">
                <a:solidFill>
                  <a:srgbClr val="FFFFFF"/>
                </a:solidFill>
                <a:latin typeface="Roboto"/>
                <a:ea typeface="Roboto"/>
                <a:cs typeface="Roboto"/>
                <a:sym typeface="Roboto"/>
              </a:rPr>
              <a:t>Yawei Wang 	wang.yaw@husky.neu.edu </a:t>
            </a:r>
            <a:endParaRPr b="0" i="0" sz="1800" u="none" cap="none" strike="noStrike">
              <a:solidFill>
                <a:srgbClr val="FFFFFF"/>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Google Shape;58;p2"/>
          <p:cNvSpPr txBox="1"/>
          <p:nvPr>
            <p:ph type="title"/>
          </p:nvPr>
        </p:nvSpPr>
        <p:spPr>
          <a:xfrm>
            <a:off x="460950" y="377400"/>
            <a:ext cx="8222100" cy="1012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200"/>
              <a:buNone/>
            </a:pPr>
            <a:r>
              <a:rPr lang="en"/>
              <a:t>Project Description</a:t>
            </a:r>
            <a:endParaRPr/>
          </a:p>
        </p:txBody>
      </p:sp>
      <p:sp>
        <p:nvSpPr>
          <p:cNvPr id="59" name="Google Shape;59;p2"/>
          <p:cNvSpPr txBox="1"/>
          <p:nvPr/>
        </p:nvSpPr>
        <p:spPr>
          <a:xfrm>
            <a:off x="613075" y="1592425"/>
            <a:ext cx="7038600" cy="2842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FFFFFF"/>
                </a:solidFill>
                <a:latin typeface="Roboto"/>
                <a:ea typeface="Roboto"/>
                <a:cs typeface="Roboto"/>
                <a:sym typeface="Roboto"/>
              </a:rPr>
              <a:t>Objective: Prediction the country_destination that a new airbnb user will travel to</a:t>
            </a:r>
            <a:endParaRPr b="0" i="0" sz="1800" u="none" cap="none" strike="noStrike">
              <a:solidFill>
                <a:srgbClr val="FFFFFF"/>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FFFFFF"/>
                </a:solidFill>
                <a:latin typeface="Roboto"/>
                <a:ea typeface="Roboto"/>
                <a:cs typeface="Roboto"/>
                <a:sym typeface="Roboto"/>
              </a:rPr>
              <a:t>Datasets:  test_users.csv and train_users.csv contains basic information and destination of past users.</a:t>
            </a:r>
            <a:endParaRPr b="0" i="0" sz="1800" u="none" cap="none" strike="noStrike">
              <a:solidFill>
                <a:srgbClr val="FFFFFF"/>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FFFFFF"/>
                </a:solidFill>
                <a:latin typeface="Roboto"/>
                <a:ea typeface="Roboto"/>
                <a:cs typeface="Roboto"/>
                <a:sym typeface="Roboto"/>
              </a:rPr>
              <a:t>                Sessions.csv contains additional web log informations generated when user use Airbnb website.</a:t>
            </a:r>
            <a:endParaRPr b="0" i="0" sz="1800" u="none" cap="none" strike="noStrike">
              <a:solidFill>
                <a:srgbClr val="FFFFFF"/>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FFFFFF"/>
                </a:solidFill>
                <a:latin typeface="Roboto"/>
                <a:ea typeface="Roboto"/>
                <a:cs typeface="Roboto"/>
                <a:sym typeface="Roboto"/>
              </a:rPr>
              <a:t>             </a:t>
            </a:r>
            <a:endParaRPr b="0" i="0" sz="1800" u="none" cap="none" strike="noStrike">
              <a:solidFill>
                <a:srgbClr val="FFFFFF"/>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3"/>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Overall steps</a:t>
            </a:r>
            <a:endParaRPr/>
          </a:p>
        </p:txBody>
      </p:sp>
      <p:sp>
        <p:nvSpPr>
          <p:cNvPr id="65" name="Google Shape;65;p3"/>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Arial"/>
              <a:buAutoNum type="arabicPeriod"/>
            </a:pPr>
            <a:r>
              <a:rPr lang="en"/>
              <a:t>Data exploration</a:t>
            </a:r>
            <a:endParaRPr/>
          </a:p>
          <a:p>
            <a:pPr indent="-342900" lvl="0" marL="457200" rtl="0" algn="l">
              <a:lnSpc>
                <a:spcPct val="115000"/>
              </a:lnSpc>
              <a:spcBef>
                <a:spcPts val="0"/>
              </a:spcBef>
              <a:spcAft>
                <a:spcPts val="0"/>
              </a:spcAft>
              <a:buSzPts val="1800"/>
              <a:buFont typeface="Arial"/>
              <a:buAutoNum type="arabicPeriod"/>
            </a:pPr>
            <a:r>
              <a:rPr lang="en"/>
              <a:t>Load in datasets</a:t>
            </a:r>
            <a:endParaRPr/>
          </a:p>
          <a:p>
            <a:pPr indent="-342900" lvl="0" marL="457200" rtl="0" algn="l">
              <a:lnSpc>
                <a:spcPct val="115000"/>
              </a:lnSpc>
              <a:spcBef>
                <a:spcPts val="0"/>
              </a:spcBef>
              <a:spcAft>
                <a:spcPts val="0"/>
              </a:spcAft>
              <a:buSzPts val="1800"/>
              <a:buFont typeface="Arial"/>
              <a:buAutoNum type="arabicPeriod"/>
            </a:pPr>
            <a:r>
              <a:rPr lang="en"/>
              <a:t>Try two different approaches</a:t>
            </a:r>
            <a:endParaRPr/>
          </a:p>
          <a:p>
            <a:pPr indent="-342900" lvl="0" marL="457200" rtl="0" algn="l">
              <a:lnSpc>
                <a:spcPct val="115000"/>
              </a:lnSpc>
              <a:spcBef>
                <a:spcPts val="0"/>
              </a:spcBef>
              <a:spcAft>
                <a:spcPts val="0"/>
              </a:spcAft>
              <a:buSzPts val="1800"/>
              <a:buFont typeface="Arial"/>
              <a:buAutoNum type="arabicPeriod"/>
            </a:pPr>
            <a:r>
              <a:rPr lang="en"/>
              <a:t>Output predicted results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4"/>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Data Exploration</a:t>
            </a:r>
            <a:endParaRPr/>
          </a:p>
        </p:txBody>
      </p:sp>
      <p:sp>
        <p:nvSpPr>
          <p:cNvPr id="71" name="Google Shape;71;p4"/>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AutoNum type="arabicPeriod"/>
            </a:pPr>
            <a:r>
              <a:rPr lang="en"/>
              <a:t>There are missing data in `date_first_booking`, `gender`, `age` columns. So in our first approach, we applied imputation to fill and clean these features. </a:t>
            </a:r>
            <a:endParaRPr/>
          </a:p>
          <a:p>
            <a:pPr indent="-342900" lvl="0" marL="457200" rtl="0" algn="l">
              <a:lnSpc>
                <a:spcPct val="115000"/>
              </a:lnSpc>
              <a:spcBef>
                <a:spcPts val="0"/>
              </a:spcBef>
              <a:spcAft>
                <a:spcPts val="0"/>
              </a:spcAft>
              <a:buSzPts val="1800"/>
              <a:buAutoNum type="arabicPeriod"/>
            </a:pPr>
            <a:r>
              <a:rPr lang="en"/>
              <a:t>The `date_first_booking`: date of first booking, does not seem to be related to our study, so we dropped it.</a:t>
            </a:r>
            <a:endParaRPr/>
          </a:p>
          <a:p>
            <a:pPr indent="-342900" lvl="0" marL="457200" rtl="0" algn="l">
              <a:lnSpc>
                <a:spcPct val="115000"/>
              </a:lnSpc>
              <a:spcBef>
                <a:spcPts val="0"/>
              </a:spcBef>
              <a:spcAft>
                <a:spcPts val="0"/>
              </a:spcAft>
              <a:buSzPts val="1800"/>
              <a:buAutoNum type="arabicPeriod"/>
            </a:pPr>
            <a:r>
              <a:rPr lang="en"/>
              <a:t>`timestamp_first_active`: timestamp of the first activity, which could user's first visit of the website or first download of the app. We do not think it is helpful for destination contribution, so we dropped it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5"/>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Load in datasets</a:t>
            </a:r>
            <a:endParaRPr/>
          </a:p>
        </p:txBody>
      </p:sp>
      <p:sp>
        <p:nvSpPr>
          <p:cNvPr id="77" name="Google Shape;77;p5"/>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Initially we mainly used train_users_2.csv &amp; test_users.csv</a:t>
            </a:r>
            <a:endParaRPr/>
          </a:p>
          <a:p>
            <a:pPr indent="-342900" lvl="0" marL="457200" rtl="0" algn="l">
              <a:lnSpc>
                <a:spcPct val="115000"/>
              </a:lnSpc>
              <a:spcBef>
                <a:spcPts val="0"/>
              </a:spcBef>
              <a:spcAft>
                <a:spcPts val="0"/>
              </a:spcAft>
              <a:buSzPts val="1800"/>
              <a:buChar char="●"/>
            </a:pPr>
            <a:r>
              <a:rPr lang="en"/>
              <a:t>Later in our 2</a:t>
            </a:r>
            <a:r>
              <a:rPr baseline="30000" lang="en"/>
              <a:t>nd</a:t>
            </a:r>
            <a:r>
              <a:rPr lang="en"/>
              <a:t> approach, we extract session_feature.csv for advanced prediction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6"/>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Two Approaches</a:t>
            </a:r>
            <a:endParaRPr/>
          </a:p>
        </p:txBody>
      </p:sp>
      <p:sp>
        <p:nvSpPr>
          <p:cNvPr id="83" name="Google Shape;83;p6"/>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First/Naive approach: </a:t>
            </a:r>
            <a:endParaRPr/>
          </a:p>
          <a:p>
            <a:pPr indent="0" lvl="0" marL="0" rtl="0" algn="l">
              <a:lnSpc>
                <a:spcPct val="115000"/>
              </a:lnSpc>
              <a:spcBef>
                <a:spcPts val="1600"/>
              </a:spcBef>
              <a:spcAft>
                <a:spcPts val="0"/>
              </a:spcAft>
              <a:buSzPts val="1800"/>
              <a:buNone/>
            </a:pPr>
            <a:r>
              <a:rPr lang="en"/>
              <a:t>                                  Random Forest Regression</a:t>
            </a:r>
            <a:endParaRPr/>
          </a:p>
          <a:p>
            <a:pPr indent="0" lvl="0" marL="0" rtl="0" algn="l">
              <a:lnSpc>
                <a:spcPct val="115000"/>
              </a:lnSpc>
              <a:spcBef>
                <a:spcPts val="1600"/>
              </a:spcBef>
              <a:spcAft>
                <a:spcPts val="0"/>
              </a:spcAft>
              <a:buSzPts val="1800"/>
              <a:buNone/>
            </a:pPr>
            <a:r>
              <a:rPr lang="en"/>
              <a:t>Second/Advanced approach: </a:t>
            </a:r>
            <a:endParaRPr/>
          </a:p>
          <a:p>
            <a:pPr indent="0" lvl="0" marL="0" rtl="0" algn="l">
              <a:lnSpc>
                <a:spcPct val="115000"/>
              </a:lnSpc>
              <a:spcBef>
                <a:spcPts val="1600"/>
              </a:spcBef>
              <a:spcAft>
                <a:spcPts val="1600"/>
              </a:spcAft>
              <a:buSzPts val="1800"/>
              <a:buNone/>
            </a:pPr>
            <a:r>
              <a:rPr lang="en"/>
              <a:t>                                  Additional Feature Extraction and Gradient Boosting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7"/>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Simple Random Forest - Preprocess</a:t>
            </a:r>
            <a:endParaRPr/>
          </a:p>
        </p:txBody>
      </p:sp>
      <p:sp>
        <p:nvSpPr>
          <p:cNvPr id="89" name="Google Shape;89;p7"/>
          <p:cNvSpPr txBox="1"/>
          <p:nvPr>
            <p:ph idx="1" type="body"/>
          </p:nvPr>
        </p:nvSpPr>
        <p:spPr>
          <a:xfrm>
            <a:off x="471900" y="1919075"/>
            <a:ext cx="4926300" cy="27102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AutoNum type="arabicPeriod"/>
            </a:pPr>
            <a:r>
              <a:rPr lang="en"/>
              <a:t>Observe the dataset</a:t>
            </a:r>
            <a:endParaRPr/>
          </a:p>
          <a:p>
            <a:pPr indent="-317500" lvl="0" marL="457200" rtl="0" algn="l">
              <a:lnSpc>
                <a:spcPct val="115000"/>
              </a:lnSpc>
              <a:spcBef>
                <a:spcPts val="0"/>
              </a:spcBef>
              <a:spcAft>
                <a:spcPts val="0"/>
              </a:spcAft>
              <a:buSzPts val="1400"/>
              <a:buAutoNum type="arabicPeriod"/>
            </a:pPr>
            <a:r>
              <a:rPr lang="en"/>
              <a:t>Observe the missing percentage of several columns</a:t>
            </a:r>
            <a:endParaRPr/>
          </a:p>
          <a:p>
            <a:pPr indent="-317500" lvl="0" marL="457200" rtl="0" algn="l">
              <a:lnSpc>
                <a:spcPct val="115000"/>
              </a:lnSpc>
              <a:spcBef>
                <a:spcPts val="0"/>
              </a:spcBef>
              <a:spcAft>
                <a:spcPts val="0"/>
              </a:spcAft>
              <a:buSzPts val="1400"/>
              <a:buAutoNum type="arabicPeriod"/>
            </a:pPr>
            <a:r>
              <a:rPr lang="en"/>
              <a:t>Preprocess the dataset – fill null value &amp; clean data</a:t>
            </a:r>
            <a:endParaRPr/>
          </a:p>
          <a:p>
            <a:pPr indent="-317500" lvl="0" marL="457200" rtl="0" algn="l">
              <a:lnSpc>
                <a:spcPct val="115000"/>
              </a:lnSpc>
              <a:spcBef>
                <a:spcPts val="0"/>
              </a:spcBef>
              <a:spcAft>
                <a:spcPts val="0"/>
              </a:spcAft>
              <a:buSzPts val="1400"/>
              <a:buAutoNum type="arabicPeriod"/>
            </a:pPr>
            <a:r>
              <a:rPr lang="en"/>
              <a:t>Scale the dataset</a:t>
            </a:r>
            <a:endParaRPr/>
          </a:p>
          <a:p>
            <a:pPr indent="-317500" lvl="0" marL="457200" rtl="0" algn="l">
              <a:lnSpc>
                <a:spcPct val="115000"/>
              </a:lnSpc>
              <a:spcBef>
                <a:spcPts val="0"/>
              </a:spcBef>
              <a:spcAft>
                <a:spcPts val="0"/>
              </a:spcAft>
              <a:buSzPts val="1400"/>
              <a:buAutoNum type="arabicPeriod"/>
            </a:pPr>
            <a:r>
              <a:rPr lang="en"/>
              <a:t>Fit model with data and train model</a:t>
            </a:r>
            <a:endParaRPr/>
          </a:p>
          <a:p>
            <a:pPr indent="-317500" lvl="0" marL="457200" rtl="0" algn="l">
              <a:lnSpc>
                <a:spcPct val="115000"/>
              </a:lnSpc>
              <a:spcBef>
                <a:spcPts val="0"/>
              </a:spcBef>
              <a:spcAft>
                <a:spcPts val="0"/>
              </a:spcAft>
              <a:buSzPts val="1400"/>
              <a:buAutoNum type="arabicPeriod"/>
            </a:pPr>
            <a:r>
              <a:rPr lang="en"/>
              <a:t>First model is overfit, do hyperparameter tuning</a:t>
            </a:r>
            <a:endParaRPr/>
          </a:p>
          <a:p>
            <a:pPr indent="-317500" lvl="0" marL="457200" rtl="0" algn="l">
              <a:lnSpc>
                <a:spcPct val="115000"/>
              </a:lnSpc>
              <a:spcBef>
                <a:spcPts val="0"/>
              </a:spcBef>
              <a:spcAft>
                <a:spcPts val="0"/>
              </a:spcAft>
              <a:buSzPts val="1400"/>
              <a:buAutoNum type="arabicPeriod"/>
            </a:pPr>
            <a:r>
              <a:rPr lang="en"/>
              <a:t>Using GridSearch to do hyperparameter tuning</a:t>
            </a:r>
            <a:endParaRPr/>
          </a:p>
          <a:p>
            <a:pPr indent="-317500" lvl="0" marL="457200" rtl="0" algn="l">
              <a:lnSpc>
                <a:spcPct val="115000"/>
              </a:lnSpc>
              <a:spcBef>
                <a:spcPts val="0"/>
              </a:spcBef>
              <a:spcAft>
                <a:spcPts val="0"/>
              </a:spcAft>
              <a:buSzPts val="1400"/>
              <a:buAutoNum type="arabicPeriod"/>
            </a:pPr>
            <a:r>
              <a:rPr lang="en"/>
              <a:t>Train second model use the result of GridSearch</a:t>
            </a:r>
            <a:endParaRPr/>
          </a:p>
          <a:p>
            <a:pPr indent="-317500" lvl="0" marL="457200" rtl="0" algn="l">
              <a:lnSpc>
                <a:spcPct val="115000"/>
              </a:lnSpc>
              <a:spcBef>
                <a:spcPts val="0"/>
              </a:spcBef>
              <a:spcAft>
                <a:spcPts val="0"/>
              </a:spcAft>
              <a:buSzPts val="1400"/>
              <a:buAutoNum type="arabicPeriod"/>
            </a:pPr>
            <a:r>
              <a:rPr lang="en"/>
              <a:t>Prediction</a:t>
            </a:r>
            <a:endParaRPr/>
          </a:p>
        </p:txBody>
      </p:sp>
      <p:sp>
        <p:nvSpPr>
          <p:cNvPr id="90" name="Google Shape;90;p7"/>
          <p:cNvSpPr txBox="1"/>
          <p:nvPr>
            <p:ph idx="2" type="body"/>
          </p:nvPr>
        </p:nvSpPr>
        <p:spPr>
          <a:xfrm>
            <a:off x="5669000" y="1919075"/>
            <a:ext cx="3025200" cy="271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400"/>
              <a:buNone/>
            </a:pPr>
            <a:r>
              <a:rPr lang="en"/>
              <a:t>Details are revealed in the Notebook</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8"/>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Simple Random Forest - Performance</a:t>
            </a:r>
            <a:endParaRPr/>
          </a:p>
        </p:txBody>
      </p:sp>
      <p:sp>
        <p:nvSpPr>
          <p:cNvPr id="96" name="Google Shape;96;p8"/>
          <p:cNvSpPr txBox="1"/>
          <p:nvPr>
            <p:ph idx="1" type="body"/>
          </p:nvPr>
        </p:nvSpPr>
        <p:spPr>
          <a:xfrm>
            <a:off x="471899" y="1919075"/>
            <a:ext cx="7568915" cy="27102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AutoNum type="arabicPeriod"/>
            </a:pPr>
            <a:r>
              <a:rPr lang="en"/>
              <a:t>The prediction result of our first approach is stored as submissiong_naive.csv (Note that score may varies at each runtime) </a:t>
            </a:r>
            <a:endParaRPr/>
          </a:p>
          <a:p>
            <a:pPr indent="-317500" lvl="0" marL="457200" rtl="0" algn="l">
              <a:lnSpc>
                <a:spcPct val="115000"/>
              </a:lnSpc>
              <a:spcBef>
                <a:spcPts val="0"/>
              </a:spcBef>
              <a:spcAft>
                <a:spcPts val="0"/>
              </a:spcAft>
              <a:buSzPts val="1400"/>
              <a:buAutoNum type="arabicPeriod"/>
            </a:pPr>
            <a:r>
              <a:rPr lang="en"/>
              <a:t>Please see the notebook for more metrics in details.</a:t>
            </a:r>
            <a:endParaRPr/>
          </a:p>
          <a:p>
            <a:pPr indent="-228600" lvl="0" marL="457200" rtl="0" algn="l">
              <a:lnSpc>
                <a:spcPct val="115000"/>
              </a:lnSpc>
              <a:spcBef>
                <a:spcPts val="0"/>
              </a:spcBef>
              <a:spcAft>
                <a:spcPts val="0"/>
              </a:spcAft>
              <a:buSzPts val="1400"/>
              <a:buNone/>
            </a:pPr>
            <a:r>
              <a:t/>
            </a:r>
            <a:endParaRPr/>
          </a:p>
        </p:txBody>
      </p:sp>
      <p:pic>
        <p:nvPicPr>
          <p:cNvPr descr="Screen Shot 2019-08-15 at 10.45.20 AM.png" id="97" name="Google Shape;97;p8"/>
          <p:cNvPicPr preferRelativeResize="0"/>
          <p:nvPr/>
        </p:nvPicPr>
        <p:blipFill rotWithShape="1">
          <a:blip r:embed="rId3">
            <a:alphaModFix/>
          </a:blip>
          <a:srcRect b="0" l="0" r="0" t="0"/>
          <a:stretch/>
        </p:blipFill>
        <p:spPr>
          <a:xfrm>
            <a:off x="630969" y="3025231"/>
            <a:ext cx="4123549" cy="743792"/>
          </a:xfrm>
          <a:prstGeom prst="rect">
            <a:avLst/>
          </a:prstGeom>
          <a:noFill/>
          <a:ln>
            <a:noFill/>
          </a:ln>
        </p:spPr>
      </p:pic>
      <p:pic>
        <p:nvPicPr>
          <p:cNvPr descr="WechatIMG1938.jpeg" id="98" name="Google Shape;98;p8"/>
          <p:cNvPicPr preferRelativeResize="0"/>
          <p:nvPr/>
        </p:nvPicPr>
        <p:blipFill rotWithShape="1">
          <a:blip r:embed="rId4">
            <a:alphaModFix/>
          </a:blip>
          <a:srcRect b="0" l="0" r="0" t="0"/>
          <a:stretch/>
        </p:blipFill>
        <p:spPr>
          <a:xfrm>
            <a:off x="5867264" y="2572256"/>
            <a:ext cx="2643458" cy="244991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9"/>
          <p:cNvSpPr txBox="1"/>
          <p:nvPr>
            <p:ph type="title"/>
          </p:nvPr>
        </p:nvSpPr>
        <p:spPr>
          <a:xfrm>
            <a:off x="250771" y="690190"/>
            <a:ext cx="8779978" cy="1048913"/>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Advanced Approach- Thoughts</a:t>
            </a:r>
            <a:endParaRPr/>
          </a:p>
          <a:p>
            <a:pPr indent="457200" lvl="0" marL="2743200" rtl="0" algn="l">
              <a:lnSpc>
                <a:spcPct val="100000"/>
              </a:lnSpc>
              <a:spcBef>
                <a:spcPts val="0"/>
              </a:spcBef>
              <a:spcAft>
                <a:spcPts val="0"/>
              </a:spcAft>
              <a:buSzPts val="3200"/>
              <a:buNone/>
            </a:pPr>
            <a:r>
              <a:rPr lang="en" sz="2400">
                <a:solidFill>
                  <a:srgbClr val="FFFFFF"/>
                </a:solidFill>
              </a:rPr>
              <a:t>Feature Extraction &amp; Gradient Boosting</a:t>
            </a:r>
            <a:endParaRPr sz="2400"/>
          </a:p>
        </p:txBody>
      </p:sp>
      <p:sp>
        <p:nvSpPr>
          <p:cNvPr id="104" name="Google Shape;104;p9"/>
          <p:cNvSpPr txBox="1"/>
          <p:nvPr>
            <p:ph idx="1" type="body"/>
          </p:nvPr>
        </p:nvSpPr>
        <p:spPr>
          <a:xfrm>
            <a:off x="471899" y="1967609"/>
            <a:ext cx="8094724" cy="2885703"/>
          </a:xfrm>
          <a:prstGeom prst="rect">
            <a:avLst/>
          </a:prstGeom>
          <a:noFill/>
          <a:ln>
            <a:noFill/>
          </a:ln>
        </p:spPr>
        <p:txBody>
          <a:bodyPr anchorCtr="0" anchor="t" bIns="91425" lIns="91425" spcFirstLastPara="1" rIns="91425" wrap="square" tIns="91425">
            <a:noAutofit/>
          </a:bodyPr>
          <a:lstStyle/>
          <a:p>
            <a:pPr indent="0" lvl="0" marL="139700" rtl="0" algn="ctr">
              <a:lnSpc>
                <a:spcPct val="115000"/>
              </a:lnSpc>
              <a:spcBef>
                <a:spcPts val="0"/>
              </a:spcBef>
              <a:spcAft>
                <a:spcPts val="0"/>
              </a:spcAft>
              <a:buSzPts val="1400"/>
              <a:buNone/>
            </a:pPr>
            <a:r>
              <a:rPr lang="en"/>
              <a:t>Realizing the performance of our first approach was not ideal enough, we were motivated by other kaggle users online, to try to use sessions.csv to help our training, as it might contains useful dimensions which can help our prediction.</a:t>
            </a:r>
            <a:endParaRPr/>
          </a:p>
          <a:p>
            <a:pPr indent="0" lvl="0" marL="139700" rtl="0" algn="ctr">
              <a:lnSpc>
                <a:spcPct val="115000"/>
              </a:lnSpc>
              <a:spcBef>
                <a:spcPts val="0"/>
              </a:spcBef>
              <a:spcAft>
                <a:spcPts val="0"/>
              </a:spcAft>
              <a:buSzPts val="1400"/>
              <a:buNone/>
            </a:pPr>
            <a:r>
              <a:t/>
            </a:r>
            <a:endParaRPr/>
          </a:p>
          <a:p>
            <a:pPr indent="0" lvl="0" marL="139700" rtl="0" algn="ctr">
              <a:lnSpc>
                <a:spcPct val="115000"/>
              </a:lnSpc>
              <a:spcBef>
                <a:spcPts val="0"/>
              </a:spcBef>
              <a:spcAft>
                <a:spcPts val="0"/>
              </a:spcAft>
              <a:buSzPts val="1400"/>
              <a:buNone/>
            </a:pPr>
            <a:r>
              <a:rPr lang="en"/>
              <a:t>Also, for the learning algorithm, we did search and found XGBoost, which is an Gradient Boosting way of do the model training, might be helpful to our model build.</a:t>
            </a:r>
            <a:endParaRPr/>
          </a:p>
          <a:p>
            <a:pPr indent="0" lvl="0" marL="139700" rtl="0" algn="ctr">
              <a:lnSpc>
                <a:spcPct val="115000"/>
              </a:lnSpc>
              <a:spcBef>
                <a:spcPts val="0"/>
              </a:spcBef>
              <a:spcAft>
                <a:spcPts val="0"/>
              </a:spcAft>
              <a:buSzPts val="1400"/>
              <a:buNone/>
            </a:pPr>
            <a:r>
              <a:t/>
            </a:r>
            <a:endParaRPr/>
          </a:p>
          <a:p>
            <a:pPr indent="0" lvl="0" marL="139700" rtl="0" algn="ctr">
              <a:lnSpc>
                <a:spcPct val="115000"/>
              </a:lnSpc>
              <a:spcBef>
                <a:spcPts val="0"/>
              </a:spcBef>
              <a:spcAft>
                <a:spcPts val="0"/>
              </a:spcAft>
              <a:buSzPts val="1400"/>
              <a:buNone/>
            </a:pPr>
            <a:r>
              <a:rPr lang="en"/>
              <a:t>Therefore, we  additional process to preprocess sessions.csv, statistically and selectly processed it, stored the output file as sessions_features.csv. In a later point of time, we will bring it in to help our training process.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