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9" r:id="rId7"/>
    <p:sldId id="258" r:id="rId8"/>
    <p:sldId id="270" r:id="rId9"/>
    <p:sldId id="271" r:id="rId10"/>
    <p:sldId id="272" r:id="rId11"/>
    <p:sldId id="269" r:id="rId12"/>
    <p:sldId id="260" r:id="rId13"/>
    <p:sldId id="261" r:id="rId14"/>
    <p:sldId id="262" r:id="rId15"/>
    <p:sldId id="264" r:id="rId16"/>
    <p:sldId id="265" r:id="rId17"/>
    <p:sldId id="267" r:id="rId18"/>
    <p:sldId id="26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49A58-4D63-491B-A5F5-07A6DA7C672D}" v="12" dt="2025-02-26T09:44:45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D6EE6-E99E-4A3D-A728-158589DB75E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2696-DFCD-4534-A251-E7A3D3D7D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8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REMINDER LOOK AT FRIENDS API, EXPLAIN COOKIE AND HEADER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12696-DFCD-4534-A251-E7A3D3D7DE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42171-EC58-BA1E-AA03-4D5E30BD6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AC169-93A7-406A-C803-17AB1B48D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3ABCF-0668-A29D-4156-AA253C0D9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REMINDER LOOK AT FRIENDS API, EXPLAIN COOKIE AND HEADER STUFF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FC3B-6345-980C-0A13-25EE87608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12696-DFCD-4534-A251-E7A3D3D7DE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3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https://beautiful-soup-4.readthedocs.io/en/latest/#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12696-DFCD-4534-A251-E7A3D3D7DE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20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3910-33E2-2E2C-5FF1-6BD3D6F00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91C2-BAB4-4D7E-B281-44B3E662A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8AAA-F0C0-5D51-37A4-CD88ACF9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108F-9E93-82F9-CA99-903D0402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4BD8B-46BB-72BB-95E0-231A33A8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09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1B7F-756C-F7DA-4ED8-6EED5360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DD128-DDFA-9453-8D31-DF60F611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36BEA-A448-7933-2E10-BB07F88B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79E6-2495-6A02-03AF-A6113CE7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529D-D505-2099-4764-4F5B4C5B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5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5820F-5970-7130-78A6-2C68354E8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D3CD7-0314-78B0-AB2E-DB536A20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378ED-916F-164E-EAB5-5F3035B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B4975-4B30-DC6F-3353-3F3A11DA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B441-1ABD-BD0B-89DC-DC1ED648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0313-86BF-88FA-C134-E34A711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FE80-594F-062B-FD44-602F3F24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5E55-0F78-DBA9-F99E-DC285521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D88CC-81ED-58D4-38AC-6D7D22C4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44E7-F11A-B83F-CDE2-0DDAB068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8914-6E36-A174-A546-8BD735CC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E378-47C9-C56E-D301-60B4DB8D7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5ED3-847F-A424-F48A-58E4C79A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9C37-A468-AD8A-7DAB-A781D54D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D0DA-D73C-0373-72C0-18AAF64A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3E45-365A-84FF-A440-B34D4F87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B400-128A-BC94-7B02-19D4F994A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DE48B-30A7-DC4C-46CF-59918E715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43E3-9932-3800-21C7-373090C2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10FC8-12E2-D420-CFD1-7BD307F7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E954A-B6EE-9F9B-8D39-090F43F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998E-4CF5-D328-82B4-B290D86E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9390F-D0BD-533E-2A52-2515A958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D4DD8-1D09-0F13-32FE-15CB11607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F9E7-2703-FAAB-3A05-B11B798DC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E5BB6-1B28-2B80-4B94-65889C98A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9D258-F67D-EE35-DEAF-54763D4C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7EDC0-68DC-0DB1-6EDB-FAFB9604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F8D89-98BD-6300-4E96-C6AC189F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CF40-1FF6-8C0C-A9AB-FCB0F2A6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31F72-B7A5-6278-D198-5AEA5371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91603-548C-616C-96DE-FDB39635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EB7C8-98AB-E583-5E62-1970C076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B71CF-F60D-F6CB-DF4F-66CB3F5A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93EA6-5B1B-0B37-6785-84BB404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D4306-0C6F-131D-2F82-F3291F0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0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1896-6B57-1D35-BBF4-EA0321FC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8F61-77F0-05D9-3AA8-7471B894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706C-0324-B684-959A-17F80E7B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BDB48-7356-3D1B-CB52-9A1B035A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F7A43-E126-BB6D-B615-8EE0AC66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3CA5-5F34-659C-4250-478C66B4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5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5CF5-1268-8014-28F4-EE005327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291AB-ACEF-15BB-DE04-7D9DD1AB4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831C6-B5F5-5B25-5A37-9BACA4A5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BD842-18C2-22C4-4AE2-3ABE2A11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168D-8992-761B-E604-81D8D484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4DCB-466D-7627-D0AA-6D581953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AEB40-3EC7-2B2C-1792-5CAB8646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B9D7F-074B-4A9F-D6EC-8C2F915F0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8419-409B-E743-16BA-A0FFDD4B8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6C937-C7E7-410C-850B-83135C74E332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E33B-2479-CC06-A271-4D90E1FEC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7A450-60D8-15AC-169A-A5CBD97DC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699AFB-B6E2-4EBF-824F-1DCE65163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ry-x/ProsperScrapingWorksh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s.roblox.com/doc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C0AE-8F77-1DB1-ABCC-8FE215A15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7D9F3-2D26-AE0C-9916-AC623A307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am </a:t>
            </a:r>
            <a:r>
              <a:rPr lang="en-GB" dirty="0" err="1"/>
              <a:t>ignatius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9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DE08-153F-6364-6924-2DACB9F2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BeautifulSoup</a:t>
            </a:r>
            <a:r>
              <a:rPr lang="en-US" dirty="0"/>
              <a:t> vs Selenium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13F89-62A4-D6BF-F2C1-503DC76F8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822352"/>
              </p:ext>
            </p:extLst>
          </p:nvPr>
        </p:nvGraphicFramePr>
        <p:xfrm>
          <a:off x="838203" y="1377569"/>
          <a:ext cx="10515597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896332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838665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3308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Feat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Selenium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BeautifulSoup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2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Best for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Websites with JS-loaded 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Static HTML scraping (faster)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5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Speed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Slow (interacts with browser)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 (parses HTML in memory)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78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Handles JS?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(reads only static HTML)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4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Handles dynamic pages?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Yes (clicking, scrolling, interacting)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(only reads what is loaded)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6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Ease of use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Harder (need to find and interact /w elements)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Easier, just use .find() and .select() functions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6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Resource Usage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 (runs a full browser, uses CPU and RAM)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Low (just parses html, very lightweight)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4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Pagination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 click “next” buttons easily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Needs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 patterns (query param </a:t>
                      </a:r>
                      <a:r>
                        <a:rPr lang="en-US" dirty="0" err="1"/>
                        <a:t>ect</a:t>
                      </a:r>
                      <a:r>
                        <a:rPr lang="en-US" dirty="0"/>
                        <a:t>) or ajax handling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5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Risk of getting blocked (rip)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High, detectable as automation, needs proxies + headless mode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Low (mimics a regular request so is harder to detect)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File download/upload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3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0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872E-9C62-29D0-2581-72F78BB2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 how can </a:t>
            </a:r>
            <a:r>
              <a:rPr lang="en-US" dirty="0" err="1"/>
              <a:t>i</a:t>
            </a:r>
            <a:r>
              <a:rPr lang="en-US" dirty="0"/>
              <a:t> use these?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72C0-A34A-2594-D6AB-8F627B64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 1 – extracting content from static web pages</a:t>
            </a:r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 err="1"/>
              <a:t>wikipedia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dirty="0"/>
              <a:t>https://en.wikipedia.org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522E6-0286-2D80-EE52-C1DB69A99ADA}"/>
              </a:ext>
            </a:extLst>
          </p:cNvPr>
          <p:cNvSpPr txBox="1"/>
          <p:nvPr/>
        </p:nvSpPr>
        <p:spPr>
          <a:xfrm>
            <a:off x="3792773" y="5187631"/>
            <a:ext cx="10233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https://github.com/Chary-x/ProsperScrapingWorkshop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47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22A03-3411-93E8-9E1C-83DA71668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6F3C-BE86-0891-BAF1-8527F350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 how can </a:t>
            </a:r>
            <a:r>
              <a:rPr lang="en-US" dirty="0" err="1"/>
              <a:t>i</a:t>
            </a:r>
            <a:r>
              <a:rPr lang="en-US" dirty="0"/>
              <a:t> use these?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0269-7B3B-0127-0A77-4A5DAE41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 2 – extracting content from static web pages</a:t>
            </a:r>
          </a:p>
          <a:p>
            <a:pPr marL="0" indent="0" algn="ctr">
              <a:buNone/>
            </a:pPr>
            <a:r>
              <a:rPr lang="en-US" dirty="0"/>
              <a:t>(book scraping site)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dirty="0"/>
              <a:t>https://books.toscrape.com/</a:t>
            </a:r>
          </a:p>
        </p:txBody>
      </p:sp>
    </p:spTree>
    <p:extLst>
      <p:ext uri="{BB962C8B-B14F-4D97-AF65-F5344CB8AC3E}">
        <p14:creationId xmlns:p14="http://schemas.microsoft.com/office/powerpoint/2010/main" val="110200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85A99-6443-3F99-F692-F27477F83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CE63-98BF-14F3-7CB3-E4511CFC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 how can </a:t>
            </a:r>
            <a:r>
              <a:rPr lang="en-US" dirty="0" err="1"/>
              <a:t>i</a:t>
            </a:r>
            <a:r>
              <a:rPr lang="en-US" dirty="0"/>
              <a:t> use these?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9498-9841-C223-8BD2-8C880841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 3 – interacting with elements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dirty="0"/>
              <a:t>https://books.toscrape.com/</a:t>
            </a:r>
          </a:p>
        </p:txBody>
      </p:sp>
    </p:spTree>
    <p:extLst>
      <p:ext uri="{BB962C8B-B14F-4D97-AF65-F5344CB8AC3E}">
        <p14:creationId xmlns:p14="http://schemas.microsoft.com/office/powerpoint/2010/main" val="422936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4894C-A5CE-EA2D-0C7F-48E3A1EAA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6022-4B82-921D-81A1-946B14E9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 how can </a:t>
            </a:r>
            <a:r>
              <a:rPr lang="en-US" dirty="0" err="1"/>
              <a:t>i</a:t>
            </a:r>
            <a:r>
              <a:rPr lang="en-US" dirty="0"/>
              <a:t> use these?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4E24-F45A-F5A7-9A8C-E97403BF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 4a – interacting with elements (combo)#</a:t>
            </a:r>
          </a:p>
          <a:p>
            <a:pPr marL="0" indent="0" algn="ctr">
              <a:buNone/>
            </a:pPr>
            <a:r>
              <a:rPr lang="en-US" dirty="0"/>
              <a:t>https://www.morganstanley.com/careers/career-opportunities-search?opportunity=sg</a:t>
            </a:r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54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76EED-B825-2552-EF93-36EF90691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D012-C6CE-F054-002B-25AEADB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well how can </a:t>
            </a:r>
            <a:r>
              <a:rPr lang="en-US" dirty="0" err="1"/>
              <a:t>i</a:t>
            </a:r>
            <a:r>
              <a:rPr lang="en-US" dirty="0"/>
              <a:t> use these?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22B9-B62E-B0EC-2D98-6F086B29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demo 4b – interacting with elements (just selenium)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dirty="0"/>
              <a:t>https://www.morganstanley.com/careers/career-opportunities-search?opportunity=sg</a:t>
            </a:r>
          </a:p>
        </p:txBody>
      </p:sp>
    </p:spTree>
    <p:extLst>
      <p:ext uri="{BB962C8B-B14F-4D97-AF65-F5344CB8AC3E}">
        <p14:creationId xmlns:p14="http://schemas.microsoft.com/office/powerpoint/2010/main" val="222095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0ECC-5A1F-CD95-7682-FABCC038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2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chat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72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A8D7-F219-2064-F257-4E9911DB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web scraping!</a:t>
            </a:r>
          </a:p>
        </p:txBody>
      </p:sp>
      <p:pic>
        <p:nvPicPr>
          <p:cNvPr id="5" name="Content Placeholder 4" descr="A diagram of a web scraping software&#10;&#10;AI-generated content may be incorrect.">
            <a:extLst>
              <a:ext uri="{FF2B5EF4-FFF2-40B4-BE49-F238E27FC236}">
                <a16:creationId xmlns:a16="http://schemas.microsoft.com/office/drawing/2014/main" id="{3538BBA8-4AA6-3EB1-B89A-DC80CA0E3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584" y="3105149"/>
            <a:ext cx="5102154" cy="2672557"/>
          </a:xfrm>
        </p:spPr>
      </p:pic>
      <p:pic>
        <p:nvPicPr>
          <p:cNvPr id="7" name="Picture 6" descr="A person holding a magnifying glass and a web scraping&#10;&#10;AI-generated content may be incorrect.">
            <a:extLst>
              <a:ext uri="{FF2B5EF4-FFF2-40B4-BE49-F238E27FC236}">
                <a16:creationId xmlns:a16="http://schemas.microsoft.com/office/drawing/2014/main" id="{7DE18803-3035-18E4-13F4-6A30A756F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2848768"/>
            <a:ext cx="6467475" cy="269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9520-8CAA-57DC-A4E7-DFC167AD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well what is a website!?!?!</a:t>
            </a:r>
          </a:p>
        </p:txBody>
      </p:sp>
      <p:pic>
        <p:nvPicPr>
          <p:cNvPr id="5" name="Content Placeholder 4" descr="A long hallway with rows of computer servers&#10;&#10;AI-generated content may be incorrect.">
            <a:extLst>
              <a:ext uri="{FF2B5EF4-FFF2-40B4-BE49-F238E27FC236}">
                <a16:creationId xmlns:a16="http://schemas.microsoft.com/office/drawing/2014/main" id="{C0FEB450-2581-33BD-BC18-FB8E7A0D6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73" y="1690688"/>
            <a:ext cx="7256954" cy="4351338"/>
          </a:xfrm>
        </p:spPr>
      </p:pic>
    </p:spTree>
    <p:extLst>
      <p:ext uri="{BB962C8B-B14F-4D97-AF65-F5344CB8AC3E}">
        <p14:creationId xmlns:p14="http://schemas.microsoft.com/office/powerpoint/2010/main" val="89312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5DD6-1279-C217-DCF7-31CBFDC8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</a:t>
            </a:r>
            <a:r>
              <a:rPr lang="en-GB" dirty="0" err="1"/>
              <a:t>dom</a:t>
            </a:r>
            <a:endParaRPr lang="en-GB" dirty="0"/>
          </a:p>
        </p:txBody>
      </p:sp>
      <p:pic>
        <p:nvPicPr>
          <p:cNvPr id="8" name="Content Placeholder 7" descr="A diagram of a body&#10;&#10;AI-generated content may be incorrect.">
            <a:extLst>
              <a:ext uri="{FF2B5EF4-FFF2-40B4-BE49-F238E27FC236}">
                <a16:creationId xmlns:a16="http://schemas.microsoft.com/office/drawing/2014/main" id="{64C470BB-D5D1-C25D-AA6A-26733DCE3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96" y="2793611"/>
            <a:ext cx="6438900" cy="2165900"/>
          </a:xfrm>
        </p:spPr>
      </p:pic>
      <p:pic>
        <p:nvPicPr>
          <p:cNvPr id="10" name="Picture 9" descr="A diagram of a document&#10;&#10;AI-generated content may be incorrect.">
            <a:extLst>
              <a:ext uri="{FF2B5EF4-FFF2-40B4-BE49-F238E27FC236}">
                <a16:creationId xmlns:a16="http://schemas.microsoft.com/office/drawing/2014/main" id="{4C205645-1D31-176D-4EB7-5DF05F9A3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8" b="14760"/>
          <a:stretch/>
        </p:blipFill>
        <p:spPr>
          <a:xfrm>
            <a:off x="480060" y="2276247"/>
            <a:ext cx="4640580" cy="28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C736-CC8C-33E1-7B6D-138C6C8E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retrieve data from the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28FB-20F1-C3EF-AF44-954EB6F2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 APIs – mainly for </a:t>
            </a:r>
            <a:r>
              <a:rPr lang="en-GB" dirty="0" err="1"/>
              <a:t>devs</a:t>
            </a:r>
            <a:endParaRPr lang="en-GB" dirty="0"/>
          </a:p>
          <a:p>
            <a:r>
              <a:rPr lang="en-GB" dirty="0"/>
              <a:t>RSS Feeds / data dumps</a:t>
            </a:r>
          </a:p>
          <a:p>
            <a:pPr lvl="1"/>
            <a:r>
              <a:rPr lang="en-GB" dirty="0"/>
              <a:t>some sites provide downloadable datasets</a:t>
            </a:r>
          </a:p>
          <a:p>
            <a:pPr lvl="1"/>
            <a:r>
              <a:rPr lang="en-GB" dirty="0"/>
              <a:t>these are usually limited in what they offer</a:t>
            </a:r>
          </a:p>
          <a:p>
            <a:r>
              <a:rPr lang="en-GB" dirty="0"/>
              <a:t>Scraping!</a:t>
            </a:r>
          </a:p>
          <a:p>
            <a:pPr lvl="1"/>
            <a:r>
              <a:rPr lang="en-GB" dirty="0"/>
              <a:t>useful when no </a:t>
            </a:r>
            <a:r>
              <a:rPr lang="en-GB" dirty="0" err="1"/>
              <a:t>api</a:t>
            </a:r>
            <a:r>
              <a:rPr lang="en-GB" dirty="0"/>
              <a:t> available or data needs to be structured manually</a:t>
            </a:r>
          </a:p>
        </p:txBody>
      </p:sp>
    </p:spTree>
    <p:extLst>
      <p:ext uri="{BB962C8B-B14F-4D97-AF65-F5344CB8AC3E}">
        <p14:creationId xmlns:p14="http://schemas.microsoft.com/office/powerpoint/2010/main" val="308019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4FA8-7E56-2477-3CF1-096A5D2E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public </a:t>
            </a:r>
            <a:r>
              <a:rPr lang="en-GB" dirty="0" err="1"/>
              <a:t>apis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3299-4B64-3CC1-C12E-E466CE93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536" y="2351849"/>
            <a:ext cx="7684008" cy="821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3"/>
              </a:rPr>
              <a:t>https://friends.roblox.com//docs/index.html</a:t>
            </a: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A08DE5-2074-7E88-1565-A46A070182FD}"/>
              </a:ext>
            </a:extLst>
          </p:cNvPr>
          <p:cNvSpPr txBox="1">
            <a:spLocks/>
          </p:cNvSpPr>
          <p:nvPr/>
        </p:nvSpPr>
        <p:spPr>
          <a:xfrm>
            <a:off x="2253996" y="3610673"/>
            <a:ext cx="7684008" cy="821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 some cases, the the public </a:t>
            </a:r>
            <a:r>
              <a:rPr lang="en-GB" dirty="0" err="1"/>
              <a:t>apis</a:t>
            </a:r>
            <a:r>
              <a:rPr lang="en-GB" dirty="0"/>
              <a:t> are exhaustive enough!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67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F0EFC-CB95-125D-59A9-216BB222F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5003-5AD1-F1B5-2EA3-CCE6F642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RSS feeds / data dumps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2714-4341-4E78-88BC-5B0C8174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24256" y="1772984"/>
            <a:ext cx="12621768" cy="16560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hlinkClick r:id="rId3"/>
              </a:rPr>
              <a:t>https://www.kaggle.com/datasets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Other mentions ~ news outlets like BBC, CNN </a:t>
            </a:r>
            <a:r>
              <a:rPr lang="en-GB" dirty="0" err="1"/>
              <a:t>ect</a:t>
            </a:r>
            <a:r>
              <a:rPr lang="en-GB" dirty="0"/>
              <a:t>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02A099-7B57-5F35-8044-8E1DA03AA6C3}"/>
              </a:ext>
            </a:extLst>
          </p:cNvPr>
          <p:cNvSpPr txBox="1">
            <a:spLocks/>
          </p:cNvSpPr>
          <p:nvPr/>
        </p:nvSpPr>
        <p:spPr>
          <a:xfrm>
            <a:off x="2868168" y="5004562"/>
            <a:ext cx="7684008" cy="821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information you’re looking for is already bundled up nicely!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82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EA42-0A45-6368-DA1D-36DA6A11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 why scrape?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97A4-7A90-044C-B98A-D848D0AE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is everywhere! But not always accessible </a:t>
            </a:r>
          </a:p>
          <a:p>
            <a:r>
              <a:rPr lang="en-GB" dirty="0"/>
              <a:t>APIs can be unavailable, restricted or costly!</a:t>
            </a:r>
          </a:p>
          <a:p>
            <a:r>
              <a:rPr lang="en-GB" dirty="0"/>
              <a:t>Scraping allows for automation = less manual effort in data collection :D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16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9876-9D53-7015-017E-276CF484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scraping tools are there?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1732FD-C977-FC6D-C40B-4D5371D4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BeautifulSoup</a:t>
            </a:r>
            <a:r>
              <a:rPr lang="en-GB" dirty="0"/>
              <a:t> (static)  </a:t>
            </a:r>
          </a:p>
          <a:p>
            <a:r>
              <a:rPr lang="en-GB" dirty="0"/>
              <a:t>Selenium (dynamic ++ scripts)</a:t>
            </a:r>
          </a:p>
        </p:txBody>
      </p:sp>
    </p:spTree>
    <p:extLst>
      <p:ext uri="{BB962C8B-B14F-4D97-AF65-F5344CB8AC3E}">
        <p14:creationId xmlns:p14="http://schemas.microsoft.com/office/powerpoint/2010/main" val="344247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1A5C823286B4B873533A55B804C01" ma:contentTypeVersion="4" ma:contentTypeDescription="Create a new document." ma:contentTypeScope="" ma:versionID="5f921db2988b5e15373cacb98d5da5c7">
  <xsd:schema xmlns:xsd="http://www.w3.org/2001/XMLSchema" xmlns:xs="http://www.w3.org/2001/XMLSchema" xmlns:p="http://schemas.microsoft.com/office/2006/metadata/properties" xmlns:ns3="e00166c2-9139-4e73-a42f-c96cb815c89d" targetNamespace="http://schemas.microsoft.com/office/2006/metadata/properties" ma:root="true" ma:fieldsID="9050955f044ec0f23efdbd5274e94582" ns3:_="">
    <xsd:import namespace="e00166c2-9139-4e73-a42f-c96cb815c8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166c2-9139-4e73-a42f-c96cb815c8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AAB04B-B5F8-49D0-8EAB-B8315FC4F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0166c2-9139-4e73-a42f-c96cb815c8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D97B97-66CD-43A5-A5B1-002C8CBFBA2C}">
  <ds:schemaRefs>
    <ds:schemaRef ds:uri="http://purl.org/dc/terms/"/>
    <ds:schemaRef ds:uri="http://schemas.microsoft.com/office/2006/metadata/properties"/>
    <ds:schemaRef ds:uri="e00166c2-9139-4e73-a42f-c96cb815c89d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591834-90F7-4945-8043-52DCDC17D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531</Words>
  <Application>Microsoft Office PowerPoint</Application>
  <PresentationFormat>Widescreen</PresentationFormat>
  <Paragraphs>92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hi </vt:lpstr>
      <vt:lpstr>web scraping!</vt:lpstr>
      <vt:lpstr>well what is a website!?!?!</vt:lpstr>
      <vt:lpstr>the dom</vt:lpstr>
      <vt:lpstr>how can we retrieve data from the net?</vt:lpstr>
      <vt:lpstr>public apis</vt:lpstr>
      <vt:lpstr>RSS feeds / data dumps</vt:lpstr>
      <vt:lpstr>so why scrape?</vt:lpstr>
      <vt:lpstr>what scraping tools are there?</vt:lpstr>
      <vt:lpstr>BeautifulSoup vs Selenium</vt:lpstr>
      <vt:lpstr>well how can i use these?</vt:lpstr>
      <vt:lpstr>well how can i use these?</vt:lpstr>
      <vt:lpstr>well how can i use these?</vt:lpstr>
      <vt:lpstr>well how can i use these?</vt:lpstr>
      <vt:lpstr>well how can i use these?</vt:lpstr>
      <vt:lpstr>thanks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BOATENG, IGNATIUS (UG)</dc:creator>
  <cp:lastModifiedBy>BOATENG, IGNATIUS (UG)</cp:lastModifiedBy>
  <cp:revision>2</cp:revision>
  <dcterms:created xsi:type="dcterms:W3CDTF">2025-02-26T07:18:58Z</dcterms:created>
  <dcterms:modified xsi:type="dcterms:W3CDTF">2025-02-26T17:55:09Z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0x010100A2E1A5C823286B4B873533A55B804C01</vt:lpwstr>
  </property>
</Properties>
</file>