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1" r:id="rId4"/>
    <p:sldId id="283" r:id="rId5"/>
    <p:sldId id="284" r:id="rId6"/>
    <p:sldId id="285" r:id="rId7"/>
    <p:sldId id="286" r:id="rId8"/>
    <p:sldId id="295" r:id="rId9"/>
    <p:sldId id="296" r:id="rId10"/>
    <p:sldId id="290" r:id="rId11"/>
    <p:sldId id="287" r:id="rId12"/>
    <p:sldId id="289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EE"/>
    <a:srgbClr val="EEBD81"/>
    <a:srgbClr val="3773B3"/>
    <a:srgbClr val="61C8B1"/>
    <a:srgbClr val="6EDAC3"/>
    <a:srgbClr val="54AA51"/>
    <a:srgbClr val="408339"/>
    <a:srgbClr val="FDD726"/>
    <a:srgbClr val="FFAF22"/>
    <a:srgbClr val="FE9B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7" autoAdjust="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0A177-D977-4FC4-AE7D-6F989846705F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그래픽 123" descr="텐트">
            <a:extLst>
              <a:ext uri="{FF2B5EF4-FFF2-40B4-BE49-F238E27FC236}">
                <a16:creationId xmlns:a16="http://schemas.microsoft.com/office/drawing/2014/main" id="{8132D0D0-C151-4E77-8120-1BF1AC449F7C}"/>
              </a:ext>
            </a:extLst>
          </p:cNvPr>
          <p:cNvSpPr/>
          <p:nvPr/>
        </p:nvSpPr>
        <p:spPr>
          <a:xfrm>
            <a:off x="4786379" y="1571005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1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CBE9FCE-0CCF-4EF4-9185-7B759898C60D}"/>
              </a:ext>
            </a:extLst>
          </p:cNvPr>
          <p:cNvGrpSpPr/>
          <p:nvPr/>
        </p:nvGrpSpPr>
        <p:grpSpPr>
          <a:xfrm>
            <a:off x="122067" y="6190940"/>
            <a:ext cx="12069934" cy="667060"/>
            <a:chOff x="122066" y="5855368"/>
            <a:chExt cx="13139823" cy="72618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BD63BE5-31FC-4FCE-B136-D054795B0595}"/>
                </a:ext>
              </a:extLst>
            </p:cNvPr>
            <p:cNvGrpSpPr/>
            <p:nvPr/>
          </p:nvGrpSpPr>
          <p:grpSpPr>
            <a:xfrm>
              <a:off x="122066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17" name="그래픽 5" descr="트레일러">
                <a:extLst>
                  <a:ext uri="{FF2B5EF4-FFF2-40B4-BE49-F238E27FC236}">
                    <a16:creationId xmlns:a16="http://schemas.microsoft.com/office/drawing/2014/main" id="{A4DF73D3-8D9C-48DF-9E92-FC404DAB3D34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E0F62E78-7552-43D8-8C98-875BA0DC1291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EA0D4F5A-FAFC-4652-B3D3-BB27F71EB1AE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7105E0-F9E2-4EBD-8C70-98D970A2B624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1" name="그래픽 7" descr="백팩">
                <a:extLst>
                  <a:ext uri="{FF2B5EF4-FFF2-40B4-BE49-F238E27FC236}">
                    <a16:creationId xmlns:a16="http://schemas.microsoft.com/office/drawing/2014/main" id="{6C8359CC-FC77-4D3C-90A5-CDF77F1D62BA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그래픽 9" descr="피크닉 테이블">
                <a:extLst>
                  <a:ext uri="{FF2B5EF4-FFF2-40B4-BE49-F238E27FC236}">
                    <a16:creationId xmlns:a16="http://schemas.microsoft.com/office/drawing/2014/main" id="{69FFA018-0FAE-4F00-B04C-E5646DEE11DD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3" name="그래픽 11" descr="하이킹">
                <a:extLst>
                  <a:ext uri="{FF2B5EF4-FFF2-40B4-BE49-F238E27FC236}">
                    <a16:creationId xmlns:a16="http://schemas.microsoft.com/office/drawing/2014/main" id="{233B99FC-E33D-4042-86AF-1EA195586329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E038438C-40E5-412D-A4F0-0A522A620F4E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41ABB7F4-6B75-4ACE-8D8F-CD0BB2B4A76F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3454407D-6AA4-4FA7-9340-23B5234B1341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F0AC54B4-E700-445A-BA52-5C80B3EEA72D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0C861BEE-C61F-4781-ABB6-42AE130902AF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그래픽 13" descr="텐트">
                <a:extLst>
                  <a:ext uri="{FF2B5EF4-FFF2-40B4-BE49-F238E27FC236}">
                    <a16:creationId xmlns:a16="http://schemas.microsoft.com/office/drawing/2014/main" id="{CA1F11E6-09E5-4BE4-8B00-7D4F9E36B266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0" name="그래픽 15" descr="모닥불">
                <a:extLst>
                  <a:ext uri="{FF2B5EF4-FFF2-40B4-BE49-F238E27FC236}">
                    <a16:creationId xmlns:a16="http://schemas.microsoft.com/office/drawing/2014/main" id="{A914C5DE-4FB1-46CD-9157-B82B274CDA36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F2300F2E-882D-4B4A-9087-081ACAF6E486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89041A12-EF0D-4E4D-BC21-E29D28999D4F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3F9C9D6-68AA-4842-B82D-CBC09F4FF92B}"/>
                </a:ext>
              </a:extLst>
            </p:cNvPr>
            <p:cNvGrpSpPr/>
            <p:nvPr/>
          </p:nvGrpSpPr>
          <p:grpSpPr>
            <a:xfrm>
              <a:off x="4584122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35" name="그래픽 5" descr="트레일러">
                <a:extLst>
                  <a:ext uri="{FF2B5EF4-FFF2-40B4-BE49-F238E27FC236}">
                    <a16:creationId xmlns:a16="http://schemas.microsoft.com/office/drawing/2014/main" id="{7035F0F9-2EA1-4EE3-A30A-4A53DC348225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2F743B14-5FFB-48F5-AC24-BEB516F1745C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B29366B1-6859-4D51-8574-E7F9245923EB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B299BFF-4987-4AB9-9197-78622748AB9B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그래픽 7" descr="백팩">
                <a:extLst>
                  <a:ext uri="{FF2B5EF4-FFF2-40B4-BE49-F238E27FC236}">
                    <a16:creationId xmlns:a16="http://schemas.microsoft.com/office/drawing/2014/main" id="{78FA8796-BD7A-44FE-85F1-B86C890C54C3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그래픽 9" descr="피크닉 테이블">
                <a:extLst>
                  <a:ext uri="{FF2B5EF4-FFF2-40B4-BE49-F238E27FC236}">
                    <a16:creationId xmlns:a16="http://schemas.microsoft.com/office/drawing/2014/main" id="{707C9AF7-493E-4192-9A99-1FE407312238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8" name="그래픽 11" descr="하이킹">
                <a:extLst>
                  <a:ext uri="{FF2B5EF4-FFF2-40B4-BE49-F238E27FC236}">
                    <a16:creationId xmlns:a16="http://schemas.microsoft.com/office/drawing/2014/main" id="{7021C3DB-28E9-404B-B0BF-6B4D2E220F5D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709EF785-B6B8-4A0D-BCDC-AC71B22F9E45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3BAF9482-930B-4DB6-BBA3-4455BA74839C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3C32C6D9-F5FC-4CA3-8021-67950274382D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0B99DB68-5766-497D-8F21-CBD46FD9FA16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A099C5DA-4124-486B-8F46-F3E9DD9DC44E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9" name="그래픽 13" descr="텐트">
                <a:extLst>
                  <a:ext uri="{FF2B5EF4-FFF2-40B4-BE49-F238E27FC236}">
                    <a16:creationId xmlns:a16="http://schemas.microsoft.com/office/drawing/2014/main" id="{1C36FD49-9726-44D5-BABE-63207014747C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40" name="그래픽 15" descr="모닥불">
                <a:extLst>
                  <a:ext uri="{FF2B5EF4-FFF2-40B4-BE49-F238E27FC236}">
                    <a16:creationId xmlns:a16="http://schemas.microsoft.com/office/drawing/2014/main" id="{27307EC0-9840-4A32-BABE-CEF87BBA9733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0B48069F-56AE-4F4D-9BB1-D192C3F45ABA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48687F20-7119-4A17-9AF1-F271D2EA574F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31D6AED-172F-4034-B398-210705719972}"/>
                </a:ext>
              </a:extLst>
            </p:cNvPr>
            <p:cNvGrpSpPr/>
            <p:nvPr/>
          </p:nvGrpSpPr>
          <p:grpSpPr>
            <a:xfrm>
              <a:off x="9046178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91" name="그래픽 5" descr="트레일러">
                <a:extLst>
                  <a:ext uri="{FF2B5EF4-FFF2-40B4-BE49-F238E27FC236}">
                    <a16:creationId xmlns:a16="http://schemas.microsoft.com/office/drawing/2014/main" id="{CAD8D7C0-87A4-4F75-9F1A-883ECA96CA97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7D5FD744-3E7F-4FB7-9686-86C93BC5D4EA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5624AD3B-D489-4112-9D2C-1BF09DAE6A54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F978A333-CE50-43CC-B875-5B6D755218C4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2" name="그래픽 7" descr="백팩">
                <a:extLst>
                  <a:ext uri="{FF2B5EF4-FFF2-40B4-BE49-F238E27FC236}">
                    <a16:creationId xmlns:a16="http://schemas.microsoft.com/office/drawing/2014/main" id="{766417E1-ED24-4BBA-88B5-6623C2DE50C5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그래픽 9" descr="피크닉 테이블">
                <a:extLst>
                  <a:ext uri="{FF2B5EF4-FFF2-40B4-BE49-F238E27FC236}">
                    <a16:creationId xmlns:a16="http://schemas.microsoft.com/office/drawing/2014/main" id="{C1AE2105-B52F-4998-98F3-DFA5967CE233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4" name="그래픽 11" descr="하이킹">
                <a:extLst>
                  <a:ext uri="{FF2B5EF4-FFF2-40B4-BE49-F238E27FC236}">
                    <a16:creationId xmlns:a16="http://schemas.microsoft.com/office/drawing/2014/main" id="{0820BF14-71FA-45FE-B327-0D38CA881B70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8D8782A3-5502-4E57-8684-D887CC9843A7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4E47E2EF-3B51-4E10-9746-5C7ADFBF683C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B5CF1F4E-9506-4AB4-BBF9-D7CB2A1D9C5F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902A6B3E-432E-4177-B343-BBD31D1B78B2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C0AEA74F-616B-431D-8DED-F115FB3C0081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5" name="그래픽 13" descr="텐트">
                <a:extLst>
                  <a:ext uri="{FF2B5EF4-FFF2-40B4-BE49-F238E27FC236}">
                    <a16:creationId xmlns:a16="http://schemas.microsoft.com/office/drawing/2014/main" id="{9ACDC11D-C6D7-4CBA-B7C7-9E6D524875B1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6" name="그래픽 15" descr="모닥불">
                <a:extLst>
                  <a:ext uri="{FF2B5EF4-FFF2-40B4-BE49-F238E27FC236}">
                    <a16:creationId xmlns:a16="http://schemas.microsoft.com/office/drawing/2014/main" id="{7C22DF6C-8273-4611-9ADC-F77CBE313AAD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46FD677F-6E55-4408-8781-F73EAC2777E4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0F10C6C0-7AB4-4E05-8969-7DA84C7744B4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0EA0868-6DD5-4CC2-97CC-AE6A696D61D5}"/>
              </a:ext>
            </a:extLst>
          </p:cNvPr>
          <p:cNvCxnSpPr>
            <a:cxnSpLocks/>
          </p:cNvCxnSpPr>
          <p:nvPr/>
        </p:nvCxnSpPr>
        <p:spPr>
          <a:xfrm>
            <a:off x="3749207" y="4178300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5A0FE91-2C2C-4D95-8AD2-9B0110950616}"/>
              </a:ext>
            </a:extLst>
          </p:cNvPr>
          <p:cNvCxnSpPr>
            <a:cxnSpLocks/>
          </p:cNvCxnSpPr>
          <p:nvPr/>
        </p:nvCxnSpPr>
        <p:spPr>
          <a:xfrm>
            <a:off x="3749207" y="5319528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B4CCA51-8FA7-420B-A7F0-124773CA06F8}"/>
              </a:ext>
            </a:extLst>
          </p:cNvPr>
          <p:cNvSpPr txBox="1"/>
          <p:nvPr/>
        </p:nvSpPr>
        <p:spPr>
          <a:xfrm>
            <a:off x="4672373" y="4435931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시나리오 시연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9604B5-394A-4DE9-95AF-5A9F13673CCB}"/>
              </a:ext>
            </a:extLst>
          </p:cNvPr>
          <p:cNvSpPr txBox="1"/>
          <p:nvPr/>
        </p:nvSpPr>
        <p:spPr>
          <a:xfrm rot="20311119">
            <a:off x="523424" y="934165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arlow Solid Italic" panose="04030604020F02020D02" pitchFamily="82" charset="0"/>
              </a:rPr>
              <a:t>Let’s go camping!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C5C9FF1-0FA1-4212-8CD4-6D2FFF940F70}"/>
              </a:ext>
            </a:extLst>
          </p:cNvPr>
          <p:cNvCxnSpPr/>
          <p:nvPr/>
        </p:nvCxnSpPr>
        <p:spPr>
          <a:xfrm flipV="1">
            <a:off x="567201" y="956312"/>
            <a:ext cx="3407963" cy="135033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그래픽 123" descr="텐트">
            <a:extLst>
              <a:ext uri="{FF2B5EF4-FFF2-40B4-BE49-F238E27FC236}">
                <a16:creationId xmlns:a16="http://schemas.microsoft.com/office/drawing/2014/main" id="{682257ED-DB57-4F2A-A4E8-0EC5D43058C3}"/>
              </a:ext>
            </a:extLst>
          </p:cNvPr>
          <p:cNvSpPr/>
          <p:nvPr/>
        </p:nvSpPr>
        <p:spPr>
          <a:xfrm>
            <a:off x="4506116" y="1407972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2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6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화상 페이지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7E674-560B-466F-8AB4-2BF9BDFFDDDF}"/>
              </a:ext>
            </a:extLst>
          </p:cNvPr>
          <p:cNvSpPr txBox="1"/>
          <p:nvPr/>
        </p:nvSpPr>
        <p:spPr>
          <a:xfrm>
            <a:off x="1576963" y="4869573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화상페이지에서 화상 수업을 할 수 있습니다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상단의 아이콘은 각각 마이크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음소거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카메라 온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오프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화면공유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체팅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보이기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화상 수업 나가기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좌측에 화상을 볼 수 있는 페이지가 있고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우측에서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체팅을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보고 칠 수 있습니다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4D89E-8D9A-46A3-9B82-6E1108DE6020}"/>
              </a:ext>
            </a:extLst>
          </p:cNvPr>
          <p:cNvSpPr txBox="1"/>
          <p:nvPr/>
        </p:nvSpPr>
        <p:spPr>
          <a:xfrm>
            <a:off x="2624792" y="4254117"/>
            <a:ext cx="116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화상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체팅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4EC1F-779B-44D2-8228-187D0AE70042}"/>
              </a:ext>
            </a:extLst>
          </p:cNvPr>
          <p:cNvSpPr txBox="1"/>
          <p:nvPr/>
        </p:nvSpPr>
        <p:spPr>
          <a:xfrm>
            <a:off x="7355949" y="4800597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공유할 화면 선택이 가능합니다</a:t>
            </a:r>
            <a:r>
              <a:rPr lang="en-US" altLang="ko-KR" sz="1400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CE498-1598-4E64-8BF2-23A2F34179BE}"/>
              </a:ext>
            </a:extLst>
          </p:cNvPr>
          <p:cNvSpPr txBox="1"/>
          <p:nvPr/>
        </p:nvSpPr>
        <p:spPr>
          <a:xfrm>
            <a:off x="8442249" y="4185141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면 공유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7" y="1216556"/>
            <a:ext cx="4871891" cy="26159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87" y="1216556"/>
            <a:ext cx="2978525" cy="26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학생 공지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과제 관리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FB152F-2E9A-42D6-A448-D473C762BBD9}"/>
              </a:ext>
            </a:extLst>
          </p:cNvPr>
          <p:cNvSpPr/>
          <p:nvPr/>
        </p:nvSpPr>
        <p:spPr>
          <a:xfrm>
            <a:off x="287849" y="1119767"/>
            <a:ext cx="5687737" cy="55296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FC699-8E14-4471-B911-601E99CE9B37}"/>
              </a:ext>
            </a:extLst>
          </p:cNvPr>
          <p:cNvSpPr txBox="1"/>
          <p:nvPr/>
        </p:nvSpPr>
        <p:spPr>
          <a:xfrm>
            <a:off x="6539230" y="3662589"/>
            <a:ext cx="5078137" cy="18651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공지사항이 어느 수업에서 올라온 건지 볼 수 있고 각 공지에 등록된 파일을 다운로드 가능합니다</a:t>
            </a:r>
            <a:r>
              <a:rPr lang="en-US" altLang="ko-KR" sz="1600" spc="-150" dirty="0" smtClean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과제도 </a:t>
            </a:r>
            <a:r>
              <a:rPr lang="ko-KR" altLang="en-US" sz="1600" spc="-150" dirty="0"/>
              <a:t>어느 수업에서 올라온 건지 볼 수 있고 각 </a:t>
            </a:r>
            <a:r>
              <a:rPr lang="ko-KR" altLang="en-US" sz="1600" spc="-150" dirty="0" smtClean="0"/>
              <a:t>과제에 </a:t>
            </a:r>
            <a:r>
              <a:rPr lang="ko-KR" altLang="en-US" sz="1600" spc="-150" dirty="0"/>
              <a:t>등록된 파일을 다운로드 가능합니다</a:t>
            </a:r>
            <a:r>
              <a:rPr lang="en-US" altLang="ko-KR" sz="1600" spc="-150" dirty="0" smtClean="0"/>
              <a:t>. </a:t>
            </a:r>
            <a:r>
              <a:rPr lang="ko-KR" altLang="en-US" sz="1600" spc="-150" dirty="0" smtClean="0"/>
              <a:t>제출하기를 통해 제출이 가능하고 기한이 끝난 과제는 회색으로 표시됩니다</a:t>
            </a:r>
            <a:r>
              <a:rPr lang="en-US" altLang="ko-KR" sz="1600" spc="-150" dirty="0" smtClean="0"/>
              <a:t>.</a:t>
            </a:r>
            <a:r>
              <a:rPr lang="ko-KR" altLang="en-US" sz="1600" spc="-150" dirty="0" smtClean="0"/>
              <a:t> </a:t>
            </a:r>
            <a:endParaRPr lang="en-US" altLang="ko-KR" sz="1600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97046-F690-4AA6-A73E-93DD4C1CAA23}"/>
              </a:ext>
            </a:extLst>
          </p:cNvPr>
          <p:cNvSpPr txBox="1"/>
          <p:nvPr/>
        </p:nvSpPr>
        <p:spPr>
          <a:xfrm>
            <a:off x="6504263" y="2705686"/>
            <a:ext cx="3860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학생 공지</a:t>
            </a:r>
            <a:r>
              <a:rPr lang="en-US" altLang="ko-KR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 페이지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18E16-851F-45D4-9DDD-8D92ED2E85AF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5" y="2278118"/>
            <a:ext cx="5509822" cy="26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수업 리스트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FB152F-2E9A-42D6-A448-D473C762BBD9}"/>
              </a:ext>
            </a:extLst>
          </p:cNvPr>
          <p:cNvSpPr/>
          <p:nvPr/>
        </p:nvSpPr>
        <p:spPr>
          <a:xfrm>
            <a:off x="287849" y="1119767"/>
            <a:ext cx="5687737" cy="55296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FC699-8E14-4471-B911-601E99CE9B37}"/>
              </a:ext>
            </a:extLst>
          </p:cNvPr>
          <p:cNvSpPr txBox="1"/>
          <p:nvPr/>
        </p:nvSpPr>
        <p:spPr>
          <a:xfrm>
            <a:off x="6539230" y="3662589"/>
            <a:ext cx="5078137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모든 자신이 포함된 수업 확인이 가능합니다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수업에 화상이 진행 되어있으면 수업에 들어 갈 수 </a:t>
            </a:r>
            <a:r>
              <a:rPr lang="ko-KR" altLang="en-US" sz="1600" spc="-150" dirty="0" smtClean="0"/>
              <a:t>있는 </a:t>
            </a:r>
            <a:r>
              <a:rPr lang="en-US" altLang="ko-KR" sz="1600" spc="-150" dirty="0" err="1" smtClean="0"/>
              <a:t>On-AIR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버튼이 생기고 아직 시작 전인 수업이라면 </a:t>
            </a:r>
            <a:r>
              <a:rPr lang="en-US" altLang="ko-KR" sz="1600" spc="-150" dirty="0" smtClean="0"/>
              <a:t>WAIT </a:t>
            </a:r>
            <a:r>
              <a:rPr lang="ko-KR" altLang="en-US" sz="1600" spc="-150" dirty="0" smtClean="0"/>
              <a:t>버튼이 있습니다</a:t>
            </a:r>
            <a:r>
              <a:rPr lang="en-US" altLang="ko-KR" sz="1600" spc="-150" dirty="0" smtClean="0"/>
              <a:t>.</a:t>
            </a:r>
            <a:endParaRPr lang="ko-KR" altLang="en-US" sz="1600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97046-F690-4AA6-A73E-93DD4C1CAA23}"/>
              </a:ext>
            </a:extLst>
          </p:cNvPr>
          <p:cNvSpPr txBox="1"/>
          <p:nvPr/>
        </p:nvSpPr>
        <p:spPr>
          <a:xfrm>
            <a:off x="6504263" y="2705686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수업 리스트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18E16-851F-45D4-9DDD-8D92ED2E85AF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3" y="2278118"/>
            <a:ext cx="4852807" cy="26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9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63576-F68D-4DEB-9EB7-8AC05AA696D3}"/>
              </a:ext>
            </a:extLst>
          </p:cNvPr>
          <p:cNvSpPr txBox="1"/>
          <p:nvPr/>
        </p:nvSpPr>
        <p:spPr>
          <a:xfrm>
            <a:off x="4692410" y="3075057"/>
            <a:ext cx="2807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442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로그인 페이지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FB152F-2E9A-42D6-A448-D473C762BBD9}"/>
              </a:ext>
            </a:extLst>
          </p:cNvPr>
          <p:cNvSpPr/>
          <p:nvPr/>
        </p:nvSpPr>
        <p:spPr>
          <a:xfrm>
            <a:off x="287849" y="1119767"/>
            <a:ext cx="5687737" cy="55296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FC699-8E14-4471-B911-601E99CE9B37}"/>
              </a:ext>
            </a:extLst>
          </p:cNvPr>
          <p:cNvSpPr txBox="1"/>
          <p:nvPr/>
        </p:nvSpPr>
        <p:spPr>
          <a:xfrm>
            <a:off x="6539230" y="3662589"/>
            <a:ext cx="5078137" cy="978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로그인과 회원가입 등 기본적인 계정 기능이 가능합니다</a:t>
            </a:r>
            <a:r>
              <a:rPr lang="en-US" altLang="ko-KR" sz="1600" spc="-15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오른쪽 위에 </a:t>
            </a:r>
            <a:r>
              <a:rPr lang="ko-KR" altLang="en-US" sz="1600" spc="-150" dirty="0" smtClean="0"/>
              <a:t>네비게이션바에 로그인</a:t>
            </a:r>
            <a:r>
              <a:rPr lang="en-US" altLang="ko-KR" sz="1600" spc="-150" dirty="0" smtClean="0"/>
              <a:t>,</a:t>
            </a:r>
            <a:r>
              <a:rPr lang="ko-KR" altLang="en-US" sz="1600" spc="-150" dirty="0" smtClean="0"/>
              <a:t> 회원가입이 가능한 </a:t>
            </a:r>
            <a:r>
              <a:rPr lang="ko-KR" altLang="en-US" sz="1600" spc="-150" dirty="0" smtClean="0"/>
              <a:t>버튼이 존재합니다</a:t>
            </a:r>
            <a:r>
              <a:rPr lang="en-US" altLang="ko-KR" sz="1600" spc="-150" dirty="0" smtClean="0"/>
              <a:t>.</a:t>
            </a:r>
            <a:endParaRPr lang="ko-KR" altLang="en-US" sz="1600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97046-F690-4AA6-A73E-93DD4C1CAA23}"/>
              </a:ext>
            </a:extLst>
          </p:cNvPr>
          <p:cNvSpPr txBox="1"/>
          <p:nvPr/>
        </p:nvSpPr>
        <p:spPr>
          <a:xfrm>
            <a:off x="6504263" y="2705686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</a:t>
            </a:r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18E16-851F-45D4-9DDD-8D92ED2E85AF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5" y="2278118"/>
            <a:ext cx="5565043" cy="26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5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로그인 페이지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7E674-560B-466F-8AB4-2BF9BDFFDDDF}"/>
              </a:ext>
            </a:extLst>
          </p:cNvPr>
          <p:cNvSpPr txBox="1"/>
          <p:nvPr/>
        </p:nvSpPr>
        <p:spPr>
          <a:xfrm>
            <a:off x="1576963" y="4869573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 가입한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회원이 선생님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학생으로 나뉘어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로그인이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4D89E-8D9A-46A3-9B82-6E1108DE6020}"/>
              </a:ext>
            </a:extLst>
          </p:cNvPr>
          <p:cNvSpPr txBox="1"/>
          <p:nvPr/>
        </p:nvSpPr>
        <p:spPr>
          <a:xfrm>
            <a:off x="2797917" y="425411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4EC1F-779B-44D2-8228-187D0AE70042}"/>
              </a:ext>
            </a:extLst>
          </p:cNvPr>
          <p:cNvSpPr txBox="1"/>
          <p:nvPr/>
        </p:nvSpPr>
        <p:spPr>
          <a:xfrm>
            <a:off x="7355949" y="4800597"/>
            <a:ext cx="3261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회원가입이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이름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비밀번호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이메일이  기본적으로 들어가야하며 버튼에 따라 학생과 교사로 나뉘어 가입이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CE498-1598-4E64-8BF2-23A2F34179BE}"/>
              </a:ext>
            </a:extLst>
          </p:cNvPr>
          <p:cNvSpPr txBox="1"/>
          <p:nvPr/>
        </p:nvSpPr>
        <p:spPr>
          <a:xfrm>
            <a:off x="8471105" y="41851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5" y="1216556"/>
            <a:ext cx="5537636" cy="26159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32" y="1216556"/>
            <a:ext cx="5537636" cy="26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교사 메인 페이지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FB152F-2E9A-42D6-A448-D473C762BBD9}"/>
              </a:ext>
            </a:extLst>
          </p:cNvPr>
          <p:cNvSpPr/>
          <p:nvPr/>
        </p:nvSpPr>
        <p:spPr>
          <a:xfrm>
            <a:off x="287849" y="1119767"/>
            <a:ext cx="5687737" cy="55296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FC699-8E14-4471-B911-601E99CE9B37}"/>
              </a:ext>
            </a:extLst>
          </p:cNvPr>
          <p:cNvSpPr txBox="1"/>
          <p:nvPr/>
        </p:nvSpPr>
        <p:spPr>
          <a:xfrm>
            <a:off x="6539230" y="3662589"/>
            <a:ext cx="5078137" cy="2456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교사 로그인시 처음 볼 수 있는 페이지입니다</a:t>
            </a:r>
            <a:r>
              <a:rPr lang="en-US" altLang="ko-KR" sz="1600" spc="-15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상단 네 개의</a:t>
            </a:r>
            <a:r>
              <a:rPr lang="ko-KR" altLang="en-US" sz="1600" spc="-150" dirty="0" smtClean="0"/>
              <a:t> 카드에</a:t>
            </a:r>
            <a:r>
              <a:rPr lang="ko-KR" altLang="en-US" sz="1600" spc="-150" dirty="0" smtClean="0"/>
              <a:t> </a:t>
            </a:r>
            <a:r>
              <a:rPr lang="ko-KR" altLang="en-US" sz="1600" spc="-150" dirty="0" smtClean="0"/>
              <a:t>마감된 과제와 마감될 과제 최근 공지 진행중인 수업이 나옵니다</a:t>
            </a:r>
            <a:r>
              <a:rPr lang="en-US" altLang="ko-KR" sz="1600" spc="-15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중간의 달력에서 진행중인 과제를 확인 가능합니다</a:t>
            </a:r>
            <a:r>
              <a:rPr lang="en-US" altLang="ko-KR" sz="1600" spc="-150" dirty="0" smtClean="0"/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사이드바에는 프로필 페이지 진입과 각각의 수업에 들어갈 수 있고 개설이 가능합니다</a:t>
            </a:r>
            <a:r>
              <a:rPr lang="en-US" altLang="ko-KR" sz="1600" spc="-150" dirty="0" smtClean="0"/>
              <a:t>.</a:t>
            </a:r>
            <a:r>
              <a:rPr lang="ko-KR" altLang="en-US" sz="1600" spc="-150" dirty="0" smtClean="0"/>
              <a:t> 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가장 밑에는 로그아웃 버튼이 있어 로그아웃이 가능합니다</a:t>
            </a:r>
            <a:r>
              <a:rPr lang="en-US" altLang="ko-KR" sz="1600" spc="-150" dirty="0" smtClean="0"/>
              <a:t>.</a:t>
            </a:r>
            <a:r>
              <a:rPr lang="ko-KR" altLang="en-US" sz="1600" spc="-150" dirty="0" smtClean="0"/>
              <a:t> </a:t>
            </a:r>
            <a:endParaRPr lang="en-US" altLang="ko-KR" sz="1600" spc="-150" dirty="0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97046-F690-4AA6-A73E-93DD4C1CAA23}"/>
              </a:ext>
            </a:extLst>
          </p:cNvPr>
          <p:cNvSpPr txBox="1"/>
          <p:nvPr/>
        </p:nvSpPr>
        <p:spPr>
          <a:xfrm>
            <a:off x="6504263" y="2705686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교사 메인 페이지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18E16-851F-45D4-9DDD-8D92ED2E85AF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3" y="2130456"/>
            <a:ext cx="5521347" cy="25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3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교사 메인 페이지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7E674-560B-466F-8AB4-2BF9BDFFDDDF}"/>
              </a:ext>
            </a:extLst>
          </p:cNvPr>
          <p:cNvSpPr txBox="1"/>
          <p:nvPr/>
        </p:nvSpPr>
        <p:spPr>
          <a:xfrm>
            <a:off x="1576963" y="4869573"/>
            <a:ext cx="3261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프로필에서는 회원 정보를 바꾸는게 가능하고  프로필 이미지를 등록도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시에는 비밀번호로 확인이 가능해야 하고  계정 삭제 또한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4D89E-8D9A-46A3-9B82-6E1108DE6020}"/>
              </a:ext>
            </a:extLst>
          </p:cNvPr>
          <p:cNvSpPr txBox="1"/>
          <p:nvPr/>
        </p:nvSpPr>
        <p:spPr>
          <a:xfrm>
            <a:off x="2797917" y="425411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프로필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4EC1F-779B-44D2-8228-187D0AE70042}"/>
              </a:ext>
            </a:extLst>
          </p:cNvPr>
          <p:cNvSpPr txBox="1"/>
          <p:nvPr/>
        </p:nvSpPr>
        <p:spPr>
          <a:xfrm>
            <a:off x="7355949" y="4800597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수업 개설을 누르면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나옵니다 내용과 제목을 넣고 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등록을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하면 사이드 바에 항목이 추가 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CE498-1598-4E64-8BF2-23A2F34179BE}"/>
              </a:ext>
            </a:extLst>
          </p:cNvPr>
          <p:cNvSpPr txBox="1"/>
          <p:nvPr/>
        </p:nvSpPr>
        <p:spPr>
          <a:xfrm>
            <a:off x="8471104" y="41851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수업개설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9" y="1216556"/>
            <a:ext cx="5531867" cy="26159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38" y="1216556"/>
            <a:ext cx="4632382" cy="25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1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교사 관리 페이지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FB152F-2E9A-42D6-A448-D473C762BBD9}"/>
              </a:ext>
            </a:extLst>
          </p:cNvPr>
          <p:cNvSpPr/>
          <p:nvPr/>
        </p:nvSpPr>
        <p:spPr>
          <a:xfrm>
            <a:off x="287849" y="1119767"/>
            <a:ext cx="5687737" cy="55296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FC699-8E14-4471-B911-601E99CE9B37}"/>
              </a:ext>
            </a:extLst>
          </p:cNvPr>
          <p:cNvSpPr txBox="1"/>
          <p:nvPr/>
        </p:nvSpPr>
        <p:spPr>
          <a:xfrm>
            <a:off x="6539230" y="3662589"/>
            <a:ext cx="5078137" cy="18651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각 수업의 공지와 과제 확인이 가능합니다</a:t>
            </a:r>
            <a:r>
              <a:rPr lang="en-US" altLang="ko-KR" sz="1600" spc="-15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각 </a:t>
            </a:r>
            <a:r>
              <a:rPr lang="ko-KR" altLang="en-US" sz="1600" spc="-150" dirty="0"/>
              <a:t>등</a:t>
            </a:r>
            <a:r>
              <a:rPr lang="ko-KR" altLang="en-US" sz="1600" spc="-150" dirty="0" smtClean="0"/>
              <a:t>록 버튼을 누르면 공지와 과제의 추가가 가능합니다</a:t>
            </a:r>
            <a:r>
              <a:rPr lang="en-US" altLang="ko-KR" sz="1600" spc="-15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오른쪽 밑에  수업 삭제가 있어 잘못 개설된 수업 삭제가 가능합니다</a:t>
            </a:r>
            <a:r>
              <a:rPr lang="en-US" altLang="ko-KR" sz="1600" spc="-15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/>
              <a:t>상단의 </a:t>
            </a:r>
            <a:r>
              <a:rPr lang="ko-KR" altLang="en-US" sz="1600" spc="-150" dirty="0" smtClean="0"/>
              <a:t>네비게이션바로 </a:t>
            </a:r>
            <a:r>
              <a:rPr lang="ko-KR" altLang="en-US" sz="1600" spc="-150" dirty="0" err="1" smtClean="0"/>
              <a:t>출결관리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학생관리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err="1" smtClean="0"/>
              <a:t>과제관리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err="1" smtClean="0"/>
              <a:t>수업개설이</a:t>
            </a:r>
            <a:r>
              <a:rPr lang="ko-KR" altLang="en-US" sz="1600" spc="-150" dirty="0" smtClean="0"/>
              <a:t>  가능합니다</a:t>
            </a:r>
            <a:r>
              <a:rPr lang="en-US" altLang="ko-KR" sz="1600" spc="-150" dirty="0" smtClean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97046-F690-4AA6-A73E-93DD4C1CAA23}"/>
              </a:ext>
            </a:extLst>
          </p:cNvPr>
          <p:cNvSpPr txBox="1"/>
          <p:nvPr/>
        </p:nvSpPr>
        <p:spPr>
          <a:xfrm>
            <a:off x="6504263" y="2705686"/>
            <a:ext cx="308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</a:t>
            </a:r>
            <a:r>
              <a:rPr lang="en-US" altLang="ko-KR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 페이지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18E16-851F-45D4-9DDD-8D92ED2E85AF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4" y="2278118"/>
            <a:ext cx="4734483" cy="26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교사 공지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과제 페이지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7E674-560B-466F-8AB4-2BF9BDFFDDDF}"/>
              </a:ext>
            </a:extLst>
          </p:cNvPr>
          <p:cNvSpPr txBox="1"/>
          <p:nvPr/>
        </p:nvSpPr>
        <p:spPr>
          <a:xfrm>
            <a:off x="1576963" y="4869573"/>
            <a:ext cx="32613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과제 등록이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제목과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내용 날짜 파일로 등록이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과제 수정을 통해 자신이 올린 과제를 수정 할 수 있습니다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삭제를 통해 잘못 만든 과제의 삭제가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400" spc="-150" dirty="0" smtClean="0"/>
              <a:t>기한이 </a:t>
            </a:r>
            <a:r>
              <a:rPr lang="ko-KR" altLang="en-US" sz="1400" spc="-150" dirty="0"/>
              <a:t>끝난 과제는 회색으로 표시됩니다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4D89E-8D9A-46A3-9B82-6E1108DE6020}"/>
              </a:ext>
            </a:extLst>
          </p:cNvPr>
          <p:cNvSpPr txBox="1"/>
          <p:nvPr/>
        </p:nvSpPr>
        <p:spPr>
          <a:xfrm>
            <a:off x="2557467" y="4254117"/>
            <a:ext cx="130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 페이지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4EC1F-779B-44D2-8228-187D0AE70042}"/>
              </a:ext>
            </a:extLst>
          </p:cNvPr>
          <p:cNvSpPr txBox="1"/>
          <p:nvPr/>
        </p:nvSpPr>
        <p:spPr>
          <a:xfrm>
            <a:off x="7355949" y="4800597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 등록이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항목을 넣어 등록이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수정을 통해 자신이 올린 공지를 수정 할 수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삭제를 통해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잘못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만든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공지의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삭제가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CE498-1598-4E64-8BF2-23A2F34179BE}"/>
              </a:ext>
            </a:extLst>
          </p:cNvPr>
          <p:cNvSpPr txBox="1"/>
          <p:nvPr/>
        </p:nvSpPr>
        <p:spPr>
          <a:xfrm>
            <a:off x="8336451" y="4185141"/>
            <a:ext cx="130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 페이지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20" y="1216556"/>
            <a:ext cx="4758905" cy="26159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14" y="1216556"/>
            <a:ext cx="4761271" cy="26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7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우리 반 </a:t>
            </a:r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페이지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7E674-560B-466F-8AB4-2BF9BDFFDDDF}"/>
              </a:ext>
            </a:extLst>
          </p:cNvPr>
          <p:cNvSpPr txBox="1"/>
          <p:nvPr/>
        </p:nvSpPr>
        <p:spPr>
          <a:xfrm>
            <a:off x="1576963" y="4869573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수업에 등록된 학생을 확인이 가능하고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마일리지 확인과 추가 및 차감 그리고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학생 삭제가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4D89E-8D9A-46A3-9B82-6E1108DE6020}"/>
              </a:ext>
            </a:extLst>
          </p:cNvPr>
          <p:cNvSpPr txBox="1"/>
          <p:nvPr/>
        </p:nvSpPr>
        <p:spPr>
          <a:xfrm>
            <a:off x="2528614" y="425411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우리 반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보기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4EC1F-779B-44D2-8228-187D0AE70042}"/>
              </a:ext>
            </a:extLst>
          </p:cNvPr>
          <p:cNvSpPr txBox="1"/>
          <p:nvPr/>
        </p:nvSpPr>
        <p:spPr>
          <a:xfrm>
            <a:off x="7355949" y="4800597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학생 아이디를 통해 각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반에 학생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등록이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CE498-1598-4E64-8BF2-23A2F34179BE}"/>
              </a:ext>
            </a:extLst>
          </p:cNvPr>
          <p:cNvSpPr txBox="1"/>
          <p:nvPr/>
        </p:nvSpPr>
        <p:spPr>
          <a:xfrm>
            <a:off x="8442249" y="4185141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학생 등록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20" y="1216556"/>
            <a:ext cx="4758905" cy="26159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97" y="1216556"/>
            <a:ext cx="4758905" cy="26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5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199906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출결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과제 관리 페이지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7E674-560B-466F-8AB4-2BF9BDFFDDDF}"/>
              </a:ext>
            </a:extLst>
          </p:cNvPr>
          <p:cNvSpPr txBox="1"/>
          <p:nvPr/>
        </p:nvSpPr>
        <p:spPr>
          <a:xfrm>
            <a:off x="1576963" y="4869573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개설한 화상 수업에 대한 출결 확인이 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왼쪽부터 날짜를 선택하고 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조회를 누름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=&gt;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 오른쪽 박스에서 시간 선택을 하면 목록을 받아올 수 있습니다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4D89E-8D9A-46A3-9B82-6E1108DE6020}"/>
              </a:ext>
            </a:extLst>
          </p:cNvPr>
          <p:cNvSpPr txBox="1"/>
          <p:nvPr/>
        </p:nvSpPr>
        <p:spPr>
          <a:xfrm>
            <a:off x="2557467" y="4254117"/>
            <a:ext cx="130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출결 페이지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4EC1F-779B-44D2-8228-187D0AE70042}"/>
              </a:ext>
            </a:extLst>
          </p:cNvPr>
          <p:cNvSpPr txBox="1"/>
          <p:nvPr/>
        </p:nvSpPr>
        <p:spPr>
          <a:xfrm>
            <a:off x="7355949" y="4800597"/>
            <a:ext cx="3261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오른쪽 박스에서 과제 이름을 선택하면 과제 제출된 과제를 확인 할 수 있고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점이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점이 마일리지가 자동으로 변동됩니다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CE498-1598-4E64-8BF2-23A2F34179BE}"/>
              </a:ext>
            </a:extLst>
          </p:cNvPr>
          <p:cNvSpPr txBox="1"/>
          <p:nvPr/>
        </p:nvSpPr>
        <p:spPr>
          <a:xfrm>
            <a:off x="8442249" y="4185141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 관리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20" y="1218139"/>
            <a:ext cx="4758905" cy="26127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58" y="1173572"/>
            <a:ext cx="4834541" cy="2701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20" y="1187750"/>
            <a:ext cx="4817768" cy="26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522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G마켓 산스 TTF Bold</vt:lpstr>
      <vt:lpstr>G마켓 산스 TTF Light</vt:lpstr>
      <vt:lpstr>에스코어 드림 3 Light</vt:lpstr>
      <vt:lpstr>에스코어 드림 9 Black</vt:lpstr>
      <vt:lpstr>Arial</vt:lpstr>
      <vt:lpstr>Harlow Solid Italic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SSAFY</cp:lastModifiedBy>
  <cp:revision>26</cp:revision>
  <dcterms:created xsi:type="dcterms:W3CDTF">2020-08-09T23:55:26Z</dcterms:created>
  <dcterms:modified xsi:type="dcterms:W3CDTF">2022-02-17T14:48:54Z</dcterms:modified>
</cp:coreProperties>
</file>