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59" r:id="rId4"/>
    <p:sldId id="273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68" r:id="rId14"/>
    <p:sldId id="269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D2CEB-8EF6-8565-3EA2-F04F089A6FDD}" v="4" dt="2024-11-19T17:11:03.354"/>
    <p1510:client id="{4DDB3574-0266-FC79-157D-B1C59C63CA16}" v="106" dt="2024-11-20T17:52:56.756"/>
    <p1510:client id="{F03E346D-2153-442E-97A4-81013CFF6B0B}" v="1915" dt="2024-11-20T17:27:19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194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29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62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74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024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524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74834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31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9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90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1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66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20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066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87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99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34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00">
                <a:ea typeface="Calibri Light"/>
                <a:cs typeface="Calibri Light"/>
              </a:rPr>
              <a:t>RemovAL OF reflections from images USING DEEP LEARNING</a:t>
            </a:r>
            <a:endParaRPr lang="en-US" sz="5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7137" y="4142335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" panose="020F0502020204030204"/>
              </a:rPr>
              <a:t>Presented by: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 dirty="0">
                <a:cs typeface="Calibri" panose="020F0502020204030204"/>
              </a:rPr>
              <a:t>ADITYA PRATAP SINGH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 dirty="0">
                <a:cs typeface="Calibri" panose="020F0502020204030204"/>
              </a:rPr>
              <a:t>ARYAN KUMAR</a:t>
            </a:r>
            <a:endParaRPr lang="en-US">
              <a:cs typeface="Calibri" panose="020F050202020403020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6AAB-2A08-6E4F-A763-D8BADDCA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085"/>
            <a:ext cx="10131425" cy="6905763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TRAINING TECHNIQUES: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>
              <a:buClr>
                <a:srgbClr val="FFFFFF"/>
              </a:buClr>
            </a:pPr>
            <a:r>
              <a:rPr lang="en-US" sz="1800" b="1">
                <a:ea typeface="+mn-lt"/>
                <a:cs typeface="+mn-lt"/>
              </a:rPr>
              <a:t>Learning Rate Scheduling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>
              <a:ea typeface="Calibri"/>
              <a:cs typeface="Calibri"/>
            </a:endParaRPr>
          </a:p>
          <a:p>
            <a:pPr lvl="2">
              <a:buClr>
                <a:srgbClr val="FFFFFF"/>
              </a:buClr>
            </a:pPr>
            <a:r>
              <a:rPr lang="en-US" sz="1800">
                <a:ea typeface="+mn-lt"/>
                <a:cs typeface="+mn-lt"/>
              </a:rPr>
              <a:t>Implement a learning rate decay strategy to reduce the learning rate over time, improving convergence.</a:t>
            </a:r>
            <a:endParaRPr lang="en-US" sz="1800"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1800" b="1">
                <a:ea typeface="+mn-lt"/>
                <a:cs typeface="+mn-lt"/>
              </a:rPr>
              <a:t>Early Stopping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>
              <a:ea typeface="Calibri"/>
              <a:cs typeface="Calibri"/>
            </a:endParaRPr>
          </a:p>
          <a:p>
            <a:pPr lvl="2">
              <a:buClr>
                <a:srgbClr val="FFFFFF"/>
              </a:buClr>
            </a:pPr>
            <a:r>
              <a:rPr lang="en-US" sz="1800">
                <a:ea typeface="+mn-lt"/>
                <a:cs typeface="+mn-lt"/>
              </a:rPr>
              <a:t>Monitor validation loss and stop training if performance does not improve for a set number of epochs to prevent overfitting.</a:t>
            </a:r>
            <a:endParaRPr lang="en-US" sz="1800"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1800" b="1">
                <a:ea typeface="+mn-lt"/>
                <a:cs typeface="+mn-lt"/>
              </a:rPr>
              <a:t>Data Augmentation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>
              <a:ea typeface="Calibri"/>
              <a:cs typeface="Calibri"/>
            </a:endParaRPr>
          </a:p>
          <a:p>
            <a:pPr lvl="2">
              <a:buClr>
                <a:srgbClr val="FFFFFF"/>
              </a:buClr>
            </a:pPr>
            <a:r>
              <a:rPr lang="en-US" sz="1800">
                <a:ea typeface="+mn-lt"/>
                <a:cs typeface="+mn-lt"/>
              </a:rPr>
              <a:t>Apply random transformations (e.g., rotation, flipping, brightness adjustment) during training to enhance model robustness.</a:t>
            </a:r>
            <a:endParaRPr lang="en-US" sz="180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71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D3C4-0802-9608-B843-141994F3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84" y="682906"/>
            <a:ext cx="4099947" cy="1035579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4553-401A-9119-D29F-65E1DAD8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38" y="1727450"/>
            <a:ext cx="4895564" cy="41421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ea typeface="+mn-lt"/>
                <a:cs typeface="+mn-lt"/>
              </a:rPr>
              <a:t>The </a:t>
            </a:r>
            <a:r>
              <a:rPr lang="en-US" sz="1300" dirty="0" err="1">
                <a:ea typeface="+mn-lt"/>
                <a:cs typeface="+mn-lt"/>
              </a:rPr>
              <a:t>CycleGAN</a:t>
            </a:r>
            <a:r>
              <a:rPr lang="en-US" sz="1300" dirty="0">
                <a:ea typeface="+mn-lt"/>
                <a:cs typeface="+mn-lt"/>
              </a:rPr>
              <a:t> model was trained and evaluated on a dataset specifically curated for images with reflections, demonstrating notable improvements in image quality and clarity.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300" dirty="0">
                <a:ea typeface="+mn-lt"/>
                <a:cs typeface="+mn-lt"/>
              </a:rPr>
              <a:t>Results indicate that the model effectively removes reflections while preserving critical details necessary for security applications.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dirty="0">
                <a:latin typeface="Calibri Light"/>
                <a:ea typeface="+mn-lt"/>
                <a:cs typeface="+mn-lt"/>
              </a:rPr>
              <a:t>Peak Signal-to-Noise Ratio (PSNR)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ea typeface="+mn-lt"/>
                <a:cs typeface="+mn-lt"/>
              </a:rPr>
              <a:t>Average PSNR values improved significantly post-reflection removal, indicating enhanced image clarity.</a:t>
            </a:r>
          </a:p>
          <a:p>
            <a:pPr>
              <a:lnSpc>
                <a:spcPct val="90000"/>
              </a:lnSpc>
              <a:buNone/>
            </a:pPr>
            <a:r>
              <a:rPr lang="en-US" sz="1300" b="1" dirty="0">
                <a:latin typeface="Calibri Light"/>
                <a:ea typeface="+mn-lt"/>
                <a:cs typeface="+mn-lt"/>
              </a:rPr>
              <a:t>Structural Similarity Index (SSIM):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300" dirty="0">
                <a:ea typeface="+mn-lt"/>
                <a:cs typeface="+mn-lt"/>
              </a:rPr>
              <a:t>SSIM scores showed a marked increase, reflecting better structural integrity and perceptual quality of the images.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>
              <a:ea typeface="+mn-lt"/>
              <a:cs typeface="+mn-lt"/>
            </a:endParaRPr>
          </a:p>
        </p:txBody>
      </p:sp>
      <p:pic>
        <p:nvPicPr>
          <p:cNvPr id="4" name="Picture 3" descr="A close-up of a can of soda&#10;&#10;Description automatically generated">
            <a:extLst>
              <a:ext uri="{FF2B5EF4-FFF2-40B4-BE49-F238E27FC236}">
                <a16:creationId xmlns:a16="http://schemas.microsoft.com/office/drawing/2014/main" id="{AA76EA4A-9D8E-3F1C-CFC7-3FD55CE4B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694" y="799038"/>
            <a:ext cx="5454122" cy="237254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collage of a church&#10;&#10;Description automatically generated">
            <a:extLst>
              <a:ext uri="{FF2B5EF4-FFF2-40B4-BE49-F238E27FC236}">
                <a16:creationId xmlns:a16="http://schemas.microsoft.com/office/drawing/2014/main" id="{1C18DE23-F079-F119-CE16-5E2423573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694" y="3852493"/>
            <a:ext cx="5454122" cy="203166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09479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1B86-5061-5A47-B7AB-DE1A435A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6209"/>
            <a:ext cx="10131425" cy="1456267"/>
          </a:xfrm>
        </p:spPr>
        <p:txBody>
          <a:bodyPr/>
          <a:lstStyle/>
          <a:p>
            <a:r>
              <a:rPr lang="en-US">
                <a:cs typeface="Calibri Light"/>
              </a:rPr>
              <a:t>Real world applications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B1BE6-D895-3B5C-41D1-8E14775CA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1372"/>
            <a:ext cx="10131425" cy="4974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Calibri Light"/>
                <a:cs typeface="Calibri" panose="020F0502020204030204"/>
              </a:rPr>
              <a:t>SURVEILLANCE:</a:t>
            </a:r>
            <a:endParaRPr lang="en-US" b="1">
              <a:latin typeface="Calibri Light"/>
            </a:endParaRPr>
          </a:p>
          <a:p>
            <a:r>
              <a:rPr lang="en-US">
                <a:ea typeface="+mn-lt"/>
                <a:cs typeface="+mn-lt"/>
              </a:rPr>
              <a:t>Surveillance systems are often hindered by reflections caused by glass surfaces, lighting conditions, and environmental factors.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These reflections can obscure critical details, making it challenging to identify individuals, vehicles, and other important elements in security footage.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CycleGAN effectively removes reflections, resulting in clearer images that allow for better visibility of subjects.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With reflections minimized, object detection algorithms can operate more effectively, increasing the accuracy of recognizing people and vehicles.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b="1">
                <a:latin typeface="Calibri Light"/>
                <a:cs typeface="Calibri" panose="020F0502020204030204"/>
              </a:rPr>
              <a:t>TRAFFIC MANAGEMENT:</a:t>
            </a:r>
          </a:p>
          <a:p>
            <a:r>
              <a:rPr lang="en-US" b="1">
                <a:ea typeface="+mn-lt"/>
                <a:cs typeface="+mn-lt"/>
              </a:rPr>
              <a:t>Real-Time Monitoring</a:t>
            </a:r>
            <a:r>
              <a:rPr lang="en-US">
                <a:ea typeface="+mn-lt"/>
                <a:cs typeface="+mn-lt"/>
              </a:rPr>
              <a:t>: Enhances visibility of traffic conditions and incidents, aiding in effective traffic management.</a:t>
            </a:r>
            <a:endParaRPr lang="en-US" b="1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b="1">
                <a:ea typeface="+mn-lt"/>
                <a:cs typeface="+mn-lt"/>
              </a:rPr>
              <a:t>Accident Analysis</a:t>
            </a:r>
            <a:r>
              <a:rPr lang="en-US">
                <a:ea typeface="+mn-lt"/>
                <a:cs typeface="+mn-lt"/>
              </a:rPr>
              <a:t>: Improves clarity in footage for better assessment of accidents and quicker response times.</a:t>
            </a:r>
          </a:p>
          <a:p>
            <a:pPr>
              <a:buClr>
                <a:srgbClr val="FFFFFF"/>
              </a:buClr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51230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2A8A-E890-5734-3348-6261B4B8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E657-913B-FFA1-4E2C-12B8BBDC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75807"/>
            <a:ext cx="10131425" cy="5802609"/>
          </a:xfrm>
        </p:spPr>
        <p:txBody>
          <a:bodyPr>
            <a:normAutofit fontScale="85000" lnSpcReduction="10000"/>
          </a:bodyPr>
          <a:lstStyle/>
          <a:p>
            <a:r>
              <a:rPr lang="en-US">
                <a:ea typeface="+mn-lt"/>
                <a:cs typeface="+mn-lt"/>
              </a:rPr>
              <a:t>This project successfully demonstrated the effectiveness of the </a:t>
            </a:r>
            <a:r>
              <a:rPr lang="en-US" err="1">
                <a:ea typeface="+mn-lt"/>
                <a:cs typeface="+mn-lt"/>
              </a:rPr>
              <a:t>CycleGAN</a:t>
            </a:r>
            <a:r>
              <a:rPr lang="en-US">
                <a:ea typeface="+mn-lt"/>
                <a:cs typeface="+mn-lt"/>
              </a:rPr>
              <a:t> architecture in removing reflections from images.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Through rigorous training and evaluation, the model was able to achieve high fidelity in image restoration while preserving essential details.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Quantitative metrics such as PSNR and SSIM indicated significant improvements in image quality compared to original images with reflections.</a:t>
            </a:r>
          </a:p>
          <a:p>
            <a:pPr>
              <a:buNone/>
            </a:pPr>
            <a:r>
              <a:rPr lang="en-US" b="1">
                <a:latin typeface="Calibri Light"/>
                <a:ea typeface="+mn-lt"/>
                <a:cs typeface="+mn-lt"/>
              </a:rPr>
              <a:t>IMPLICATIONS OF THE WORK</a:t>
            </a:r>
            <a:r>
              <a:rPr lang="en-US">
                <a:latin typeface="Calibri Light"/>
                <a:ea typeface="+mn-lt"/>
                <a:cs typeface="+mn-lt"/>
              </a:rPr>
              <a:t>:</a:t>
            </a:r>
          </a:p>
          <a:p>
            <a:r>
              <a:rPr lang="en-US" b="1">
                <a:ea typeface="+mn-lt"/>
                <a:cs typeface="+mn-lt"/>
              </a:rPr>
              <a:t>Autonomous Navigation</a:t>
            </a:r>
            <a:r>
              <a:rPr lang="en-US">
                <a:ea typeface="+mn-lt"/>
                <a:cs typeface="+mn-lt"/>
              </a:rPr>
              <a:t>: This approach facilitates better visual perception for autonomous vehicles operating in environments with reflective surfaces.</a:t>
            </a:r>
          </a:p>
          <a:p>
            <a:pPr>
              <a:buClr>
                <a:srgbClr val="FFFFFF"/>
              </a:buClr>
            </a:pPr>
            <a:r>
              <a:rPr lang="en-US" b="1">
                <a:ea typeface="+mn-lt"/>
                <a:cs typeface="+mn-lt"/>
              </a:rPr>
              <a:t>Security and Surveillance</a:t>
            </a:r>
            <a:r>
              <a:rPr lang="en-US">
                <a:ea typeface="+mn-lt"/>
                <a:cs typeface="+mn-lt"/>
              </a:rPr>
              <a:t>: It improves the clarity of images captured in reflective environments, aiding in object recognition and identification form security cameras.</a:t>
            </a:r>
          </a:p>
          <a:p>
            <a:pPr>
              <a:buNone/>
            </a:pPr>
            <a:r>
              <a:rPr lang="en-US" b="1">
                <a:latin typeface="Calibri Light"/>
                <a:ea typeface="+mn-lt"/>
                <a:cs typeface="+mn-lt"/>
              </a:rPr>
              <a:t>LIMITATIONS</a:t>
            </a:r>
            <a:r>
              <a:rPr lang="en-US" b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:</a:t>
            </a:r>
            <a:endParaRPr lang="en-US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r>
              <a:rPr lang="en-US">
                <a:ea typeface="+mn-lt"/>
                <a:cs typeface="+mn-lt"/>
              </a:rPr>
              <a:t>The model's performance may vary with different types of reflections and lighting conditions.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The reliance on unpaired datasets can introduce challenges in training stability and image quality.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Computational resources required for training GANs can be substantial, potentially limiting accessibility for some users.</a:t>
            </a:r>
          </a:p>
          <a:p>
            <a:pPr>
              <a:buNone/>
            </a:pPr>
            <a:br>
              <a:rPr lang="en-US"/>
            </a:br>
            <a:endParaRPr lang="en-US"/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br>
              <a:rPr lang="en-US"/>
            </a:b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3691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DFE79-65AE-FE7C-54B2-F5C5A540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-143933"/>
            <a:ext cx="10131425" cy="666400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FUTURE DIRECTIONS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Development of techniques for optimizing the model to enable real-time reflection removal in applications like live video streaming.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Explore the potential for the model to generalize across different domains, such as varying camera types and environmental conditions.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Investigate alternative architectures or enhancements to CycleGAN, such as incorporating attention mechanisms to improve performance.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 conclusion, the project has demonstrated the potential of deep learning techniques, particularly CycleGAN, in addressing common challenges in image processing.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By effectively removing reflections, we can significantly enhance visual communication and improve the quality of images in various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0748126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8BEA9AF1-EF35-4EC4-862B-93C14919B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 descr="A purple neon sign on a brick wall&#10;&#10;Description automatically generated">
            <a:extLst>
              <a:ext uri="{FF2B5EF4-FFF2-40B4-BE49-F238E27FC236}">
                <a16:creationId xmlns:a16="http://schemas.microsoft.com/office/drawing/2014/main" id="{A5B3EA44-EA36-744F-CA5A-E4413C2096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915" r="1" b="10272"/>
          <a:stretch/>
        </p:blipFill>
        <p:spPr>
          <a:xfrm>
            <a:off x="516466" y="10"/>
            <a:ext cx="11159068" cy="6857990"/>
          </a:xfrm>
          <a:custGeom>
            <a:avLst/>
            <a:gdLst/>
            <a:ahLst/>
            <a:cxnLst/>
            <a:rect l="l" t="t" r="r" b="b"/>
            <a:pathLst>
              <a:path w="11159068" h="6858000">
                <a:moveTo>
                  <a:pt x="1192024" y="0"/>
                </a:moveTo>
                <a:cubicBezTo>
                  <a:pt x="1192024" y="0"/>
                  <a:pt x="1192024" y="0"/>
                  <a:pt x="9967044" y="0"/>
                </a:cubicBezTo>
                <a:cubicBezTo>
                  <a:pt x="10713854" y="942975"/>
                  <a:pt x="11159068" y="2138363"/>
                  <a:pt x="11159068" y="3433763"/>
                </a:cubicBezTo>
                <a:cubicBezTo>
                  <a:pt x="11159068" y="4724400"/>
                  <a:pt x="10718641" y="5915025"/>
                  <a:pt x="9971831" y="6858000"/>
                </a:cubicBezTo>
                <a:cubicBezTo>
                  <a:pt x="9971831" y="6858000"/>
                  <a:pt x="9971831" y="6858000"/>
                  <a:pt x="1187237" y="6858000"/>
                </a:cubicBezTo>
                <a:cubicBezTo>
                  <a:pt x="440427" y="5915025"/>
                  <a:pt x="0" y="4724400"/>
                  <a:pt x="0" y="3433763"/>
                </a:cubicBezTo>
                <a:cubicBezTo>
                  <a:pt x="0" y="2138363"/>
                  <a:pt x="445214" y="942975"/>
                  <a:pt x="1192024" y="0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0748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607A-1CE8-65E8-4312-EA6BA452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D4762-EC79-316F-AE20-1FE9C020B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0155"/>
            <a:ext cx="10131425" cy="5416087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In today's visually-driven world, the clarity of images is paramount. Yet, reflections from surfaces such as glass, water, and shiny materials can significantly degrade image quality, obscuring critical details.</a:t>
            </a:r>
          </a:p>
          <a:p>
            <a:pPr marL="0" indent="0">
              <a:buNone/>
            </a:pPr>
            <a:r>
              <a:rPr lang="en-US">
                <a:latin typeface="Calibri Light"/>
                <a:ea typeface="+mn-lt"/>
                <a:cs typeface="Calibri" panose="020F0502020204030204"/>
              </a:rPr>
              <a:t>SURVEILLANCE:</a:t>
            </a:r>
          </a:p>
          <a:p>
            <a:r>
              <a:rPr lang="en-US">
                <a:ea typeface="+mn-lt"/>
                <a:cs typeface="+mn-lt"/>
              </a:rPr>
              <a:t>In security applications, reflections on glass can hinder the identification of individuals or objects, potentially compromising safety and security measures</a:t>
            </a:r>
            <a:endParaRPr lang="en-US">
              <a:latin typeface="Calibri Light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In surveillance studies, reflections have been cited as a major factor leading to misidentifications in 30% of reviewed footage.</a:t>
            </a:r>
          </a:p>
          <a:p>
            <a:pPr marL="0" indent="0">
              <a:buNone/>
            </a:pPr>
            <a:r>
              <a:rPr lang="en-US">
                <a:latin typeface="Calibri Light"/>
                <a:ea typeface="+mn-lt"/>
                <a:cs typeface="+mn-lt"/>
              </a:rPr>
              <a:t>AUTONOMOUS VEHICLES</a:t>
            </a:r>
            <a:r>
              <a:rPr lang="en-US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:</a:t>
            </a:r>
            <a:endParaRPr lang="en-US">
              <a:solidFill>
                <a:srgbClr val="FFFFFF"/>
              </a:solidFill>
              <a:latin typeface="Calibri Light"/>
              <a:ea typeface="+mn-lt"/>
              <a:cs typeface="Calibri Ligh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For self-driving cars, reflections on windshields or nearby water bodies can obscure vital information, posing risks to navigation and decision-making processes.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Traditional methods for reflection removal often rely on manual editing or basic filtering techniques, which can be time-consuming and yield inconsistent results.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Deep learning techniques, particularly Generative Adversarial Networks (GANs) nad U-Net, have emerged as powerful tools for image processing tasks, enabling automated and high-quality enhancements.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  <a:latin typeface="Calibri"/>
              <a:ea typeface="+mn-lt"/>
              <a:cs typeface="+mn-lt"/>
            </a:endParaRPr>
          </a:p>
          <a:p>
            <a:endParaRPr lang="en-US">
              <a:solidFill>
                <a:srgbClr val="FFFFFF"/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1898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FFF9-DC42-F727-C9B1-CD2F4DA3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496B-581E-A49A-BDD5-AB64ABBFD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8495"/>
            <a:ext cx="10131425" cy="4790041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The primary objective of this project is to develop an advanced machine learning model that effectively removes reflections from images, thereby enhancing visual clarity and preserving important details.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 Create an automated system that can detect and eliminate reflections in various types of images, reducing the need for manual editing.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ensure that the removal process does not compromise the quality of the original image, maintaining color accuracy, sharpness, and essential details.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latin typeface="Calibri Light"/>
                <a:ea typeface="+mn-lt"/>
                <a:cs typeface="+mn-lt"/>
              </a:rPr>
              <a:t>EXPECTED OUTCOMES:</a:t>
            </a:r>
          </a:p>
          <a:p>
            <a:r>
              <a:rPr lang="en-US" b="1">
                <a:ea typeface="+mn-lt"/>
                <a:cs typeface="+mn-lt"/>
              </a:rPr>
              <a:t>High-Fidelity Image Restoration: </a:t>
            </a:r>
            <a:r>
              <a:rPr lang="en-US">
                <a:ea typeface="+mn-lt"/>
                <a:cs typeface="+mn-lt"/>
              </a:rPr>
              <a:t>The image formed must be free from distracting reflections.</a:t>
            </a:r>
          </a:p>
          <a:p>
            <a:pPr>
              <a:buClr>
                <a:srgbClr val="FFFFFF"/>
              </a:buClr>
            </a:pPr>
            <a:r>
              <a:rPr lang="en-US" b="1">
                <a:ea typeface="+mn-lt"/>
                <a:cs typeface="+mn-lt"/>
              </a:rPr>
              <a:t>Broad Applicability: </a:t>
            </a:r>
            <a:r>
              <a:rPr lang="en-US">
                <a:ea typeface="+mn-lt"/>
                <a:cs typeface="+mn-lt"/>
              </a:rPr>
              <a:t>It can serve as a tool that can be used in various fields, including photography, security, and autonomous navigation.</a:t>
            </a:r>
          </a:p>
          <a:p>
            <a:pPr>
              <a:buClr>
                <a:srgbClr val="FFFFFF"/>
              </a:buClr>
            </a:pPr>
            <a:r>
              <a:rPr lang="en-US" b="1">
                <a:ea typeface="+mn-lt"/>
                <a:cs typeface="+mn-lt"/>
              </a:rPr>
              <a:t>User -Friendly Interface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sz="1800">
                <a:ea typeface="+mn-lt"/>
                <a:cs typeface="+mn-lt"/>
              </a:rPr>
              <a:t>A potential user interface that allows non-technical users to benefit from this technology without requiring specialized knowledge</a:t>
            </a:r>
            <a:r>
              <a:rPr lang="en-US">
                <a:ea typeface="+mn-lt"/>
                <a:cs typeface="+mn-lt"/>
              </a:rPr>
              <a:t>.</a:t>
            </a:r>
            <a:br>
              <a:rPr lang="en-US"/>
            </a:b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50248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EE90-4674-46B0-22B3-BE4CD1A0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85" y="413951"/>
            <a:ext cx="10131425" cy="1456267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METHODOLOGY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39959-6258-896B-0976-D9EF60BDCD59}"/>
              </a:ext>
            </a:extLst>
          </p:cNvPr>
          <p:cNvSpPr txBox="1"/>
          <p:nvPr/>
        </p:nvSpPr>
        <p:spPr>
          <a:xfrm>
            <a:off x="910880" y="1712209"/>
            <a:ext cx="9785066" cy="14568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Our methodology consists of a series of well-defined steps that leverage deep learning techniques, specifically the CycleGAN architecture , to effectively remove reflections from images.</a:t>
            </a:r>
          </a:p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There are six major steps which is represented by below flowchart:</a:t>
            </a:r>
          </a:p>
          <a:p>
            <a:endParaRPr lang="en-US">
              <a:ea typeface="Calibri"/>
              <a:cs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6371EE-54C0-5361-8990-6F4D24AC3DE8}"/>
              </a:ext>
            </a:extLst>
          </p:cNvPr>
          <p:cNvGrpSpPr/>
          <p:nvPr/>
        </p:nvGrpSpPr>
        <p:grpSpPr>
          <a:xfrm>
            <a:off x="367433" y="3036268"/>
            <a:ext cx="11537626" cy="3416767"/>
            <a:chOff x="367433" y="3036268"/>
            <a:chExt cx="11537626" cy="3416767"/>
          </a:xfrm>
        </p:grpSpPr>
        <p:sp>
          <p:nvSpPr>
            <p:cNvPr id="5" name="Rectangle: Beveled 4">
              <a:extLst>
                <a:ext uri="{FF2B5EF4-FFF2-40B4-BE49-F238E27FC236}">
                  <a16:creationId xmlns:a16="http://schemas.microsoft.com/office/drawing/2014/main" id="{74E69DC9-A984-7E6A-EAB5-2B4D31C6659B}"/>
                </a:ext>
              </a:extLst>
            </p:cNvPr>
            <p:cNvSpPr/>
            <p:nvPr/>
          </p:nvSpPr>
          <p:spPr>
            <a:xfrm>
              <a:off x="1123511" y="3173106"/>
              <a:ext cx="2676850" cy="1031373"/>
            </a:xfrm>
            <a:prstGeom prst="bevel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ea typeface="Calibri"/>
                  <a:cs typeface="Calibri"/>
                </a:rPr>
                <a:t>DATA COLLECTION</a:t>
              </a:r>
              <a:endParaRPr lang="en-US"/>
            </a:p>
          </p:txBody>
        </p:sp>
        <p:sp>
          <p:nvSpPr>
            <p:cNvPr id="6" name="Rectangle: Beveled 5">
              <a:extLst>
                <a:ext uri="{FF2B5EF4-FFF2-40B4-BE49-F238E27FC236}">
                  <a16:creationId xmlns:a16="http://schemas.microsoft.com/office/drawing/2014/main" id="{BE640C11-8B80-959E-41C4-AF24F7C91CA7}"/>
                </a:ext>
              </a:extLst>
            </p:cNvPr>
            <p:cNvSpPr/>
            <p:nvPr/>
          </p:nvSpPr>
          <p:spPr>
            <a:xfrm>
              <a:off x="1125368" y="4714321"/>
              <a:ext cx="2760244" cy="1035091"/>
            </a:xfrm>
            <a:prstGeom prst="bevel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ea typeface="Calibri"/>
                  <a:cs typeface="Calibri"/>
                </a:rPr>
                <a:t>DATA PREPROCESSING</a:t>
              </a:r>
              <a:endParaRPr lang="en-US"/>
            </a:p>
          </p:txBody>
        </p:sp>
        <p:sp>
          <p:nvSpPr>
            <p:cNvPr id="7" name="Rectangle: Beveled 6">
              <a:extLst>
                <a:ext uri="{FF2B5EF4-FFF2-40B4-BE49-F238E27FC236}">
                  <a16:creationId xmlns:a16="http://schemas.microsoft.com/office/drawing/2014/main" id="{E5A4DABB-F7CF-2402-B307-5022397940EA}"/>
                </a:ext>
              </a:extLst>
            </p:cNvPr>
            <p:cNvSpPr/>
            <p:nvPr/>
          </p:nvSpPr>
          <p:spPr>
            <a:xfrm>
              <a:off x="4639130" y="4717053"/>
              <a:ext cx="2922964" cy="1026817"/>
            </a:xfrm>
            <a:prstGeom prst="bevel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ea typeface="Calibri"/>
                  <a:cs typeface="Calibri"/>
                </a:rPr>
                <a:t>CycleGAN Architecture</a:t>
              </a:r>
              <a:endParaRPr lang="en-US"/>
            </a:p>
          </p:txBody>
        </p:sp>
        <p:sp>
          <p:nvSpPr>
            <p:cNvPr id="8" name="Rectangle: Beveled 7">
              <a:extLst>
                <a:ext uri="{FF2B5EF4-FFF2-40B4-BE49-F238E27FC236}">
                  <a16:creationId xmlns:a16="http://schemas.microsoft.com/office/drawing/2014/main" id="{A50DD367-FB73-28AE-A0CA-3637317066A4}"/>
                </a:ext>
              </a:extLst>
            </p:cNvPr>
            <p:cNvSpPr/>
            <p:nvPr/>
          </p:nvSpPr>
          <p:spPr>
            <a:xfrm>
              <a:off x="8492255" y="4717325"/>
              <a:ext cx="2801647" cy="1076495"/>
            </a:xfrm>
            <a:prstGeom prst="bevel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ea typeface="Calibri"/>
                  <a:cs typeface="Calibri"/>
                </a:rPr>
                <a:t>Model Training</a:t>
              </a:r>
              <a:endParaRPr lang="en-US"/>
            </a:p>
          </p:txBody>
        </p:sp>
        <p:sp>
          <p:nvSpPr>
            <p:cNvPr id="9" name="Arrow: Curved Right 8">
              <a:extLst>
                <a:ext uri="{FF2B5EF4-FFF2-40B4-BE49-F238E27FC236}">
                  <a16:creationId xmlns:a16="http://schemas.microsoft.com/office/drawing/2014/main" id="{3F79472A-4271-6B4E-905F-1692AE9BB1B7}"/>
                </a:ext>
              </a:extLst>
            </p:cNvPr>
            <p:cNvSpPr/>
            <p:nvPr/>
          </p:nvSpPr>
          <p:spPr>
            <a:xfrm>
              <a:off x="367433" y="3433214"/>
              <a:ext cx="759067" cy="1945972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urved Up 9">
              <a:extLst>
                <a:ext uri="{FF2B5EF4-FFF2-40B4-BE49-F238E27FC236}">
                  <a16:creationId xmlns:a16="http://schemas.microsoft.com/office/drawing/2014/main" id="{BF36BE15-E95D-F5D0-7226-A410CCE18C98}"/>
                </a:ext>
              </a:extLst>
            </p:cNvPr>
            <p:cNvSpPr/>
            <p:nvPr/>
          </p:nvSpPr>
          <p:spPr>
            <a:xfrm>
              <a:off x="3198902" y="5748530"/>
              <a:ext cx="2785628" cy="704505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Arrow: Curved Right 10">
              <a:extLst>
                <a:ext uri="{FF2B5EF4-FFF2-40B4-BE49-F238E27FC236}">
                  <a16:creationId xmlns:a16="http://schemas.microsoft.com/office/drawing/2014/main" id="{B5B55F44-C373-D2BC-EE9F-B327B6709D98}"/>
                </a:ext>
              </a:extLst>
            </p:cNvPr>
            <p:cNvSpPr/>
            <p:nvPr/>
          </p:nvSpPr>
          <p:spPr>
            <a:xfrm rot="10560000">
              <a:off x="11187396" y="3455935"/>
              <a:ext cx="717663" cy="1890767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urved Up 13">
              <a:extLst>
                <a:ext uri="{FF2B5EF4-FFF2-40B4-BE49-F238E27FC236}">
                  <a16:creationId xmlns:a16="http://schemas.microsoft.com/office/drawing/2014/main" id="{6163D8D1-FF1F-2EF7-4DB1-F8E86E5AB286}"/>
                </a:ext>
              </a:extLst>
            </p:cNvPr>
            <p:cNvSpPr/>
            <p:nvPr/>
          </p:nvSpPr>
          <p:spPr>
            <a:xfrm>
              <a:off x="7135231" y="5741308"/>
              <a:ext cx="2332406" cy="662458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6ACA2390-7141-BFE3-4285-5B3106ACB320}"/>
                </a:ext>
              </a:extLst>
            </p:cNvPr>
            <p:cNvSpPr/>
            <p:nvPr/>
          </p:nvSpPr>
          <p:spPr>
            <a:xfrm>
              <a:off x="7553273" y="3429495"/>
              <a:ext cx="1283513" cy="289825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Beveled 14">
              <a:extLst>
                <a:ext uri="{FF2B5EF4-FFF2-40B4-BE49-F238E27FC236}">
                  <a16:creationId xmlns:a16="http://schemas.microsoft.com/office/drawing/2014/main" id="{E3CA1173-A26D-9CA9-7AE5-6D4C94ADEBDF}"/>
                </a:ext>
              </a:extLst>
            </p:cNvPr>
            <p:cNvSpPr/>
            <p:nvPr/>
          </p:nvSpPr>
          <p:spPr>
            <a:xfrm>
              <a:off x="8377341" y="3036268"/>
              <a:ext cx="2760244" cy="993687"/>
            </a:xfrm>
            <a:prstGeom prst="bevel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ea typeface="Calibri"/>
                  <a:cs typeface="Calibri"/>
                </a:rPr>
                <a:t>Model Evaluation</a:t>
              </a:r>
              <a:endParaRPr lang="en-US"/>
            </a:p>
          </p:txBody>
        </p:sp>
        <p:sp>
          <p:nvSpPr>
            <p:cNvPr id="18" name="Rectangle: Beveled 17">
              <a:extLst>
                <a:ext uri="{FF2B5EF4-FFF2-40B4-BE49-F238E27FC236}">
                  <a16:creationId xmlns:a16="http://schemas.microsoft.com/office/drawing/2014/main" id="{A028883E-3BE4-97FF-92E2-5B949CA59FB3}"/>
                </a:ext>
              </a:extLst>
            </p:cNvPr>
            <p:cNvSpPr/>
            <p:nvPr/>
          </p:nvSpPr>
          <p:spPr>
            <a:xfrm>
              <a:off x="4470951" y="3170991"/>
              <a:ext cx="3078316" cy="1035091"/>
            </a:xfrm>
            <a:prstGeom prst="bevel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ea typeface="Calibri"/>
                  <a:cs typeface="Calibri"/>
                </a:rPr>
                <a:t>Deployment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1286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8EEA-3C46-DB55-4875-D8A09EE4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Steps for removal of reflection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28DD-015C-4116-C11C-AC1B3E02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90581"/>
            <a:ext cx="10131425" cy="5028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Calibri Light"/>
                <a:ea typeface="+mn-lt"/>
                <a:cs typeface="+mn-lt"/>
              </a:rPr>
              <a:t>STEP 1: DATA COLLECTION</a:t>
            </a:r>
            <a:r>
              <a:rPr lang="en-US">
                <a:latin typeface="Calibri Light"/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Gather a diverse dataset of images containing reflections across various surfaces such as glass, water, shiny materials which should also include reflection from sunlight.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The dataset will include both paired and unpaired image as the image may or may not have its corresponding non reflected visions.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STEP 2: DATA PREPROCESSING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r>
              <a:rPr lang="en-US">
                <a:ea typeface="+mn-lt"/>
                <a:cs typeface="+mn-lt"/>
              </a:rPr>
              <a:t>Resize images to a uniform dimension to ensure consistency.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Normalize pixel values to a range of [0, 1] to enhance model convergence.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Augment the dataset with transformations (rotation, flipping, etc.) to increase variability and robustness.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01884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E5DE-E57D-1A7A-A41B-91D0D4CC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66" y="10676"/>
            <a:ext cx="10131425" cy="6343741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STEP 3: </a:t>
            </a:r>
            <a:r>
              <a:rPr lang="en-US" b="1" err="1">
                <a:ea typeface="+mn-lt"/>
                <a:cs typeface="+mn-lt"/>
              </a:rPr>
              <a:t>CYCLEGAN</a:t>
            </a:r>
            <a:r>
              <a:rPr lang="en-US" b="1">
                <a:ea typeface="+mn-lt"/>
                <a:cs typeface="+mn-lt"/>
              </a:rPr>
              <a:t> ARCHITECTURE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Implement the </a:t>
            </a:r>
            <a:r>
              <a:rPr lang="en-US" err="1">
                <a:ea typeface="+mn-lt"/>
                <a:cs typeface="+mn-lt"/>
              </a:rPr>
              <a:t>CycleGAN</a:t>
            </a:r>
            <a:r>
              <a:rPr lang="en-US">
                <a:ea typeface="+mn-lt"/>
                <a:cs typeface="+mn-lt"/>
              </a:rPr>
              <a:t> model , which consists of two Generators and two Discriminators.</a:t>
            </a:r>
          </a:p>
          <a:p>
            <a:pPr marL="0" indent="0">
              <a:buNone/>
            </a:pPr>
            <a:r>
              <a:rPr lang="en-US" b="1">
                <a:latin typeface="Calibri Light"/>
                <a:ea typeface="+mn-lt"/>
                <a:cs typeface="+mn-lt"/>
              </a:rPr>
              <a:t>GENERATORS</a:t>
            </a:r>
            <a:r>
              <a:rPr lang="en-US">
                <a:latin typeface="Calibri Light"/>
                <a:ea typeface="+mn-lt"/>
                <a:cs typeface="+mn-lt"/>
              </a:rPr>
              <a:t>:</a:t>
            </a:r>
          </a:p>
          <a:p>
            <a:r>
              <a:rPr lang="en-US">
                <a:ea typeface="+mn-lt"/>
                <a:cs typeface="+mn-lt"/>
              </a:rPr>
              <a:t>Generator G: Transforms images with reflections (X) to images without reflections (Y).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Generator F: Transforms images without reflections (Y) back to images with reflections (X).</a:t>
            </a:r>
          </a:p>
          <a:p>
            <a:pPr marL="0" indent="0">
              <a:buNone/>
            </a:pPr>
            <a:r>
              <a:rPr lang="en-US" b="1">
                <a:latin typeface="Calibri Light"/>
                <a:ea typeface="+mn-lt"/>
                <a:cs typeface="+mn-lt"/>
              </a:rPr>
              <a:t>DISCRIMINATORS</a:t>
            </a:r>
            <a:r>
              <a:rPr lang="en-US">
                <a:latin typeface="Calibri Light"/>
                <a:ea typeface="+mn-lt"/>
                <a:cs typeface="+mn-lt"/>
              </a:rPr>
              <a:t>:</a:t>
            </a:r>
          </a:p>
          <a:p>
            <a:r>
              <a:rPr lang="en-US">
                <a:ea typeface="+mn-lt"/>
                <a:cs typeface="+mn-lt"/>
              </a:rPr>
              <a:t>Discriminator D_X: Distinguishes between real images with reflections and generated images.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Discriminator D_Y: Distinguishes between real images without reflections and generated images.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CYCLE CONSISTENCY LOSS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r>
              <a:rPr lang="en-US">
                <a:ea typeface="+mn-lt"/>
                <a:cs typeface="+mn-lt"/>
              </a:rPr>
              <a:t>Incorporate cycle consistency loss to ensure that the transformation from X to Y and back to X retains the original image structure.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0854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48525-4EF6-F7E6-7467-FA461E22D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45" y="397197"/>
            <a:ext cx="10131425" cy="6233307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Calibri Light"/>
                <a:cs typeface="Calibri" panose="020F0502020204030204"/>
              </a:rPr>
              <a:t>STEP 4: TRAINING THE MODEL:</a:t>
            </a:r>
            <a:endParaRPr lang="en-US" b="1">
              <a:latin typeface="Calibri Light"/>
              <a:ea typeface="Calibri Light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Utilize an appropriate loss function (e.g., adversarial loss, cycle loss) to optimize the model.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Implement techniques such as learning rate scheduling, early stopping, and regularization to enhance performance.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Monitor training progress using metrics like loss values and visual inspection of generated images.</a:t>
            </a:r>
          </a:p>
          <a:p>
            <a:pPr marL="0" indent="0">
              <a:buNone/>
            </a:pPr>
            <a:r>
              <a:rPr lang="en-US" b="1">
                <a:latin typeface="Calibri Light"/>
                <a:ea typeface="Calibri Light"/>
                <a:cs typeface="Calibri Light"/>
              </a:rPr>
              <a:t>STEP 5:EVALUATION OF THE THE MODEL:</a:t>
            </a:r>
          </a:p>
          <a:p>
            <a:r>
              <a:rPr lang="en-US">
                <a:ea typeface="+mn-lt"/>
                <a:cs typeface="+mn-lt"/>
              </a:rPr>
              <a:t>Evaluate the performance of the trained CycleGAN and U-Net integrated model using a comprehensive evaluation framework.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Use qualitative evaluation (visual inspection of results) and quantitative metrics (PSNR, SSIM) to assess image quality.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Conduct user studies to gather feedback on the effectiveness of reflection removal.</a:t>
            </a:r>
          </a:p>
          <a:p>
            <a:pPr marL="0" indent="0">
              <a:buNone/>
            </a:pPr>
            <a:r>
              <a:rPr lang="en-US" b="1">
                <a:latin typeface="Calibri Light"/>
                <a:ea typeface="Calibri Light"/>
                <a:cs typeface="Calibri Light"/>
              </a:rPr>
              <a:t>STEP 6: DEPLOYMENT: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Deploy the model in a user-friendly application.</a:t>
            </a:r>
          </a:p>
          <a:p>
            <a:r>
              <a:rPr lang="en-US">
                <a:ea typeface="+mn-lt"/>
                <a:cs typeface="+mn-lt"/>
              </a:rPr>
              <a:t>Create an interface that allows users to upload images and receive processed images with reflections removed.</a:t>
            </a:r>
            <a:endParaRPr lang="en-US" b="1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latin typeface="Calibri Light"/>
              <a:ea typeface="Calibri Ligh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550835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28B6-6706-E2A3-21A3-9DE212C3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TRAINING 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6441-F24D-B3B7-1157-B4E653B59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47684"/>
            <a:ext cx="10131425" cy="5512941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The training process involves multiple stages that ensure the </a:t>
            </a:r>
            <a:r>
              <a:rPr lang="en-US" err="1">
                <a:ea typeface="+mn-lt"/>
                <a:cs typeface="+mn-lt"/>
              </a:rPr>
              <a:t>CycleGAN</a:t>
            </a:r>
            <a:r>
              <a:rPr lang="en-US">
                <a:ea typeface="+mn-lt"/>
                <a:cs typeface="+mn-lt"/>
              </a:rPr>
              <a:t> model learns to effectively remove reflections from images while preserving essential details.</a:t>
            </a:r>
          </a:p>
          <a:p>
            <a:pPr marL="0" indent="0">
              <a:buNone/>
            </a:pPr>
            <a:r>
              <a:rPr lang="en-US" b="1">
                <a:latin typeface="Calibri Light"/>
                <a:ea typeface="+mn-lt"/>
                <a:cs typeface="+mn-lt"/>
              </a:rPr>
              <a:t>MODEL ARCHITECTURE</a:t>
            </a:r>
            <a:r>
              <a:rPr lang="en-US">
                <a:latin typeface="Calibri Light"/>
                <a:ea typeface="+mn-lt"/>
                <a:cs typeface="+mn-lt"/>
              </a:rPr>
              <a:t>:</a:t>
            </a:r>
          </a:p>
          <a:p>
            <a:r>
              <a:rPr lang="en-US">
                <a:ea typeface="+mn-lt"/>
                <a:cs typeface="+mn-lt"/>
              </a:rPr>
              <a:t>The </a:t>
            </a:r>
            <a:r>
              <a:rPr lang="en-US" err="1">
                <a:ea typeface="+mn-lt"/>
                <a:cs typeface="+mn-lt"/>
              </a:rPr>
              <a:t>CycleGAN</a:t>
            </a:r>
            <a:r>
              <a:rPr lang="en-US">
                <a:ea typeface="+mn-lt"/>
                <a:cs typeface="+mn-lt"/>
              </a:rPr>
              <a:t> consists of two generators (G and F) and two discriminators (D_X and D_Y)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The generators learn to produce images that resemble the target domain, while the discriminators learn to distinguish between real and generated images.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The generators are responsible for transforming images with reflections into their corresponding non-reflected versions, leveraging the U-Net architecture to enhance feature extraction and preserve spatial information.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b="1">
                <a:latin typeface="Calibri Light"/>
                <a:ea typeface="+mn-lt"/>
                <a:cs typeface="+mn-lt"/>
              </a:rPr>
              <a:t>LOSS FUNCTIONS:</a:t>
            </a:r>
          </a:p>
          <a:p>
            <a:r>
              <a:rPr lang="en-US" b="1">
                <a:latin typeface="Calibri Light"/>
                <a:ea typeface="+mn-lt"/>
                <a:cs typeface="+mn-lt"/>
              </a:rPr>
              <a:t>Adversarial Loss: </a:t>
            </a:r>
            <a:r>
              <a:rPr lang="en-US">
                <a:ea typeface="+mn-lt"/>
                <a:cs typeface="+mn-lt"/>
              </a:rPr>
              <a:t>Each discriminator uses binary cross-entropy loss to evaluate the authenticity of generated images.</a:t>
            </a:r>
          </a:p>
          <a:p>
            <a:pPr>
              <a:buClr>
                <a:srgbClr val="FFFFFF"/>
              </a:buClr>
            </a:pPr>
            <a:r>
              <a:rPr lang="en-US" b="1">
                <a:latin typeface="Calibri Light"/>
                <a:ea typeface="+mn-lt"/>
                <a:cs typeface="+mn-lt"/>
              </a:rPr>
              <a:t>Cycle Consistency Loss: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This loss ensures that an image transformed to the target domain and back to the original domain remains unchanged.</a:t>
            </a:r>
          </a:p>
        </p:txBody>
      </p:sp>
    </p:spTree>
    <p:extLst>
      <p:ext uri="{BB962C8B-B14F-4D97-AF65-F5344CB8AC3E}">
        <p14:creationId xmlns:p14="http://schemas.microsoft.com/office/powerpoint/2010/main" val="3675521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1126-8561-0E33-DCC7-BADC1EEA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4241"/>
            <a:ext cx="10131425" cy="5636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Calibri Light"/>
                <a:ea typeface="Calibri"/>
                <a:cs typeface="Calibri"/>
              </a:rPr>
              <a:t>TRAINING ALGORITHM:</a:t>
            </a:r>
          </a:p>
          <a:p>
            <a:r>
              <a:rPr lang="en-US" b="1">
                <a:ea typeface="+mn-lt"/>
                <a:cs typeface="+mn-lt"/>
              </a:rPr>
              <a:t>Iterative Training</a:t>
            </a:r>
            <a:r>
              <a:rPr lang="en-US">
                <a:ea typeface="+mn-lt"/>
                <a:cs typeface="+mn-lt"/>
              </a:rPr>
              <a:t>: The training process alternates between updating the generators and the discriminators.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n-US" sz="1800">
                <a:ea typeface="+mn-lt"/>
                <a:cs typeface="+mn-lt"/>
              </a:rPr>
              <a:t>For each iteration perform the following steps:</a:t>
            </a:r>
          </a:p>
          <a:p>
            <a:pPr marL="1257300" lvl="2" indent="-342900">
              <a:buClr>
                <a:srgbClr val="FFFFFF"/>
              </a:buClr>
              <a:buAutoNum type="arabicPeriod"/>
            </a:pPr>
            <a:r>
              <a:rPr lang="en-US" sz="1800" b="1">
                <a:ea typeface="+mn-lt"/>
                <a:cs typeface="+mn-lt"/>
              </a:rPr>
              <a:t>Update Discriminators</a:t>
            </a:r>
            <a:r>
              <a:rPr lang="en-US" sz="1800">
                <a:ea typeface="+mn-lt"/>
                <a:cs typeface="+mn-lt"/>
              </a:rPr>
              <a:t>: Train D_X with real and generated images from G  AND THEN Train D_Y with real and generated images from F.</a:t>
            </a:r>
          </a:p>
          <a:p>
            <a:pPr marL="1257300" lvl="2" indent="-342900">
              <a:buClr>
                <a:srgbClr val="FFFFFF"/>
              </a:buClr>
              <a:buAutoNum type="arabicPeriod"/>
            </a:pPr>
            <a:r>
              <a:rPr lang="en-US" sz="1800" b="1">
                <a:ea typeface="+mn-lt"/>
                <a:cs typeface="+mn-lt"/>
              </a:rPr>
              <a:t>Update Generators</a:t>
            </a:r>
            <a:r>
              <a:rPr lang="en-US" sz="1800">
                <a:ea typeface="+mn-lt"/>
                <a:cs typeface="+mn-lt"/>
              </a:rPr>
              <a:t>: Train G to minimize the adversarial loss while maximizing the cycle consistency loss. Similarly train F.</a:t>
            </a:r>
          </a:p>
          <a:p>
            <a:pPr marL="1257300" lvl="3" indent="0">
              <a:buClr>
                <a:srgbClr val="FFFFFF"/>
              </a:buClr>
              <a:buNone/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b="1" err="1">
                <a:ea typeface="+mn-lt"/>
                <a:cs typeface="+mn-lt"/>
              </a:rPr>
              <a:t>Epoches</a:t>
            </a:r>
            <a:r>
              <a:rPr lang="en-US" b="1">
                <a:ea typeface="+mn-lt"/>
                <a:cs typeface="+mn-lt"/>
              </a:rPr>
              <a:t>: </a:t>
            </a:r>
            <a:r>
              <a:rPr lang="en-US">
                <a:ea typeface="+mn-lt"/>
                <a:cs typeface="+mn-lt"/>
              </a:rPr>
              <a:t>Train the model for a predefined number of epochs (e.g., 100-200), monitoring performance on the validation set.</a:t>
            </a:r>
          </a:p>
        </p:txBody>
      </p:sp>
    </p:spTree>
    <p:extLst>
      <p:ext uri="{BB962C8B-B14F-4D97-AF65-F5344CB8AC3E}">
        <p14:creationId xmlns:p14="http://schemas.microsoft.com/office/powerpoint/2010/main" val="2277544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Celestial</vt:lpstr>
      <vt:lpstr>RemovAL OF reflections from images USING DEEP LEARNING</vt:lpstr>
      <vt:lpstr>INTRODUCTION</vt:lpstr>
      <vt:lpstr>OBJECTIVE</vt:lpstr>
      <vt:lpstr>METHODOLOGY</vt:lpstr>
      <vt:lpstr>Steps for removal of reflection</vt:lpstr>
      <vt:lpstr>PowerPoint Presentation</vt:lpstr>
      <vt:lpstr>PowerPoint Presentation</vt:lpstr>
      <vt:lpstr>TRAINING PROCESS</vt:lpstr>
      <vt:lpstr>PowerPoint Presentation</vt:lpstr>
      <vt:lpstr>PowerPoint Presentation</vt:lpstr>
      <vt:lpstr>Results</vt:lpstr>
      <vt:lpstr>Real world applications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81</cp:revision>
  <dcterms:created xsi:type="dcterms:W3CDTF">2024-11-19T17:08:08Z</dcterms:created>
  <dcterms:modified xsi:type="dcterms:W3CDTF">2024-11-20T17:54:43Z</dcterms:modified>
</cp:coreProperties>
</file>