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654545de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654545de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654545de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654545de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654545d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654545d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654545de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654545de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654545de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654545de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654545de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654545de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fansidedmma.com/posts/red-blue-corner-fan-guide-01hvkvq95pp8" TargetMode="External"/><Relationship Id="rId4" Type="http://schemas.openxmlformats.org/officeDocument/2006/relationships/hyperlink" Target="https://www.kaggle.com/datasets/rajeevw/ufc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Beyond the Fight: Unseen Factors That Shape MMA Outcomes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November 14, 2024</a:t>
            </a:r>
            <a:endParaRPr/>
          </a:p>
          <a:p>
            <a:pPr indent="0" lvl="0" marL="0" rtl="0" algn="ctr">
              <a:spcBef>
                <a:spcPts val="0"/>
              </a:spcBef>
              <a:spcAft>
                <a:spcPts val="0"/>
              </a:spcAft>
              <a:buNone/>
            </a:pPr>
            <a:r>
              <a:rPr lang="en"/>
              <a:t>Chase Stalcup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Thoughts?</a:t>
            </a:r>
            <a:endParaRPr/>
          </a:p>
        </p:txBody>
      </p:sp>
      <p:sp>
        <p:nvSpPr>
          <p:cNvPr id="155" name="Google Shape;155;p22"/>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it does not 100 percent mean that there is significant influence, the results are surprising. The overall </a:t>
            </a:r>
            <a:r>
              <a:rPr lang="en"/>
              <a:t>win rate</a:t>
            </a:r>
            <a:r>
              <a:rPr lang="en"/>
              <a:t> of red corner fighters from this data set is about 60 percent, while using only the data from Las Vegas the number is </a:t>
            </a:r>
            <a:r>
              <a:rPr lang="en"/>
              <a:t>noticeably</a:t>
            </a:r>
            <a:r>
              <a:rPr lang="en"/>
              <a:t> higher. The data set does not encompass everything but it is a decent pool to draw statistics from. </a:t>
            </a:r>
            <a:endParaRPr/>
          </a:p>
        </p:txBody>
      </p:sp>
      <p:pic>
        <p:nvPicPr>
          <p:cNvPr id="156" name="Google Shape;156;p22"/>
          <p:cNvPicPr preferRelativeResize="0"/>
          <p:nvPr/>
        </p:nvPicPr>
        <p:blipFill>
          <a:blip r:embed="rId3">
            <a:alphaModFix/>
          </a:blip>
          <a:stretch>
            <a:fillRect/>
          </a:stretch>
        </p:blipFill>
        <p:spPr>
          <a:xfrm>
            <a:off x="5027550" y="414775"/>
            <a:ext cx="2964599" cy="4050775"/>
          </a:xfrm>
          <a:prstGeom prst="rect">
            <a:avLst/>
          </a:prstGeom>
          <a:noFill/>
          <a:ln cap="flat" cmpd="sng" w="7620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62" name="Google Shape;162;p23"/>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Fight stance does not </a:t>
            </a:r>
            <a:r>
              <a:rPr lang="en"/>
              <a:t>affect</a:t>
            </a:r>
            <a:r>
              <a:rPr lang="en"/>
              <a:t> the outcome</a:t>
            </a:r>
            <a:endParaRPr/>
          </a:p>
          <a:p>
            <a:pPr indent="-317500" lvl="0" marL="457200" rtl="0" algn="l">
              <a:spcBef>
                <a:spcPts val="0"/>
              </a:spcBef>
              <a:spcAft>
                <a:spcPts val="0"/>
              </a:spcAft>
              <a:buSzPts val="1400"/>
              <a:buChar char="●"/>
            </a:pPr>
            <a:r>
              <a:rPr lang="en"/>
              <a:t>Definite trends in the data that support the red corner performance</a:t>
            </a:r>
            <a:endParaRPr/>
          </a:p>
          <a:p>
            <a:pPr indent="-317500" lvl="0" marL="457200" rtl="0" algn="l">
              <a:spcBef>
                <a:spcPts val="0"/>
              </a:spcBef>
              <a:spcAft>
                <a:spcPts val="0"/>
              </a:spcAft>
              <a:buSzPts val="1400"/>
              <a:buChar char="●"/>
            </a:pPr>
            <a:r>
              <a:rPr lang="en"/>
              <a:t>Supported by UFC rankings of their fighters</a:t>
            </a:r>
            <a:endParaRPr/>
          </a:p>
          <a:p>
            <a:pPr indent="-317500" lvl="0" marL="457200" rtl="0" algn="l">
              <a:spcBef>
                <a:spcPts val="0"/>
              </a:spcBef>
              <a:spcAft>
                <a:spcPts val="0"/>
              </a:spcAft>
              <a:buSzPts val="1400"/>
              <a:buChar char="●"/>
            </a:pPr>
            <a:r>
              <a:rPr lang="en"/>
              <a:t>Possible </a:t>
            </a:r>
            <a:r>
              <a:rPr lang="en"/>
              <a:t>favoritism</a:t>
            </a:r>
            <a:r>
              <a:rPr lang="en"/>
              <a:t> shown to betting favorite in Las Vegas?</a:t>
            </a:r>
            <a:endParaRPr/>
          </a:p>
          <a:p>
            <a:pPr indent="-317500" lvl="0" marL="457200" rtl="0" algn="l">
              <a:spcBef>
                <a:spcPts val="0"/>
              </a:spcBef>
              <a:spcAft>
                <a:spcPts val="0"/>
              </a:spcAft>
              <a:buSzPts val="1400"/>
              <a:buChar char="●"/>
            </a:pPr>
            <a:r>
              <a:rPr lang="en"/>
              <a:t>Nothing is guaranteed but the results are </a:t>
            </a:r>
            <a:r>
              <a:rPr lang="en"/>
              <a:t>intriguing</a:t>
            </a:r>
            <a:r>
              <a:rPr lang="en"/>
              <a:t> </a:t>
            </a:r>
            <a:endParaRPr/>
          </a:p>
        </p:txBody>
      </p:sp>
      <p:sp>
        <p:nvSpPr>
          <p:cNvPr id="163" name="Google Shape;163;p23"/>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In conclusion, my analysis of UFC fight statistics reveals that factors such as location and corner, may have an impact on the outcome of a match, though their significance can vary. While the data provides valuable insights, further research and more comprehensive datasets are needed to fully understand these relationships. Ultimately, the combination of these variables, along with other fight-specific dynamics, contributes to the complex nature of MMA outcomes. Thank you for your attention, and I'm happy to answer any questions you may have.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169" name="Google Shape;169;p24"/>
          <p:cNvSpPr txBox="1"/>
          <p:nvPr>
            <p:ph idx="1" type="body"/>
          </p:nvPr>
        </p:nvSpPr>
        <p:spPr>
          <a:xfrm>
            <a:off x="387900" y="1594025"/>
            <a:ext cx="5943000" cy="26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 vs. Blue: A fan's guide to understanding corner color placement. </a:t>
            </a:r>
            <a:r>
              <a:rPr i="1" lang="en"/>
              <a:t>FSMMA</a:t>
            </a:r>
            <a:r>
              <a:rPr lang="en"/>
              <a:t>. Aakrit Sharma.  Apr 19, 2024. </a:t>
            </a:r>
            <a:r>
              <a:rPr lang="en" u="sng">
                <a:solidFill>
                  <a:schemeClr val="hlink"/>
                </a:solidFill>
                <a:hlinkClick r:id="rId3"/>
              </a:rPr>
              <a:t>https://fansidedmma.com/posts/red-blue-corner-fan-guide-01hvkvq95pp8</a:t>
            </a:r>
            <a:endParaRPr/>
          </a:p>
          <a:p>
            <a:pPr indent="0" lvl="0" marL="0" rtl="0" algn="l">
              <a:spcBef>
                <a:spcPts val="1200"/>
              </a:spcBef>
              <a:spcAft>
                <a:spcPts val="0"/>
              </a:spcAft>
              <a:buNone/>
            </a:pPr>
            <a:r>
              <a:rPr lang="en"/>
              <a:t>Dataset: UFC-Fight historical data from 1993 to 2021. Rajeev Warrier. </a:t>
            </a:r>
            <a:r>
              <a:rPr lang="en" u="sng">
                <a:solidFill>
                  <a:schemeClr val="hlink"/>
                </a:solidFill>
                <a:hlinkClick r:id="rId4"/>
              </a:rPr>
              <a:t>https://www.kaggle.com/datasets/rajeevw/ufcdata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 will be focusing on historic data from the Ultimate Fighting Championship (UFC) to to identify any key factors that may contribute to a fighters success in MMA. </a:t>
            </a:r>
            <a:endParaRPr/>
          </a:p>
          <a:p>
            <a:pPr indent="0" lvl="0" marL="0" rtl="0" algn="l">
              <a:spcBef>
                <a:spcPts val="1200"/>
              </a:spcBef>
              <a:spcAft>
                <a:spcPts val="0"/>
              </a:spcAft>
              <a:buNone/>
            </a:pPr>
            <a:r>
              <a:rPr lang="en"/>
              <a:t>Specifically, I will investigate the following questions:</a:t>
            </a:r>
            <a:endParaRPr/>
          </a:p>
          <a:p>
            <a:pPr indent="-342900" lvl="0" marL="457200" rtl="0" algn="l">
              <a:spcBef>
                <a:spcPts val="1200"/>
              </a:spcBef>
              <a:spcAft>
                <a:spcPts val="0"/>
              </a:spcAft>
              <a:buSzPts val="1800"/>
              <a:buChar char="●"/>
            </a:pPr>
            <a:r>
              <a:rPr lang="en"/>
              <a:t>What demographic or performance characteristics (e.g., average knockdowns, stance) are most strongly associated with winning a fight?</a:t>
            </a:r>
            <a:endParaRPr/>
          </a:p>
          <a:p>
            <a:pPr indent="-342900" lvl="0" marL="457200" rtl="0" algn="l">
              <a:spcBef>
                <a:spcPts val="0"/>
              </a:spcBef>
              <a:spcAft>
                <a:spcPts val="0"/>
              </a:spcAft>
              <a:buSzPts val="1800"/>
              <a:buChar char="●"/>
            </a:pPr>
            <a:r>
              <a:rPr lang="en"/>
              <a:t>How does the location of the fight influence the outcome?</a:t>
            </a:r>
            <a:endParaRPr/>
          </a:p>
          <a:p>
            <a:pPr indent="-342900" lvl="0" marL="457200" rtl="0" algn="l">
              <a:spcBef>
                <a:spcPts val="0"/>
              </a:spcBef>
              <a:spcAft>
                <a:spcPts val="0"/>
              </a:spcAft>
              <a:buSzPts val="1800"/>
              <a:buChar char="●"/>
            </a:pPr>
            <a:r>
              <a:rPr lang="en"/>
              <a:t>Are there significant results that may suggest interesting 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Understanding the problem</a:t>
            </a:r>
            <a:endParaRPr/>
          </a:p>
        </p:txBody>
      </p:sp>
      <p:grpSp>
        <p:nvGrpSpPr>
          <p:cNvPr id="76" name="Google Shape;76;p15"/>
          <p:cNvGrpSpPr/>
          <p:nvPr/>
        </p:nvGrpSpPr>
        <p:grpSpPr>
          <a:xfrm>
            <a:off x="431925" y="1304875"/>
            <a:ext cx="2628925" cy="3416400"/>
            <a:chOff x="431925" y="1304875"/>
            <a:chExt cx="2628925" cy="3416400"/>
          </a:xfrm>
        </p:grpSpPr>
        <p:sp>
          <p:nvSpPr>
            <p:cNvPr id="77" name="Google Shape;77;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Coding</a:t>
            </a:r>
            <a:endParaRPr>
              <a:solidFill>
                <a:schemeClr val="lt1"/>
              </a:solidFill>
            </a:endParaRPr>
          </a:p>
        </p:txBody>
      </p:sp>
      <p:sp>
        <p:nvSpPr>
          <p:cNvPr id="80" name="Google Shape;80;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Determine what attributes should be measured and through the use of </a:t>
            </a:r>
            <a:r>
              <a:rPr lang="en" sz="1600"/>
              <a:t>python coding, developing the means to do so.  </a:t>
            </a:r>
            <a:endParaRPr sz="1600"/>
          </a:p>
        </p:txBody>
      </p:sp>
      <p:grpSp>
        <p:nvGrpSpPr>
          <p:cNvPr id="81" name="Google Shape;81;p15"/>
          <p:cNvGrpSpPr/>
          <p:nvPr/>
        </p:nvGrpSpPr>
        <p:grpSpPr>
          <a:xfrm>
            <a:off x="3320450" y="1304875"/>
            <a:ext cx="2632500" cy="3416400"/>
            <a:chOff x="3320450" y="1304875"/>
            <a:chExt cx="2632500" cy="3416400"/>
          </a:xfrm>
        </p:grpSpPr>
        <p:sp>
          <p:nvSpPr>
            <p:cNvPr id="82" name="Google Shape;82;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Visualizing</a:t>
            </a:r>
            <a:endParaRPr>
              <a:solidFill>
                <a:schemeClr val="lt1"/>
              </a:solidFill>
            </a:endParaRPr>
          </a:p>
        </p:txBody>
      </p:sp>
      <p:sp>
        <p:nvSpPr>
          <p:cNvPr id="85" name="Google Shape;85;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Visualizing the data in an accurate and descriptive manner and sharing the findings within the presentation.</a:t>
            </a:r>
            <a:endParaRPr sz="1600"/>
          </a:p>
        </p:txBody>
      </p:sp>
      <p:grpSp>
        <p:nvGrpSpPr>
          <p:cNvPr id="86" name="Google Shape;86;p15"/>
          <p:cNvGrpSpPr/>
          <p:nvPr/>
        </p:nvGrpSpPr>
        <p:grpSpPr>
          <a:xfrm>
            <a:off x="6212550" y="1304875"/>
            <a:ext cx="2632500" cy="3416400"/>
            <a:chOff x="6212550" y="1304875"/>
            <a:chExt cx="2632500" cy="3416400"/>
          </a:xfrm>
        </p:grpSpPr>
        <p:sp>
          <p:nvSpPr>
            <p:cNvPr id="87" name="Google Shape;87;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Research</a:t>
            </a:r>
            <a:endParaRPr>
              <a:solidFill>
                <a:schemeClr val="lt1"/>
              </a:solidFill>
            </a:endParaRPr>
          </a:p>
        </p:txBody>
      </p:sp>
      <p:sp>
        <p:nvSpPr>
          <p:cNvPr id="90" name="Google Shape;90;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Further researching the outcomes and determining the underlying reasons why they exist.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265500" y="1733850"/>
            <a:ext cx="4045200" cy="1675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 Ultimate Fighting Championship</a:t>
            </a:r>
            <a:endParaRPr/>
          </a:p>
        </p:txBody>
      </p:sp>
      <p:sp>
        <p:nvSpPr>
          <p:cNvPr id="96" name="Google Shape;9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a:bodyPr>
          <a:lstStyle/>
          <a:p>
            <a:pPr indent="0" lvl="0" marL="0" rtl="0" algn="l">
              <a:spcBef>
                <a:spcPts val="0"/>
              </a:spcBef>
              <a:spcAft>
                <a:spcPts val="0"/>
              </a:spcAft>
              <a:buNone/>
            </a:pPr>
            <a:r>
              <a:rPr lang="en"/>
              <a:t>The UFC (Ultimate Fighting Championship) is the premier organization for mixed martial arts (MMA) globally. It brings together fighters from diverse disciplines such as boxing, wrestling, jiu-jitsu, and kickboxing to compete under a unified set of rules</a:t>
            </a:r>
            <a:endParaRPr/>
          </a:p>
          <a:p>
            <a:pPr indent="-325755" lvl="0" marL="457200" rtl="0" algn="l">
              <a:spcBef>
                <a:spcPts val="1200"/>
              </a:spcBef>
              <a:spcAft>
                <a:spcPts val="0"/>
              </a:spcAft>
              <a:buSzPct val="100000"/>
              <a:buChar char="●"/>
            </a:pPr>
            <a:r>
              <a:rPr lang="en"/>
              <a:t>F</a:t>
            </a:r>
            <a:r>
              <a:rPr lang="en"/>
              <a:t>ounded in 1993.</a:t>
            </a:r>
            <a:endParaRPr/>
          </a:p>
          <a:p>
            <a:pPr indent="-325755" lvl="0" marL="457200" rtl="0" algn="l">
              <a:spcBef>
                <a:spcPts val="0"/>
              </a:spcBef>
              <a:spcAft>
                <a:spcPts val="0"/>
              </a:spcAft>
              <a:buSzPct val="100000"/>
              <a:buChar char="●"/>
            </a:pPr>
            <a:r>
              <a:rPr lang="en"/>
              <a:t>P</a:t>
            </a:r>
            <a:r>
              <a:rPr lang="en"/>
              <a:t>opularized MMA and transformed it into a mainstream sport.</a:t>
            </a:r>
            <a:endParaRPr/>
          </a:p>
          <a:p>
            <a:pPr indent="-325755" lvl="0" marL="457200" rtl="0" algn="l">
              <a:spcBef>
                <a:spcPts val="0"/>
              </a:spcBef>
              <a:spcAft>
                <a:spcPts val="0"/>
              </a:spcAft>
              <a:buSzPct val="100000"/>
              <a:buChar char="●"/>
            </a:pPr>
            <a:r>
              <a:rPr lang="en"/>
              <a:t>Weight classes</a:t>
            </a:r>
            <a:endParaRPr/>
          </a:p>
          <a:p>
            <a:pPr indent="-325755" lvl="0" marL="457200" rtl="0" algn="l">
              <a:spcBef>
                <a:spcPts val="0"/>
              </a:spcBef>
              <a:spcAft>
                <a:spcPts val="0"/>
              </a:spcAft>
              <a:buSzPct val="100000"/>
              <a:buChar char="●"/>
            </a:pPr>
            <a:r>
              <a:rPr lang="en"/>
              <a:t>Championship title fights.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4294967295"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Does fight stance have an impact?</a:t>
            </a:r>
            <a:endParaRPr/>
          </a:p>
        </p:txBody>
      </p:sp>
      <p:sp>
        <p:nvSpPr>
          <p:cNvPr id="102" name="Google Shape;102;p17"/>
          <p:cNvSpPr txBox="1"/>
          <p:nvPr>
            <p:ph idx="4294967295" type="body"/>
          </p:nvPr>
        </p:nvSpPr>
        <p:spPr>
          <a:xfrm>
            <a:off x="311700" y="115247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0" lvl="0" marL="0" rtl="0" algn="l">
              <a:spcBef>
                <a:spcPts val="1200"/>
              </a:spcBef>
              <a:spcAft>
                <a:spcPts val="0"/>
              </a:spcAft>
              <a:buNone/>
            </a:pPr>
            <a:r>
              <a:rPr lang="en" sz="1600"/>
              <a:t>The P-value is the result from the Chi-square test (chi2_contingency) that determines if there's a statistically significant relationship between two categorical variables, fighter stances and the fight outcome. There is no statistically significant correlation between the winner and the stances.</a:t>
            </a:r>
            <a:endParaRPr sz="1600"/>
          </a:p>
          <a:p>
            <a:pPr indent="0" lvl="0" marL="0" rtl="0" algn="l">
              <a:spcBef>
                <a:spcPts val="1200"/>
              </a:spcBef>
              <a:spcAft>
                <a:spcPts val="0"/>
              </a:spcAft>
              <a:buNone/>
            </a:pPr>
            <a:r>
              <a:rPr lang="en" sz="1600"/>
              <a:t>(p &lt; 0.05)?</a:t>
            </a:r>
            <a:endParaRPr sz="1600"/>
          </a:p>
          <a:p>
            <a:pPr indent="0" lvl="0" marL="0" rtl="0" algn="l">
              <a:spcBef>
                <a:spcPts val="1200"/>
              </a:spcBef>
              <a:spcAft>
                <a:spcPts val="0"/>
              </a:spcAft>
              <a:buNone/>
            </a:pPr>
            <a:r>
              <a:rPr b="1" lang="en" sz="1600"/>
              <a:t>Client Implications:</a:t>
            </a:r>
            <a:endParaRPr sz="1600"/>
          </a:p>
          <a:p>
            <a:pPr indent="-307340" lvl="0" marL="457200" rtl="0" algn="l">
              <a:spcBef>
                <a:spcPts val="0"/>
              </a:spcBef>
              <a:spcAft>
                <a:spcPts val="0"/>
              </a:spcAft>
              <a:buSzPct val="100000"/>
              <a:buChar char="●"/>
            </a:pPr>
            <a:r>
              <a:rPr lang="en" sz="1600"/>
              <a:t>Red     3979</a:t>
            </a:r>
            <a:endParaRPr sz="1600"/>
          </a:p>
          <a:p>
            <a:pPr indent="-307340" lvl="0" marL="457200" rtl="0" algn="l">
              <a:spcBef>
                <a:spcPts val="0"/>
              </a:spcBef>
              <a:spcAft>
                <a:spcPts val="0"/>
              </a:spcAft>
              <a:buSzPct val="100000"/>
              <a:buChar char="●"/>
            </a:pPr>
            <a:r>
              <a:rPr lang="en" sz="1600"/>
              <a:t>Blue    1923</a:t>
            </a:r>
            <a:endParaRPr sz="1600"/>
          </a:p>
          <a:p>
            <a:pPr indent="-307340" lvl="0" marL="457200" rtl="0" algn="l">
              <a:spcBef>
                <a:spcPts val="0"/>
              </a:spcBef>
              <a:spcAft>
                <a:spcPts val="0"/>
              </a:spcAft>
              <a:buSzPct val="100000"/>
              <a:buChar char="●"/>
            </a:pPr>
            <a:r>
              <a:rPr lang="en" sz="1600"/>
              <a:t>Draw     110</a:t>
            </a:r>
            <a:endParaRPr sz="1600"/>
          </a:p>
          <a:p>
            <a:pPr indent="-307340" lvl="0" marL="457200" rtl="0" algn="l">
              <a:spcBef>
                <a:spcPts val="0"/>
              </a:spcBef>
              <a:spcAft>
                <a:spcPts val="0"/>
              </a:spcAft>
              <a:buSzPct val="100000"/>
              <a:buChar char="●"/>
            </a:pPr>
            <a:r>
              <a:rPr lang="en" sz="1600"/>
              <a:t>Chi-square statistic: 11.742670243709457</a:t>
            </a:r>
            <a:endParaRPr sz="1600"/>
          </a:p>
          <a:p>
            <a:pPr indent="-307340" lvl="0" marL="457200" rtl="0" algn="l">
              <a:spcBef>
                <a:spcPts val="0"/>
              </a:spcBef>
              <a:spcAft>
                <a:spcPts val="0"/>
              </a:spcAft>
              <a:buSzPct val="100000"/>
              <a:buChar char="●"/>
            </a:pPr>
            <a:r>
              <a:rPr lang="en" sz="1600"/>
              <a:t>P-value: 0.16305986561796762</a:t>
            </a:r>
            <a:endParaRPr sz="1600"/>
          </a:p>
          <a:p>
            <a:pPr indent="-307340" lvl="0" marL="457200" rtl="0" algn="l">
              <a:spcBef>
                <a:spcPts val="0"/>
              </a:spcBef>
              <a:spcAft>
                <a:spcPts val="0"/>
              </a:spcAft>
              <a:buSzPct val="100000"/>
              <a:buChar char="●"/>
            </a:pPr>
            <a:r>
              <a:rPr lang="en" sz="1600"/>
              <a:t>Degrees of freedom: 8</a:t>
            </a:r>
            <a:endParaRPr sz="1600"/>
          </a:p>
        </p:txBody>
      </p:sp>
      <p:pic>
        <p:nvPicPr>
          <p:cNvPr id="103" name="Google Shape;103;p17"/>
          <p:cNvPicPr preferRelativeResize="0"/>
          <p:nvPr/>
        </p:nvPicPr>
        <p:blipFill>
          <a:blip r:embed="rId3">
            <a:alphaModFix/>
          </a:blip>
          <a:stretch>
            <a:fillRect/>
          </a:stretch>
        </p:blipFill>
        <p:spPr>
          <a:xfrm>
            <a:off x="5353649" y="1318563"/>
            <a:ext cx="3478651" cy="2965325"/>
          </a:xfrm>
          <a:prstGeom prst="rect">
            <a:avLst/>
          </a:prstGeom>
          <a:noFill/>
          <a:ln cap="flat" cmpd="tri" w="7620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deliverables</a:t>
            </a:r>
            <a:endParaRPr/>
          </a:p>
        </p:txBody>
      </p:sp>
      <p:grpSp>
        <p:nvGrpSpPr>
          <p:cNvPr id="109" name="Google Shape;109;p18"/>
          <p:cNvGrpSpPr/>
          <p:nvPr/>
        </p:nvGrpSpPr>
        <p:grpSpPr>
          <a:xfrm>
            <a:off x="424825" y="1253973"/>
            <a:ext cx="8294372" cy="799416"/>
            <a:chOff x="424813" y="1177875"/>
            <a:chExt cx="8294372" cy="849900"/>
          </a:xfrm>
        </p:grpSpPr>
        <p:sp>
          <p:nvSpPr>
            <p:cNvPr id="110" name="Google Shape;110;p18"/>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8"/>
          <p:cNvSpPr txBox="1"/>
          <p:nvPr>
            <p:ph idx="4294967295" type="body"/>
          </p:nvPr>
        </p:nvSpPr>
        <p:spPr>
          <a:xfrm>
            <a:off x="539675" y="125420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Red vs. Blue</a:t>
            </a:r>
            <a:endParaRPr>
              <a:solidFill>
                <a:schemeClr val="lt1"/>
              </a:solidFill>
            </a:endParaRPr>
          </a:p>
        </p:txBody>
      </p:sp>
      <p:sp>
        <p:nvSpPr>
          <p:cNvPr id="113" name="Google Shape;113;p18"/>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rmAutofit fontScale="62500"/>
          </a:bodyPr>
          <a:lstStyle/>
          <a:p>
            <a:pPr indent="-300037" lvl="0" marL="457200" rtl="0" algn="l">
              <a:spcBef>
                <a:spcPts val="0"/>
              </a:spcBef>
              <a:spcAft>
                <a:spcPts val="0"/>
              </a:spcAft>
              <a:buClr>
                <a:schemeClr val="lt1"/>
              </a:buClr>
              <a:buSzPct val="100000"/>
              <a:buChar char="●"/>
            </a:pPr>
            <a:r>
              <a:rPr lang="en">
                <a:solidFill>
                  <a:schemeClr val="lt1"/>
                </a:solidFill>
              </a:rPr>
              <a:t>Red is given to the Champion/Higher Rank</a:t>
            </a:r>
            <a:endParaRPr>
              <a:solidFill>
                <a:schemeClr val="lt1"/>
              </a:solidFill>
            </a:endParaRPr>
          </a:p>
          <a:p>
            <a:pPr indent="-300037" lvl="0" marL="457200" rtl="0" algn="l">
              <a:spcBef>
                <a:spcPts val="0"/>
              </a:spcBef>
              <a:spcAft>
                <a:spcPts val="0"/>
              </a:spcAft>
              <a:buClr>
                <a:schemeClr val="lt1"/>
              </a:buClr>
              <a:buSzPct val="100000"/>
              <a:buChar char="●"/>
            </a:pPr>
            <a:r>
              <a:rPr lang="en">
                <a:solidFill>
                  <a:schemeClr val="lt1"/>
                </a:solidFill>
              </a:rPr>
              <a:t>Psychologically, red is generally associated with aggressiveness while blue is a calmer and more sophisticated color.</a:t>
            </a:r>
            <a:endParaRPr>
              <a:solidFill>
                <a:schemeClr val="lt1"/>
              </a:solidFill>
            </a:endParaRPr>
          </a:p>
        </p:txBody>
      </p:sp>
      <p:grpSp>
        <p:nvGrpSpPr>
          <p:cNvPr id="114" name="Google Shape;114;p18"/>
          <p:cNvGrpSpPr/>
          <p:nvPr/>
        </p:nvGrpSpPr>
        <p:grpSpPr>
          <a:xfrm>
            <a:off x="424825" y="2127339"/>
            <a:ext cx="8294360" cy="799416"/>
            <a:chOff x="424813" y="2075689"/>
            <a:chExt cx="8294360" cy="849900"/>
          </a:xfrm>
        </p:grpSpPr>
        <p:sp>
          <p:nvSpPr>
            <p:cNvPr id="115" name="Google Shape;115;p18"/>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8"/>
          <p:cNvSpPr txBox="1"/>
          <p:nvPr>
            <p:ph idx="4294967295" type="body"/>
          </p:nvPr>
        </p:nvSpPr>
        <p:spPr>
          <a:xfrm>
            <a:off x="539675" y="212745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Knockdowns (Gap)</a:t>
            </a:r>
            <a:endParaRPr>
              <a:solidFill>
                <a:schemeClr val="lt1"/>
              </a:solidFill>
            </a:endParaRPr>
          </a:p>
        </p:txBody>
      </p:sp>
      <p:sp>
        <p:nvSpPr>
          <p:cNvPr id="118" name="Google Shape;118;p18"/>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Blue   -0.019687</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Red     0.010607</a:t>
            </a:r>
            <a:endParaRPr>
              <a:solidFill>
                <a:schemeClr val="lt1"/>
              </a:solidFill>
            </a:endParaRPr>
          </a:p>
        </p:txBody>
      </p:sp>
      <p:grpSp>
        <p:nvGrpSpPr>
          <p:cNvPr id="119" name="Google Shape;119;p18"/>
          <p:cNvGrpSpPr/>
          <p:nvPr/>
        </p:nvGrpSpPr>
        <p:grpSpPr>
          <a:xfrm>
            <a:off x="424825" y="3000705"/>
            <a:ext cx="8294360" cy="799447"/>
            <a:chOff x="424813" y="2974405"/>
            <a:chExt cx="8294360" cy="849933"/>
          </a:xfrm>
        </p:grpSpPr>
        <p:sp>
          <p:nvSpPr>
            <p:cNvPr id="120" name="Google Shape;120;p18"/>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idx="4294967295" type="body"/>
          </p:nvPr>
        </p:nvSpPr>
        <p:spPr>
          <a:xfrm>
            <a:off x="539675" y="3000775"/>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Significant Strikes Percentage (Gap)</a:t>
            </a:r>
            <a:endParaRPr>
              <a:solidFill>
                <a:schemeClr val="lt1"/>
              </a:solidFill>
            </a:endParaRPr>
          </a:p>
        </p:txBody>
      </p:sp>
      <p:sp>
        <p:nvSpPr>
          <p:cNvPr id="123" name="Google Shape;123;p18"/>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Blue   -0.010673</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Red     0.009802</a:t>
            </a:r>
            <a:endParaRPr>
              <a:solidFill>
                <a:schemeClr val="lt1"/>
              </a:solidFill>
            </a:endParaRPr>
          </a:p>
        </p:txBody>
      </p:sp>
      <p:grpSp>
        <p:nvGrpSpPr>
          <p:cNvPr id="124" name="Google Shape;124;p18"/>
          <p:cNvGrpSpPr/>
          <p:nvPr/>
        </p:nvGrpSpPr>
        <p:grpSpPr>
          <a:xfrm>
            <a:off x="424825" y="3874103"/>
            <a:ext cx="8294360" cy="799447"/>
            <a:chOff x="424813" y="3871259"/>
            <a:chExt cx="8294360" cy="849933"/>
          </a:xfrm>
        </p:grpSpPr>
        <p:sp>
          <p:nvSpPr>
            <p:cNvPr id="125" name="Google Shape;125;p18"/>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8"/>
          <p:cNvSpPr txBox="1"/>
          <p:nvPr>
            <p:ph idx="4294967295" type="body"/>
          </p:nvPr>
        </p:nvSpPr>
        <p:spPr>
          <a:xfrm>
            <a:off x="539675" y="387410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Takedowns (Gap)</a:t>
            </a:r>
            <a:endParaRPr>
              <a:solidFill>
                <a:schemeClr val="lt1"/>
              </a:solidFill>
            </a:endParaRPr>
          </a:p>
        </p:txBody>
      </p:sp>
      <p:sp>
        <p:nvSpPr>
          <p:cNvPr id="128" name="Google Shape;128;p18"/>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Blue   -0.023928</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Red     0.020469</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Distributions</a:t>
            </a:r>
            <a:endParaRPr/>
          </a:p>
        </p:txBody>
      </p:sp>
      <p:pic>
        <p:nvPicPr>
          <p:cNvPr id="134" name="Google Shape;134;p19"/>
          <p:cNvPicPr preferRelativeResize="0"/>
          <p:nvPr/>
        </p:nvPicPr>
        <p:blipFill>
          <a:blip r:embed="rId3">
            <a:alphaModFix/>
          </a:blip>
          <a:stretch>
            <a:fillRect/>
          </a:stretch>
        </p:blipFill>
        <p:spPr>
          <a:xfrm>
            <a:off x="658750" y="409100"/>
            <a:ext cx="3448926" cy="2090775"/>
          </a:xfrm>
          <a:prstGeom prst="rect">
            <a:avLst/>
          </a:prstGeom>
          <a:noFill/>
          <a:ln>
            <a:noFill/>
          </a:ln>
        </p:spPr>
      </p:pic>
      <p:pic>
        <p:nvPicPr>
          <p:cNvPr id="135" name="Google Shape;135;p19"/>
          <p:cNvPicPr preferRelativeResize="0"/>
          <p:nvPr/>
        </p:nvPicPr>
        <p:blipFill>
          <a:blip r:embed="rId4">
            <a:alphaModFix/>
          </a:blip>
          <a:stretch>
            <a:fillRect/>
          </a:stretch>
        </p:blipFill>
        <p:spPr>
          <a:xfrm>
            <a:off x="4756600" y="409100"/>
            <a:ext cx="3448925" cy="2090786"/>
          </a:xfrm>
          <a:prstGeom prst="rect">
            <a:avLst/>
          </a:prstGeom>
          <a:noFill/>
          <a:ln>
            <a:noFill/>
          </a:ln>
        </p:spPr>
      </p:pic>
      <p:pic>
        <p:nvPicPr>
          <p:cNvPr id="136" name="Google Shape;136;p19"/>
          <p:cNvPicPr preferRelativeResize="0"/>
          <p:nvPr/>
        </p:nvPicPr>
        <p:blipFill>
          <a:blip r:embed="rId5">
            <a:alphaModFix/>
          </a:blip>
          <a:stretch>
            <a:fillRect/>
          </a:stretch>
        </p:blipFill>
        <p:spPr>
          <a:xfrm>
            <a:off x="2780281" y="2710400"/>
            <a:ext cx="3423775" cy="212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Considering that Las Vegas is known for its sports betting, is it possible that the data is </a:t>
            </a:r>
            <a:r>
              <a:rPr lang="en"/>
              <a:t>skewed</a:t>
            </a:r>
            <a:r>
              <a:rPr lang="en"/>
              <a:t> towards the Red corner being declared the winner if they are also typically the betting favorites to win?</a:t>
            </a:r>
            <a:endParaRPr/>
          </a:p>
        </p:txBody>
      </p:sp>
      <p:sp>
        <p:nvSpPr>
          <p:cNvPr id="142" name="Google Shape;142;p20"/>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Location?</a:t>
            </a:r>
            <a:endParaRPr/>
          </a:p>
        </p:txBody>
      </p:sp>
      <p:sp>
        <p:nvSpPr>
          <p:cNvPr id="143" name="Google Shape;143;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Specifically Las Vegas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87900" y="1152450"/>
            <a:ext cx="83682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70%</a:t>
            </a:r>
            <a:endParaRPr/>
          </a:p>
        </p:txBody>
      </p:sp>
      <p:sp>
        <p:nvSpPr>
          <p:cNvPr id="149" name="Google Shape;149;p2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Of the winners in Las Vegas, Nevada are from the red corner in this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