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9B95-868D-4B5F-B175-9438E7D49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1D4B4-AD96-4969-95A2-6C54BD552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9AF0-14B5-4508-9BEC-C179A9A0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B3ED-69E1-43C4-8D07-F40964E8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FB4B-622E-441D-BDD9-C520D406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9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23B2-E58F-4FEC-923B-171B54EB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3E6E5-57C6-4AC0-A709-2AAFBB335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2E10E-A779-4E40-82C8-018D23FD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6BD5-678E-43D7-8110-BAA69F0C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4222-21FB-4C84-912A-EF6F5F5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2D030-01A3-4F43-8D44-47F45E370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935ED-0D27-4C4B-BD64-305994C7E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5F54A-9FF5-4607-B9C2-B9539475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136E-7C07-4DEA-9456-C2ADCF74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64CF-0340-4297-87DD-AF2E4105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200D-9C19-4BA2-BBD6-A5C7060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92B9-621B-4D9A-B4C0-482DDD81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FA39-7905-4F0B-A8A9-468A1B9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6A15-6683-4337-9CFD-98DA148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302C-925C-46FD-83A2-85A9FC0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41E5-7949-4C41-8E81-821ED3F2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9ABC7-4226-4A58-9AFA-A500338F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9ED4-EEBA-46F1-930C-BF03E9BF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C4AA-F773-43B2-94E4-BCA67342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F779-C0D7-439F-BB65-A2F24E06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D520-FC23-403F-9971-454D356A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5480-DD9A-4217-B4F3-61C3A977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15013-4E7E-42A6-B538-919ED304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A7E3-7936-47A8-BB8B-48DC06F5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81074-E565-4183-9CB0-E9A475F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B84-3470-43ED-BD97-40824749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3CD2-B3D1-46EE-A03F-4421B5B5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EB31-0E91-4FB6-9D8D-004BBA9F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D06F7-B4B3-453B-B971-0BD9C222C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D02E3-51D2-400F-BA0F-181F50D5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29B87-CFAE-4D0E-B570-01F5C558D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12DDB-64A7-4F6C-8CEC-A7D3F259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89FFC-D6F6-4DE3-A765-711316BD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09B54-0CA3-4098-8C4B-F0E827BC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F056-CDC5-40A5-A0B8-FFCC3E83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850D1-498A-474D-85D7-C37AC5A5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1AB4-7EC9-4FAA-A014-4B0CB134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08EC1-1410-4F7F-8630-A388DD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3770B-7458-49AD-9640-C6FF3DB8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3CA8C-8DAC-462D-8917-9DB6D9BA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D84E1-D7E8-4265-8E4B-C72B7E86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F7EF-EB4B-461A-BD22-F573FA2F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2F9-4B64-44D3-9DBA-75B41129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1369E-E674-4F2F-A1E4-6FD8656A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39B64-883F-4980-BE58-D119878A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8D7D-0BEE-4081-995F-F8A7CFB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5708-02DA-49E7-93C8-27467F02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395A-143B-41E3-94DB-35907189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6649-C22A-4B59-95F0-6544F2694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C4182-4D3C-423C-B5E6-81D1E8A3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2A78-EED8-4BC9-A379-A7BAA855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E4913-5E98-4C51-BFE3-D20F5F04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AEAD4-2103-44DC-9187-C9554DCA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78E28-D39B-46CA-9B85-9FF81794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1CAD-6A28-40FD-A87C-CEBDB89C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E46F-7437-407C-AF56-7829CA2A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4E79-44E4-479C-8E21-E5F2190C8A7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B01D-DC18-4E68-94BC-3034DFC47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C4DF-5912-400E-9852-A2F08ED6E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007A-7557-4E4D-B9E1-6CEF4D9DD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ch-pennstate.youcanbook.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cran.r-project.org/mirror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la.psu.edu/virtual-desktop-pilo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8C8B-CB0D-4429-9BC5-C89EC50D5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 and STATA for PLSC 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01862-2397-484B-85BE-3E4003913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2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B268C3-ABCD-4241-A449-A17C6B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56083-FD1C-4A52-A71B-9DF70E30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Basic Indexing (in R)</a:t>
            </a:r>
          </a:p>
          <a:p>
            <a:endParaRPr lang="en-US" dirty="0"/>
          </a:p>
          <a:p>
            <a:r>
              <a:rPr lang="en-US" dirty="0"/>
              <a:t>Tabulate and Summarize (in Stata)</a:t>
            </a:r>
          </a:p>
          <a:p>
            <a:endParaRPr lang="en-US" dirty="0"/>
          </a:p>
          <a:p>
            <a:r>
              <a:rPr lang="en-US" dirty="0" err="1"/>
              <a:t>Subsetting</a:t>
            </a:r>
            <a:r>
              <a:rPr lang="en-US" dirty="0"/>
              <a:t> by columns</a:t>
            </a:r>
          </a:p>
          <a:p>
            <a:endParaRPr lang="en-US" dirty="0"/>
          </a:p>
          <a:p>
            <a:r>
              <a:rPr lang="en-US" dirty="0"/>
              <a:t>Creating a new variable</a:t>
            </a:r>
          </a:p>
          <a:p>
            <a:endParaRPr lang="en-US" dirty="0"/>
          </a:p>
          <a:p>
            <a:r>
              <a:rPr lang="en-US" dirty="0"/>
              <a:t>Omit NA values</a:t>
            </a:r>
          </a:p>
          <a:p>
            <a:endParaRPr lang="en-US" dirty="0"/>
          </a:p>
          <a:p>
            <a:r>
              <a:rPr lang="en-US" dirty="0"/>
              <a:t>Task: Calculate the average duration of MIDs per country</a:t>
            </a:r>
          </a:p>
        </p:txBody>
      </p:sp>
    </p:spTree>
    <p:extLst>
      <p:ext uri="{BB962C8B-B14F-4D97-AF65-F5344CB8AC3E}">
        <p14:creationId xmlns:p14="http://schemas.microsoft.com/office/powerpoint/2010/main" val="366055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9076-AF69-4671-87F1-A7C44C51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changes to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D923-3D61-4301-B895-FC760DC9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modifications to data should be tracked in .do file or .R script</a:t>
            </a:r>
          </a:p>
          <a:p>
            <a:pPr lvl="1"/>
            <a:r>
              <a:rPr lang="en-US" dirty="0"/>
              <a:t>Anytime you plan on deleting or changing a significant portion of a working script, you should start another version of that script</a:t>
            </a:r>
          </a:p>
          <a:p>
            <a:endParaRPr lang="en-US" dirty="0"/>
          </a:p>
          <a:p>
            <a:r>
              <a:rPr lang="en-US" dirty="0"/>
              <a:t>Do not overwrite original data</a:t>
            </a:r>
          </a:p>
          <a:p>
            <a:pPr lvl="1"/>
            <a:r>
              <a:rPr lang="en-US" dirty="0"/>
              <a:t>Significant changes to data should be exported under a different file name</a:t>
            </a:r>
          </a:p>
          <a:p>
            <a:endParaRPr lang="en-US" dirty="0"/>
          </a:p>
          <a:p>
            <a:r>
              <a:rPr lang="en-US" dirty="0"/>
              <a:t>Any small changes made in excel should still be tracked</a:t>
            </a:r>
          </a:p>
          <a:p>
            <a:endParaRPr lang="en-US" dirty="0"/>
          </a:p>
          <a:p>
            <a:r>
              <a:rPr lang="en-US" dirty="0"/>
              <a:t>In general, for purposes of replicability, everything you do should be tracked and there should be a document that explains how all your files relate to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7F3A-E8DC-4776-9ACD-F8784A8C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and projects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25F7-7C25-4F88-92C9-41EE3506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Rule of three</a:t>
            </a:r>
          </a:p>
          <a:p>
            <a:endParaRPr lang="en-US" dirty="0"/>
          </a:p>
          <a:p>
            <a:r>
              <a:rPr lang="en-US" dirty="0"/>
              <a:t>Possible cloud storage options</a:t>
            </a:r>
          </a:p>
          <a:p>
            <a:pPr lvl="1"/>
            <a:r>
              <a:rPr lang="en-US" dirty="0"/>
              <a:t>Dropbox</a:t>
            </a:r>
          </a:p>
          <a:p>
            <a:pPr lvl="1"/>
            <a:r>
              <a:rPr lang="en-US" dirty="0"/>
              <a:t>Google Drive</a:t>
            </a:r>
          </a:p>
          <a:p>
            <a:pPr lvl="1"/>
            <a:r>
              <a:rPr lang="en-US" dirty="0"/>
              <a:t>Microsoft OneDrive</a:t>
            </a:r>
          </a:p>
          <a:p>
            <a:pPr lvl="1"/>
            <a:r>
              <a:rPr lang="en-US" dirty="0"/>
              <a:t>Box – this has unlimited storage per the university so it could be especially useful if you have a large project</a:t>
            </a:r>
          </a:p>
          <a:p>
            <a:endParaRPr lang="en-US" dirty="0"/>
          </a:p>
          <a:p>
            <a:r>
              <a:rPr lang="en-US" dirty="0"/>
              <a:t>Use a flash drive or external hard drive</a:t>
            </a:r>
          </a:p>
        </p:txBody>
      </p:sp>
    </p:spTree>
    <p:extLst>
      <p:ext uri="{BB962C8B-B14F-4D97-AF65-F5344CB8AC3E}">
        <p14:creationId xmlns:p14="http://schemas.microsoft.com/office/powerpoint/2010/main" val="32210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5634-FF05-4904-A38B-ABB8488C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F83-6385-44B9-A16A-DAB0DC39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YouCanBookMe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https://bloch-pennstate.youcanbook.me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BBD51-3D12-415F-9D0A-644B7917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368" y="2855721"/>
            <a:ext cx="5585263" cy="31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542B-630F-45FF-BAC9-FEEE201B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DCB9-8911-472B-942C-FFAE6B0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Getting STATA and R (with R Studio) up and running</a:t>
            </a:r>
          </a:p>
          <a:p>
            <a:endParaRPr lang="en-US" dirty="0"/>
          </a:p>
          <a:p>
            <a:r>
              <a:rPr lang="en-US" dirty="0"/>
              <a:t>Package management and installation in R</a:t>
            </a:r>
          </a:p>
          <a:p>
            <a:endParaRPr lang="en-US" dirty="0"/>
          </a:p>
          <a:p>
            <a:r>
              <a:rPr lang="en-US" dirty="0"/>
              <a:t>Importing data</a:t>
            </a:r>
          </a:p>
          <a:p>
            <a:endParaRPr lang="en-US" dirty="0"/>
          </a:p>
          <a:p>
            <a:r>
              <a:rPr lang="en-US" dirty="0"/>
              <a:t>Exploring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Tracking changes to data</a:t>
            </a:r>
          </a:p>
          <a:p>
            <a:endParaRPr lang="en-US" dirty="0"/>
          </a:p>
          <a:p>
            <a:r>
              <a:rPr lang="en-US" dirty="0"/>
              <a:t>Storing data and projects: Rule of three</a:t>
            </a:r>
          </a:p>
        </p:txBody>
      </p:sp>
    </p:spTree>
    <p:extLst>
      <p:ext uri="{BB962C8B-B14F-4D97-AF65-F5344CB8AC3E}">
        <p14:creationId xmlns:p14="http://schemas.microsoft.com/office/powerpoint/2010/main" val="23569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2CE3-9F04-4E61-BE31-54E179A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Stata: What’s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79D8-651F-4679-8F4A-DA4BC14DF0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flexible and powerful, but steeper learning curve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Warnings tend to be more informative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hold many datasets at a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A056-4740-43F5-A596-FAFC5A4A8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Stata</a:t>
            </a:r>
          </a:p>
          <a:p>
            <a:pPr lvl="1"/>
            <a:r>
              <a:rPr lang="en-US" dirty="0"/>
              <a:t>Proprietary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Easy to learn and use, but has limited capabilities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not always warn if something is wrong with model specification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only hold one dataset at a time</a:t>
            </a:r>
          </a:p>
        </p:txBody>
      </p:sp>
    </p:spTree>
    <p:extLst>
      <p:ext uri="{BB962C8B-B14F-4D97-AF65-F5344CB8AC3E}">
        <p14:creationId xmlns:p14="http://schemas.microsoft.com/office/powerpoint/2010/main" val="413188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91CD-6811-4E97-822D-033A39C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STATA and R (with R Studio) up and running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6C2A-A724-4881-9E27-ED950F74B1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  <a:p>
            <a:pPr lvl="1"/>
            <a:r>
              <a:rPr lang="en-US" dirty="0"/>
              <a:t>R link: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https://cran.r-project.org/mirrors.html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 Studio link: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https://rstudio.com/products/rstudio/download/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File  R Script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DE99B5-3262-419D-82D9-4F8A1C461B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STATA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https://it.la.psu.edu/virtual-desktop-pilot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8C4D-58B4-480C-AFB2-DED5DF2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 and installation in 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9DDF-B880-45FF-A43B-64F02B16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 Studio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Install Packages  </a:t>
            </a:r>
            <a:r>
              <a:rPr lang="en-US" i="1" dirty="0">
                <a:sym typeface="Wingdings" panose="05000000000000000000" pitchFamily="2" charset="2"/>
              </a:rPr>
              <a:t>Enter package name </a:t>
            </a:r>
            <a:r>
              <a:rPr lang="en-US" dirty="0">
                <a:sym typeface="Wingdings" panose="05000000000000000000" pitchFamily="2" charset="2"/>
              </a:rPr>
              <a:t> Install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Import package: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library(</a:t>
            </a:r>
            <a:r>
              <a:rPr lang="en-US" i="1" dirty="0">
                <a:sym typeface="Wingdings" panose="05000000000000000000" pitchFamily="2" charset="2"/>
              </a:rPr>
              <a:t>package name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663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AE23-FBF5-4134-83E2-5A5C34F7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data: Common Data File Extensions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EB03-18A8-48A1-B06D-726BF96A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R: .</a:t>
            </a:r>
            <a:r>
              <a:rPr lang="en-US" dirty="0" err="1"/>
              <a:t>rdata</a:t>
            </a:r>
            <a:r>
              <a:rPr lang="en-US" dirty="0"/>
              <a:t>, .</a:t>
            </a:r>
            <a:r>
              <a:rPr lang="en-US" dirty="0" err="1"/>
              <a:t>rda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STATA: .</a:t>
            </a:r>
            <a:r>
              <a:rPr lang="en-US" dirty="0" err="1"/>
              <a:t>dta</a:t>
            </a:r>
            <a:endParaRPr lang="en-US" dirty="0"/>
          </a:p>
          <a:p>
            <a:endParaRPr lang="en-US" dirty="0"/>
          </a:p>
          <a:p>
            <a:r>
              <a:rPr lang="en-US" dirty="0"/>
              <a:t>SPSS: .sav, .</a:t>
            </a:r>
            <a:r>
              <a:rPr lang="en-US" dirty="0" err="1"/>
              <a:t>sps</a:t>
            </a:r>
            <a:r>
              <a:rPr lang="en-US" dirty="0"/>
              <a:t>, .</a:t>
            </a:r>
            <a:r>
              <a:rPr lang="en-US" dirty="0" err="1"/>
              <a:t>spv</a:t>
            </a:r>
            <a:r>
              <a:rPr lang="en-US" dirty="0"/>
              <a:t>, .</a:t>
            </a:r>
            <a:r>
              <a:rPr lang="en-US" dirty="0" err="1"/>
              <a:t>spo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Genral</a:t>
            </a:r>
            <a:r>
              <a:rPr lang="en-US" dirty="0"/>
              <a:t>: .csv, .</a:t>
            </a:r>
            <a:r>
              <a:rPr lang="en-US" dirty="0" err="1"/>
              <a:t>xls</a:t>
            </a:r>
            <a:r>
              <a:rPr lang="en-US" dirty="0"/>
              <a:t>, .xlsx, .txt, .json </a:t>
            </a:r>
          </a:p>
          <a:p>
            <a:pPr lvl="1"/>
            <a:r>
              <a:rPr lang="en-US" dirty="0"/>
              <a:t>.csv files can be open in excel</a:t>
            </a:r>
          </a:p>
          <a:p>
            <a:pPr lvl="1"/>
            <a:r>
              <a:rPr lang="en-US" dirty="0"/>
              <a:t>They can also be created from .</a:t>
            </a:r>
            <a:r>
              <a:rPr lang="en-US" dirty="0" err="1"/>
              <a:t>xls</a:t>
            </a:r>
            <a:r>
              <a:rPr lang="en-US" dirty="0"/>
              <a:t> or .xlsx file types in excel.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6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A9D3-EE19-4046-93A5-2AE4C4DF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Data: R Studio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CD9F2-2BBF-4BA6-BFA9-AE97749AEE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Import Dataset  (select appropriate function based on file type)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Note: ‘From Text’ is usually either .txt or .csv with the specified delimiter</a:t>
            </a:r>
          </a:p>
          <a:p>
            <a:r>
              <a:rPr lang="en-US" dirty="0">
                <a:sym typeface="Wingdings" panose="05000000000000000000" pitchFamily="2" charset="2"/>
              </a:rPr>
              <a:t>Change Name</a:t>
            </a:r>
          </a:p>
          <a:p>
            <a:r>
              <a:rPr lang="en-US" dirty="0">
                <a:sym typeface="Wingdings" panose="05000000000000000000" pitchFamily="2" charset="2"/>
              </a:rPr>
              <a:t>Heading = Yes if data has variable headings</a:t>
            </a:r>
          </a:p>
          <a:p>
            <a:r>
              <a:rPr lang="en-US" dirty="0">
                <a:sym typeface="Wingdings" panose="05000000000000000000" pitchFamily="2" charset="2"/>
              </a:rPr>
              <a:t>Copy and paste code from console into script when finished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4D2E4E-2ECA-4EF4-83CB-9A145E5486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50812"/>
            <a:ext cx="5181600" cy="43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1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5FC5-B581-4906-B59C-F07DFA82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Data: 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71B5-C57A-47DB-B9ED-EF22F390F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Import  (select appropriate function based on file type)</a:t>
            </a:r>
          </a:p>
          <a:p>
            <a:r>
              <a:rPr lang="en-US" dirty="0"/>
              <a:t>Copy and paste code into .do file when finished</a:t>
            </a:r>
          </a:p>
          <a:p>
            <a:pPr lvl="1"/>
            <a:r>
              <a:rPr lang="en-US" dirty="0"/>
              <a:t>Window </a:t>
            </a:r>
            <a:r>
              <a:rPr lang="en-US" dirty="0">
                <a:sym typeface="Wingdings" panose="05000000000000000000" pitchFamily="2" charset="2"/>
              </a:rPr>
              <a:t> Do-File Editor  New Do-file editor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Or F9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Or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0273E-97D9-4ADE-A594-F2BEF1566D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55603"/>
            <a:ext cx="5181600" cy="4091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CA68D1-651E-4AFA-A929-42FA7438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75" y="5046042"/>
            <a:ext cx="3352800" cy="5619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E66BC8B-35DD-41F5-9FD1-75C9C1E40959}"/>
              </a:ext>
            </a:extLst>
          </p:cNvPr>
          <p:cNvSpPr/>
          <p:nvPr/>
        </p:nvSpPr>
        <p:spPr>
          <a:xfrm>
            <a:off x="3574473" y="5255491"/>
            <a:ext cx="369454" cy="35252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557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R and STATA for PLSC 306</vt:lpstr>
      <vt:lpstr>Introduction</vt:lpstr>
      <vt:lpstr>Overview</vt:lpstr>
      <vt:lpstr>R and Stata: What’s the difference?</vt:lpstr>
      <vt:lpstr>Getting STATA and R (with R Studio) up and running  </vt:lpstr>
      <vt:lpstr>Package management and installation in R </vt:lpstr>
      <vt:lpstr>Importing data: Common Data File Extensions </vt:lpstr>
      <vt:lpstr>Importing Data: R Studio</vt:lpstr>
      <vt:lpstr>Importing Data: STATA</vt:lpstr>
      <vt:lpstr>Exploring Data</vt:lpstr>
      <vt:lpstr>Tracking changes to data </vt:lpstr>
      <vt:lpstr>Storing data and projects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Bloch, Chase Steven</dc:creator>
  <cp:lastModifiedBy>Bloch, Chase Steven</cp:lastModifiedBy>
  <cp:revision>67</cp:revision>
  <dcterms:created xsi:type="dcterms:W3CDTF">2020-09-12T18:06:03Z</dcterms:created>
  <dcterms:modified xsi:type="dcterms:W3CDTF">2020-09-23T18:59:42Z</dcterms:modified>
</cp:coreProperties>
</file>