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15" r:id="rId6"/>
    <p:sldId id="282" r:id="rId7"/>
    <p:sldId id="346" r:id="rId8"/>
    <p:sldId id="374" r:id="rId9"/>
    <p:sldId id="257" r:id="rId10"/>
    <p:sldId id="354" r:id="rId11"/>
    <p:sldId id="3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6/20/2014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</a:t>
            </a:r>
            <a:r>
              <a:rPr lang="en-GB" dirty="0" smtClean="0"/>
              <a:t>Doug Murphy, </a:t>
            </a:r>
            <a:r>
              <a:rPr lang="en-GB" dirty="0" smtClean="0"/>
              <a:t>Emanuel Smith</a:t>
            </a:r>
            <a:endParaRPr lang="en-GB" dirty="0" smtClean="0"/>
          </a:p>
          <a:p>
            <a:r>
              <a:rPr lang="en-GB" dirty="0" smtClean="0"/>
              <a:t>6/26/14</a:t>
            </a:r>
            <a:endParaRPr lang="en-GB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810" y="1241188"/>
            <a:ext cx="3956050" cy="4886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Assumptions </a:t>
            </a:r>
            <a:r>
              <a:rPr lang="en-US" smtClean="0"/>
              <a:t>and Constraints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Flowchart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Pseudo code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4536316" y="1275371"/>
            <a:ext cx="3956050" cy="4886325"/>
          </a:xfrm>
        </p:spPr>
        <p:txBody>
          <a:bodyPr/>
          <a:lstStyle/>
          <a:p>
            <a:r>
              <a:rPr lang="en-US" dirty="0" smtClean="0"/>
              <a:t>Agenda Title 08</a:t>
            </a:r>
          </a:p>
          <a:p>
            <a:r>
              <a:rPr lang="en-US" dirty="0" smtClean="0"/>
              <a:t>Agenda Title 09</a:t>
            </a:r>
          </a:p>
          <a:p>
            <a:r>
              <a:rPr lang="en-US" dirty="0" smtClean="0"/>
              <a:t>Agenda Title 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Coffee Break</a:t>
            </a:r>
          </a:p>
          <a:p>
            <a:r>
              <a:rPr lang="en-US" dirty="0" smtClean="0"/>
              <a:t>Agenda Title 11</a:t>
            </a:r>
          </a:p>
          <a:p>
            <a:r>
              <a:rPr lang="en-US" dirty="0" smtClean="0"/>
              <a:t>Agenda Title 12</a:t>
            </a:r>
          </a:p>
          <a:p>
            <a:r>
              <a:rPr lang="en-US" dirty="0" smtClean="0"/>
              <a:t>Agenda Title 13</a:t>
            </a:r>
          </a:p>
          <a:p>
            <a:r>
              <a:rPr lang="en-US" dirty="0" smtClean="0"/>
              <a:t>Agenda Title 14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Coffee Break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text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Please note: To insert a bullet point, do not use </a:t>
            </a:r>
            <a:r>
              <a:rPr lang="en-US" smtClean="0"/>
              <a:t>the “Bullets” </a:t>
            </a:r>
            <a:r>
              <a:rPr lang="en-US" dirty="0" smtClean="0"/>
              <a:t>icon </a:t>
            </a:r>
            <a:br>
              <a:rPr lang="en-US" dirty="0" smtClean="0"/>
            </a:br>
            <a:r>
              <a:rPr lang="en-US" dirty="0" smtClean="0"/>
              <a:t>on the toolbar, but rather </a:t>
            </a:r>
            <a:r>
              <a:rPr lang="en-US" smtClean="0"/>
              <a:t>the “Increase List Level” or “Indent” </a:t>
            </a:r>
            <a:r>
              <a:rPr lang="en-US" dirty="0" smtClean="0"/>
              <a:t>icon, which will give you both the correct bullet and indent.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 level of sub-information - Increase list level1</a:t>
            </a:r>
          </a:p>
          <a:p>
            <a:pPr lvl="1"/>
            <a:r>
              <a:rPr lang="en-US" dirty="0" smtClean="0"/>
              <a:t>First level of sub-information - Increase list level1</a:t>
            </a:r>
          </a:p>
          <a:p>
            <a:pPr lvl="1"/>
            <a:r>
              <a:rPr lang="en-US" dirty="0" smtClean="0"/>
              <a:t>First level of sub-information - Increase list level1</a:t>
            </a:r>
          </a:p>
          <a:p>
            <a:pPr lvl="2"/>
            <a:r>
              <a:rPr lang="en-US" dirty="0" smtClean="0"/>
              <a:t>Second level of sub-information - Increase list level2</a:t>
            </a:r>
          </a:p>
          <a:p>
            <a:pPr lvl="3"/>
            <a:r>
              <a:rPr lang="en-US" dirty="0" smtClean="0"/>
              <a:t>Third level of sub-information - Increase list level3</a:t>
            </a:r>
          </a:p>
          <a:p>
            <a:pPr lvl="4"/>
            <a:r>
              <a:rPr lang="en-US" dirty="0" smtClean="0"/>
              <a:t>Fourth level of sub-information - Increase list level4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color palette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5" y="1270797"/>
            <a:ext cx="1451679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Primary color</a:t>
            </a:r>
            <a:endParaRPr lang="en-US" dirty="0">
              <a:solidFill>
                <a:srgbClr val="991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675" y="2697956"/>
            <a:ext cx="1921039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Secondary colors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447675" y="1693262"/>
            <a:ext cx="2330048" cy="840038"/>
            <a:chOff x="447675" y="1936740"/>
            <a:chExt cx="2330048" cy="840038"/>
          </a:xfrm>
        </p:grpSpPr>
        <p:sp>
          <p:nvSpPr>
            <p:cNvPr id="10" name="Rectangle 9"/>
            <p:cNvSpPr/>
            <p:nvPr/>
          </p:nvSpPr>
          <p:spPr>
            <a:xfrm>
              <a:off x="447675" y="1936740"/>
              <a:ext cx="766740" cy="766740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8254" y="193674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Red (Cherry) 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- 227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- 25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- 55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447675" y="3150797"/>
            <a:ext cx="2330048" cy="840038"/>
            <a:chOff x="447675" y="3429000"/>
            <a:chExt cx="2330048" cy="840038"/>
          </a:xfrm>
        </p:grpSpPr>
        <p:sp>
          <p:nvSpPr>
            <p:cNvPr id="13" name="Rectangle 12"/>
            <p:cNvSpPr/>
            <p:nvPr/>
          </p:nvSpPr>
          <p:spPr>
            <a:xfrm>
              <a:off x="447675" y="3429000"/>
              <a:ext cx="766740" cy="766740"/>
            </a:xfrm>
            <a:prstGeom prst="rect">
              <a:avLst/>
            </a:prstGeom>
            <a:solidFill>
              <a:srgbClr val="991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8254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Beet 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- 153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- 31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- 61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447675" y="4123347"/>
            <a:ext cx="2330048" cy="840038"/>
            <a:chOff x="447675" y="4436276"/>
            <a:chExt cx="2330048" cy="840038"/>
          </a:xfrm>
        </p:grpSpPr>
        <p:sp>
          <p:nvSpPr>
            <p:cNvPr id="16" name="Rectangle 15"/>
            <p:cNvSpPr/>
            <p:nvPr/>
          </p:nvSpPr>
          <p:spPr>
            <a:xfrm>
              <a:off x="447675" y="4436276"/>
              <a:ext cx="766740" cy="766740"/>
            </a:xfrm>
            <a:prstGeom prst="rect">
              <a:avLst/>
            </a:prstGeom>
            <a:solidFill>
              <a:srgbClr val="FF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8254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Pumpkin 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- 255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- 106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- 0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447675" y="5095898"/>
            <a:ext cx="2330048" cy="840038"/>
            <a:chOff x="447675" y="5443551"/>
            <a:chExt cx="2330048" cy="840038"/>
          </a:xfrm>
        </p:grpSpPr>
        <p:sp>
          <p:nvSpPr>
            <p:cNvPr id="19" name="Rectangle 18"/>
            <p:cNvSpPr/>
            <p:nvPr/>
          </p:nvSpPr>
          <p:spPr>
            <a:xfrm>
              <a:off x="447675" y="5443551"/>
              <a:ext cx="766740" cy="766740"/>
            </a:xfrm>
            <a:prstGeom prst="rect">
              <a:avLst/>
            </a:prstGeom>
            <a:solidFill>
              <a:srgbClr val="F2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8254" y="5443551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Honey  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- 242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- 162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- 0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2523905" y="3165245"/>
            <a:ext cx="2384051" cy="840038"/>
            <a:chOff x="4646613" y="3429000"/>
            <a:chExt cx="2384051" cy="840038"/>
          </a:xfrm>
        </p:grpSpPr>
        <p:sp>
          <p:nvSpPr>
            <p:cNvPr id="22" name="Rectangle 21"/>
            <p:cNvSpPr/>
            <p:nvPr/>
          </p:nvSpPr>
          <p:spPr>
            <a:xfrm>
              <a:off x="4646613" y="3429000"/>
              <a:ext cx="766740" cy="766740"/>
            </a:xfrm>
            <a:prstGeom prst="rect">
              <a:avLst/>
            </a:prstGeom>
            <a:solidFill>
              <a:srgbClr val="A5A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91195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Cloud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- 165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- 172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- 176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>
            <a:off x="2523905" y="4137795"/>
            <a:ext cx="2384051" cy="840038"/>
            <a:chOff x="4646613" y="4436276"/>
            <a:chExt cx="2384051" cy="840038"/>
          </a:xfrm>
        </p:grpSpPr>
        <p:sp>
          <p:nvSpPr>
            <p:cNvPr id="25" name="Rectangle 24"/>
            <p:cNvSpPr/>
            <p:nvPr/>
          </p:nvSpPr>
          <p:spPr>
            <a:xfrm>
              <a:off x="4646613" y="4436276"/>
              <a:ext cx="766740" cy="766740"/>
            </a:xfrm>
            <a:prstGeom prst="rect">
              <a:avLst/>
            </a:prstGeom>
            <a:solidFill>
              <a:srgbClr val="A1C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1195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CGI Ice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- 161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- 196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- 208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2500" y="2697956"/>
            <a:ext cx="2846614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Additional chart colors</a:t>
            </a:r>
          </a:p>
        </p:txBody>
      </p:sp>
      <p:grpSp>
        <p:nvGrpSpPr>
          <p:cNvPr id="28" name="Group 11"/>
          <p:cNvGrpSpPr/>
          <p:nvPr/>
        </p:nvGrpSpPr>
        <p:grpSpPr>
          <a:xfrm>
            <a:off x="4762500" y="3150797"/>
            <a:ext cx="2330048" cy="840038"/>
            <a:chOff x="447675" y="3429000"/>
            <a:chExt cx="2330048" cy="840038"/>
          </a:xfrm>
        </p:grpSpPr>
        <p:sp>
          <p:nvSpPr>
            <p:cNvPr id="29" name="Rectangle 28"/>
            <p:cNvSpPr/>
            <p:nvPr/>
          </p:nvSpPr>
          <p:spPr>
            <a:xfrm>
              <a:off x="447675" y="3429000"/>
              <a:ext cx="766740" cy="766740"/>
            </a:xfrm>
            <a:prstGeom prst="rect">
              <a:avLst/>
            </a:prstGeom>
            <a:solidFill>
              <a:srgbClr val="E67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8254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- 230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- 115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- 134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14"/>
          <p:cNvGrpSpPr/>
          <p:nvPr/>
        </p:nvGrpSpPr>
        <p:grpSpPr>
          <a:xfrm>
            <a:off x="4762500" y="4123347"/>
            <a:ext cx="2330048" cy="840038"/>
            <a:chOff x="447675" y="4436276"/>
            <a:chExt cx="2330048" cy="840038"/>
          </a:xfrm>
        </p:grpSpPr>
        <p:sp>
          <p:nvSpPr>
            <p:cNvPr id="32" name="Rectangle 31"/>
            <p:cNvSpPr/>
            <p:nvPr/>
          </p:nvSpPr>
          <p:spPr>
            <a:xfrm>
              <a:off x="447675" y="4436276"/>
              <a:ext cx="766740" cy="766740"/>
            </a:xfrm>
            <a:prstGeom prst="rect">
              <a:avLst/>
            </a:prstGeom>
            <a:solidFill>
              <a:srgbClr val="FFAA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38254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- 255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- 170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- 153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17"/>
          <p:cNvGrpSpPr/>
          <p:nvPr/>
        </p:nvGrpSpPr>
        <p:grpSpPr>
          <a:xfrm>
            <a:off x="4762500" y="5095898"/>
            <a:ext cx="2330048" cy="840038"/>
            <a:chOff x="447675" y="5443551"/>
            <a:chExt cx="2330048" cy="840038"/>
          </a:xfrm>
        </p:grpSpPr>
        <p:sp>
          <p:nvSpPr>
            <p:cNvPr id="35" name="Rectangle 34"/>
            <p:cNvSpPr/>
            <p:nvPr/>
          </p:nvSpPr>
          <p:spPr>
            <a:xfrm>
              <a:off x="447675" y="5443551"/>
              <a:ext cx="766740" cy="766740"/>
            </a:xfrm>
            <a:prstGeom prst="rect">
              <a:avLst/>
            </a:prstGeom>
            <a:solidFill>
              <a:srgbClr val="FFD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254" y="5443551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 - 255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G - 217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B - 178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Divider slide – Option 1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if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Divider slide – Option 2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if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3195</TotalTime>
  <Words>214</Words>
  <Application>Microsoft Office PowerPoint</Application>
  <PresentationFormat>On-screen Show (4:3)</PresentationFormat>
  <Paragraphs>82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CGI Pumpkin</vt:lpstr>
      <vt:lpstr>Carpooling for the Green Initiative </vt:lpstr>
      <vt:lpstr>Table of Content</vt:lpstr>
      <vt:lpstr>Standard text slide</vt:lpstr>
      <vt:lpstr>Our color palette</vt:lpstr>
      <vt:lpstr>Divider slide – Option 1</vt:lpstr>
      <vt:lpstr>Divider slide – Option 2</vt:lpstr>
      <vt:lpstr>Our commitment to you We approach every engagement with one objective in mind: to help clients succeed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15</cp:revision>
  <dcterms:created xsi:type="dcterms:W3CDTF">2012-12-22T14:32:35Z</dcterms:created>
  <dcterms:modified xsi:type="dcterms:W3CDTF">2014-06-22T21:34:28Z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