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1"/>
  </p:notesMasterIdLst>
  <p:handoutMasterIdLst>
    <p:handoutMasterId r:id="rId42"/>
  </p:handoutMasterIdLst>
  <p:sldIdLst>
    <p:sldId id="315" r:id="rId6"/>
    <p:sldId id="388" r:id="rId7"/>
    <p:sldId id="365" r:id="rId8"/>
    <p:sldId id="354" r:id="rId9"/>
    <p:sldId id="378" r:id="rId10"/>
    <p:sldId id="379" r:id="rId11"/>
    <p:sldId id="380" r:id="rId12"/>
    <p:sldId id="383" r:id="rId13"/>
    <p:sldId id="381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374" r:id="rId25"/>
    <p:sldId id="390" r:id="rId26"/>
    <p:sldId id="391" r:id="rId27"/>
    <p:sldId id="392" r:id="rId28"/>
    <p:sldId id="375" r:id="rId29"/>
    <p:sldId id="394" r:id="rId30"/>
    <p:sldId id="395" r:id="rId31"/>
    <p:sldId id="396" r:id="rId32"/>
    <p:sldId id="376" r:id="rId33"/>
    <p:sldId id="397" r:id="rId34"/>
    <p:sldId id="382" r:id="rId35"/>
    <p:sldId id="384" r:id="rId36"/>
    <p:sldId id="385" r:id="rId37"/>
    <p:sldId id="386" r:id="rId38"/>
    <p:sldId id="387" r:id="rId39"/>
    <p:sldId id="36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7"/>
    <a:srgbClr val="FFFFE7"/>
    <a:srgbClr val="FFFFFF"/>
    <a:srgbClr val="FFD9B2"/>
    <a:srgbClr val="FFAA99"/>
    <a:srgbClr val="E67386"/>
    <a:srgbClr val="666666"/>
    <a:srgbClr val="000000"/>
    <a:srgbClr val="6EC628"/>
    <a:srgbClr val="A29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30" autoAdjust="0"/>
    <p:restoredTop sz="77045" autoAdjust="0"/>
  </p:normalViewPr>
  <p:slideViewPr>
    <p:cSldViewPr snapToGrid="0">
      <p:cViewPr varScale="1">
        <p:scale>
          <a:sx n="89" d="100"/>
          <a:sy n="89" d="100"/>
        </p:scale>
        <p:origin x="-1114" y="-67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6/26/2014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1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OrangeBeetStrip.pn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69022"/>
            <a:ext cx="9144000" cy="1512527"/>
          </a:xfrm>
          <a:prstGeom prst="rect">
            <a:avLst/>
          </a:prstGeom>
        </p:spPr>
      </p:pic>
      <p:pic>
        <p:nvPicPr>
          <p:cNvPr id="46" name="Image 22" descr="cover-Honey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48" name="Picture 8" descr="cover_bg_honey_part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" y="3906044"/>
            <a:ext cx="9143910" cy="17859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538486" cy="21476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8" descr="bg_connector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8" descr="bg_connector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0" name="Picture 8" descr="bg_connector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Carpooling for the Green Initiative </a:t>
            </a:r>
            <a:endParaRPr lang="en-US" dirty="0"/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dirty="0" smtClean="0"/>
              <a:t>Chase Cupp, Chris Hewitt, Doug Murphy, Emanuel Smith</a:t>
            </a:r>
          </a:p>
          <a:p>
            <a:r>
              <a:rPr lang="en-GB" dirty="0" smtClean="0"/>
              <a:t>6/26/14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697" y="758821"/>
            <a:ext cx="3063506" cy="59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Profile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emanuel.smith\Desktop\going green project\App GUI Images\2_App GUI New Account 1 of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97" y="868363"/>
            <a:ext cx="3063875" cy="598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manuel.smith\Desktop\going green project\App GUI Images\3_App GUI New Account 2 of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031" y="868363"/>
            <a:ext cx="3055937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4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emanuel.smith\Desktop\going green project\App GUI Images\8_App GUI Home Page Arrival 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83" y="953212"/>
            <a:ext cx="3055937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05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Carpool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emanuel.smith\Desktop\going green project\App GUI Images\5_App GUI Find 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02" y="876300"/>
            <a:ext cx="3055937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8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emanuel.smith\Desktop\going green project\App GUI Images\6_App GUI Group info_Request_Inv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06" y="868362"/>
            <a:ext cx="5891213" cy="598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Carpool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Carpool Information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emanuel.smith\Desktop\going green project\App GUI Images\9-1_App GUI Group info message 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34" y="871538"/>
            <a:ext cx="3055937" cy="598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emanuel.smith\Desktop\going green project\App GUI Images\9_App GUI Group inf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55" y="868363"/>
            <a:ext cx="3055937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emanuel.smith\Desktop\going green project\App GUI Images\9-1_App GUI Group info message 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309" y="868363"/>
            <a:ext cx="3055937" cy="598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8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Information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Users\emanuel.smith\Desktop\going green project\App GUI Images\10_App GUI Member inf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651" y="876300"/>
            <a:ext cx="3148013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0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Schedule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emanuel.smith\Desktop\going green project\App GUI Images\9-2_App GUI Group info Sched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235" y="876300"/>
            <a:ext cx="3063875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Carpool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emanuel.smith\Desktop\going green project\App GUI Images\7_App GUI Create Gro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36" y="876300"/>
            <a:ext cx="3063875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emanuel.smith\Desktop\going green project\App GUI Images\8-1_App GUI Carpool Calcul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85" y="876300"/>
            <a:ext cx="3055937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1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Summary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951965"/>
            <a:ext cx="86487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57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Agenda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71670" y="1469877"/>
            <a:ext cx="7845040" cy="38779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Objective - Chris</a:t>
            </a:r>
            <a:endParaRPr lang="en-US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Requirements - Chris</a:t>
            </a:r>
            <a:endParaRPr lang="en-US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Limitations </a:t>
            </a:r>
            <a:r>
              <a:rPr lang="en-US" sz="2800" dirty="0" smtClean="0"/>
              <a:t> - Chris</a:t>
            </a:r>
            <a:endParaRPr lang="en-US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Functional/GUI </a:t>
            </a:r>
            <a:r>
              <a:rPr lang="en-US" sz="2800" dirty="0"/>
              <a:t>Design </a:t>
            </a:r>
            <a:r>
              <a:rPr lang="en-US" sz="2800" dirty="0" smtClean="0"/>
              <a:t>– Emanuel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UML Class Diagrams - Doug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Database - Doug</a:t>
            </a:r>
            <a:endParaRPr lang="en-US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Pseudo </a:t>
            </a:r>
            <a:r>
              <a:rPr lang="en-US" sz="2800" dirty="0" smtClean="0"/>
              <a:t>Code - Chase</a:t>
            </a:r>
            <a:endParaRPr lang="en-US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Testing - Chris</a:t>
            </a:r>
            <a:endParaRPr lang="en-US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Q&amp;A – All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8438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 Class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3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UML Class Diagram - Person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69809" y="1000091"/>
            <a:ext cx="8404382" cy="5715147"/>
            <a:chOff x="446720" y="1000091"/>
            <a:chExt cx="8404382" cy="57151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642"/>
            <a:stretch/>
          </p:blipFill>
          <p:spPr>
            <a:xfrm>
              <a:off x="446720" y="1000091"/>
              <a:ext cx="4202191" cy="57151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165"/>
            <a:stretch/>
          </p:blipFill>
          <p:spPr>
            <a:xfrm>
              <a:off x="4648911" y="2045951"/>
              <a:ext cx="4202191" cy="2785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767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UML Class Diagram - Group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81" y="986062"/>
            <a:ext cx="4572638" cy="570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70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UML Class Diagram - Other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23" y="1457169"/>
            <a:ext cx="2314898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23" y="2973282"/>
            <a:ext cx="2314898" cy="1714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967" y="1457169"/>
            <a:ext cx="4801270" cy="1590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967" y="3582967"/>
            <a:ext cx="2314898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73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64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Database Schema - Person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5009" y="1012222"/>
            <a:ext cx="8653032" cy="3847867"/>
            <a:chOff x="235009" y="1012222"/>
            <a:chExt cx="8653032" cy="384786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09" y="1012222"/>
              <a:ext cx="8653032" cy="2880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09" y="3758471"/>
              <a:ext cx="8653032" cy="110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 bwMode="auto">
          <a:xfrm>
            <a:off x="538384" y="4973886"/>
            <a:ext cx="784504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Referential Integrity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Allow Null Values</a:t>
            </a:r>
          </a:p>
        </p:txBody>
      </p:sp>
    </p:spTree>
    <p:extLst>
      <p:ext uri="{BB962C8B-B14F-4D97-AF65-F5344CB8AC3E}">
        <p14:creationId xmlns:p14="http://schemas.microsoft.com/office/powerpoint/2010/main" val="411048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Database Schema - Group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199333"/>
            <a:ext cx="81153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 bwMode="auto">
          <a:xfrm>
            <a:off x="538384" y="4503852"/>
            <a:ext cx="784504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Referential Integrity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Allow Null Values</a:t>
            </a:r>
          </a:p>
        </p:txBody>
      </p:sp>
    </p:spTree>
    <p:extLst>
      <p:ext uri="{BB962C8B-B14F-4D97-AF65-F5344CB8AC3E}">
        <p14:creationId xmlns:p14="http://schemas.microsoft.com/office/powerpoint/2010/main" val="3781631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508318" cy="9207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Database Schema - Relationships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1160745"/>
            <a:ext cx="61849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98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Pseudo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81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034" y="1439583"/>
            <a:ext cx="88220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Placeholder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Pseudo Code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6264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71670" y="1469877"/>
            <a:ext cx="784504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Design, Develop, and Deploy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Align with Green Initiative</a:t>
            </a:r>
          </a:p>
        </p:txBody>
      </p:sp>
      <p:sp>
        <p:nvSpPr>
          <p:cNvPr id="6" name="Rectangle 5"/>
          <p:cNvSpPr/>
          <p:nvPr/>
        </p:nvSpPr>
        <p:spPr>
          <a:xfrm>
            <a:off x="367466" y="2806636"/>
            <a:ext cx="35734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+mj-lt"/>
              </a:rPr>
              <a:t>Design Goals</a:t>
            </a:r>
            <a:endParaRPr lang="en-US" sz="4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1670" y="363623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User-Friendly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Simple Interface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Easy to Learn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 pitchFamily="34" charset="0"/>
              </a:rPr>
              <a:t>Helpful Features</a:t>
            </a:r>
            <a:endParaRPr lang="en-US" sz="2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69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90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034" y="1439583"/>
            <a:ext cx="88220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Maximum 3 weeks of testing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Completed by August 8, 2014</a:t>
            </a:r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2 working days for following phases: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Unit Testing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Integration Testing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Data Foundation Testing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System Testing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User Acceptance Testing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CA" sz="2800" dirty="0" smtClean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5 working days for Client Acceptance Testing</a:t>
            </a:r>
            <a:endParaRPr lang="en-US" sz="28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Testing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13126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034" y="1439583"/>
            <a:ext cx="75648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accent1"/>
              </a:buClr>
            </a:pPr>
            <a:r>
              <a:rPr lang="en-CA" sz="2800" dirty="0" smtClean="0"/>
              <a:t>General Dependencies</a:t>
            </a:r>
          </a:p>
          <a:p>
            <a:pPr lvl="0">
              <a:buClr>
                <a:schemeClr val="accent1"/>
              </a:buClr>
            </a:pPr>
            <a:endParaRPr lang="en-CA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Database integration complete before any testing</a:t>
            </a:r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All phases completed on Android</a:t>
            </a:r>
            <a:endParaRPr lang="en-US" sz="28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Testing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65160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034" y="1439583"/>
            <a:ext cx="88220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accent1"/>
              </a:buClr>
            </a:pPr>
            <a:r>
              <a:rPr lang="en-CA" sz="2800" dirty="0" smtClean="0"/>
              <a:t>Testing Phase Dependencies</a:t>
            </a:r>
          </a:p>
          <a:p>
            <a:pPr lvl="0">
              <a:buClr>
                <a:schemeClr val="accent1"/>
              </a:buClr>
            </a:pPr>
            <a:endParaRPr lang="en-CA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Data Foundation bugs resolved prior to System Testing</a:t>
            </a:r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Prior to UAT: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100% of critical bugs resolved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50% of medium and low bugs resolved</a:t>
            </a:r>
          </a:p>
          <a:p>
            <a:pPr lvl="1">
              <a:buClr>
                <a:schemeClr val="accent1"/>
              </a:buClr>
            </a:pPr>
            <a:endParaRPr lang="en-CA" sz="2800" dirty="0" smtClean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Testing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4755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034" y="1439583"/>
            <a:ext cx="88220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accent1"/>
              </a:buClr>
            </a:pPr>
            <a:r>
              <a:rPr lang="en-CA" sz="2800" dirty="0" smtClean="0"/>
              <a:t>Production Promotion Dependencies</a:t>
            </a:r>
          </a:p>
          <a:p>
            <a:pPr lvl="0">
              <a:buClr>
                <a:schemeClr val="accent1"/>
              </a:buClr>
            </a:pPr>
            <a:endParaRPr lang="en-CA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All critical bugs preventing implementation into production have been resolved</a:t>
            </a:r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75% of medium and low priority bugs have been resolved.</a:t>
            </a:r>
          </a:p>
          <a:p>
            <a:pPr lvl="1">
              <a:buClr>
                <a:schemeClr val="accent1"/>
              </a:buClr>
            </a:pPr>
            <a:endParaRPr lang="en-CA" sz="2800" dirty="0" smtClean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Testing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19357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134" y="848081"/>
            <a:ext cx="4671255" cy="173037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Questions?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High-Level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High-Level Requirements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71670" y="1162463"/>
            <a:ext cx="7845040" cy="60324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Log </a:t>
            </a:r>
            <a:r>
              <a:rPr lang="en-CA" sz="2800" dirty="0"/>
              <a:t>In </a:t>
            </a:r>
            <a:r>
              <a:rPr lang="en-CA" sz="2800" dirty="0" smtClean="0"/>
              <a:t>Interface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Client Credentials</a:t>
            </a:r>
          </a:p>
          <a:p>
            <a:pPr lvl="1">
              <a:buClr>
                <a:schemeClr val="accent1"/>
              </a:buClr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Member </a:t>
            </a:r>
            <a:r>
              <a:rPr lang="en-CA" sz="2800" dirty="0" smtClean="0"/>
              <a:t>Profile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Populated Fields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Insert, Edit, Delete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View Members</a:t>
            </a:r>
          </a:p>
          <a:p>
            <a:pPr lvl="1">
              <a:buClr>
                <a:schemeClr val="accent1"/>
              </a:buClr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“Join </a:t>
            </a:r>
            <a:r>
              <a:rPr lang="en-CA" sz="2800" dirty="0" smtClean="0"/>
              <a:t>Carpool”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Automated Address Search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Requests to Join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Multiple Carpools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427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High-Level Requirements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97307" y="1341689"/>
            <a:ext cx="7845040" cy="47397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“Create Carpool” </a:t>
            </a:r>
            <a:endParaRPr lang="en-CA" sz="2800" dirty="0" smtClean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Carpool Leader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Requests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Schedule</a:t>
            </a:r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Carpool Messaging </a:t>
            </a:r>
            <a:r>
              <a:rPr lang="en-CA" sz="2800" dirty="0" smtClean="0"/>
              <a:t>Feature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SMS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Carpool Schedule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Reminder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4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7216" y="1446184"/>
            <a:ext cx="720837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Carpool Calculator </a:t>
            </a:r>
            <a:r>
              <a:rPr lang="en-CA" sz="2800" dirty="0" smtClean="0"/>
              <a:t>Tool</a:t>
            </a:r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Carpool Route </a:t>
            </a:r>
            <a:r>
              <a:rPr lang="en-CA" sz="2800" dirty="0" smtClean="0"/>
              <a:t>Functionality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Google Maps API &amp; Apple Maps API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“Leaving Now” Notification </a:t>
            </a:r>
            <a:r>
              <a:rPr lang="en-CA" sz="2800" dirty="0" smtClean="0"/>
              <a:t>Feature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Removes Uncertainty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Member Data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Hosted and Managed by CGI</a:t>
            </a: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High-Level Requirements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170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7216" y="1439583"/>
            <a:ext cx="720837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Dedicated Mobile Application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Requires Android or </a:t>
            </a:r>
            <a:r>
              <a:rPr lang="en-CA" sz="2800" dirty="0" err="1" smtClean="0"/>
              <a:t>iOS</a:t>
            </a:r>
            <a:r>
              <a:rPr lang="en-CA" sz="2800" dirty="0" smtClean="0"/>
              <a:t> device</a:t>
            </a:r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$25,000 Budget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6 weeks – Total Project Time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3 weeks – Development 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3 weeks – Testing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Limitations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4584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Functional/GUI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6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 Pumpkin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SMeta2010Field xmlns="http://schemas.microsoft.com/sharepoint/v3">2d31bd1b-46f7-4a6e-a0b6-6fe2b6a3b502;2014-06-11 22:15:45;AUTOCLASSIFIED;Business theme:2014-06-11 22:15:45|False||AUTOCLASSIFIED|2014-06-11 22:15:45|UNDEFINED;Organization:2014-06-11 22:15:45|False||AUTOCLASSIFIED|2014-06-11 22:15:45|UNDEFINED;Sector:2014-06-11 22:15:45|False||AUTOCLASSIFIED|2014-06-11 22:15:45|UNDEFINED;Proposition:2014-06-11 22:15:45|False||AUTOCLASSIFIED|2014-06-11 22:15:45|UNDEFINED;Service line:2014-06-11 22:15:45|False||AUTOCLASSIFIED|2014-06-11 22:15:45|UNDEFINED;True</CSMeta2010Field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Group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  <Creator xmlns="d95a5b16-1b8d-4c7c-9ebf-89c0983b6970" xsi:nil="true"/>
    <Language xmlns="http://schemas.microsoft.com/sharepoint/v3">EN</Language>
    <Proposition xmlns="d95a5b16-1b8d-4c7c-9ebf-89c0983b6970"/>
    <Abstract xmlns="d95a5b16-1b8d-4c7c-9ebf-89c0983b6970">CGI-pumpkin-option_EN</Abstract>
    <External_x0020_Use xmlns="d95a5b16-1b8d-4c7c-9ebf-89c0983b6970">No</External_x0020_Use>
    <Owner_x0020_Organisation xmlns="d95a5b16-1b8d-4c7c-9ebf-89c0983b6970">Group</Owner_x0020_Organisation>
    <Subjects_x0020_and_x0020_Keywords xmlns="d95a5b16-1b8d-4c7c-9ebf-89c0983b6970" xsi:nil="true"/>
    <BS_x0020_Document_x0020_Sub_x0020_Type xmlns="d95a5b16-1b8d-4c7c-9ebf-89c0983b6970">Pro Forma</BS_x0020_Document_x0020_Sub_x0020_Type>
    <Market xmlns="d95a5b16-1b8d-4c7c-9ebf-89c0983b6970"/>
    <Best_x0020_Before_x0020_Date xmlns="d95a5b16-1b8d-4c7c-9ebf-89c0983b6970">2018-01-09T00:00:00+00:00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2013-01-09T00:00:00+00:00</Publication_x0020_Date>
    <Geographic_x0020_Region xmlns="d95a5b16-1b8d-4c7c-9ebf-89c0983b6970"/>
    <TaxKeywordTaxHTField xmlns="d95a5b16-1b8d-4c7c-9ebf-89c0983b6970">
      <Terms xmlns="http://schemas.microsoft.com/office/infopath/2007/PartnerControls"/>
    </TaxKeywordTaxHTField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26" ma:contentTypeDescription="" ma:contentTypeScope="" ma:versionID="a06acffd49b66ffa6eff0b6f38db4558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9e6b8df50e9dab7eb8f311fe81f726ae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Proposition" minOccurs="0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Subjects_x0020_and_x0020_Keywords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1:CSMeta2010Field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NL - Dutch, NO - Norwegian, PL - Polish, PT - Portuguese, SV - Swedish.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NL"/>
          <xsd:enumeration value="NO"/>
          <xsd:enumeration value="PL"/>
          <xsd:enumeration value="PT"/>
          <xsd:enumeration value="SV"/>
        </xsd:restriction>
      </xsd:simpleType>
    </xsd:element>
    <xsd:element name="CSMeta2010Field" ma:index="33" nillable="true" ma:displayName="Classification Date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Proposition" ma:index="8" nillable="true" ma:displayName="Proposition1" ma:description="Select the relevant proposition(s) for the document." ma:internalName="Proposit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lication Management and Development"/>
                    <xsd:enumeration value="Business Consulting"/>
                    <xsd:enumeration value="Business Process Outsourcing"/>
                    <xsd:enumeration value="Enterprise Asset Management"/>
                    <xsd:enumeration value="Enterprise Resource Planning"/>
                    <xsd:enumeration value="Finance and Accounting"/>
                    <xsd:enumeration value="HR and Payroll"/>
                    <xsd:enumeration value="Industry Offering"/>
                    <xsd:enumeration value="Infrastructure Management"/>
                    <xsd:enumeration value="Logica Product"/>
                    <xsd:enumeration value="Security"/>
                    <xsd:enumeration value="Testing"/>
                    <xsd:enumeration value="Wireless Enterprise Solutions"/>
                    <xsd:enumeration value="Other"/>
                  </xsd:restriction>
                </xsd:simpleType>
              </xsd:element>
            </xsd:sequence>
          </xsd:extension>
        </xsd:complexContent>
      </xsd:complexType>
    </xsd:element>
    <xsd:element name="External_x0020_Use" ma:index="9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10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1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ergy and Utilities"/>
                    <xsd:enumeration value="Financial Services"/>
                    <xsd:enumeration value="IDT"/>
                    <xsd:enumeration value="Public Sector"/>
                    <xsd:enumeration value="Telecoms and Media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2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mericas"/>
                    <xsd:enumeration value="Asia"/>
                    <xsd:enumeration value="Australia"/>
                    <xsd:enumeration value="Central and Eastern Europe"/>
                    <xsd:enumeration value="France"/>
                    <xsd:enumeration value="Germany"/>
                    <xsd:enumeration value="Global"/>
                    <xsd:enumeration value="Middle East and Africa"/>
                    <xsd:enumeration value="Netherlands"/>
                    <xsd:enumeration value="Nordics"/>
                    <xsd:enumeration value="Rest of Europe"/>
                    <xsd:enumeration value="United Kingdom"/>
                  </xsd:restriction>
                </xsd:simpleType>
              </xsd:element>
            </xsd:sequence>
          </xsd:extension>
        </xsd:complexContent>
      </xsd:complexType>
    </xsd:element>
    <xsd:element name="Subjects_x0020_and_x0020_Keywords" ma:index="13" nillable="true" ma:displayName="Subjects and Keywords" ma:description="Subjects and keywords relevant to the document (optional). For example: supplier/partner, business area, nature of project, technologies, products etc." ma:internalName="Subjects_x0020_and_x0020_Keywords">
      <xsd:simpleType>
        <xsd:restriction base="dms:Note">
          <xsd:maxLength value="255"/>
        </xsd:restriction>
      </xsd:simpleType>
    </xsd:element>
    <xsd:element name="p43f7bb208e443c9b50eb304fe6606a3" ma:index="19" nillable="true" ma:taxonomy="true" ma:internalName="p43f7bb208e443c9b50eb304fe6606a3" ma:taxonomyFieldName="Business_x0020_theme" ma:displayName="Business theme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0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1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3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5" nillable="true" ma:taxonomy="true" ma:internalName="c5aebc35b3e840e5912c276ffe755dcf" ma:taxonomyFieldName="Sector" ma:displayName="Sector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28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30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34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2B128B-852E-4970-B7DA-406C2DC81E7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d95a5b16-1b8d-4c7c-9ebf-89c0983b6970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93EF47AF-7B95-452B-BE1E-5BB72DF9D6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Onscreen Template - Pumpkin v17</Template>
  <TotalTime>3715</TotalTime>
  <Words>384</Words>
  <Application>Microsoft Office PowerPoint</Application>
  <PresentationFormat>On-screen Show (4:3)</PresentationFormat>
  <Paragraphs>156</Paragraphs>
  <Slides>35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CGI Pumpkin</vt:lpstr>
      <vt:lpstr>Carpooling for the Green Initiative </vt:lpstr>
      <vt:lpstr>Agenda</vt:lpstr>
      <vt:lpstr>Objective</vt:lpstr>
      <vt:lpstr>High-Level Requirements</vt:lpstr>
      <vt:lpstr>High-Level Requirements</vt:lpstr>
      <vt:lpstr>High-Level Requirements</vt:lpstr>
      <vt:lpstr>High-Level Requirements</vt:lpstr>
      <vt:lpstr>Limitations</vt:lpstr>
      <vt:lpstr>Functional/GUI Design</vt:lpstr>
      <vt:lpstr>Login </vt:lpstr>
      <vt:lpstr>My Profile</vt:lpstr>
      <vt:lpstr>Home Page</vt:lpstr>
      <vt:lpstr>Find Carpool</vt:lpstr>
      <vt:lpstr>Carpool Information</vt:lpstr>
      <vt:lpstr>Carpool Information</vt:lpstr>
      <vt:lpstr>Member Information</vt:lpstr>
      <vt:lpstr>Driving Schedule</vt:lpstr>
      <vt:lpstr>Create Carpool</vt:lpstr>
      <vt:lpstr>GUI Summary </vt:lpstr>
      <vt:lpstr>UML Class Diagrams</vt:lpstr>
      <vt:lpstr>UML Class Diagram - Person</vt:lpstr>
      <vt:lpstr>UML Class Diagram - Group</vt:lpstr>
      <vt:lpstr>UML Class Diagram - Other</vt:lpstr>
      <vt:lpstr>Database</vt:lpstr>
      <vt:lpstr>Database Schema - Person</vt:lpstr>
      <vt:lpstr>Database Schema - Group</vt:lpstr>
      <vt:lpstr>Database Schema - Relationships</vt:lpstr>
      <vt:lpstr>Pseudo Code</vt:lpstr>
      <vt:lpstr>Pseudo Code</vt:lpstr>
      <vt:lpstr>Testing</vt:lpstr>
      <vt:lpstr>Testing</vt:lpstr>
      <vt:lpstr>Testing</vt:lpstr>
      <vt:lpstr>Testing</vt:lpstr>
      <vt:lpstr>Testing</vt:lpstr>
      <vt:lpstr>Questions?</vt:lpstr>
    </vt:vector>
  </TitlesOfParts>
  <Company>CGI Group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karen.sellers</dc:creator>
  <cp:lastModifiedBy>CGI</cp:lastModifiedBy>
  <cp:revision>60</cp:revision>
  <dcterms:created xsi:type="dcterms:W3CDTF">2012-12-22T14:32:35Z</dcterms:created>
  <dcterms:modified xsi:type="dcterms:W3CDTF">2014-06-26T12:21:34Z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260;#Group|43ac7042-3752-4f1b-8a93-43b36e65d3e5</vt:lpwstr>
  </property>
  <property fmtid="{D5CDD505-2E9C-101B-9397-08002B2CF9AE}" pid="10" name="Sector">
    <vt:lpwstr/>
  </property>
  <property fmtid="{D5CDD505-2E9C-101B-9397-08002B2CF9AE}" pid="11" name="Business theme">
    <vt:lpwstr/>
  </property>
  <property fmtid="{D5CDD505-2E9C-101B-9397-08002B2CF9AE}" pid="12" name="Order">
    <vt:r8>7000</vt:r8>
  </property>
  <property fmtid="{D5CDD505-2E9C-101B-9397-08002B2CF9AE}" pid="13" name="TaxKeyword">
    <vt:lpwstr/>
  </property>
</Properties>
</file>