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 bwMode="auto">
          <a:xfrm>
            <a:off x="0" y="489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 bwMode="auto"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 bwMode="auto"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 bwMode="auto"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2"/>
          <p:cNvSpPr txBox="1"/>
          <p:nvPr>
            <p:ph type="subTitle" idx="1"/>
          </p:nvPr>
        </p:nvSpPr>
        <p:spPr bwMode="auto"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 bwMode="auto"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 bwMode="auto"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 bwMode="auto"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 bwMode="auto">
            <a:xfrm rot="-5400000">
              <a:off x="5618399" y="123646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 bwMode="auto">
            <a:xfrm flipH="1">
              <a:off x="5849857" y="144395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 bwMode="auto">
            <a:xfrm rot="-5400000">
              <a:off x="5987081" y="24694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 bwMode="auto">
            <a:xfrm flipH="1">
              <a:off x="6222115" y="267695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 bwMode="auto">
            <a:xfrm rot="-5400000">
              <a:off x="6675341" y="186201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 bwMode="auto">
            <a:xfrm flipH="1">
              <a:off x="6908099" y="206950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 bwMode="auto">
            <a:xfrm rot="-5400000">
              <a:off x="6861141" y="247781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 bwMode="auto">
            <a:xfrm flipH="1">
              <a:off x="7965266" y="269296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 bwMode="auto">
            <a:xfrm flipH="1">
              <a:off x="8145082" y="330875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 bwMode="auto">
            <a:xfrm rot="-5400000">
              <a:off x="7047599" y="309501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 bwMode="auto">
            <a:xfrm flipH="1">
              <a:off x="7276649" y="3302502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 bwMode="auto">
            <a:xfrm rot="-5400000">
              <a:off x="7227414" y="3710807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 bwMode="auto">
            <a:xfrm flipH="1">
              <a:off x="7462448" y="3918294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 bwMode="auto">
            <a:xfrm rot="-5400000">
              <a:off x="8102491" y="371847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 bwMode="auto">
            <a:xfrm flipH="1">
              <a:off x="8334533" y="392596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 bwMode="auto">
            <a:xfrm rot="-5400000">
              <a:off x="8288290" y="43342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 bwMode="auto"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 bwMode="auto"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 bwMode="auto"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 bwMode="auto"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 bwMode="auto"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 bwMode="auto">
            <a:xfrm rot="-5400000">
              <a:off x="5618399" y="123646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 bwMode="auto">
            <a:xfrm flipH="1">
              <a:off x="5849857" y="144395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 bwMode="auto">
            <a:xfrm rot="-5400000">
              <a:off x="5987081" y="24694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 bwMode="auto">
            <a:xfrm flipH="1">
              <a:off x="6222115" y="267695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 bwMode="auto">
            <a:xfrm rot="-5400000">
              <a:off x="6675341" y="186201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 bwMode="auto">
            <a:xfrm flipH="1">
              <a:off x="6908099" y="206950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 bwMode="auto">
            <a:xfrm rot="-5400000">
              <a:off x="6861141" y="247781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 bwMode="auto">
            <a:xfrm flipH="1">
              <a:off x="7965266" y="269296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 bwMode="auto">
            <a:xfrm flipH="1">
              <a:off x="8145082" y="330875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 bwMode="auto">
            <a:xfrm rot="-5400000">
              <a:off x="7047599" y="309501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 bwMode="auto">
            <a:xfrm flipH="1">
              <a:off x="7276649" y="3302502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 bwMode="auto">
            <a:xfrm rot="-5400000">
              <a:off x="7227414" y="3710807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 bwMode="auto">
            <a:xfrm flipH="1">
              <a:off x="7462448" y="3918294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 bwMode="auto">
            <a:xfrm rot="-5400000">
              <a:off x="8102491" y="371847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 bwMode="auto">
            <a:xfrm flipH="1">
              <a:off x="8334533" y="392596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 bwMode="auto">
            <a:xfrm rot="-5400000">
              <a:off x="8288290" y="433426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4"/>
          <p:cNvSpPr txBox="1"/>
          <p:nvPr>
            <p:ph type="body" idx="1"/>
          </p:nvPr>
        </p:nvSpPr>
        <p:spPr bwMode="auto">
          <a:xfrm>
            <a:off x="1297500" y="1567550"/>
            <a:ext cx="70389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5"/>
          <p:cNvSpPr txBox="1"/>
          <p:nvPr>
            <p:ph type="body" idx="1"/>
          </p:nvPr>
        </p:nvSpPr>
        <p:spPr bwMode="auto">
          <a:xfrm>
            <a:off x="1297500" y="1567550"/>
            <a:ext cx="34032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5"/>
          <p:cNvSpPr txBox="1"/>
          <p:nvPr>
            <p:ph type="body" idx="2"/>
          </p:nvPr>
        </p:nvSpPr>
        <p:spPr bwMode="auto">
          <a:xfrm>
            <a:off x="4933221" y="1567550"/>
            <a:ext cx="3403200" cy="291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 bwMode="auto"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7"/>
          <p:cNvSpPr txBox="1"/>
          <p:nvPr>
            <p:ph type="body" idx="1"/>
          </p:nvPr>
        </p:nvSpPr>
        <p:spPr bwMode="auto"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 bwMode="auto"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 bwMode="auto"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 bwMode="auto"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 bwMode="auto">
            <a:xfrm rot="-5400000">
              <a:off x="5618399" y="123664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 bwMode="auto">
            <a:xfrm flipH="1">
              <a:off x="5849857" y="144407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 bwMode="auto">
            <a:xfrm rot="-5400000">
              <a:off x="5987081" y="2469743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 bwMode="auto">
            <a:xfrm flipH="1">
              <a:off x="6222115" y="267717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 bwMode="auto">
            <a:xfrm rot="-5400000">
              <a:off x="6675341" y="1862244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 bwMode="auto">
            <a:xfrm flipH="1">
              <a:off x="6908099" y="206968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 bwMode="auto">
            <a:xfrm rot="-5400000">
              <a:off x="6861141" y="2478088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 bwMode="auto">
            <a:xfrm flipH="1">
              <a:off x="7965266" y="269319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 bwMode="auto">
            <a:xfrm flipH="1">
              <a:off x="8145082" y="330903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 bwMode="auto">
            <a:xfrm rot="-5400000">
              <a:off x="7047599" y="309534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 bwMode="auto">
            <a:xfrm flipH="1">
              <a:off x="7276649" y="330278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 bwMode="auto">
            <a:xfrm rot="-5400000">
              <a:off x="7227414" y="37111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 bwMode="auto">
            <a:xfrm flipH="1">
              <a:off x="7462448" y="3918625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 bwMode="auto">
            <a:xfrm rot="-5400000">
              <a:off x="8102491" y="3718856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 bwMode="auto">
            <a:xfrm flipH="1">
              <a:off x="8334533" y="3926292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 bwMode="auto">
            <a:xfrm rot="-5400000">
              <a:off x="8288290" y="4334700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 bwMode="auto"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 bwMode="auto"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 bwMode="auto">
            <a:xfrm rot="-5400000">
              <a:off x="0" y="381001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 bwMode="auto">
            <a:xfrm flipH="1">
              <a:off x="229050" y="588489"/>
              <a:ext cx="808799" cy="808799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 bwMode="auto"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9"/>
          <p:cNvSpPr txBox="1"/>
          <p:nvPr>
            <p:ph type="subTitle" idx="1"/>
          </p:nvPr>
        </p:nvSpPr>
        <p:spPr bwMode="auto"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9"/>
          <p:cNvSpPr txBox="1"/>
          <p:nvPr>
            <p:ph type="body" idx="2"/>
          </p:nvPr>
        </p:nvSpPr>
        <p:spPr bwMode="auto"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 bwMode="auto">
          <a:xfrm>
            <a:off x="0" y="4128572"/>
            <a:ext cx="698925" cy="684656"/>
            <a:chOff x="0" y="3785672"/>
            <a:chExt cx="698925" cy="684656"/>
          </a:xfrm>
        </p:grpSpPr>
        <p:sp>
          <p:nvSpPr>
            <p:cNvPr id="101" name="Google Shape;101;p10"/>
            <p:cNvSpPr/>
            <p:nvPr/>
          </p:nvSpPr>
          <p:spPr bwMode="auto"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 bwMode="auto"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 bwMode="auto"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4" name="Google Shape;104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focus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 bwMode="auto">
          <a:xfrm>
            <a:off x="3254725" y="1426000"/>
            <a:ext cx="5299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ISO/VM Builder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/>
              <a:t>Bash Scripts to Help with ISO and VM Creation</a:t>
            </a:r>
            <a:endParaRPr sz="1700"/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 bwMode="auto">
          <a:xfrm>
            <a:off x="3309050" y="2419350"/>
            <a:ext cx="5245800" cy="18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/>
              <a:t>Chase C</a:t>
            </a:r>
            <a:endParaRPr i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/>
              <a:t>CST 430</a:t>
            </a:r>
            <a:endParaRPr i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/>
              <a:t>April 30, 2023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Functionality</a:t>
            </a:r>
            <a:endParaRPr sz="3000" b="1"/>
          </a:p>
        </p:txBody>
      </p:sp>
      <p:sp>
        <p:nvSpPr>
          <p:cNvPr id="141" name="Google Shape;141;p14"/>
          <p:cNvSpPr txBox="1"/>
          <p:nvPr>
            <p:ph type="body" idx="1"/>
          </p:nvPr>
        </p:nvSpPr>
        <p:spPr bwMode="auto">
          <a:xfrm>
            <a:off x="1221300" y="1312575"/>
            <a:ext cx="7038900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Mount NFS shares</a:t>
            </a:r>
            <a:endParaRPr sz="2000"/>
          </a:p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Unmount NFS shares</a:t>
            </a:r>
            <a:endParaRPr sz="2000"/>
          </a:p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Create profiles</a:t>
            </a:r>
            <a:endParaRPr sz="2000"/>
          </a:p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Add users</a:t>
            </a:r>
            <a:endParaRPr sz="2000"/>
          </a:p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Set the hostname of a profile</a:t>
            </a:r>
            <a:endParaRPr sz="20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  <a:defRPr/>
            </a:pPr>
            <a:endParaRPr sz="20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  <a:defRPr/>
            </a:pPr>
            <a:endParaRPr sz="2000"/>
          </a:p>
        </p:txBody>
      </p:sp>
      <p:sp>
        <p:nvSpPr>
          <p:cNvPr id="142" name="Google Shape;142;p14"/>
          <p:cNvSpPr txBox="1"/>
          <p:nvPr>
            <p:ph type="body" idx="1"/>
          </p:nvPr>
        </p:nvSpPr>
        <p:spPr bwMode="auto">
          <a:xfrm>
            <a:off x="5108600" y="1312575"/>
            <a:ext cx="3461100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Create SSH keys</a:t>
            </a:r>
            <a:endParaRPr sz="2000"/>
          </a:p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Add SSH keys to a profile</a:t>
            </a:r>
            <a:endParaRPr sz="2000"/>
          </a:p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Create a new ISO</a:t>
            </a:r>
            <a:endParaRPr sz="2000"/>
          </a:p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Create VM from ISO</a:t>
            </a:r>
            <a:endParaRPr sz="20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  <a:defRPr/>
            </a:pPr>
            <a:endParaRPr sz="20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  <a:defRPr/>
            </a:pPr>
            <a:endParaRPr sz="20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  <a:defRPr/>
            </a:pPr>
            <a:endParaRPr sz="2000"/>
          </a:p>
        </p:txBody>
      </p:sp>
      <p:sp>
        <p:nvSpPr>
          <p:cNvPr id="143" name="Google Shape;143;p1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z="1400"/>
              <a:t/>
            </a:fld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Operating System</a:t>
            </a:r>
            <a:endParaRPr sz="3000" b="1"/>
          </a:p>
        </p:txBody>
      </p:sp>
      <p:pic>
        <p:nvPicPr>
          <p:cNvPr id="149" name="Google Shape;149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162050" y="1667652"/>
            <a:ext cx="6819900" cy="226539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z="1400"/>
              <a:t/>
            </a:fld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NFS Shares</a:t>
            </a:r>
            <a:endParaRPr sz="3000" b="1"/>
          </a:p>
        </p:txBody>
      </p:sp>
      <p:sp>
        <p:nvSpPr>
          <p:cNvPr id="156" name="Google Shape;156;p16"/>
          <p:cNvSpPr txBox="1"/>
          <p:nvPr>
            <p:ph type="body" idx="1"/>
          </p:nvPr>
        </p:nvSpPr>
        <p:spPr bwMode="auto">
          <a:xfrm>
            <a:off x="1221300" y="1312575"/>
            <a:ext cx="7038900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Rationale</a:t>
            </a:r>
            <a:r>
              <a:rPr lang="en" sz="2000"/>
              <a:t>:</a:t>
            </a:r>
            <a:endParaRPr sz="20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Work well with Linux</a:t>
            </a:r>
            <a:endParaRPr sz="1800"/>
          </a:p>
          <a:p>
            <a: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Reliable</a:t>
            </a:r>
            <a:endParaRPr sz="1800"/>
          </a:p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Provides:</a:t>
            </a:r>
            <a:endParaRPr sz="20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Mount NFS shares</a:t>
            </a:r>
            <a:endParaRPr sz="18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Unmount NFS shares</a:t>
            </a:r>
            <a:endParaRPr sz="10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  <a:defRPr/>
            </a:pPr>
            <a:endParaRPr sz="1100"/>
          </a:p>
        </p:txBody>
      </p:sp>
      <p:sp>
        <p:nvSpPr>
          <p:cNvPr id="157" name="Google Shape;157;p1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z="1400"/>
              <a:t/>
            </a:fld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Profiles</a:t>
            </a:r>
            <a:endParaRPr sz="3000" b="1"/>
          </a:p>
        </p:txBody>
      </p:sp>
      <p:sp>
        <p:nvSpPr>
          <p:cNvPr id="163" name="Google Shape;163;p17"/>
          <p:cNvSpPr txBox="1"/>
          <p:nvPr>
            <p:ph type="body" idx="1"/>
          </p:nvPr>
        </p:nvSpPr>
        <p:spPr bwMode="auto">
          <a:xfrm>
            <a:off x="1221300" y="1312575"/>
            <a:ext cx="7038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Rationale:</a:t>
            </a:r>
            <a:endParaRPr sz="20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Good categorization of use</a:t>
            </a:r>
            <a:endParaRPr sz="1800"/>
          </a:p>
          <a:p>
            <a: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Customization</a:t>
            </a:r>
            <a:endParaRPr sz="1800"/>
          </a:p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Provides:</a:t>
            </a:r>
            <a:endParaRPr sz="20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Create profiles</a:t>
            </a:r>
            <a:endParaRPr sz="18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Add users</a:t>
            </a:r>
            <a:endParaRPr sz="18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Set the hostname of a profile</a:t>
            </a:r>
            <a:endParaRPr sz="18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  <a:defRPr/>
            </a:pPr>
            <a:endParaRPr sz="11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  <a:defRPr/>
            </a:pPr>
            <a:endParaRPr sz="1100"/>
          </a:p>
        </p:txBody>
      </p:sp>
      <p:sp>
        <p:nvSpPr>
          <p:cNvPr id="164" name="Google Shape;164;p1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z="1400"/>
              <a:t/>
            </a:fld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SSH Keys</a:t>
            </a:r>
            <a:endParaRPr sz="3000" b="1"/>
          </a:p>
        </p:txBody>
      </p:sp>
      <p:sp>
        <p:nvSpPr>
          <p:cNvPr id="170" name="Google Shape;170;p18"/>
          <p:cNvSpPr txBox="1"/>
          <p:nvPr>
            <p:ph type="body" idx="1"/>
          </p:nvPr>
        </p:nvSpPr>
        <p:spPr bwMode="auto">
          <a:xfrm>
            <a:off x="1217700" y="1312575"/>
            <a:ext cx="7351800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Rationale:</a:t>
            </a:r>
            <a:endParaRPr sz="20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Commonly used</a:t>
            </a:r>
            <a:endParaRPr sz="1800"/>
          </a:p>
          <a:p>
            <a: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Good security</a:t>
            </a:r>
            <a:endParaRPr sz="1800"/>
          </a:p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Provides:</a:t>
            </a:r>
            <a:endParaRPr sz="20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Create SSH keys</a:t>
            </a:r>
            <a:endParaRPr sz="18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Add SSH keys to a profile</a:t>
            </a:r>
            <a:endParaRPr sz="18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  <a:defRPr/>
            </a:pPr>
            <a:endParaRPr sz="11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  <a:defRPr/>
            </a:pPr>
            <a:endParaRPr sz="1100"/>
          </a:p>
        </p:txBody>
      </p:sp>
      <p:sp>
        <p:nvSpPr>
          <p:cNvPr id="171" name="Google Shape;171;p1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z="1400"/>
              <a:t/>
            </a:fld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Create ISO</a:t>
            </a:r>
            <a:endParaRPr sz="3000" b="1"/>
          </a:p>
        </p:txBody>
      </p:sp>
      <p:sp>
        <p:nvSpPr>
          <p:cNvPr id="177" name="Google Shape;177;p19"/>
          <p:cNvSpPr txBox="1"/>
          <p:nvPr>
            <p:ph type="body" idx="1"/>
          </p:nvPr>
        </p:nvSpPr>
        <p:spPr bwMode="auto">
          <a:xfrm>
            <a:off x="1217700" y="1312575"/>
            <a:ext cx="7275600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Rationale:</a:t>
            </a:r>
            <a:endParaRPr sz="20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Standard</a:t>
            </a:r>
            <a:endParaRPr sz="18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Easily portable</a:t>
            </a:r>
            <a:endParaRPr sz="1800"/>
          </a:p>
          <a:p>
            <a: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Work well with common tools</a:t>
            </a:r>
            <a:endParaRPr sz="1800"/>
          </a:p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Provides:</a:t>
            </a:r>
            <a:endParaRPr sz="2000"/>
          </a:p>
          <a:p>
            <a:pPr marL="914400" lvl="1" indent="-3492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/>
            </a:pPr>
            <a:r>
              <a:rPr lang="en" sz="1800"/>
              <a:t>Create a new ISO from a profile</a:t>
            </a:r>
            <a:endParaRPr sz="10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  <a:defRPr/>
            </a:pPr>
            <a:endParaRPr sz="11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  <a:defRPr/>
            </a:pPr>
            <a:endParaRPr sz="1100"/>
          </a:p>
        </p:txBody>
      </p:sp>
      <p:sp>
        <p:nvSpPr>
          <p:cNvPr id="178" name="Google Shape;178;p1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z="1400"/>
              <a:t/>
            </a:fld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 bwMode="auto"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Create VM</a:t>
            </a:r>
            <a:endParaRPr sz="3000" b="1"/>
          </a:p>
        </p:txBody>
      </p:sp>
      <p:sp>
        <p:nvSpPr>
          <p:cNvPr id="184" name="Google Shape;184;p20"/>
          <p:cNvSpPr txBox="1"/>
          <p:nvPr>
            <p:ph type="body" idx="1"/>
          </p:nvPr>
        </p:nvSpPr>
        <p:spPr bwMode="auto">
          <a:xfrm>
            <a:off x="1213175" y="1312575"/>
            <a:ext cx="7280399" cy="3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Rationale:</a:t>
            </a:r>
            <a:endParaRPr sz="2000"/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For testing</a:t>
            </a:r>
            <a:endParaRPr sz="1800"/>
          </a:p>
          <a:p>
            <a:pPr marL="914400" lvl="1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/>
            </a:pPr>
            <a:r>
              <a:rPr lang="en" sz="1800"/>
              <a:t>For verification</a:t>
            </a:r>
            <a:endParaRPr sz="1800"/>
          </a:p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/>
            </a:pPr>
            <a:r>
              <a:rPr lang="en" sz="2000"/>
              <a:t>Provides:</a:t>
            </a:r>
            <a:endParaRPr sz="2000"/>
          </a:p>
          <a:p>
            <a:pPr marL="914400" lvl="1" indent="-3492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/>
            </a:pPr>
            <a:r>
              <a:rPr lang="en" sz="1800"/>
              <a:t>Create a VM from an ISO</a:t>
            </a:r>
            <a:endParaRPr sz="10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  <a:defRPr/>
            </a:pPr>
            <a:endParaRPr sz="1100"/>
          </a:p>
          <a:p>
            <a:pPr marL="0" lvl="0" indent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  <a:defRPr/>
            </a:pPr>
            <a:endParaRPr sz="1100"/>
          </a:p>
        </p:txBody>
      </p:sp>
      <p:sp>
        <p:nvSpPr>
          <p:cNvPr id="185" name="Google Shape;185;p2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z="1400"/>
              <a:t/>
            </a:fld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 bwMode="auto"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 b="1"/>
              <a:t>Demonstration</a:t>
            </a:r>
            <a:endParaRPr sz="3000" b="1"/>
          </a:p>
        </p:txBody>
      </p:sp>
      <p:sp>
        <p:nvSpPr>
          <p:cNvPr id="191" name="Google Shape;191;p2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