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Lst>
  <p:sldSz cx="43891200" cy="32918400"/>
  <p:notesSz cx="43891200" cy="329184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33" d="100"/>
          <a:sy n="33" d="100"/>
        </p:scale>
        <p:origin x="2610" y="186"/>
      </p:cViewPr>
      <p:guideLst>
        <p:guide pos="13824"/>
        <p:guide pos="10368"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 /><Relationship Id="rId5" Type="http://schemas.openxmlformats.org/officeDocument/2006/relationships/tableStyles" Target="tableStyles.xml" /><Relationship Id="rId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3291840" y="5387342"/>
            <a:ext cx="37307520" cy="11460480"/>
          </a:xfrm>
        </p:spPr>
        <p:txBody>
          <a:bodyPr anchor="b"/>
          <a:lstStyle>
            <a:lvl1pPr algn="ctr">
              <a:defRPr sz="28800"/>
            </a:lvl1pPr>
          </a:lstStyle>
          <a:p>
            <a:pPr>
              <a:defRPr/>
            </a:pPr>
            <a:r>
              <a:rPr lang="en-US"/>
              <a:t>Click to edit Master title style</a:t>
            </a:r>
            <a:endParaRPr lang="en-US"/>
          </a:p>
        </p:txBody>
      </p:sp>
      <p:sp>
        <p:nvSpPr>
          <p:cNvPr id="3" name="Subtitle 2"/>
          <p:cNvSpPr>
            <a:spLocks noGrp="1"/>
          </p:cNvSpPr>
          <p:nvPr>
            <p:ph type="subTitle" idx="1"/>
          </p:nvPr>
        </p:nvSpPr>
        <p:spPr bwMode="auto">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5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31409641" y="1752599"/>
            <a:ext cx="9464040" cy="27896822"/>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3017522" y="1752599"/>
            <a:ext cx="27843480" cy="27896822"/>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994662" y="8206749"/>
            <a:ext cx="37856160" cy="13693138"/>
          </a:xfrm>
        </p:spPr>
        <p:txBody>
          <a:bodyPr anchor="b"/>
          <a:lstStyle>
            <a:lvl1pPr>
              <a:defRPr sz="288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5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3017519" y="8763000"/>
            <a:ext cx="18653760" cy="2088642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22219920" y="8763000"/>
            <a:ext cx="18653760" cy="2088642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023237" y="1752607"/>
            <a:ext cx="37856160" cy="6362702"/>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3023242" y="8069582"/>
            <a:ext cx="18568032" cy="3954778"/>
          </a:xfrm>
        </p:spPr>
        <p:txBody>
          <a:bodyPr anchor="b"/>
          <a:lstStyle>
            <a:lvl1pPr marL="0" indent="0">
              <a:buNone/>
              <a:defRPr sz="11500" b="1"/>
            </a:lvl1pPr>
            <a:lvl2pPr marL="2194560" indent="0">
              <a:buNone/>
              <a:defRPr sz="9600" b="1"/>
            </a:lvl2pPr>
            <a:lvl3pPr marL="4389120" indent="0">
              <a:buNone/>
              <a:defRPr sz="865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3023242" y="12024360"/>
            <a:ext cx="18568032" cy="1768602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22219922" y="8069582"/>
            <a:ext cx="18659477" cy="3954778"/>
          </a:xfrm>
        </p:spPr>
        <p:txBody>
          <a:bodyPr anchor="b"/>
          <a:lstStyle>
            <a:lvl1pPr marL="0" indent="0">
              <a:buNone/>
              <a:defRPr sz="11500" b="1"/>
            </a:lvl1pPr>
            <a:lvl2pPr marL="2194560" indent="0">
              <a:buNone/>
              <a:defRPr sz="9600" b="1"/>
            </a:lvl2pPr>
            <a:lvl3pPr marL="4389120" indent="0">
              <a:buNone/>
              <a:defRPr sz="865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22219922" y="12024360"/>
            <a:ext cx="18659477" cy="1768602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023237" y="2194560"/>
            <a:ext cx="14156054" cy="7680960"/>
          </a:xfrm>
        </p:spPr>
        <p:txBody>
          <a:bodyPr anchor="b"/>
          <a:lstStyle>
            <a:lvl1pPr>
              <a:defRPr sz="15350"/>
            </a:lvl1pPr>
          </a:lstStyle>
          <a:p>
            <a:pPr>
              <a:defRPr/>
            </a:pPr>
            <a:r>
              <a:rPr lang="en-US"/>
              <a:t>Click to edit Master title style</a:t>
            </a:r>
            <a:endParaRPr lang="en-US"/>
          </a:p>
        </p:txBody>
      </p:sp>
      <p:sp>
        <p:nvSpPr>
          <p:cNvPr id="3" name="Content Placeholder 2"/>
          <p:cNvSpPr>
            <a:spLocks noGrp="1"/>
          </p:cNvSpPr>
          <p:nvPr>
            <p:ph idx="1"/>
          </p:nvPr>
        </p:nvSpPr>
        <p:spPr bwMode="auto">
          <a:xfrm>
            <a:off x="18659477" y="4739647"/>
            <a:ext cx="22219920" cy="23393400"/>
          </a:xfrm>
        </p:spPr>
        <p:txBody>
          <a:bodyPr/>
          <a:lstStyle>
            <a:lvl1pPr>
              <a:defRPr sz="15350"/>
            </a:lvl1pPr>
            <a:lvl2pPr>
              <a:defRPr sz="13450"/>
            </a:lvl2pPr>
            <a:lvl3pPr>
              <a:defRPr sz="11500"/>
            </a:lvl3pPr>
            <a:lvl4pPr>
              <a:defRPr sz="9600"/>
            </a:lvl4pPr>
            <a:lvl5pPr>
              <a:defRPr sz="9600"/>
            </a:lvl5pPr>
            <a:lvl6pPr>
              <a:defRPr sz="9600"/>
            </a:lvl6pPr>
            <a:lvl7pPr>
              <a:defRPr sz="9600"/>
            </a:lvl7pPr>
            <a:lvl8pPr>
              <a:defRPr sz="9600"/>
            </a:lvl8pPr>
            <a:lvl9pPr>
              <a:defRPr sz="9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3023237" y="9875520"/>
            <a:ext cx="14156054" cy="18295622"/>
          </a:xfrm>
        </p:spPr>
        <p:txBody>
          <a:bodyPr/>
          <a:lstStyle>
            <a:lvl1pPr marL="0" indent="0">
              <a:buNone/>
              <a:defRPr sz="7700"/>
            </a:lvl1pPr>
            <a:lvl2pPr marL="2194560" indent="0">
              <a:buNone/>
              <a:defRPr sz="6700"/>
            </a:lvl2pPr>
            <a:lvl3pPr marL="4389120" indent="0">
              <a:buNone/>
              <a:defRPr sz="575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023237" y="2194560"/>
            <a:ext cx="14156054" cy="7680960"/>
          </a:xfrm>
        </p:spPr>
        <p:txBody>
          <a:bodyPr anchor="b"/>
          <a:lstStyle>
            <a:lvl1pPr>
              <a:defRPr sz="1535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8659477" y="4739647"/>
            <a:ext cx="22219920" cy="23393400"/>
          </a:xfrm>
        </p:spPr>
        <p:txBody>
          <a:bodyPr anchor="t"/>
          <a:lstStyle>
            <a:lvl1pPr marL="0" indent="0">
              <a:buNone/>
              <a:defRPr sz="15350"/>
            </a:lvl1pPr>
            <a:lvl2pPr marL="2194560" indent="0">
              <a:buNone/>
              <a:defRPr sz="1345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3023237" y="9875520"/>
            <a:ext cx="14156054" cy="18295622"/>
          </a:xfrm>
        </p:spPr>
        <p:txBody>
          <a:bodyPr/>
          <a:lstStyle>
            <a:lvl1pPr marL="0" indent="0">
              <a:buNone/>
              <a:defRPr sz="7700"/>
            </a:lvl1pPr>
            <a:lvl2pPr marL="2194560" indent="0">
              <a:buNone/>
              <a:defRPr sz="6700"/>
            </a:lvl2pPr>
            <a:lvl3pPr marL="4389120" indent="0">
              <a:buNone/>
              <a:defRPr sz="575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D8FD31B6-4C37-4DC4-8647-2E1F6E20C31A}"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991B74D-766B-4BAE-956E-27ABE45A0DCB}"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3017519" y="1752607"/>
            <a:ext cx="37856160" cy="636270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3017519" y="8763000"/>
            <a:ext cx="37856160" cy="2088642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3017519" y="30510487"/>
            <a:ext cx="9875520" cy="1752599"/>
          </a:xfrm>
          <a:prstGeom prst="rect">
            <a:avLst/>
          </a:prstGeom>
        </p:spPr>
        <p:txBody>
          <a:bodyPr vert="horz" lIns="91440" tIns="45720" rIns="91440" bIns="45720" rtlCol="0" anchor="ctr"/>
          <a:lstStyle>
            <a:lvl1pPr algn="l">
              <a:defRPr sz="5750">
                <a:solidFill>
                  <a:schemeClr val="tx1">
                    <a:tint val="75000"/>
                  </a:schemeClr>
                </a:solidFill>
              </a:defRPr>
            </a:lvl1pPr>
          </a:lstStyle>
          <a:p>
            <a:pPr>
              <a:defRPr/>
            </a:pPr>
            <a:fld id="{D8FD31B6-4C37-4DC4-8647-2E1F6E20C31A}" type="datetimeFigureOut">
              <a:rPr lang="en-US"/>
              <a:t/>
            </a:fld>
            <a:endParaRPr lang="en-US"/>
          </a:p>
        </p:txBody>
      </p:sp>
      <p:sp>
        <p:nvSpPr>
          <p:cNvPr id="5" name="Footer Placeholder 4"/>
          <p:cNvSpPr>
            <a:spLocks noGrp="1"/>
          </p:cNvSpPr>
          <p:nvPr>
            <p:ph type="ftr" sz="quarter" idx="3"/>
          </p:nvPr>
        </p:nvSpPr>
        <p:spPr bwMode="auto">
          <a:xfrm>
            <a:off x="14538960" y="30510487"/>
            <a:ext cx="14813280" cy="1752599"/>
          </a:xfrm>
          <a:prstGeom prst="rect">
            <a:avLst/>
          </a:prstGeom>
        </p:spPr>
        <p:txBody>
          <a:bodyPr vert="horz" lIns="91440" tIns="45720" rIns="91440" bIns="45720" rtlCol="0" anchor="ctr"/>
          <a:lstStyle>
            <a:lvl1pPr algn="ctr">
              <a:defRPr sz="57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30998159" y="30510487"/>
            <a:ext cx="9875520" cy="1752599"/>
          </a:xfrm>
          <a:prstGeom prst="rect">
            <a:avLst/>
          </a:prstGeom>
        </p:spPr>
        <p:txBody>
          <a:bodyPr vert="horz" lIns="91440" tIns="45720" rIns="91440" bIns="45720" rtlCol="0" anchor="ctr"/>
          <a:lstStyle>
            <a:lvl1pPr algn="r">
              <a:defRPr sz="5750">
                <a:solidFill>
                  <a:schemeClr val="tx1">
                    <a:tint val="75000"/>
                  </a:schemeClr>
                </a:solidFill>
              </a:defRPr>
            </a:lvl1pPr>
          </a:lstStyle>
          <a:p>
            <a:pPr>
              <a:defRPr/>
            </a:pPr>
            <a:fld id="{0991B74D-766B-4BAE-956E-27ABE45A0DCB}"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89120">
        <a:lnSpc>
          <a:spcPct val="90000"/>
        </a:lnSpc>
        <a:spcBef>
          <a:spcPts val="0"/>
        </a:spcBef>
        <a:buNone/>
        <a:defRPr sz="21100">
          <a:solidFill>
            <a:schemeClr val="tx1"/>
          </a:solidFill>
          <a:latin typeface="+mj-lt"/>
          <a:ea typeface="+mj-ea"/>
          <a:cs typeface="+mj-cs"/>
        </a:defRPr>
      </a:lvl1pPr>
    </p:titleStyle>
    <p:bodyStyle>
      <a:lvl1pPr marL="1097280" indent="-1097280" algn="l" defTabSz="4389120">
        <a:lnSpc>
          <a:spcPct val="90000"/>
        </a:lnSpc>
        <a:spcBef>
          <a:spcPts val="4800"/>
        </a:spcBef>
        <a:buFont typeface="Arial"/>
        <a:buChar char="•"/>
        <a:defRPr sz="13450">
          <a:solidFill>
            <a:schemeClr val="tx1"/>
          </a:solidFill>
          <a:latin typeface="+mn-lt"/>
          <a:ea typeface="+mn-ea"/>
          <a:cs typeface="+mn-cs"/>
        </a:defRPr>
      </a:lvl1pPr>
      <a:lvl2pPr marL="3291840" indent="-1097280" algn="l" defTabSz="4389120">
        <a:lnSpc>
          <a:spcPct val="90000"/>
        </a:lnSpc>
        <a:spcBef>
          <a:spcPts val="2400"/>
        </a:spcBef>
        <a:buFont typeface="Arial"/>
        <a:buChar char="•"/>
        <a:defRPr sz="11500">
          <a:solidFill>
            <a:schemeClr val="tx1"/>
          </a:solidFill>
          <a:latin typeface="+mn-lt"/>
          <a:ea typeface="+mn-ea"/>
          <a:cs typeface="+mn-cs"/>
        </a:defRPr>
      </a:lvl2pPr>
      <a:lvl3pPr marL="5486400" indent="-1097280" algn="l" defTabSz="4389120">
        <a:lnSpc>
          <a:spcPct val="90000"/>
        </a:lnSpc>
        <a:spcBef>
          <a:spcPts val="2400"/>
        </a:spcBef>
        <a:buFont typeface="Arial"/>
        <a:buChar char="•"/>
        <a:defRPr sz="9600">
          <a:solidFill>
            <a:schemeClr val="tx1"/>
          </a:solidFill>
          <a:latin typeface="+mn-lt"/>
          <a:ea typeface="+mn-ea"/>
          <a:cs typeface="+mn-cs"/>
        </a:defRPr>
      </a:lvl3pPr>
      <a:lvl4pPr marL="7680960" indent="-1097280" algn="l" defTabSz="4389120">
        <a:lnSpc>
          <a:spcPct val="90000"/>
        </a:lnSpc>
        <a:spcBef>
          <a:spcPts val="2400"/>
        </a:spcBef>
        <a:buFont typeface="Arial"/>
        <a:buChar char="•"/>
        <a:defRPr sz="8650">
          <a:solidFill>
            <a:schemeClr val="tx1"/>
          </a:solidFill>
          <a:latin typeface="+mn-lt"/>
          <a:ea typeface="+mn-ea"/>
          <a:cs typeface="+mn-cs"/>
        </a:defRPr>
      </a:lvl4pPr>
      <a:lvl5pPr marL="9875520" indent="-1097280" algn="l" defTabSz="4389120">
        <a:lnSpc>
          <a:spcPct val="90000"/>
        </a:lnSpc>
        <a:spcBef>
          <a:spcPts val="2400"/>
        </a:spcBef>
        <a:buFont typeface="Arial"/>
        <a:buChar char="•"/>
        <a:defRPr sz="8650">
          <a:solidFill>
            <a:schemeClr val="tx1"/>
          </a:solidFill>
          <a:latin typeface="+mn-lt"/>
          <a:ea typeface="+mn-ea"/>
          <a:cs typeface="+mn-cs"/>
        </a:defRPr>
      </a:lvl5pPr>
      <a:lvl6pPr marL="12070079" indent="-1097280" algn="l" defTabSz="4389120">
        <a:lnSpc>
          <a:spcPct val="90000"/>
        </a:lnSpc>
        <a:spcBef>
          <a:spcPts val="2400"/>
        </a:spcBef>
        <a:buFont typeface="Arial"/>
        <a:buChar char="•"/>
        <a:defRPr sz="8650">
          <a:solidFill>
            <a:schemeClr val="tx1"/>
          </a:solidFill>
          <a:latin typeface="+mn-lt"/>
          <a:ea typeface="+mn-ea"/>
          <a:cs typeface="+mn-cs"/>
        </a:defRPr>
      </a:lvl6pPr>
      <a:lvl7pPr marL="14264640" indent="-1097280" algn="l" defTabSz="4389120">
        <a:lnSpc>
          <a:spcPct val="90000"/>
        </a:lnSpc>
        <a:spcBef>
          <a:spcPts val="2400"/>
        </a:spcBef>
        <a:buFont typeface="Arial"/>
        <a:buChar char="•"/>
        <a:defRPr sz="8650">
          <a:solidFill>
            <a:schemeClr val="tx1"/>
          </a:solidFill>
          <a:latin typeface="+mn-lt"/>
          <a:ea typeface="+mn-ea"/>
          <a:cs typeface="+mn-cs"/>
        </a:defRPr>
      </a:lvl7pPr>
      <a:lvl8pPr marL="16459200" indent="-1097280" algn="l" defTabSz="4389120">
        <a:lnSpc>
          <a:spcPct val="90000"/>
        </a:lnSpc>
        <a:spcBef>
          <a:spcPts val="2400"/>
        </a:spcBef>
        <a:buFont typeface="Arial"/>
        <a:buChar char="•"/>
        <a:defRPr sz="8650">
          <a:solidFill>
            <a:schemeClr val="tx1"/>
          </a:solidFill>
          <a:latin typeface="+mn-lt"/>
          <a:ea typeface="+mn-ea"/>
          <a:cs typeface="+mn-cs"/>
        </a:defRPr>
      </a:lvl8pPr>
      <a:lvl9pPr marL="18653760" indent="-1097280" algn="l" defTabSz="4389120">
        <a:lnSpc>
          <a:spcPct val="90000"/>
        </a:lnSpc>
        <a:spcBef>
          <a:spcPts val="2400"/>
        </a:spcBef>
        <a:buFont typeface="Arial"/>
        <a:buChar char="•"/>
        <a:defRPr sz="8650">
          <a:solidFill>
            <a:schemeClr val="tx1"/>
          </a:solidFill>
          <a:latin typeface="+mn-lt"/>
          <a:ea typeface="+mn-ea"/>
          <a:cs typeface="+mn-cs"/>
        </a:defRPr>
      </a:lvl9pPr>
    </p:bodyStyle>
    <p:otherStyle>
      <a:defPPr>
        <a:defRPr lang="en-US"/>
      </a:defPPr>
      <a:lvl1pPr marL="0" algn="l" defTabSz="4389120">
        <a:defRPr sz="8650">
          <a:solidFill>
            <a:schemeClr val="tx1"/>
          </a:solidFill>
          <a:latin typeface="+mn-lt"/>
          <a:ea typeface="+mn-ea"/>
          <a:cs typeface="+mn-cs"/>
        </a:defRPr>
      </a:lvl1pPr>
      <a:lvl2pPr marL="2194560" algn="l" defTabSz="4389120">
        <a:defRPr sz="8650">
          <a:solidFill>
            <a:schemeClr val="tx1"/>
          </a:solidFill>
          <a:latin typeface="+mn-lt"/>
          <a:ea typeface="+mn-ea"/>
          <a:cs typeface="+mn-cs"/>
        </a:defRPr>
      </a:lvl2pPr>
      <a:lvl3pPr marL="4389120" algn="l" defTabSz="4389120">
        <a:defRPr sz="8650">
          <a:solidFill>
            <a:schemeClr val="tx1"/>
          </a:solidFill>
          <a:latin typeface="+mn-lt"/>
          <a:ea typeface="+mn-ea"/>
          <a:cs typeface="+mn-cs"/>
        </a:defRPr>
      </a:lvl3pPr>
      <a:lvl4pPr marL="6583680" algn="l" defTabSz="4389120">
        <a:defRPr sz="8650">
          <a:solidFill>
            <a:schemeClr val="tx1"/>
          </a:solidFill>
          <a:latin typeface="+mn-lt"/>
          <a:ea typeface="+mn-ea"/>
          <a:cs typeface="+mn-cs"/>
        </a:defRPr>
      </a:lvl4pPr>
      <a:lvl5pPr marL="8778240" algn="l" defTabSz="4389120">
        <a:defRPr sz="8650">
          <a:solidFill>
            <a:schemeClr val="tx1"/>
          </a:solidFill>
          <a:latin typeface="+mn-lt"/>
          <a:ea typeface="+mn-ea"/>
          <a:cs typeface="+mn-cs"/>
        </a:defRPr>
      </a:lvl5pPr>
      <a:lvl6pPr marL="10972800" algn="l" defTabSz="4389120">
        <a:defRPr sz="8650">
          <a:solidFill>
            <a:schemeClr val="tx1"/>
          </a:solidFill>
          <a:latin typeface="+mn-lt"/>
          <a:ea typeface="+mn-ea"/>
          <a:cs typeface="+mn-cs"/>
        </a:defRPr>
      </a:lvl6pPr>
      <a:lvl7pPr marL="13167360" algn="l" defTabSz="4389120">
        <a:defRPr sz="8650">
          <a:solidFill>
            <a:schemeClr val="tx1"/>
          </a:solidFill>
          <a:latin typeface="+mn-lt"/>
          <a:ea typeface="+mn-ea"/>
          <a:cs typeface="+mn-cs"/>
        </a:defRPr>
      </a:lvl7pPr>
      <a:lvl8pPr marL="15361920" algn="l" defTabSz="4389120">
        <a:defRPr sz="8650">
          <a:solidFill>
            <a:schemeClr val="tx1"/>
          </a:solidFill>
          <a:latin typeface="+mn-lt"/>
          <a:ea typeface="+mn-ea"/>
          <a:cs typeface="+mn-cs"/>
        </a:defRPr>
      </a:lvl8pPr>
      <a:lvl9pPr marL="17556480" algn="l" defTabSz="4389120">
        <a:defRPr sz="86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 name="Rectangle 6"/>
          <p:cNvSpPr/>
          <p:nvPr/>
        </p:nvSpPr>
        <p:spPr bwMode="auto">
          <a:xfrm>
            <a:off x="0" y="0"/>
            <a:ext cx="43891200" cy="5063436"/>
          </a:xfrm>
          <a:prstGeom prst="rect">
            <a:avLst/>
          </a:prstGeom>
          <a:solidFill>
            <a:srgbClr val="004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5400"/>
          </a:p>
        </p:txBody>
      </p:sp>
      <p:pic>
        <p:nvPicPr>
          <p:cNvPr id="11" name="Picture 10" descr="Text&#10;&#10;Description automatically generated"/>
          <p:cNvPicPr>
            <a:picLocks noChangeAspect="1"/>
          </p:cNvPicPr>
          <p:nvPr/>
        </p:nvPicPr>
        <p:blipFill>
          <a:blip r:embed="rId2"/>
          <a:stretch/>
        </p:blipFill>
        <p:spPr bwMode="auto">
          <a:xfrm flipH="0" flipV="0">
            <a:off x="454525" y="1291669"/>
            <a:ext cx="16588420" cy="2333501"/>
          </a:xfrm>
          <a:prstGeom prst="rect">
            <a:avLst/>
          </a:prstGeom>
        </p:spPr>
      </p:pic>
      <p:sp>
        <p:nvSpPr>
          <p:cNvPr id="12" name="TextBox 11"/>
          <p:cNvSpPr txBox="1"/>
          <p:nvPr/>
        </p:nvSpPr>
        <p:spPr bwMode="auto">
          <a:xfrm>
            <a:off x="15927602" y="1146932"/>
            <a:ext cx="24273038" cy="1189079"/>
          </a:xfrm>
          <a:prstGeom prst="rect">
            <a:avLst/>
          </a:prstGeom>
          <a:noFill/>
        </p:spPr>
        <p:txBody>
          <a:bodyPr wrap="square" lIns="91440" tIns="45720" rIns="91440" bIns="45720" rtlCol="0" anchor="t">
            <a:spAutoFit/>
          </a:bodyPr>
          <a:lstStyle/>
          <a:p>
            <a:pPr algn="ctr">
              <a:defRPr/>
            </a:pPr>
            <a:r>
              <a:rPr lang="en-US" sz="7200" b="1">
                <a:solidFill>
                  <a:schemeClr val="bg1"/>
                </a:solidFill>
                <a:latin typeface="Arial"/>
                <a:cs typeface="Arial"/>
              </a:rPr>
              <a:t>Senior Capstone: Campus Network Architecture</a:t>
            </a:r>
            <a:endParaRPr sz="1600" b="1"/>
          </a:p>
        </p:txBody>
      </p:sp>
      <p:sp>
        <p:nvSpPr>
          <p:cNvPr id="13" name="TextBox 12"/>
          <p:cNvSpPr txBox="1"/>
          <p:nvPr/>
        </p:nvSpPr>
        <p:spPr bwMode="auto">
          <a:xfrm>
            <a:off x="20599108" y="2341631"/>
            <a:ext cx="16849198" cy="823320"/>
          </a:xfrm>
          <a:prstGeom prst="rect">
            <a:avLst/>
          </a:prstGeom>
          <a:noFill/>
        </p:spPr>
        <p:txBody>
          <a:bodyPr wrap="square" rtlCol="0">
            <a:spAutoFit/>
          </a:bodyPr>
          <a:lstStyle/>
          <a:p>
            <a:pPr algn="ctr">
              <a:defRPr/>
            </a:pPr>
            <a:r>
              <a:rPr lang="en-US" sz="4800">
                <a:solidFill>
                  <a:schemeClr val="bg1"/>
                </a:solidFill>
                <a:latin typeface="Arial"/>
                <a:cs typeface="Arial"/>
              </a:rPr>
              <a:t>Chase Curtis</a:t>
            </a:r>
            <a:r>
              <a:rPr lang="en-US" sz="4800" baseline="30000">
                <a:solidFill>
                  <a:schemeClr val="bg1"/>
                </a:solidFill>
                <a:latin typeface="Arial"/>
                <a:cs typeface="Arial"/>
              </a:rPr>
              <a:t>1</a:t>
            </a:r>
            <a:r>
              <a:rPr lang="en-US" sz="4800">
                <a:solidFill>
                  <a:schemeClr val="bg1"/>
                </a:solidFill>
                <a:latin typeface="Arial"/>
                <a:cs typeface="Arial"/>
              </a:rPr>
              <a:t>, Zion Page</a:t>
            </a:r>
            <a:r>
              <a:rPr lang="en-US" sz="4800" baseline="30000">
                <a:solidFill>
                  <a:schemeClr val="bg1"/>
                </a:solidFill>
                <a:latin typeface="Arial"/>
                <a:cs typeface="Arial"/>
              </a:rPr>
              <a:t>2</a:t>
            </a:r>
            <a:r>
              <a:rPr lang="en-US" sz="4800">
                <a:solidFill>
                  <a:schemeClr val="bg1"/>
                </a:solidFill>
                <a:latin typeface="Arial"/>
                <a:cs typeface="Arial"/>
              </a:rPr>
              <a:t>, David Schmale</a:t>
            </a:r>
            <a:r>
              <a:rPr lang="en-US" sz="4800" baseline="30000">
                <a:solidFill>
                  <a:schemeClr val="bg1"/>
                </a:solidFill>
                <a:latin typeface="Arial"/>
                <a:cs typeface="Arial"/>
              </a:rPr>
              <a:t>3</a:t>
            </a:r>
            <a:endParaRPr baseline="30000"/>
          </a:p>
        </p:txBody>
      </p:sp>
      <p:sp>
        <p:nvSpPr>
          <p:cNvPr id="16" name="TextBox 15"/>
          <p:cNvSpPr txBox="1"/>
          <p:nvPr/>
        </p:nvSpPr>
        <p:spPr bwMode="auto">
          <a:xfrm>
            <a:off x="1219199" y="5708773"/>
            <a:ext cx="12801960" cy="823320"/>
          </a:xfrm>
          <a:prstGeom prst="rect">
            <a:avLst/>
          </a:prstGeom>
          <a:solidFill>
            <a:srgbClr val="FDB927"/>
          </a:solidFill>
          <a:ln>
            <a:solidFill>
              <a:srgbClr val="004684"/>
            </a:solidFill>
          </a:ln>
        </p:spPr>
        <p:txBody>
          <a:bodyPr wrap="square" lIns="91440" tIns="45720" rIns="91440" bIns="45720" rtlCol="0" anchor="t">
            <a:spAutoFit/>
          </a:bodyPr>
          <a:lstStyle/>
          <a:p>
            <a:pPr algn="ctr">
              <a:defRPr/>
            </a:pPr>
            <a:r>
              <a:rPr lang="en-US" sz="4800" b="1">
                <a:solidFill>
                  <a:schemeClr val="bg1"/>
                </a:solidFill>
                <a:latin typeface="Arial"/>
                <a:cs typeface="Arial"/>
              </a:rPr>
              <a:t>Problem Statement</a:t>
            </a:r>
            <a:endParaRPr lang="en-US" sz="4800" b="1">
              <a:solidFill>
                <a:schemeClr val="bg1"/>
              </a:solidFill>
              <a:latin typeface="Arial"/>
              <a:cs typeface="Arial"/>
            </a:endParaRPr>
          </a:p>
        </p:txBody>
      </p:sp>
      <p:sp>
        <p:nvSpPr>
          <p:cNvPr id="17" name="TextBox 16"/>
          <p:cNvSpPr txBox="1"/>
          <p:nvPr/>
        </p:nvSpPr>
        <p:spPr bwMode="auto">
          <a:xfrm>
            <a:off x="1219199" y="6910643"/>
            <a:ext cx="12801600" cy="5437322"/>
          </a:xfrm>
          <a:prstGeom prst="rect">
            <a:avLst/>
          </a:prstGeom>
          <a:noFill/>
        </p:spPr>
        <p:txBody>
          <a:bodyPr wrap="square" lIns="0" tIns="0" rIns="228600" bIns="0" rtlCol="0" anchor="t">
            <a:spAutoFit/>
          </a:bodyPr>
          <a:lstStyle/>
          <a:p>
            <a:pPr marL="228600">
              <a:lnSpc>
                <a:spcPct val="110000"/>
              </a:lnSpc>
              <a:defRPr/>
            </a:pPr>
            <a:r>
              <a:rPr lang="en-US" sz="3600">
                <a:latin typeface="Arial"/>
                <a:cs typeface="Arial"/>
              </a:rPr>
              <a:t>A new local community college has asked for assistance building their network and creating the web interface. The team must build the school network structure and configure all devices for all buildings so each device can communicate locally and on the internet. The website will need to be user-friendly and functional for all new students and faculty members. The cost for this project will be discussed with the team and the school dean before, during, and after the project’s completion.</a:t>
            </a:r>
            <a:endParaRPr/>
          </a:p>
        </p:txBody>
      </p:sp>
      <p:sp>
        <p:nvSpPr>
          <p:cNvPr id="18" name="TextBox 17"/>
          <p:cNvSpPr txBox="1"/>
          <p:nvPr/>
        </p:nvSpPr>
        <p:spPr bwMode="auto">
          <a:xfrm>
            <a:off x="15605166" y="14637001"/>
            <a:ext cx="12801960" cy="823320"/>
          </a:xfrm>
          <a:prstGeom prst="rect">
            <a:avLst/>
          </a:prstGeom>
          <a:solidFill>
            <a:srgbClr val="FDB927"/>
          </a:solidFill>
          <a:ln>
            <a:solidFill>
              <a:srgbClr val="004684"/>
            </a:solidFill>
          </a:ln>
        </p:spPr>
        <p:txBody>
          <a:bodyPr wrap="square" rtlCol="0">
            <a:spAutoFit/>
          </a:bodyPr>
          <a:lstStyle/>
          <a:p>
            <a:pPr algn="ctr">
              <a:defRPr/>
            </a:pPr>
            <a:r>
              <a:rPr lang="en-US" sz="4800" b="1">
                <a:solidFill>
                  <a:schemeClr val="bg1"/>
                </a:solidFill>
                <a:latin typeface="Arial"/>
                <a:cs typeface="Arial"/>
              </a:rPr>
              <a:t>Hardware Used</a:t>
            </a:r>
            <a:endParaRPr sz="2000"/>
          </a:p>
        </p:txBody>
      </p:sp>
      <p:sp>
        <p:nvSpPr>
          <p:cNvPr id="19" name="TextBox 18"/>
          <p:cNvSpPr txBox="1"/>
          <p:nvPr/>
        </p:nvSpPr>
        <p:spPr bwMode="auto">
          <a:xfrm flipH="0" flipV="0">
            <a:off x="17799843" y="15749574"/>
            <a:ext cx="9621051" cy="7096104"/>
          </a:xfrm>
          <a:prstGeom prst="rect">
            <a:avLst/>
          </a:prstGeom>
          <a:noFill/>
        </p:spPr>
        <p:txBody>
          <a:bodyPr wrap="square" lIns="0" tIns="0" rIns="0" bIns="0" rtlCol="0">
            <a:spAutoFit/>
          </a:bodyPr>
          <a:lstStyle/>
          <a:p>
            <a:pPr marL="236538">
              <a:lnSpc>
                <a:spcPct val="110000"/>
              </a:lnSpc>
              <a:defRPr/>
            </a:pPr>
            <a:r>
              <a:rPr lang="en-US" sz="3600">
                <a:latin typeface="Arial"/>
                <a:cs typeface="Arial"/>
              </a:rPr>
              <a:t>Network appliances:</a:t>
            </a:r>
            <a:endParaRPr/>
          </a:p>
          <a:p>
            <a:pPr marL="1150938" lvl="1" indent="-457200">
              <a:lnSpc>
                <a:spcPct val="110000"/>
              </a:lnSpc>
              <a:buFont typeface="Arial"/>
              <a:buChar char="•"/>
              <a:defRPr/>
            </a:pPr>
            <a:r>
              <a:rPr lang="en-US" sz="3600">
                <a:latin typeface="Arial"/>
                <a:cs typeface="Arial"/>
              </a:rPr>
              <a:t>Nine Cisco 4331 routers</a:t>
            </a:r>
            <a:endParaRPr/>
          </a:p>
          <a:p>
            <a:pPr marL="1100138" lvl="1" indent="-406400">
              <a:lnSpc>
                <a:spcPct val="110000"/>
              </a:lnSpc>
              <a:buFont typeface="Arial"/>
              <a:buChar char="•"/>
              <a:defRPr/>
            </a:pPr>
            <a:r>
              <a:rPr lang="en-US" sz="3600">
                <a:latin typeface="Arial"/>
                <a:cs typeface="Arial"/>
              </a:rPr>
              <a:t>Twelve Cisco 2960 switches</a:t>
            </a:r>
            <a:endParaRPr/>
          </a:p>
          <a:p>
            <a:pPr marL="236538">
              <a:lnSpc>
                <a:spcPct val="110000"/>
              </a:lnSpc>
              <a:spcBef>
                <a:spcPts val="1200"/>
              </a:spcBef>
              <a:defRPr/>
            </a:pPr>
            <a:r>
              <a:rPr lang="en-US" sz="3600">
                <a:latin typeface="Arial"/>
                <a:cs typeface="Arial"/>
              </a:rPr>
              <a:t>Servers:</a:t>
            </a:r>
            <a:endParaRPr/>
          </a:p>
          <a:p>
            <a:pPr marL="1150938" lvl="1" indent="-457200">
              <a:lnSpc>
                <a:spcPct val="110000"/>
              </a:lnSpc>
              <a:buFont typeface="Arial"/>
              <a:buChar char="•"/>
              <a:defRPr/>
            </a:pPr>
            <a:r>
              <a:rPr lang="en-US" sz="3600">
                <a:latin typeface="Arial"/>
                <a:cs typeface="Arial"/>
              </a:rPr>
              <a:t>Various application-specific servers</a:t>
            </a:r>
            <a:endParaRPr/>
          </a:p>
          <a:p>
            <a:pPr marL="236538">
              <a:lnSpc>
                <a:spcPct val="110000"/>
              </a:lnSpc>
              <a:spcBef>
                <a:spcPts val="1200"/>
              </a:spcBef>
              <a:defRPr/>
            </a:pPr>
            <a:r>
              <a:rPr lang="en-US" sz="3600">
                <a:latin typeface="Arial"/>
                <a:cs typeface="Arial"/>
              </a:rPr>
              <a:t>Wireless hardware:</a:t>
            </a:r>
            <a:endParaRPr/>
          </a:p>
          <a:p>
            <a:pPr marL="1100138" lvl="1" indent="-406400">
              <a:lnSpc>
                <a:spcPct val="110000"/>
              </a:lnSpc>
              <a:buFont typeface="Arial"/>
              <a:buChar char="•"/>
              <a:defRPr/>
            </a:pPr>
            <a:r>
              <a:rPr lang="en-US" sz="3600">
                <a:latin typeface="Arial"/>
                <a:cs typeface="Arial"/>
              </a:rPr>
              <a:t>Cisco WRT300N wireless AP</a:t>
            </a:r>
            <a:endParaRPr/>
          </a:p>
          <a:p>
            <a:pPr marL="236538">
              <a:lnSpc>
                <a:spcPct val="110000"/>
              </a:lnSpc>
              <a:spcBef>
                <a:spcPts val="1200"/>
              </a:spcBef>
              <a:defRPr/>
            </a:pPr>
            <a:r>
              <a:rPr lang="en-US" sz="3600">
                <a:latin typeface="Arial"/>
                <a:cs typeface="Arial"/>
              </a:rPr>
              <a:t>User appliances:</a:t>
            </a:r>
            <a:endParaRPr/>
          </a:p>
          <a:p>
            <a:pPr marL="1100138" lvl="1" indent="-406400">
              <a:lnSpc>
                <a:spcPct val="110000"/>
              </a:lnSpc>
              <a:buFont typeface="Arial"/>
              <a:buChar char="•"/>
              <a:defRPr/>
            </a:pPr>
            <a:r>
              <a:rPr lang="en-US" sz="3600">
                <a:latin typeface="Arial"/>
                <a:cs typeface="Arial"/>
              </a:rPr>
              <a:t>Desktop and laptop computers</a:t>
            </a:r>
            <a:endParaRPr/>
          </a:p>
          <a:p>
            <a:pPr marL="1100138" lvl="1" indent="-406400">
              <a:lnSpc>
                <a:spcPct val="110000"/>
              </a:lnSpc>
              <a:buFont typeface="Arial"/>
              <a:buChar char="•"/>
              <a:defRPr/>
            </a:pPr>
            <a:r>
              <a:rPr lang="en-US" sz="3600">
                <a:latin typeface="Arial"/>
                <a:cs typeface="Arial"/>
              </a:rPr>
              <a:t>Printers</a:t>
            </a:r>
            <a:endParaRPr/>
          </a:p>
          <a:p>
            <a:pPr marL="1100138" lvl="1" indent="-406400">
              <a:lnSpc>
                <a:spcPct val="110000"/>
              </a:lnSpc>
              <a:buFont typeface="Arial"/>
              <a:buChar char="•"/>
              <a:defRPr/>
            </a:pPr>
            <a:endParaRPr lang="en-US" sz="3600">
              <a:latin typeface="Arial"/>
              <a:cs typeface="Arial"/>
            </a:endParaRPr>
          </a:p>
        </p:txBody>
      </p:sp>
      <p:sp>
        <p:nvSpPr>
          <p:cNvPr id="20" name="TextBox 19"/>
          <p:cNvSpPr txBox="1"/>
          <p:nvPr/>
        </p:nvSpPr>
        <p:spPr bwMode="auto">
          <a:xfrm>
            <a:off x="1219199" y="12869726"/>
            <a:ext cx="12801960" cy="823320"/>
          </a:xfrm>
          <a:prstGeom prst="rect">
            <a:avLst/>
          </a:prstGeom>
          <a:solidFill>
            <a:srgbClr val="FDB927"/>
          </a:solidFill>
          <a:ln>
            <a:solidFill>
              <a:srgbClr val="004684"/>
            </a:solidFill>
          </a:ln>
        </p:spPr>
        <p:txBody>
          <a:bodyPr wrap="square" rtlCol="0">
            <a:spAutoFit/>
          </a:bodyPr>
          <a:lstStyle/>
          <a:p>
            <a:pPr algn="ctr">
              <a:defRPr/>
            </a:pPr>
            <a:r>
              <a:rPr lang="en-US" sz="4800" b="1">
                <a:solidFill>
                  <a:schemeClr val="bg1"/>
                </a:solidFill>
                <a:latin typeface="Arial"/>
                <a:cs typeface="Arial"/>
              </a:rPr>
              <a:t>Deliverables</a:t>
            </a:r>
            <a:endParaRPr sz="2000"/>
          </a:p>
        </p:txBody>
      </p:sp>
      <p:sp>
        <p:nvSpPr>
          <p:cNvPr id="21" name="TextBox 20"/>
          <p:cNvSpPr txBox="1"/>
          <p:nvPr/>
        </p:nvSpPr>
        <p:spPr bwMode="auto">
          <a:xfrm flipH="0" flipV="0">
            <a:off x="3061427" y="14071971"/>
            <a:ext cx="9117505" cy="7998311"/>
          </a:xfrm>
          <a:prstGeom prst="rect">
            <a:avLst/>
          </a:prstGeom>
          <a:noFill/>
        </p:spPr>
        <p:txBody>
          <a:bodyPr wrap="square" lIns="0" tIns="0" rIns="0" bIns="0" rtlCol="0" anchor="t">
            <a:spAutoFit/>
          </a:bodyPr>
          <a:lstStyle/>
          <a:p>
            <a:pPr marL="236220">
              <a:lnSpc>
                <a:spcPct val="110000"/>
              </a:lnSpc>
              <a:defRPr/>
            </a:pPr>
            <a:r>
              <a:rPr lang="en-US" sz="3600">
                <a:latin typeface="Arial"/>
                <a:cs typeface="Arial"/>
              </a:rPr>
              <a:t>A full network simulation consisting of:</a:t>
            </a:r>
            <a:endParaRPr lang="en-US" sz="3600"/>
          </a:p>
          <a:p>
            <a:pPr marL="1150620" lvl="1" indent="-457200">
              <a:lnSpc>
                <a:spcPct val="110000"/>
              </a:lnSpc>
              <a:buFont typeface="Arial"/>
              <a:buChar char="•"/>
              <a:defRPr/>
            </a:pPr>
            <a:r>
              <a:rPr lang="en-US" sz="3600">
                <a:latin typeface="Arial"/>
                <a:cs typeface="Arial"/>
              </a:rPr>
              <a:t>Nine distinct locations</a:t>
            </a:r>
            <a:endParaRPr/>
          </a:p>
          <a:p>
            <a:pPr marL="1607820" lvl="2" indent="-457200">
              <a:lnSpc>
                <a:spcPct val="110000"/>
              </a:lnSpc>
              <a:buFont typeface="Arial"/>
              <a:buChar char="•"/>
              <a:defRPr/>
            </a:pPr>
            <a:r>
              <a:rPr lang="en-US" sz="3600">
                <a:latin typeface="Arial"/>
                <a:cs typeface="Arial"/>
              </a:rPr>
              <a:t>West, North, and East campuses</a:t>
            </a:r>
            <a:endParaRPr lang="en-US" sz="3600">
              <a:latin typeface="Arial"/>
              <a:cs typeface="Arial"/>
            </a:endParaRPr>
          </a:p>
          <a:p>
            <a:pPr marL="1607820" lvl="2" indent="-457200">
              <a:lnSpc>
                <a:spcPct val="110000"/>
              </a:lnSpc>
              <a:buFont typeface="Arial"/>
              <a:buChar char="•"/>
              <a:defRPr/>
            </a:pPr>
            <a:r>
              <a:rPr lang="en-US" sz="3600">
                <a:latin typeface="Arial"/>
                <a:cs typeface="Arial"/>
              </a:rPr>
              <a:t>Three areas on each campus:</a:t>
            </a:r>
            <a:endParaRPr/>
          </a:p>
          <a:p>
            <a:pPr marL="2065020" lvl="3" indent="-457200">
              <a:lnSpc>
                <a:spcPct val="110000"/>
              </a:lnSpc>
              <a:buFont typeface="Arial"/>
              <a:buChar char="•"/>
              <a:defRPr/>
            </a:pPr>
            <a:r>
              <a:rPr lang="en-US" sz="3600">
                <a:latin typeface="Arial"/>
                <a:cs typeface="Arial"/>
              </a:rPr>
              <a:t>IT, Admin, and a Classroom</a:t>
            </a:r>
            <a:endParaRPr/>
          </a:p>
          <a:p>
            <a:pPr marL="1150620" lvl="1" indent="-457200">
              <a:lnSpc>
                <a:spcPct val="110000"/>
              </a:lnSpc>
              <a:buFont typeface="Arial"/>
              <a:buChar char="•"/>
              <a:defRPr/>
            </a:pPr>
            <a:r>
              <a:rPr lang="en-US" sz="3600">
                <a:latin typeface="Arial"/>
                <a:cs typeface="Arial"/>
              </a:rPr>
              <a:t>Wired networks</a:t>
            </a:r>
            <a:endParaRPr/>
          </a:p>
          <a:p>
            <a:pPr marL="1150620" lvl="1" indent="-457200">
              <a:lnSpc>
                <a:spcPct val="110000"/>
              </a:lnSpc>
              <a:buFont typeface="Arial"/>
              <a:buChar char="•"/>
              <a:defRPr/>
            </a:pPr>
            <a:r>
              <a:rPr lang="en-US" sz="3600">
                <a:latin typeface="Arial"/>
                <a:cs typeface="Arial"/>
              </a:rPr>
              <a:t>Wireless networks</a:t>
            </a:r>
            <a:endParaRPr/>
          </a:p>
          <a:p>
            <a:pPr marL="236220">
              <a:lnSpc>
                <a:spcPct val="110000"/>
              </a:lnSpc>
              <a:spcBef>
                <a:spcPts val="1200"/>
              </a:spcBef>
              <a:defRPr/>
            </a:pPr>
            <a:r>
              <a:rPr lang="en-US" sz="3600">
                <a:latin typeface="Arial"/>
                <a:cs typeface="Arial"/>
              </a:rPr>
              <a:t>Documentation:</a:t>
            </a:r>
            <a:endParaRPr/>
          </a:p>
          <a:p>
            <a:pPr marL="1150620" lvl="1" indent="-457200">
              <a:lnSpc>
                <a:spcPct val="110000"/>
              </a:lnSpc>
              <a:buFont typeface="Arial"/>
              <a:buChar char="•"/>
              <a:defRPr/>
            </a:pPr>
            <a:r>
              <a:rPr lang="en-US" sz="3600">
                <a:latin typeface="Arial"/>
                <a:cs typeface="Arial"/>
              </a:rPr>
              <a:t>Summary of all equipment</a:t>
            </a:r>
            <a:endParaRPr/>
          </a:p>
          <a:p>
            <a:pPr marL="1150620" lvl="1" indent="-457200">
              <a:lnSpc>
                <a:spcPct val="110000"/>
              </a:lnSpc>
              <a:buFont typeface="Arial"/>
              <a:buChar char="•"/>
              <a:defRPr/>
            </a:pPr>
            <a:r>
              <a:rPr lang="en-US" sz="3600">
                <a:latin typeface="Arial"/>
                <a:cs typeface="Arial"/>
              </a:rPr>
              <a:t>Explanation of IPv4/IPv6 subnetting</a:t>
            </a:r>
            <a:endParaRPr/>
          </a:p>
          <a:p>
            <a:pPr marL="1150620" lvl="1" indent="-457200">
              <a:lnSpc>
                <a:spcPct val="110000"/>
              </a:lnSpc>
              <a:buFont typeface="Arial"/>
              <a:buChar char="•"/>
              <a:defRPr/>
            </a:pPr>
            <a:r>
              <a:rPr lang="en-US" sz="3600">
                <a:latin typeface="Arial"/>
                <a:cs typeface="Arial"/>
              </a:rPr>
              <a:t>Router configurations</a:t>
            </a:r>
            <a:endParaRPr/>
          </a:p>
          <a:p>
            <a:pPr marL="1150620" lvl="1" indent="-457200">
              <a:lnSpc>
                <a:spcPct val="110000"/>
              </a:lnSpc>
              <a:buFont typeface="Arial"/>
              <a:buChar char="•"/>
              <a:defRPr/>
            </a:pPr>
            <a:r>
              <a:rPr lang="en-US" sz="3600">
                <a:latin typeface="Arial"/>
                <a:cs typeface="Arial"/>
              </a:rPr>
              <a:t>Physical topologies</a:t>
            </a:r>
            <a:endParaRPr lang="en-US" sz="3600">
              <a:latin typeface="Arial"/>
              <a:cs typeface="Arial"/>
            </a:endParaRPr>
          </a:p>
          <a:p>
            <a:pPr marL="1150619" lvl="1" indent="-457200">
              <a:lnSpc>
                <a:spcPct val="110000"/>
              </a:lnSpc>
              <a:buFont typeface="Arial"/>
              <a:buChar char="•"/>
              <a:defRPr/>
            </a:pPr>
            <a:r>
              <a:rPr lang="en-US" sz="3600">
                <a:latin typeface="Arial"/>
                <a:cs typeface="Arial"/>
              </a:rPr>
              <a:t>Logical topologies</a:t>
            </a:r>
            <a:endParaRPr/>
          </a:p>
        </p:txBody>
      </p:sp>
      <p:sp>
        <p:nvSpPr>
          <p:cNvPr id="23" name="TextBox 22"/>
          <p:cNvSpPr txBox="1"/>
          <p:nvPr/>
        </p:nvSpPr>
        <p:spPr bwMode="auto">
          <a:xfrm>
            <a:off x="15586973" y="9752847"/>
            <a:ext cx="12801960" cy="823320"/>
          </a:xfrm>
          <a:prstGeom prst="rect">
            <a:avLst/>
          </a:prstGeom>
          <a:solidFill>
            <a:srgbClr val="FDB927"/>
          </a:solidFill>
          <a:ln>
            <a:solidFill>
              <a:srgbClr val="004684"/>
            </a:solidFill>
          </a:ln>
        </p:spPr>
        <p:txBody>
          <a:bodyPr wrap="square" rtlCol="0">
            <a:spAutoFit/>
          </a:bodyPr>
          <a:lstStyle/>
          <a:p>
            <a:pPr algn="ctr">
              <a:defRPr/>
            </a:pPr>
            <a:r>
              <a:rPr lang="en-US" sz="4800" b="1">
                <a:solidFill>
                  <a:schemeClr val="bg1"/>
                </a:solidFill>
                <a:latin typeface="Arial"/>
                <a:cs typeface="Arial"/>
              </a:rPr>
              <a:t>IP Subnetting</a:t>
            </a:r>
            <a:endParaRPr sz="2000"/>
          </a:p>
        </p:txBody>
      </p:sp>
      <p:graphicFrame>
        <p:nvGraphicFramePr>
          <p:cNvPr id="25" name="Table 25"/>
          <p:cNvGraphicFramePr>
            <a:graphicFrameLocks xmlns:a="http://schemas.openxmlformats.org/drawingml/2006/main" noGrp="1"/>
          </p:cNvGraphicFramePr>
          <p:nvPr/>
        </p:nvGraphicFramePr>
        <p:xfrm>
          <a:off x="16365584" y="10890617"/>
          <a:ext cx="11024437" cy="2781528"/>
        </p:xfrm>
        <a:graphic>
          <a:graphicData uri="http://schemas.openxmlformats.org/drawingml/2006/table">
            <a:tbl>
              <a:tblPr firstRow="1" firstCol="0" lastRow="0" lastCol="0" bandRow="1" bandCol="0">
                <a:tableStyleId>{5C22544A-7EE6-4342-B048-85BDC9FD1C3A}</a:tableStyleId>
              </a:tblPr>
              <a:tblGrid>
                <a:gridCol w="5505869"/>
                <a:gridCol w="5505869"/>
              </a:tblGrid>
              <a:tr h="528089">
                <a:tc>
                  <a:txBody>
                    <a:bodyPr/>
                    <a:p>
                      <a:pPr algn="ctr">
                        <a:defRPr/>
                      </a:pPr>
                      <a:r>
                        <a:rPr lang="en-US" sz="3600" b="1">
                          <a:solidFill>
                            <a:schemeClr val="lt1"/>
                          </a:solidFill>
                          <a:latin typeface="Arial"/>
                          <a:ea typeface="+mn-ea"/>
                          <a:cs typeface="Arial"/>
                        </a:rPr>
                        <a:t>Subnet</a:t>
                      </a:r>
                      <a:endParaRPr/>
                    </a:p>
                  </a:txBody>
                  <a:tcPr>
                    <a:solidFill>
                      <a:srgbClr val="004684"/>
                    </a:solidFill>
                  </a:tcPr>
                </a:tc>
                <a:tc>
                  <a:txBody>
                    <a:bodyPr/>
                    <a:p>
                      <a:pPr algn="ctr">
                        <a:defRPr/>
                      </a:pPr>
                      <a:r>
                        <a:rPr lang="en-US" sz="3600">
                          <a:latin typeface="Arial"/>
                          <a:cs typeface="Arial"/>
                        </a:rPr>
                        <a:t>Location</a:t>
                      </a:r>
                      <a:endParaRPr/>
                    </a:p>
                  </a:txBody>
                  <a:tcPr>
                    <a:solidFill>
                      <a:srgbClr val="004684"/>
                    </a:solidFill>
                  </a:tcPr>
                </a:tc>
              </a:tr>
              <a:tr h="709583">
                <a:tc>
                  <a:txBody>
                    <a:bodyPr/>
                    <a:p>
                      <a:pPr marL="0" marR="0" lvl="0" indent="0" algn="l" defTabSz="4389120">
                        <a:lnSpc>
                          <a:spcPct val="100000"/>
                        </a:lnSpc>
                        <a:spcBef>
                          <a:spcPts val="0"/>
                        </a:spcBef>
                        <a:spcAft>
                          <a:spcPts val="0"/>
                        </a:spcAft>
                        <a:buClrTx/>
                        <a:buSzTx/>
                        <a:buFontTx/>
                        <a:buNone/>
                        <a:defRPr/>
                      </a:pPr>
                      <a:r>
                        <a:rPr lang="en-US" sz="3600"/>
                        <a:t>172.16.0.1/172.16.1.1</a:t>
                      </a:r>
                      <a:endParaRPr/>
                    </a:p>
                  </a:txBody>
                  <a:tcPr/>
                </a:tc>
                <a:tc>
                  <a:txBody>
                    <a:bodyPr/>
                    <a:p>
                      <a:pPr>
                        <a:defRPr/>
                      </a:pPr>
                      <a:r>
                        <a:rPr lang="en-US" sz="3600"/>
                        <a:t>North campus</a:t>
                      </a:r>
                      <a:endParaRPr/>
                    </a:p>
                  </a:txBody>
                  <a:tcPr/>
                </a:tc>
              </a:tr>
              <a:tr h="709583">
                <a:tc>
                  <a:txBody>
                    <a:bodyPr/>
                    <a:p>
                      <a:pPr marL="0" marR="0" lvl="0" indent="0" algn="l" defTabSz="4389120">
                        <a:lnSpc>
                          <a:spcPct val="100000"/>
                        </a:lnSpc>
                        <a:spcBef>
                          <a:spcPts val="0"/>
                        </a:spcBef>
                        <a:spcAft>
                          <a:spcPts val="0"/>
                        </a:spcAft>
                        <a:buClrTx/>
                        <a:buSzTx/>
                        <a:buFontTx/>
                        <a:buNone/>
                        <a:defRPr/>
                      </a:pPr>
                      <a:r>
                        <a:rPr lang="en-US" sz="3600"/>
                        <a:t>172.16.2.1/172.16.3.1</a:t>
                      </a:r>
                      <a:endParaRPr/>
                    </a:p>
                  </a:txBody>
                  <a:tcPr/>
                </a:tc>
                <a:tc>
                  <a:txBody>
                    <a:bodyPr/>
                    <a:p>
                      <a:pPr>
                        <a:defRPr/>
                      </a:pPr>
                      <a:r>
                        <a:rPr lang="en-US" sz="3600"/>
                        <a:t>East campus</a:t>
                      </a:r>
                      <a:endParaRPr/>
                    </a:p>
                  </a:txBody>
                  <a:tcPr/>
                </a:tc>
              </a:tr>
              <a:tr h="709583">
                <a:tc>
                  <a:txBody>
                    <a:bodyPr/>
                    <a:p>
                      <a:pPr marL="0" marR="0" lvl="0" indent="0" algn="l" defTabSz="4389120">
                        <a:lnSpc>
                          <a:spcPct val="100000"/>
                        </a:lnSpc>
                        <a:spcBef>
                          <a:spcPts val="0"/>
                        </a:spcBef>
                        <a:spcAft>
                          <a:spcPts val="0"/>
                        </a:spcAft>
                        <a:buClrTx/>
                        <a:buSzTx/>
                        <a:buFontTx/>
                        <a:buNone/>
                        <a:defRPr/>
                      </a:pPr>
                      <a:r>
                        <a:rPr lang="en-US" sz="3600"/>
                        <a:t>172.16.4.1/172.16.5.1</a:t>
                      </a:r>
                      <a:endParaRPr/>
                    </a:p>
                  </a:txBody>
                  <a:tcPr/>
                </a:tc>
                <a:tc>
                  <a:txBody>
                    <a:bodyPr/>
                    <a:p>
                      <a:pPr>
                        <a:defRPr/>
                      </a:pPr>
                      <a:r>
                        <a:rPr lang="en-US" sz="3600"/>
                        <a:t>West campus</a:t>
                      </a:r>
                      <a:endParaRPr/>
                    </a:p>
                  </a:txBody>
                  <a:tcPr/>
                </a:tc>
              </a:tr>
            </a:tbl>
          </a:graphicData>
        </a:graphic>
      </p:graphicFrame>
      <p:pic>
        <p:nvPicPr>
          <p:cNvPr id="5" name="Picture 4" descr="West campus admin building"/>
          <p:cNvPicPr>
            <a:picLocks noChangeAspect="1"/>
          </p:cNvPicPr>
          <p:nvPr/>
        </p:nvPicPr>
        <p:blipFill>
          <a:blip r:embed="rId3"/>
          <a:stretch/>
        </p:blipFill>
        <p:spPr bwMode="auto">
          <a:xfrm>
            <a:off x="12607173" y="23654056"/>
            <a:ext cx="10972800" cy="8198808"/>
          </a:xfrm>
          <a:prstGeom prst="rect">
            <a:avLst/>
          </a:prstGeom>
        </p:spPr>
      </p:pic>
      <p:pic>
        <p:nvPicPr>
          <p:cNvPr id="9" name="Picture 8" descr="West campus IT"/>
          <p:cNvPicPr>
            <a:picLocks noChangeAspect="1"/>
          </p:cNvPicPr>
          <p:nvPr/>
        </p:nvPicPr>
        <p:blipFill>
          <a:blip r:embed="rId4"/>
          <a:srcRect l="9352" t="15624" r="9016" b="18774"/>
          <a:stretch/>
        </p:blipFill>
        <p:spPr bwMode="auto">
          <a:xfrm flipH="0" flipV="0">
            <a:off x="24763362" y="23654056"/>
            <a:ext cx="16168923" cy="8135630"/>
          </a:xfrm>
          <a:prstGeom prst="rect">
            <a:avLst/>
          </a:prstGeom>
        </p:spPr>
      </p:pic>
      <p:sp>
        <p:nvSpPr>
          <p:cNvPr id="15" name="TextBox 14"/>
          <p:cNvSpPr txBox="1"/>
          <p:nvPr/>
        </p:nvSpPr>
        <p:spPr bwMode="auto">
          <a:xfrm>
            <a:off x="29713237" y="5714664"/>
            <a:ext cx="12802320" cy="823320"/>
          </a:xfrm>
          <a:prstGeom prst="rect">
            <a:avLst/>
          </a:prstGeom>
          <a:solidFill>
            <a:srgbClr val="FDB927"/>
          </a:solidFill>
          <a:ln>
            <a:solidFill>
              <a:srgbClr val="004684"/>
            </a:solidFill>
          </a:ln>
        </p:spPr>
        <p:txBody>
          <a:bodyPr wrap="square" rtlCol="0">
            <a:spAutoFit/>
          </a:bodyPr>
          <a:lstStyle/>
          <a:p>
            <a:pPr algn="ctr">
              <a:defRPr/>
            </a:pPr>
            <a:r>
              <a:rPr lang="en-US" sz="4800" b="1">
                <a:solidFill>
                  <a:schemeClr val="bg1"/>
                </a:solidFill>
                <a:latin typeface="Arial"/>
                <a:cs typeface="Arial"/>
              </a:rPr>
              <a:t>Logical Topology Examples</a:t>
            </a:r>
            <a:endParaRPr sz="2000"/>
          </a:p>
        </p:txBody>
      </p:sp>
      <p:pic>
        <p:nvPicPr>
          <p:cNvPr id="4" name="Picture 5" descr="A picture containing text, computer&#10;&#10;Description automatically generated"/>
          <p:cNvPicPr>
            <a:picLocks noChangeAspect="1"/>
          </p:cNvPicPr>
          <p:nvPr/>
        </p:nvPicPr>
        <p:blipFill>
          <a:blip r:embed="rId5"/>
          <a:srcRect l="0" t="0" r="0" b="8164"/>
          <a:stretch/>
        </p:blipFill>
        <p:spPr bwMode="auto">
          <a:xfrm flipH="0" flipV="0">
            <a:off x="3042436" y="23654056"/>
            <a:ext cx="8326841" cy="8223958"/>
          </a:xfrm>
          <a:prstGeom prst="rect">
            <a:avLst/>
          </a:prstGeom>
        </p:spPr>
      </p:pic>
      <p:sp>
        <p:nvSpPr>
          <p:cNvPr id="6" name="TextBox 5"/>
          <p:cNvSpPr txBox="1"/>
          <p:nvPr/>
        </p:nvSpPr>
        <p:spPr bwMode="auto">
          <a:xfrm flipH="0" flipV="0">
            <a:off x="1239688" y="22664963"/>
            <a:ext cx="41277308" cy="823320"/>
          </a:xfrm>
          <a:prstGeom prst="rect">
            <a:avLst/>
          </a:prstGeom>
          <a:solidFill>
            <a:srgbClr val="FDB927"/>
          </a:solidFill>
          <a:ln>
            <a:solidFill>
              <a:srgbClr val="004684"/>
            </a:solidFill>
          </a:ln>
        </p:spPr>
        <p:txBody>
          <a:bodyPr wrap="square" rtlCol="0">
            <a:spAutoFit/>
          </a:bodyPr>
          <a:lstStyle/>
          <a:p>
            <a:pPr algn="ctr">
              <a:defRPr/>
            </a:pPr>
            <a:r>
              <a:rPr lang="en-US" sz="4800" b="1" i="0" u="none" strike="noStrike" cap="none" spc="0">
                <a:solidFill>
                  <a:schemeClr val="bg1"/>
                </a:solidFill>
                <a:latin typeface="Arial"/>
                <a:ea typeface="Arial"/>
                <a:cs typeface="Arial"/>
              </a:rPr>
              <a:t>Physical </a:t>
            </a:r>
            <a:r>
              <a:rPr lang="en-US" sz="4800" b="1">
                <a:solidFill>
                  <a:schemeClr val="bg1"/>
                </a:solidFill>
                <a:latin typeface="Arial"/>
                <a:cs typeface="Arial"/>
              </a:rPr>
              <a:t>Topology Examples</a:t>
            </a:r>
            <a:endParaRPr sz="2000" b="1"/>
          </a:p>
        </p:txBody>
      </p:sp>
      <p:pic>
        <p:nvPicPr>
          <p:cNvPr id="931180535" name="Picture 1"/>
          <p:cNvPicPr>
            <a:picLocks noChangeAspect="1"/>
          </p:cNvPicPr>
          <p:nvPr/>
        </p:nvPicPr>
        <p:blipFill>
          <a:blip r:embed="rId6"/>
          <a:srcRect l="18586" t="19674" r="26899" b="20141"/>
          <a:stretch/>
        </p:blipFill>
        <p:spPr bwMode="auto">
          <a:xfrm rot="0" flipH="0" flipV="0">
            <a:off x="30785189" y="6835634"/>
            <a:ext cx="10972800" cy="6436800"/>
          </a:xfrm>
          <a:prstGeom prst="rect">
            <a:avLst/>
          </a:prstGeom>
        </p:spPr>
      </p:pic>
      <p:pic>
        <p:nvPicPr>
          <p:cNvPr id="543053718" name=""/>
          <p:cNvPicPr>
            <a:picLocks noChangeAspect="1"/>
          </p:cNvPicPr>
          <p:nvPr/>
        </p:nvPicPr>
        <p:blipFill>
          <a:blip r:embed="rId7"/>
          <a:srcRect l="27884" t="19123" r="24265" b="24257"/>
          <a:stretch/>
        </p:blipFill>
        <p:spPr bwMode="auto">
          <a:xfrm rot="0" flipH="0" flipV="0">
            <a:off x="30746252" y="14275838"/>
            <a:ext cx="10972800" cy="7250400"/>
          </a:xfrm>
          <a:prstGeom prst="rect">
            <a:avLst/>
          </a:prstGeom>
        </p:spPr>
      </p:pic>
      <p:sp>
        <p:nvSpPr>
          <p:cNvPr id="74352498" name="TextBox 22"/>
          <p:cNvSpPr txBox="1"/>
          <p:nvPr/>
        </p:nvSpPr>
        <p:spPr bwMode="auto">
          <a:xfrm>
            <a:off x="15583735" y="5704076"/>
            <a:ext cx="12805196" cy="823320"/>
          </a:xfrm>
          <a:prstGeom prst="rect">
            <a:avLst/>
          </a:prstGeom>
          <a:solidFill>
            <a:srgbClr val="FDB927"/>
          </a:solidFill>
          <a:ln>
            <a:solidFill>
              <a:srgbClr val="004684"/>
            </a:solidFill>
          </a:ln>
        </p:spPr>
        <p:txBody>
          <a:bodyPr wrap="square" rtlCol="0">
            <a:spAutoFit/>
          </a:bodyPr>
          <a:lstStyle/>
          <a:p>
            <a:pPr algn="ctr">
              <a:defRPr/>
            </a:pPr>
            <a:r>
              <a:rPr lang="en-US" sz="4800" b="1">
                <a:solidFill>
                  <a:schemeClr val="bg1"/>
                </a:solidFill>
                <a:latin typeface="Arial"/>
                <a:cs typeface="Arial"/>
              </a:rPr>
              <a:t>Services</a:t>
            </a:r>
            <a:endParaRPr sz="2000"/>
          </a:p>
        </p:txBody>
      </p:sp>
      <p:sp>
        <p:nvSpPr>
          <p:cNvPr id="1382561427" name=""/>
          <p:cNvSpPr txBox="1"/>
          <p:nvPr/>
        </p:nvSpPr>
        <p:spPr bwMode="auto">
          <a:xfrm flipH="0" flipV="0">
            <a:off x="16646964" y="7505955"/>
            <a:ext cx="9647602" cy="2506069"/>
          </a:xfrm>
          <a:prstGeom prst="rect">
            <a:avLst/>
          </a:prstGeom>
          <a:noFill/>
        </p:spPr>
        <p:txBody>
          <a:bodyPr vertOverflow="overflow" horzOverflow="overflow" vert="horz" wrap="square" lIns="91440" tIns="45720" rIns="91440" bIns="45720" numCol="2" spcCol="0" rtlCol="0" fromWordArt="0" anchor="t" anchorCtr="0" forceAA="0" upright="0" compatLnSpc="0">
            <a:spAutoFit/>
          </a:bodyPr>
          <a:p>
            <a:pPr marL="1100137" lvl="1" indent="-406399" algn="l">
              <a:lnSpc>
                <a:spcPct val="110000"/>
              </a:lnSpc>
              <a:buFont typeface="Arial"/>
              <a:buChar char="•"/>
              <a:defRPr/>
            </a:pPr>
            <a:r>
              <a:rPr lang="en-US" sz="3600" b="0" i="0" u="none" strike="noStrike" cap="none" spc="0">
                <a:solidFill>
                  <a:schemeClr val="tx1"/>
                </a:solidFill>
                <a:latin typeface="Arial"/>
                <a:ea typeface="Arial"/>
                <a:cs typeface="Arial"/>
              </a:rPr>
              <a:t>IPv4/IPv6</a:t>
            </a:r>
            <a:endParaRPr sz="3600"/>
          </a:p>
          <a:p>
            <a:pPr marL="1100137" lvl="1" indent="-406399" algn="l">
              <a:lnSpc>
                <a:spcPct val="110000"/>
              </a:lnSpc>
              <a:buFont typeface="Arial"/>
              <a:buChar char="•"/>
              <a:defRPr/>
            </a:pPr>
            <a:r>
              <a:rPr lang="en-US" sz="3600" b="0" i="0" u="none" strike="noStrike" cap="none" spc="0">
                <a:solidFill>
                  <a:schemeClr val="tx1"/>
                </a:solidFill>
                <a:latin typeface="Arial"/>
                <a:cs typeface="Arial"/>
              </a:rPr>
              <a:t>Layer 3 </a:t>
            </a:r>
            <a:r>
              <a:rPr lang="en-US" sz="3600" b="0" i="0" u="none" strike="noStrike" cap="none" spc="0">
                <a:solidFill>
                  <a:schemeClr val="tx1"/>
                </a:solidFill>
                <a:latin typeface="Arial"/>
                <a:cs typeface="Arial"/>
              </a:rPr>
              <a:t>Switches</a:t>
            </a:r>
            <a:endParaRPr sz="3600" b="0">
              <a:latin typeface="Arial"/>
              <a:cs typeface="Arial"/>
            </a:endParaRPr>
          </a:p>
          <a:p>
            <a:pPr marL="1100136" lvl="1" indent="-406398" algn="l">
              <a:lnSpc>
                <a:spcPct val="110000"/>
              </a:lnSpc>
              <a:buFont typeface="Arial"/>
              <a:buChar char="•"/>
              <a:defRPr/>
            </a:pPr>
            <a:r>
              <a:rPr sz="3600" b="0">
                <a:latin typeface="Arial"/>
                <a:cs typeface="Arial"/>
              </a:rPr>
              <a:t>DHCP</a:t>
            </a:r>
            <a:endParaRPr sz="3600" b="0">
              <a:latin typeface="Arial"/>
              <a:cs typeface="Arial"/>
            </a:endParaRPr>
          </a:p>
          <a:p>
            <a:pPr marL="1100136" lvl="1" indent="-406398" algn="l">
              <a:lnSpc>
                <a:spcPct val="110000"/>
              </a:lnSpc>
              <a:buFont typeface="Arial"/>
              <a:buChar char="•"/>
              <a:defRPr/>
            </a:pPr>
            <a:endParaRPr sz="3600" b="0">
              <a:latin typeface="Arial"/>
              <a:cs typeface="Arial"/>
            </a:endParaRPr>
          </a:p>
          <a:p>
            <a:pPr marL="1100136" lvl="1" indent="-406398" algn="l">
              <a:lnSpc>
                <a:spcPct val="110000"/>
              </a:lnSpc>
              <a:buFont typeface="Arial"/>
              <a:buChar char="•"/>
              <a:defRPr/>
            </a:pPr>
            <a:r>
              <a:rPr lang="en-US" sz="3600" b="0" i="0" u="none" strike="noStrike" cap="none" spc="0">
                <a:solidFill>
                  <a:schemeClr val="tx1"/>
                </a:solidFill>
                <a:latin typeface="Arial"/>
                <a:ea typeface="Arial"/>
                <a:cs typeface="Arial"/>
              </a:rPr>
              <a:t>FTP</a:t>
            </a:r>
            <a:endParaRPr sz="3600" b="0">
              <a:latin typeface="Arial"/>
              <a:cs typeface="Arial"/>
            </a:endParaRPr>
          </a:p>
          <a:p>
            <a:pPr marL="1100136" lvl="1" indent="-406398" algn="l">
              <a:lnSpc>
                <a:spcPct val="110000"/>
              </a:lnSpc>
              <a:buFont typeface="Arial"/>
              <a:buChar char="•"/>
              <a:defRPr/>
            </a:pPr>
            <a:r>
              <a:rPr lang="en-US" sz="3600" b="0" i="0" u="none" strike="noStrike" cap="none" spc="0">
                <a:solidFill>
                  <a:schemeClr val="tx1"/>
                </a:solidFill>
                <a:latin typeface="Arial"/>
                <a:ea typeface="Arial"/>
                <a:cs typeface="Arial"/>
              </a:rPr>
              <a:t>Email</a:t>
            </a:r>
            <a:endParaRPr lang="en-US" sz="3600" b="0" i="0" u="none" strike="noStrike" cap="none" spc="0">
              <a:solidFill>
                <a:schemeClr val="tx1"/>
              </a:solidFill>
              <a:latin typeface="Times New Roman"/>
              <a:cs typeface="Times New Roman"/>
            </a:endParaRPr>
          </a:p>
          <a:p>
            <a:pPr marL="1100136" lvl="1" indent="-406398" algn="l">
              <a:lnSpc>
                <a:spcPct val="110000"/>
              </a:lnSpc>
              <a:buFont typeface="Arial"/>
              <a:buChar char="•"/>
              <a:defRPr/>
            </a:pPr>
            <a:r>
              <a:rPr lang="en-US" sz="3600" b="0" i="0" u="none" strike="noStrike" cap="none" spc="0">
                <a:solidFill>
                  <a:schemeClr val="tx1"/>
                </a:solidFill>
                <a:latin typeface="Arial"/>
                <a:ea typeface="Arial"/>
                <a:cs typeface="Arial"/>
              </a:rPr>
              <a:t>DNS</a:t>
            </a:r>
            <a:endParaRPr sz="3600" b="0" i="0" u="none" strike="noStrike" cap="none" spc="0">
              <a:solidFill>
                <a:schemeClr val="tx1"/>
              </a:solidFill>
              <a:latin typeface="Arial"/>
              <a:cs typeface="Arial"/>
            </a:endParaRPr>
          </a:p>
        </p:txBody>
      </p:sp>
      <p:sp>
        <p:nvSpPr>
          <p:cNvPr id="1712906971" name="TextBox 12"/>
          <p:cNvSpPr txBox="1"/>
          <p:nvPr/>
        </p:nvSpPr>
        <p:spPr bwMode="auto">
          <a:xfrm flipH="0" flipV="0">
            <a:off x="20157898" y="3208406"/>
            <a:ext cx="17734139" cy="640440"/>
          </a:xfrm>
          <a:prstGeom prst="rect">
            <a:avLst/>
          </a:prstGeom>
          <a:noFill/>
        </p:spPr>
        <p:txBody>
          <a:bodyPr wrap="square" rtlCol="0">
            <a:spAutoFit/>
          </a:bodyPr>
          <a:lstStyle/>
          <a:p>
            <a:pPr algn="ctr">
              <a:defRPr/>
            </a:pPr>
            <a:r>
              <a:rPr lang="en-US" sz="3600" b="0" i="0" u="none" strike="noStrike" cap="none" spc="0" baseline="30000">
                <a:solidFill>
                  <a:schemeClr val="bg1"/>
                </a:solidFill>
                <a:latin typeface="Arial"/>
                <a:cs typeface="Arial"/>
              </a:rPr>
              <a:t>1 </a:t>
            </a:r>
            <a:r>
              <a:rPr lang="en-US" sz="3600" b="0" i="0" strike="noStrike" cap="none" spc="0">
                <a:solidFill>
                  <a:schemeClr val="bg1"/>
                </a:solidFill>
                <a:latin typeface="Arial"/>
                <a:cs typeface="Arial"/>
              </a:rPr>
              <a:t>ccurtis@aggies.ncat.edu,</a:t>
            </a:r>
            <a:r>
              <a:rPr lang="en-US" sz="3600" b="0" i="0" u="none" strike="noStrike" cap="none" spc="0">
                <a:solidFill>
                  <a:schemeClr val="bg1"/>
                </a:solidFill>
                <a:latin typeface="Arial"/>
                <a:cs typeface="Arial"/>
              </a:rPr>
              <a:t> </a:t>
            </a:r>
            <a:r>
              <a:rPr lang="en-US" sz="3600" b="0" i="0" u="none" strike="noStrike" cap="none" spc="0" baseline="30000">
                <a:solidFill>
                  <a:schemeClr val="bg1"/>
                </a:solidFill>
                <a:latin typeface="Arial"/>
                <a:cs typeface="Arial"/>
              </a:rPr>
              <a:t>2</a:t>
            </a:r>
            <a:r>
              <a:rPr lang="en-US" sz="3600" b="0" i="0" u="none" strike="noStrike" cap="none" spc="0">
                <a:solidFill>
                  <a:schemeClr val="bg1"/>
                </a:solidFill>
                <a:latin typeface="Arial"/>
                <a:cs typeface="Arial"/>
              </a:rPr>
              <a:t> </a:t>
            </a:r>
            <a:r>
              <a:rPr lang="en-US" sz="3600" b="0" i="0" strike="noStrike" cap="none" spc="0">
                <a:solidFill>
                  <a:schemeClr val="bg1"/>
                </a:solidFill>
                <a:latin typeface="Arial"/>
                <a:cs typeface="Arial"/>
              </a:rPr>
              <a:t>ztpage@aggies.ncat.edu,</a:t>
            </a:r>
            <a:r>
              <a:rPr lang="en-US" sz="3600" b="0" i="0" u="none" strike="noStrike" cap="none" spc="0">
                <a:solidFill>
                  <a:schemeClr val="bg1"/>
                </a:solidFill>
                <a:latin typeface="Arial"/>
                <a:cs typeface="Arial"/>
              </a:rPr>
              <a:t> </a:t>
            </a:r>
            <a:r>
              <a:rPr lang="en-US" sz="3600" b="0" i="0" u="none" strike="noStrike" cap="none" spc="0" baseline="30000">
                <a:solidFill>
                  <a:schemeClr val="bg1"/>
                </a:solidFill>
                <a:latin typeface="Arial"/>
                <a:cs typeface="Arial"/>
              </a:rPr>
              <a:t>3</a:t>
            </a:r>
            <a:r>
              <a:rPr lang="en-US" sz="3600" b="0" i="0" u="none" strike="noStrike" cap="none" spc="0">
                <a:solidFill>
                  <a:schemeClr val="bg1"/>
                </a:solidFill>
                <a:latin typeface="Arial"/>
                <a:cs typeface="Arial"/>
              </a:rPr>
              <a:t> </a:t>
            </a:r>
            <a:r>
              <a:rPr lang="en-US" sz="3600" b="0" i="0" strike="noStrike" cap="none" spc="0">
                <a:solidFill>
                  <a:schemeClr val="bg1"/>
                </a:solidFill>
                <a:latin typeface="Arial"/>
                <a:cs typeface="Arial"/>
              </a:rPr>
              <a:t>da</a:t>
            </a:r>
            <a:r>
              <a:rPr lang="en-US" sz="3600" b="0" i="0" strike="noStrike" cap="none" spc="0">
                <a:solidFill>
                  <a:schemeClr val="bg1"/>
                </a:solidFill>
                <a:latin typeface="Arial"/>
                <a:cs typeface="Arial"/>
              </a:rPr>
              <a:t>schmale@aggies.ncat.edu</a:t>
            </a:r>
            <a:endParaRPr sz="1600"/>
          </a:p>
        </p:txBody>
      </p:sp>
      <p:sp>
        <p:nvSpPr>
          <p:cNvPr id="1559480998" name="TextBox 18"/>
          <p:cNvSpPr txBox="1"/>
          <p:nvPr/>
        </p:nvSpPr>
        <p:spPr bwMode="auto">
          <a:xfrm>
            <a:off x="30785189" y="21695974"/>
            <a:ext cx="10953473"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Figure 2: </a:t>
            </a:r>
            <a:r>
              <a:rPr lang="en-US" sz="3600">
                <a:latin typeface="Arial"/>
                <a:cs typeface="Arial"/>
              </a:rPr>
              <a:t>Logical layout of network clusters</a:t>
            </a:r>
            <a:endParaRPr/>
          </a:p>
        </p:txBody>
      </p:sp>
      <p:sp>
        <p:nvSpPr>
          <p:cNvPr id="1063297476" name="TextBox 18"/>
          <p:cNvSpPr txBox="1"/>
          <p:nvPr/>
        </p:nvSpPr>
        <p:spPr bwMode="auto">
          <a:xfrm>
            <a:off x="30785189" y="13472006"/>
            <a:ext cx="10968952"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Figure 1: </a:t>
            </a:r>
            <a:r>
              <a:rPr lang="en-US" sz="3600">
                <a:latin typeface="Arial"/>
                <a:cs typeface="Arial"/>
              </a:rPr>
              <a:t>Logical layout of the admin building</a:t>
            </a:r>
            <a:endParaRPr/>
          </a:p>
        </p:txBody>
      </p:sp>
      <p:sp>
        <p:nvSpPr>
          <p:cNvPr id="1862049320" name="TextBox 18"/>
          <p:cNvSpPr txBox="1"/>
          <p:nvPr/>
        </p:nvSpPr>
        <p:spPr bwMode="auto">
          <a:xfrm>
            <a:off x="16709621" y="6950417"/>
            <a:ext cx="10972191" cy="603863"/>
          </a:xfrm>
          <a:prstGeom prst="rect">
            <a:avLst/>
          </a:prstGeom>
          <a:noFill/>
        </p:spPr>
        <p:txBody>
          <a:bodyPr wrap="square" lIns="0" tIns="0" rIns="0" bIns="0" rtlCol="0">
            <a:spAutoFit/>
          </a:bodyPr>
          <a:lstStyle/>
          <a:p>
            <a:pPr lvl="1" algn="l">
              <a:lnSpc>
                <a:spcPct val="110000"/>
              </a:lnSpc>
              <a:defRPr/>
            </a:pPr>
            <a:r>
              <a:rPr lang="en-US" sz="3600" b="0" i="0" u="none" strike="noStrike" cap="none" spc="0">
                <a:solidFill>
                  <a:schemeClr val="tx1"/>
                </a:solidFill>
                <a:latin typeface="Arial"/>
                <a:ea typeface="Arial"/>
                <a:cs typeface="Arial"/>
              </a:rPr>
              <a:t>Services provided at each location</a:t>
            </a:r>
            <a:endParaRPr lang="en-US" sz="11000" b="0" i="0" u="none" strike="noStrike" cap="none" spc="0">
              <a:solidFill>
                <a:schemeClr val="tx1"/>
              </a:solidFill>
              <a:latin typeface="Times New Roman"/>
              <a:cs typeface="Times New Roman"/>
            </a:endParaRPr>
          </a:p>
        </p:txBody>
      </p:sp>
      <p:sp>
        <p:nvSpPr>
          <p:cNvPr id="1287973449" name="TextBox 18"/>
          <p:cNvSpPr txBox="1"/>
          <p:nvPr/>
        </p:nvSpPr>
        <p:spPr bwMode="auto">
          <a:xfrm flipH="0" flipV="0">
            <a:off x="3042436" y="31968686"/>
            <a:ext cx="8331521"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Figure 3: Typical physical rack layout</a:t>
            </a:r>
            <a:endParaRPr/>
          </a:p>
        </p:txBody>
      </p:sp>
      <p:sp>
        <p:nvSpPr>
          <p:cNvPr id="1087450643" name="TextBox 18"/>
          <p:cNvSpPr txBox="1"/>
          <p:nvPr/>
        </p:nvSpPr>
        <p:spPr bwMode="auto">
          <a:xfrm flipH="0" flipV="0">
            <a:off x="12607173" y="31968686"/>
            <a:ext cx="10992239"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Figure 4: Physical administration building layout</a:t>
            </a:r>
            <a:endParaRPr/>
          </a:p>
        </p:txBody>
      </p:sp>
      <p:sp>
        <p:nvSpPr>
          <p:cNvPr id="45510518" name="TextBox 18"/>
          <p:cNvSpPr txBox="1"/>
          <p:nvPr/>
        </p:nvSpPr>
        <p:spPr bwMode="auto">
          <a:xfrm flipH="0" flipV="0">
            <a:off x="24713447" y="31968686"/>
            <a:ext cx="16219918"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Figure 5: Physical classroom layout</a:t>
            </a:r>
            <a:endParaRPr/>
          </a:p>
        </p:txBody>
      </p:sp>
      <p:sp>
        <p:nvSpPr>
          <p:cNvPr id="87859196" name="TextBox 18"/>
          <p:cNvSpPr txBox="1"/>
          <p:nvPr/>
        </p:nvSpPr>
        <p:spPr bwMode="auto">
          <a:xfrm>
            <a:off x="16352433" y="13773232"/>
            <a:ext cx="11000631" cy="603863"/>
          </a:xfrm>
          <a:prstGeom prst="rect">
            <a:avLst/>
          </a:prstGeom>
          <a:noFill/>
        </p:spPr>
        <p:txBody>
          <a:bodyPr wrap="square" lIns="0" tIns="0" rIns="0" bIns="0" rtlCol="0">
            <a:spAutoFit/>
          </a:bodyPr>
          <a:lstStyle/>
          <a:p>
            <a:pPr marL="236538" algn="ctr">
              <a:lnSpc>
                <a:spcPct val="110000"/>
              </a:lnSpc>
              <a:defRPr/>
            </a:pPr>
            <a:r>
              <a:rPr lang="en-US" sz="3600">
                <a:latin typeface="Arial"/>
                <a:cs typeface="Arial"/>
              </a:rPr>
              <a:t>Table 1: </a:t>
            </a:r>
            <a:r>
              <a:rPr sz="3600">
                <a:latin typeface="Arial"/>
                <a:cs typeface="Arial"/>
              </a:rPr>
              <a:t>Subnet utilization across the campus</a:t>
            </a:r>
            <a:endParaRPr sz="3600">
              <a:latin typeface="Arial"/>
              <a:cs typeface="Arial"/>
            </a:endParaRPr>
          </a:p>
        </p:txBody>
      </p:sp>
      <p:pic>
        <p:nvPicPr>
          <p:cNvPr id="4654743" name=""/>
          <p:cNvPicPr>
            <a:picLocks noChangeAspect="1"/>
          </p:cNvPicPr>
          <p:nvPr/>
        </p:nvPicPr>
        <p:blipFill>
          <a:blip r:embed="rId8"/>
          <a:stretch/>
        </p:blipFill>
        <p:spPr bwMode="auto">
          <a:xfrm flipH="0" flipV="0">
            <a:off x="39343072" y="530327"/>
            <a:ext cx="4009710" cy="40117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ONLYOFFICE/7.3.3.50</Application>
  <DocSecurity>0</DocSecurity>
  <PresentationFormat>Custom</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NCAT</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Chase C</dc:creator>
  <cp:keywords/>
  <dc:description/>
  <dc:identifier/>
  <dc:language/>
  <cp:lastModifiedBy/>
  <cp:revision>41</cp:revision>
  <dcterms:created xsi:type="dcterms:W3CDTF">2022-10-12T13:37:21Z</dcterms:created>
  <dcterms:modified xsi:type="dcterms:W3CDTF">2023-05-01T19:05:06Z</dcterms:modified>
  <cp:category/>
  <cp:contentStatus/>
  <cp:version/>
</cp:coreProperties>
</file>