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notesMasterIdLst>
    <p:notesMasterId r:id="rId17"/>
  </p:notesMasterIdLst>
  <p:sldIdLst>
    <p:sldId id="257" r:id="rId2"/>
    <p:sldId id="266" r:id="rId3"/>
    <p:sldId id="282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7" r:id="rId12"/>
    <p:sldId id="268" r:id="rId13"/>
    <p:sldId id="277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B2E"/>
    <a:srgbClr val="A2ABB0"/>
    <a:srgbClr val="CBA763"/>
    <a:srgbClr val="545E64"/>
    <a:srgbClr val="353B3F"/>
    <a:srgbClr val="B29161"/>
    <a:srgbClr val="CAA661"/>
    <a:srgbClr val="F7F7F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2018. 10. 20.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1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8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13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72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42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65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28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42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43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7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31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25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65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90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8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>
                <a:solidFill>
                  <a:srgbClr val="EE31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>
              <a:solidFill>
                <a:srgbClr val="EE316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535" y="587829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15819" y="587830"/>
            <a:ext cx="5094515" cy="5589036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36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5262464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307493" y="587831"/>
            <a:ext cx="5094515" cy="5589036"/>
          </a:xfrm>
        </p:spPr>
        <p:txBody>
          <a:bodyPr/>
          <a:lstStyle>
            <a:lvl1pPr>
              <a:defRPr>
                <a:solidFill>
                  <a:srgbClr val="545E6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32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54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73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56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0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1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39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262B2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262B2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262B2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262B2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11112756" y="6324700"/>
            <a:ext cx="892629" cy="457471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353B3F">
                    <a:alpha val="5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501964" y="250318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290973" y="2503187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7079982" y="250318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9868991" y="2503185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	WHITE ICON</a:t>
            </a:r>
          </a:p>
        </p:txBody>
      </p:sp>
    </p:spTree>
    <p:extLst>
      <p:ext uri="{BB962C8B-B14F-4D97-AF65-F5344CB8AC3E}">
        <p14:creationId xmlns:p14="http://schemas.microsoft.com/office/powerpoint/2010/main" val="1919523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856464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56464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856464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624541" y="193486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6624541" y="3605056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624541" y="5128404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icon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WHITE ICON</a:t>
            </a:r>
          </a:p>
        </p:txBody>
      </p:sp>
    </p:spTree>
    <p:extLst>
      <p:ext uri="{BB962C8B-B14F-4D97-AF65-F5344CB8AC3E}">
        <p14:creationId xmlns:p14="http://schemas.microsoft.com/office/powerpoint/2010/main" val="8128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Background">
    <p:bg>
      <p:bgPr>
        <a:solidFill>
          <a:srgbClr val="CAA661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chemeClr val="accent6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chemeClr val="accent6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8265" y="2552268"/>
            <a:ext cx="10772775" cy="14027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189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itle Line Right + Content">
    <p:bg>
      <p:bgPr>
        <a:solidFill>
          <a:srgbClr val="F7F7F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vron 9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ECEC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CBA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353B3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1999"/>
            <a:ext cx="6096000" cy="51909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91348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771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ne Left + Content">
    <p:bg>
      <p:bgPr>
        <a:solidFill>
          <a:srgbClr val="F7F7F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vron 9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ECEC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353B3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AA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542282"/>
            <a:ext cx="6351308" cy="53639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193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0" y="0"/>
            <a:ext cx="7620000" cy="6858000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353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CAA66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8481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87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2568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53B3F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0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- Dark">
    <p:bg>
      <p:bgPr>
        <a:solidFill>
          <a:srgbClr val="353B3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evron 10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rgbClr val="545E6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rgbClr val="262B2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421085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 algn="ctr">
              <a:spcBef>
                <a:spcPts val="800"/>
              </a:spcBef>
              <a:buNone/>
              <a:defRPr sz="1800">
                <a:solidFill>
                  <a:srgbClr val="545E6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5543226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CBA76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4575" y="6131974"/>
            <a:ext cx="10780712" cy="5381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656" y="2011680"/>
            <a:ext cx="10753725" cy="431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59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4"/>
            <a:ext cx="2628900" cy="5419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2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37" y="587829"/>
            <a:ext cx="10717762" cy="144624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167535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712237" y="2108717"/>
            <a:ext cx="5262464" cy="4068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55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347472" indent="-342900">
              <a:buFont typeface="Arial" panose="020B0604020202020204" pitchFamily="34" charset="0"/>
              <a:buChar char="•"/>
              <a:defRPr sz="1600"/>
            </a:lvl2pPr>
            <a:lvl3pPr marL="342900" indent="-342900">
              <a:buFont typeface="Arial" panose="020B0604020202020204" pitchFamily="34" charset="0"/>
              <a:buChar char="•"/>
              <a:defRPr sz="1600"/>
            </a:lvl3pPr>
            <a:lvl4pPr marL="285750" indent="-285750">
              <a:buFont typeface="Arial" panose="020B0604020202020204" pitchFamily="34" charset="0"/>
              <a:buChar char="•"/>
              <a:defRPr sz="1600"/>
            </a:lvl4pPr>
            <a:lvl5pPr marL="28575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771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719138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115342" y="989045"/>
            <a:ext cx="5233987" cy="519744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347472" indent="-342900">
              <a:buFont typeface="+mj-lt"/>
              <a:buAutoNum type="arabicPeriod"/>
              <a:defRPr sz="1600"/>
            </a:lvl2pPr>
            <a:lvl3pPr marL="342900" indent="-342900">
              <a:buFont typeface="+mj-lt"/>
              <a:buAutoNum type="arabicPeriod"/>
              <a:defRPr sz="1600"/>
            </a:lvl3pPr>
            <a:lvl4pPr marL="342900" indent="-342900">
              <a:buFont typeface="+mj-lt"/>
              <a:buAutoNum type="arabicPeriod"/>
              <a:defRPr sz="1600"/>
            </a:lvl4pPr>
            <a:lvl5pPr marL="3429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4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175657"/>
            <a:ext cx="10782300" cy="2154508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13774"/>
            <a:ext cx="10782300" cy="16459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353B3F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3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3" y="2383972"/>
            <a:ext cx="10773157" cy="3385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3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old Image Layout">
    <p:bg>
      <p:bgPr>
        <a:solidFill>
          <a:srgbClr val="CAA661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1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chemeClr val="accent6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chemeClr val="accent6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3821539" cy="530376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365" y="2357206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992643"/>
            <a:ext cx="5249634" cy="307342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357206"/>
            <a:ext cx="5249634" cy="370885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24" y="2331648"/>
            <a:ext cx="5249634" cy="586347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365" y="2331648"/>
            <a:ext cx="5249634" cy="37344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657224" y="2992643"/>
            <a:ext cx="5249634" cy="30734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" indent="0">
              <a:lnSpc>
                <a:spcPct val="150000"/>
              </a:lnSpc>
              <a:buNone/>
              <a:defRPr sz="1600"/>
            </a:lvl2pPr>
            <a:lvl3pPr marL="0" indent="0">
              <a:lnSpc>
                <a:spcPct val="150000"/>
              </a:lnSpc>
              <a:buNone/>
              <a:defRPr sz="1600"/>
            </a:lvl3pPr>
            <a:lvl4pPr marL="0" indent="0">
              <a:lnSpc>
                <a:spcPct val="150000"/>
              </a:lnSpc>
              <a:buNone/>
              <a:defRPr sz="1600"/>
            </a:lvl4pPr>
            <a:lvl5pPr marL="0" indent="0">
              <a:lnSpc>
                <a:spcPct val="150000"/>
              </a:lnSpc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351927" y="6279502"/>
            <a:ext cx="1285453" cy="35456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6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7929" y="4141387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/>
          </p:nvPr>
        </p:nvSpPr>
        <p:spPr>
          <a:xfrm>
            <a:off x="657225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21"/>
          </p:nvPr>
        </p:nvSpPr>
        <p:spPr>
          <a:xfrm>
            <a:off x="3446233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22"/>
          </p:nvPr>
        </p:nvSpPr>
        <p:spPr>
          <a:xfrm>
            <a:off x="6212757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7" name="Picture Placeholder 23"/>
          <p:cNvSpPr>
            <a:spLocks noGrp="1"/>
          </p:cNvSpPr>
          <p:nvPr>
            <p:ph type="pic" sz="quarter" idx="23"/>
          </p:nvPr>
        </p:nvSpPr>
        <p:spPr>
          <a:xfrm>
            <a:off x="8946007" y="2089817"/>
            <a:ext cx="2470150" cy="1811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u-HU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70856" y="4141386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33783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796711" y="4141385"/>
            <a:ext cx="2470151" cy="24134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800">
                <a:solidFill>
                  <a:srgbClr val="353B3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7224" y="4021494"/>
            <a:ext cx="2470152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446232" y="4021494"/>
            <a:ext cx="2470152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212756" y="4021494"/>
            <a:ext cx="2470152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946006" y="4021494"/>
            <a:ext cx="2470152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2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AA661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 userDrawn="1"/>
        </p:nvSpPr>
        <p:spPr>
          <a:xfrm>
            <a:off x="1906566" y="0"/>
            <a:ext cx="6858000" cy="6858000"/>
          </a:xfrm>
          <a:prstGeom prst="chevron">
            <a:avLst/>
          </a:prstGeom>
          <a:solidFill>
            <a:schemeClr val="accent6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337120" y="0"/>
            <a:ext cx="6858000" cy="6858000"/>
          </a:xfrm>
          <a:prstGeom prst="chevron">
            <a:avLst/>
          </a:prstGeom>
          <a:solidFill>
            <a:schemeClr val="accent6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2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351927" y="6276001"/>
            <a:ext cx="1285453" cy="35456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11" r:id="rId2"/>
    <p:sldLayoutId id="2147483958" r:id="rId3"/>
    <p:sldLayoutId id="2147483959" r:id="rId4"/>
    <p:sldLayoutId id="2147483960" r:id="rId5"/>
    <p:sldLayoutId id="2147483917" r:id="rId6"/>
    <p:sldLayoutId id="2147483869" r:id="rId7"/>
    <p:sldLayoutId id="2147483999" r:id="rId8"/>
    <p:sldLayoutId id="2147483962" r:id="rId9"/>
    <p:sldLayoutId id="2147483963" r:id="rId10"/>
    <p:sldLayoutId id="2147483998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4002" r:id="rId18"/>
    <p:sldLayoutId id="2147484003" r:id="rId19"/>
    <p:sldLayoutId id="2147483927" r:id="rId20"/>
    <p:sldLayoutId id="2147483928" r:id="rId21"/>
    <p:sldLayoutId id="2147483929" r:id="rId22"/>
    <p:sldLayoutId id="2147483974" r:id="rId23"/>
    <p:sldLayoutId id="2147483973" r:id="rId24"/>
    <p:sldLayoutId id="2147483975" r:id="rId25"/>
    <p:sldLayoutId id="2147483976" r:id="rId26"/>
    <p:sldLayoutId id="2147483893" r:id="rId27"/>
    <p:sldLayoutId id="2147483894" r:id="rId28"/>
    <p:sldLayoutId id="2147483895" r:id="rId2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rgbClr val="FFFFFF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rgbClr val="262B2E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rgbClr val="262B2E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rgbClr val="262B2E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262B2E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rgbClr val="262B2E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beerreview.com/2015/12/lee-hill-series-vol-5-belgian-styl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elp.com/biz_photos/astoria-brewing-astoria?select=tR3U9wtv-F9hAgX42jUa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Market Analysis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Henderson &amp; Ben Spanswick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A14F8-D3E5-DE41-A4C0-39E7BF66A591}"/>
              </a:ext>
            </a:extLst>
          </p:cNvPr>
          <p:cNvSpPr txBox="1"/>
          <p:nvPr/>
        </p:nvSpPr>
        <p:spPr>
          <a:xfrm>
            <a:off x="3489447" y="5315655"/>
            <a:ext cx="5010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+mj-lt"/>
              </a:rPr>
              <a:t>PROST!</a:t>
            </a:r>
          </a:p>
        </p:txBody>
      </p:sp>
    </p:spTree>
    <p:extLst>
      <p:ext uri="{BB962C8B-B14F-4D97-AF65-F5344CB8AC3E}">
        <p14:creationId xmlns:p14="http://schemas.microsoft.com/office/powerpoint/2010/main" val="145470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100" y="0"/>
            <a:ext cx="5262464" cy="1446243"/>
          </a:xfrm>
        </p:spPr>
        <p:txBody>
          <a:bodyPr/>
          <a:lstStyle/>
          <a:p>
            <a:r>
              <a:rPr lang="en-US" dirty="0"/>
              <a:t>ABV Summary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2" y="989623"/>
            <a:ext cx="1897958" cy="47383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567460" y="1248916"/>
            <a:ext cx="5262464" cy="4068149"/>
          </a:xfrm>
        </p:spPr>
        <p:txBody>
          <a:bodyPr/>
          <a:lstStyle/>
          <a:p>
            <a:r>
              <a:rPr lang="en-US" dirty="0"/>
              <a:t>By the numbers: 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	Lowest: 0.0  or  0%</a:t>
            </a:r>
          </a:p>
          <a:p>
            <a:pPr marL="0" lvl="2" indent="0">
              <a:buNone/>
            </a:pPr>
            <a:r>
              <a:rPr lang="en-US" dirty="0"/>
              <a:t>	</a:t>
            </a:r>
          </a:p>
          <a:p>
            <a:pPr marL="0" lvl="2" indent="0">
              <a:buNone/>
            </a:pPr>
            <a:r>
              <a:rPr lang="en-US" dirty="0"/>
              <a:t>	Highest: 0.13 or 13%</a:t>
            </a:r>
          </a:p>
          <a:p>
            <a:pPr marL="0" lvl="2" indent="0">
              <a:buNone/>
            </a:pPr>
            <a:r>
              <a:rPr lang="en-US" dirty="0"/>
              <a:t>	</a:t>
            </a:r>
          </a:p>
          <a:p>
            <a:pPr marL="0" lvl="2" indent="0">
              <a:buNone/>
            </a:pPr>
            <a:r>
              <a:rPr lang="en-US" dirty="0"/>
              <a:t>	Average (mean): 0.06 or 6%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BCE370B-DFB0-3A47-9AB5-0BB98F7F6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20" y="1298953"/>
            <a:ext cx="3994052" cy="647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D3680-EBEF-C34C-9D29-D80F6639C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493" y="2350414"/>
            <a:ext cx="4311906" cy="3225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835D4-57A5-534F-8E36-61F54A948B9B}"/>
              </a:ext>
            </a:extLst>
          </p:cNvPr>
          <p:cNvSpPr txBox="1"/>
          <p:nvPr/>
        </p:nvSpPr>
        <p:spPr>
          <a:xfrm>
            <a:off x="4296427" y="4876188"/>
            <a:ext cx="234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 average, ABV for wine is 0.116 or 11.6%</a:t>
            </a:r>
          </a:p>
        </p:txBody>
      </p:sp>
    </p:spTree>
    <p:extLst>
      <p:ext uri="{BB962C8B-B14F-4D97-AF65-F5344CB8AC3E}">
        <p14:creationId xmlns:p14="http://schemas.microsoft.com/office/powerpoint/2010/main" val="425947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About International Bitterness Units (IBU)?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920" y="1566351"/>
            <a:ext cx="10773157" cy="3385729"/>
          </a:xfrm>
        </p:spPr>
        <p:txBody>
          <a:bodyPr/>
          <a:lstStyle/>
          <a:p>
            <a:r>
              <a:rPr lang="en-US" dirty="0"/>
              <a:t>IBU is an key measurement in bitterness of beer.</a:t>
            </a:r>
          </a:p>
          <a:p>
            <a:r>
              <a:rPr lang="en-US" sz="1400" i="1" dirty="0"/>
              <a:t>Quick facts:</a:t>
            </a:r>
          </a:p>
          <a:p>
            <a:r>
              <a:rPr lang="en-US" sz="1400" i="1" dirty="0"/>
              <a:t>- IBU is a measure of the parts per million of </a:t>
            </a:r>
            <a:r>
              <a:rPr lang="en-US" sz="1400" i="1" dirty="0" err="1"/>
              <a:t>isohumulone</a:t>
            </a:r>
            <a:r>
              <a:rPr lang="en-US" sz="1400" i="1" dirty="0"/>
              <a:t> found in beer. </a:t>
            </a:r>
          </a:p>
          <a:p>
            <a:r>
              <a:rPr lang="en-US" sz="1400" i="1" dirty="0"/>
              <a:t>- </a:t>
            </a:r>
            <a:r>
              <a:rPr lang="en-US" sz="1400" i="1" dirty="0" err="1"/>
              <a:t>Isohumulone</a:t>
            </a:r>
            <a:r>
              <a:rPr lang="en-US" sz="1400" i="1" dirty="0"/>
              <a:t> is the acid found in hops that gives beer its bitterness.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8F245-FE7A-634F-BC48-E70A4D2E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235" y="3259216"/>
            <a:ext cx="3416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762" y="111840"/>
            <a:ext cx="5262464" cy="1446243"/>
          </a:xfrm>
        </p:spPr>
        <p:txBody>
          <a:bodyPr/>
          <a:lstStyle/>
          <a:p>
            <a:r>
              <a:rPr lang="en-US" dirty="0"/>
              <a:t>IBU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2522461" y="1558083"/>
            <a:ext cx="5262464" cy="4068149"/>
          </a:xfrm>
        </p:spPr>
        <p:txBody>
          <a:bodyPr/>
          <a:lstStyle/>
          <a:p>
            <a:r>
              <a:rPr lang="en-US" dirty="0"/>
              <a:t>By the numbers: 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	Lowest: 4 IBUs</a:t>
            </a:r>
          </a:p>
          <a:p>
            <a:pPr marL="0" lvl="2" indent="0">
              <a:buNone/>
            </a:pPr>
            <a:r>
              <a:rPr lang="en-US" dirty="0"/>
              <a:t>	</a:t>
            </a:r>
          </a:p>
          <a:p>
            <a:pPr marL="0" lvl="2" indent="0">
              <a:buNone/>
            </a:pPr>
            <a:r>
              <a:rPr lang="en-US" dirty="0"/>
              <a:t>	Highest: 138 IBUs</a:t>
            </a:r>
          </a:p>
          <a:p>
            <a:pPr marL="0" lvl="2" indent="0">
              <a:buNone/>
            </a:pPr>
            <a:r>
              <a:rPr lang="en-US" dirty="0"/>
              <a:t>	</a:t>
            </a:r>
          </a:p>
          <a:p>
            <a:pPr marL="0" lvl="2" indent="0">
              <a:buNone/>
            </a:pPr>
            <a:r>
              <a:rPr lang="en-US" dirty="0"/>
              <a:t>	Average (mean): ~43 IBUs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6" y="1279479"/>
            <a:ext cx="1604867" cy="415051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9BDA9-341D-054B-8E16-C632B4441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20" y="1188753"/>
            <a:ext cx="4264116" cy="980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37E0D-29F2-BB45-B9CA-92E7AE108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74" y="2429896"/>
            <a:ext cx="2805607" cy="37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IBU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659581"/>
            <a:ext cx="10773157" cy="3385729"/>
          </a:xfrm>
        </p:spPr>
        <p:txBody>
          <a:bodyPr/>
          <a:lstStyle/>
          <a:p>
            <a:r>
              <a:rPr lang="en-US" dirty="0"/>
              <a:t>As two important measures of the strength of beer, its important to know if there is any relationship between the two.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B2CD3-F7CE-7341-AE7D-1E65EC55D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0"/>
          <a:stretch/>
        </p:blipFill>
        <p:spPr>
          <a:xfrm>
            <a:off x="2633400" y="2603668"/>
            <a:ext cx="6820422" cy="33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IBU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3" y="587830"/>
            <a:ext cx="5712345" cy="38683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Hard to tell from the bar chart if there is any relationship.</a:t>
            </a:r>
          </a:p>
          <a:p>
            <a:r>
              <a:rPr lang="en-US" dirty="0"/>
              <a:t>Scatterplot is much more telling.</a:t>
            </a:r>
          </a:p>
          <a:p>
            <a:r>
              <a:rPr lang="en-US" dirty="0"/>
              <a:t>Fitting a regression line seems to indicate a relationship.</a:t>
            </a:r>
          </a:p>
          <a:p>
            <a:r>
              <a:rPr lang="en-US" dirty="0"/>
              <a:t>One-Way ANOVA to confirm (P &lt; 0.001)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CEBAE56F-4818-C640-9535-4F7ABBAA8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77" y="4654462"/>
            <a:ext cx="504895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Credit: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Slide 2: </a:t>
            </a:r>
            <a:r>
              <a:rPr lang="en-US" dirty="0" err="1">
                <a:solidFill>
                  <a:schemeClr val="tx1"/>
                </a:solidFill>
              </a:rPr>
              <a:t>Ultimatepartyfoul.org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Slide 10: Daily Beer Review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http://www.dailybeerreview.com/2015/12/lee-hill-series-vol-5-belgian-style.html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Slide 11: CC BY 2.5 File: </a:t>
            </a:r>
            <a:r>
              <a:rPr lang="en-US" dirty="0" err="1">
                <a:solidFill>
                  <a:schemeClr val="tx1"/>
                </a:solidFill>
              </a:rPr>
              <a:t>Hopfendolde-mit-hopfengarten.jpg</a:t>
            </a:r>
            <a:r>
              <a:rPr lang="en-US" dirty="0">
                <a:solidFill>
                  <a:schemeClr val="tx1"/>
                </a:solidFill>
              </a:rPr>
              <a:t>, Author: </a:t>
            </a:r>
            <a:r>
              <a:rPr lang="en-US" dirty="0" err="1">
                <a:solidFill>
                  <a:schemeClr val="tx1"/>
                </a:solidFill>
              </a:rPr>
              <a:t>LuckyStarr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Slide 12: Yelp (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https://www.yelp.com/biz_photos/astoria-brewing-astoria?select=tR3U9wtv-F9hAgX42jUaNA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All Charts Original Productions by Chase Henderson and Ben </a:t>
            </a:r>
            <a:r>
              <a:rPr lang="en-US" dirty="0" err="1"/>
              <a:t>Spanswick</a:t>
            </a:r>
            <a:r>
              <a:rPr lang="en-US" dirty="0"/>
              <a:t> Analysis Co.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1" y="1714500"/>
            <a:ext cx="5782658" cy="378400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Represents 2410 unique craft beers</a:t>
            </a:r>
          </a:p>
          <a:p>
            <a:r>
              <a:rPr lang="en-US" dirty="0"/>
              <a:t>Represents 558 different Breweries</a:t>
            </a:r>
          </a:p>
          <a:p>
            <a:r>
              <a:rPr lang="en-US" dirty="0"/>
              <a:t>~42% of IBU values are missing </a:t>
            </a:r>
          </a:p>
          <a:p>
            <a:r>
              <a:rPr lang="en-US" dirty="0"/>
              <a:t>~3% of ABV values are missing</a:t>
            </a:r>
          </a:p>
          <a:p>
            <a:r>
              <a:rPr lang="en-US" dirty="0"/>
              <a:t>&lt;1% of Style values are missing </a:t>
            </a:r>
          </a:p>
        </p:txBody>
      </p:sp>
    </p:spTree>
    <p:extLst>
      <p:ext uri="{BB962C8B-B14F-4D97-AF65-F5344CB8AC3E}">
        <p14:creationId xmlns:p14="http://schemas.microsoft.com/office/powerpoint/2010/main" val="32981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112-383F-3444-AF35-F2ACF1BA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Cont.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B97899-8D2B-D54B-B33B-2CE2DEC2170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4206" r="420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E2825-EB9C-884A-A6B4-5D142CF392F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Limitations:</a:t>
            </a:r>
          </a:p>
          <a:p>
            <a:r>
              <a:rPr lang="en-US" dirty="0"/>
              <a:t>- Brewery data based on single occurrences of unique breweries and/or headquarters.</a:t>
            </a:r>
          </a:p>
          <a:p>
            <a:r>
              <a:rPr lang="en-US" dirty="0"/>
              <a:t>- If a microbrewery has multiple breweries located in a state or within other states that information was not captured. </a:t>
            </a:r>
          </a:p>
          <a:p>
            <a:r>
              <a:rPr lang="en-US" dirty="0"/>
              <a:t>- Limited industry assessment.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Breweries?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Breweries are found in all 50 states and the District of Columbia.</a:t>
            </a:r>
          </a:p>
          <a:p>
            <a:r>
              <a:rPr lang="en-US" dirty="0"/>
              <a:t>Some states, including California and Michigan have over 30 breweries, Colorado has over 40!</a:t>
            </a:r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6" y="1440753"/>
            <a:ext cx="5853572" cy="3952199"/>
          </a:xfrm>
        </p:spPr>
      </p:pic>
    </p:spTree>
    <p:extLst>
      <p:ext uri="{BB962C8B-B14F-4D97-AF65-F5344CB8AC3E}">
        <p14:creationId xmlns:p14="http://schemas.microsoft.com/office/powerpoint/2010/main" val="29448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587830"/>
            <a:ext cx="6035502" cy="1446243"/>
          </a:xfrm>
        </p:spPr>
        <p:txBody>
          <a:bodyPr/>
          <a:lstStyle/>
          <a:p>
            <a:r>
              <a:rPr lang="en-US" dirty="0"/>
              <a:t>Where Are The Breweries of the continental United States?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heat map displays distribution of unique microbreweries throughout the continental US.</a:t>
            </a:r>
          </a:p>
          <a:p>
            <a:r>
              <a:rPr lang="en-US" dirty="0"/>
              <a:t>Some states, including California and Colorado have over 2000 unique beers.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03" y="1791478"/>
            <a:ext cx="5698667" cy="3257513"/>
          </a:xfrm>
        </p:spPr>
      </p:pic>
    </p:spTree>
    <p:extLst>
      <p:ext uri="{BB962C8B-B14F-4D97-AF65-F5344CB8AC3E}">
        <p14:creationId xmlns:p14="http://schemas.microsoft.com/office/powerpoint/2010/main" val="37005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Deeper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42" y="1902279"/>
            <a:ext cx="10773157" cy="3385729"/>
          </a:xfrm>
        </p:spPr>
        <p:txBody>
          <a:bodyPr/>
          <a:lstStyle/>
          <a:p>
            <a:r>
              <a:rPr lang="en-US" dirty="0"/>
              <a:t>Is brewery per state an appropriate way to judge popularity of craft beer in a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5044AC74-5BD1-124D-BFFB-86E2D475831B}"/>
              </a:ext>
            </a:extLst>
          </p:cNvPr>
          <p:cNvSpPr/>
          <p:nvPr/>
        </p:nvSpPr>
        <p:spPr>
          <a:xfrm>
            <a:off x="4634630" y="2918564"/>
            <a:ext cx="2819779" cy="2179529"/>
          </a:xfrm>
          <a:prstGeom prst="cloudCallout">
            <a:avLst>
              <a:gd name="adj1" fmla="val -26755"/>
              <a:gd name="adj2" fmla="val 7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Beer?</a:t>
            </a:r>
          </a:p>
        </p:txBody>
      </p:sp>
    </p:spTree>
    <p:extLst>
      <p:ext uri="{BB962C8B-B14F-4D97-AF65-F5344CB8AC3E}">
        <p14:creationId xmlns:p14="http://schemas.microsoft.com/office/powerpoint/2010/main" val="89400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Per Capita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Not all States are created equal.</a:t>
            </a:r>
          </a:p>
          <a:p>
            <a:r>
              <a:rPr lang="en-US" dirty="0"/>
              <a:t>We expect California to have a lot of breweries because they are large and populous.</a:t>
            </a:r>
          </a:p>
          <a:p>
            <a:r>
              <a:rPr lang="en-US" dirty="0"/>
              <a:t>Lets take a look at number of breweries per 100K residents. </a:t>
            </a:r>
          </a:p>
          <a:p>
            <a:r>
              <a:rPr lang="en-US" dirty="0"/>
              <a:t>We paint a very different picture.</a:t>
            </a:r>
          </a:p>
          <a:p>
            <a:pPr lvl="3"/>
            <a:r>
              <a:rPr lang="en-US" dirty="0"/>
              <a:t>Some remain high (Colorado)</a:t>
            </a:r>
          </a:p>
          <a:p>
            <a:pPr lvl="3"/>
            <a:r>
              <a:rPr lang="en-US" dirty="0"/>
              <a:t>Some drop down (California)</a:t>
            </a:r>
          </a:p>
          <a:p>
            <a:pPr lvl="3"/>
            <a:r>
              <a:rPr lang="en-US" dirty="0"/>
              <a:t>Some move up (Vermont)</a:t>
            </a:r>
          </a:p>
          <a:p>
            <a:pPr lvl="3"/>
            <a:endParaRPr lang="en-US" dirty="0"/>
          </a:p>
          <a:p>
            <a:pPr marL="0" lvl="3" indent="0">
              <a:buNone/>
            </a:pP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08" y="1464906"/>
            <a:ext cx="5770836" cy="4078509"/>
          </a:xfrm>
        </p:spPr>
      </p:pic>
    </p:spTree>
    <p:extLst>
      <p:ext uri="{BB962C8B-B14F-4D97-AF65-F5344CB8AC3E}">
        <p14:creationId xmlns:p14="http://schemas.microsoft.com/office/powerpoint/2010/main" val="270196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Per Capita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615819" y="2108718"/>
            <a:ext cx="5490244" cy="400398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Do the darkened states suggest market opportunity?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Or market challenges?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/>
            <a:r>
              <a:rPr lang="en-US" sz="1800" i="1" dirty="0"/>
              <a:t>- Total breweries in the state needs to be considered first.</a:t>
            </a:r>
          </a:p>
          <a:p>
            <a:pPr lvl="1"/>
            <a:endParaRPr lang="en-US" sz="1800" dirty="0"/>
          </a:p>
          <a:p>
            <a:pPr algn="ctr">
              <a:lnSpc>
                <a:spcPct val="100000"/>
              </a:lnSpc>
            </a:pPr>
            <a:r>
              <a:rPr lang="en-US" dirty="0"/>
              <a:t>What are additional factors that could have encouraged the brewery outliers?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lvl="1"/>
            <a:r>
              <a:rPr lang="en-US" sz="1800" i="1" dirty="0"/>
              <a:t>- Distribution availability?</a:t>
            </a:r>
          </a:p>
          <a:p>
            <a:pPr lvl="1"/>
            <a:r>
              <a:rPr lang="en-US" sz="1800" i="1" dirty="0"/>
              <a:t>- More relaxed alcohol and business regulation?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63" y="1940767"/>
            <a:ext cx="5988115" cy="3421780"/>
          </a:xfrm>
        </p:spPr>
      </p:pic>
    </p:spTree>
    <p:extLst>
      <p:ext uri="{BB962C8B-B14F-4D97-AF65-F5344CB8AC3E}">
        <p14:creationId xmlns:p14="http://schemas.microsoft.com/office/powerpoint/2010/main" val="232854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Alcohol by Volume (ABV)?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ABV is an key measurement in strength of beer, lets see how that breaks down.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A2104A3B-3A93-5F45-A5E3-641BDE2386C8}"/>
              </a:ext>
            </a:extLst>
          </p:cNvPr>
          <p:cNvSpPr/>
          <p:nvPr/>
        </p:nvSpPr>
        <p:spPr>
          <a:xfrm>
            <a:off x="4734840" y="3118980"/>
            <a:ext cx="2518008" cy="2179529"/>
          </a:xfrm>
          <a:prstGeom prst="cloudCallout">
            <a:avLst>
              <a:gd name="adj1" fmla="val -26755"/>
              <a:gd name="adj2" fmla="val 7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Beer?</a:t>
            </a:r>
          </a:p>
        </p:txBody>
      </p:sp>
    </p:spTree>
    <p:extLst>
      <p:ext uri="{BB962C8B-B14F-4D97-AF65-F5344CB8AC3E}">
        <p14:creationId xmlns:p14="http://schemas.microsoft.com/office/powerpoint/2010/main" val="1681048791"/>
      </p:ext>
    </p:extLst>
  </p:cSld>
  <p:clrMapOvr>
    <a:masterClrMapping/>
  </p:clrMapOvr>
</p:sld>
</file>

<file path=ppt/theme/theme1.xml><?xml version="1.0" encoding="utf-8"?>
<a:theme xmlns:a="http://schemas.openxmlformats.org/drawingml/2006/main" name="GOLD Master">
  <a:themeElements>
    <a:clrScheme name="Custom 9">
      <a:dk1>
        <a:srgbClr val="161108"/>
      </a:dk1>
      <a:lt1>
        <a:srgbClr val="F9F9F9"/>
      </a:lt1>
      <a:dk2>
        <a:srgbClr val="353B3F"/>
      </a:dk2>
      <a:lt2>
        <a:srgbClr val="F9F9F9"/>
      </a:lt2>
      <a:accent1>
        <a:srgbClr val="BC9850"/>
      </a:accent1>
      <a:accent2>
        <a:srgbClr val="9E7D3C"/>
      </a:accent2>
      <a:accent3>
        <a:srgbClr val="7A612E"/>
      </a:accent3>
      <a:accent4>
        <a:srgbClr val="564420"/>
      </a:accent4>
      <a:accent5>
        <a:srgbClr val="372C15"/>
      </a:accent5>
      <a:accent6>
        <a:srgbClr val="161108"/>
      </a:accent6>
      <a:hlink>
        <a:srgbClr val="BC9850"/>
      </a:hlink>
      <a:folHlink>
        <a:srgbClr val="9E7D3C"/>
      </a:folHlink>
    </a:clrScheme>
    <a:fontScheme name="Custom 1">
      <a:majorFont>
        <a:latin typeface="swis"/>
        <a:ea typeface=""/>
        <a:cs typeface=""/>
      </a:majorFont>
      <a:minorFont>
        <a:latin typeface="Calibri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LDEN-gold-template" id="{0DAB9114-ACC8-4C53-8D43-48E34B2C4288}" vid="{F046E28A-786A-4E5F-A2B5-59E0DEE946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GOLDEN-gold-template</Template>
  <TotalTime>475</TotalTime>
  <Words>572</Words>
  <Application>Microsoft Macintosh PowerPoint</Application>
  <PresentationFormat>Widescreen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</vt:lpstr>
      <vt:lpstr>Open Sans Light</vt:lpstr>
      <vt:lpstr>Open Sans Semibold</vt:lpstr>
      <vt:lpstr>swis</vt:lpstr>
      <vt:lpstr>GOLD Master</vt:lpstr>
      <vt:lpstr>Beer Market Analysis 2018</vt:lpstr>
      <vt:lpstr>Data Overview</vt:lpstr>
      <vt:lpstr>Data Overview Cont.</vt:lpstr>
      <vt:lpstr>Where Are The Breweries?</vt:lpstr>
      <vt:lpstr>Where Are The Breweries of the continental United States?</vt:lpstr>
      <vt:lpstr>A Deeper Look</vt:lpstr>
      <vt:lpstr>Breweries Per Capita</vt:lpstr>
      <vt:lpstr>Breweries Per Capita</vt:lpstr>
      <vt:lpstr>What About Alcohol by Volume (ABV)?</vt:lpstr>
      <vt:lpstr>ABV Summary</vt:lpstr>
      <vt:lpstr>What About International Bitterness Units (IBU)?</vt:lpstr>
      <vt:lpstr>IBU Summary</vt:lpstr>
      <vt:lpstr>ABV and IBU Together?</vt:lpstr>
      <vt:lpstr>ABV and IBU</vt:lpstr>
      <vt:lpstr>Photo Credit:</vt:lpstr>
    </vt:vector>
  </TitlesOfParts>
  <Company>Federal Bureau of Investigation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Spanswick, Benjamin T. (WF) (CON)</dc:creator>
  <cp:lastModifiedBy>Charles Henderson</cp:lastModifiedBy>
  <cp:revision>25</cp:revision>
  <dcterms:created xsi:type="dcterms:W3CDTF">2018-10-18T14:17:50Z</dcterms:created>
  <dcterms:modified xsi:type="dcterms:W3CDTF">2018-10-21T01:40:40Z</dcterms:modified>
</cp:coreProperties>
</file>