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29LT Zarid Display Bold" panose="020B0604020202020204" charset="-78"/>
      <p:regular r:id="rId7"/>
    </p:embeddedFont>
    <p:embeddedFont>
      <p:font typeface="Codec Pro ExtraBold" panose="020B0604020202020204" charset="0"/>
      <p:regular r:id="rId8"/>
    </p:embeddedFont>
    <p:embeddedFont>
      <p:font typeface="Montserrat Light" panose="00000400000000000000" pitchFamily="2" charset="0"/>
      <p:regular r:id="rId9"/>
      <p:italic r:id="rId10"/>
    </p:embeddedFont>
    <p:embeddedFont>
      <p:font typeface="Open Sauce" panose="020B0604020202020204" charset="0"/>
      <p:regular r:id="rId11"/>
    </p:embeddedFont>
    <p:embeddedFont>
      <p:font typeface="Open Sauce Italics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14358" y="-388705"/>
            <a:ext cx="3086100" cy="11299900"/>
            <a:chOff x="0" y="0"/>
            <a:chExt cx="812800" cy="29761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407787" y="9258300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1" y="0"/>
                </a:lnTo>
                <a:lnTo>
                  <a:pt x="3806571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-1543050" y="-558218"/>
            <a:ext cx="3086100" cy="11299900"/>
            <a:chOff x="0" y="0"/>
            <a:chExt cx="812800" cy="297610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27773" y="4163622"/>
            <a:ext cx="110236" cy="2818996"/>
            <a:chOff x="0" y="0"/>
            <a:chExt cx="26312" cy="6728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6312" cy="672855"/>
            </a:xfrm>
            <a:custGeom>
              <a:avLst/>
              <a:gdLst/>
              <a:ahLst/>
              <a:cxnLst/>
              <a:rect l="l" t="t" r="r" b="b"/>
              <a:pathLst>
                <a:path w="26312" h="672855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819945" y="3406733"/>
            <a:ext cx="3459096" cy="569486"/>
            <a:chOff x="0" y="0"/>
            <a:chExt cx="825638" cy="13592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25638" cy="135928"/>
            </a:xfrm>
            <a:custGeom>
              <a:avLst/>
              <a:gdLst/>
              <a:ahLst/>
              <a:cxnLst/>
              <a:rect l="l" t="t" r="r" b="b"/>
              <a:pathLst>
                <a:path w="825638" h="135928">
                  <a:moveTo>
                    <a:pt x="40286" y="0"/>
                  </a:moveTo>
                  <a:lnTo>
                    <a:pt x="785351" y="0"/>
                  </a:lnTo>
                  <a:cubicBezTo>
                    <a:pt x="807601" y="0"/>
                    <a:pt x="825638" y="18037"/>
                    <a:pt x="825638" y="40286"/>
                  </a:cubicBezTo>
                  <a:lnTo>
                    <a:pt x="825638" y="95642"/>
                  </a:lnTo>
                  <a:cubicBezTo>
                    <a:pt x="825638" y="117891"/>
                    <a:pt x="807601" y="135928"/>
                    <a:pt x="785351" y="135928"/>
                  </a:cubicBezTo>
                  <a:lnTo>
                    <a:pt x="40286" y="135928"/>
                  </a:lnTo>
                  <a:cubicBezTo>
                    <a:pt x="18037" y="135928"/>
                    <a:pt x="0" y="117891"/>
                    <a:pt x="0" y="95642"/>
                  </a:cubicBezTo>
                  <a:lnTo>
                    <a:pt x="0" y="40286"/>
                  </a:lnTo>
                  <a:cubicBezTo>
                    <a:pt x="0" y="18037"/>
                    <a:pt x="18037" y="0"/>
                    <a:pt x="40286" y="0"/>
                  </a:cubicBez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825638" cy="164503"/>
            </a:xfrm>
            <a:prstGeom prst="rect">
              <a:avLst/>
            </a:prstGeom>
          </p:spPr>
          <p:txBody>
            <a:bodyPr lIns="56055" tIns="56055" rIns="56055" bIns="56055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Montserrat Light"/>
                </a:rPr>
                <a:t>Presentation 2024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137682" y="4071469"/>
            <a:ext cx="11852735" cy="3263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813"/>
              </a:lnSpc>
            </a:pPr>
            <a:r>
              <a:rPr lang="en-US" sz="12306">
                <a:solidFill>
                  <a:srgbClr val="1C5739"/>
                </a:solidFill>
                <a:latin typeface="Codec Pro ExtraBold"/>
              </a:rPr>
              <a:t>LOGO PRESENTATION</a:t>
            </a:r>
          </a:p>
        </p:txBody>
      </p:sp>
      <p:sp>
        <p:nvSpPr>
          <p:cNvPr id="16" name="Freeform 16"/>
          <p:cNvSpPr/>
          <p:nvPr/>
        </p:nvSpPr>
        <p:spPr>
          <a:xfrm>
            <a:off x="-2777871" y="-207071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227773" y="623479"/>
            <a:ext cx="4012887" cy="355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53"/>
              </a:lnSpc>
            </a:pPr>
            <a:r>
              <a:rPr lang="en-US" sz="2109" spc="105">
                <a:solidFill>
                  <a:srgbClr val="1C5739"/>
                </a:solidFill>
                <a:latin typeface="Open Sauce"/>
              </a:rPr>
              <a:t>BERLOPA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082730" y="-50479"/>
            <a:ext cx="355313" cy="1029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C5739"/>
                </a:solidFill>
                <a:latin typeface="29LT Zarid Display Bold"/>
              </a:rPr>
              <a:t>B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939359" y="298697"/>
            <a:ext cx="321028" cy="1029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C5739"/>
                </a:solidFill>
                <a:latin typeface="29LT Zarid Display Bold"/>
              </a:rPr>
              <a:t>L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137682" y="451563"/>
            <a:ext cx="344069" cy="1029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C5739"/>
                </a:solidFill>
                <a:latin typeface="29LT Zarid Display Bold"/>
              </a:rPr>
              <a:t>P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309716" y="7165277"/>
            <a:ext cx="2884185" cy="349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4"/>
              </a:lnSpc>
            </a:pPr>
            <a:r>
              <a:rPr lang="en-US" sz="2400">
                <a:solidFill>
                  <a:srgbClr val="1C5739"/>
                </a:solidFill>
                <a:latin typeface="Codec Pro ExtraBold"/>
              </a:rPr>
              <a:t>DANIEL BERNADAZ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457138" y="7165277"/>
            <a:ext cx="1476357" cy="349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4"/>
              </a:lnSpc>
            </a:pPr>
            <a:r>
              <a:rPr lang="en-US" sz="2400">
                <a:solidFill>
                  <a:srgbClr val="1C5739"/>
                </a:solidFill>
                <a:latin typeface="Codec Pro ExtraBold"/>
              </a:rPr>
              <a:t>JC LOPEZ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335365" y="7166746"/>
            <a:ext cx="2978965" cy="349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4"/>
              </a:lnSpc>
            </a:pPr>
            <a:r>
              <a:rPr lang="en-US" sz="2400">
                <a:solidFill>
                  <a:srgbClr val="1C5739"/>
                </a:solidFill>
                <a:latin typeface="Codec Pro ExtraBold"/>
              </a:rPr>
              <a:t>MARTIN PABELLON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574609" y="6837999"/>
            <a:ext cx="501822" cy="67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1"/>
              </a:lnSpc>
            </a:pPr>
            <a:r>
              <a:rPr lang="en-US" sz="4699">
                <a:solidFill>
                  <a:srgbClr val="1C5739"/>
                </a:solidFill>
                <a:latin typeface="Codec Pro ExtraBold"/>
              </a:rPr>
              <a:t>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394171" y="6839469"/>
            <a:ext cx="270968" cy="67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1"/>
              </a:lnSpc>
            </a:pPr>
            <a:r>
              <a:rPr lang="en-US" sz="4699">
                <a:solidFill>
                  <a:srgbClr val="1C5739"/>
                </a:solidFill>
                <a:latin typeface="Codec Pro ExtraBold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528002" y="0"/>
            <a:ext cx="19048322" cy="3086100"/>
            <a:chOff x="0" y="0"/>
            <a:chExt cx="5016842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842" cy="812800"/>
            </a:xfrm>
            <a:custGeom>
              <a:avLst/>
              <a:gdLst/>
              <a:ahLst/>
              <a:cxnLst/>
              <a:rect l="l" t="t" r="r" b="b"/>
              <a:pathLst>
                <a:path w="5016842" h="812800">
                  <a:moveTo>
                    <a:pt x="0" y="0"/>
                  </a:moveTo>
                  <a:lnTo>
                    <a:pt x="5016842" y="0"/>
                  </a:lnTo>
                  <a:lnTo>
                    <a:pt x="501684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5016842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929623" y="3442596"/>
            <a:ext cx="4473739" cy="636748"/>
            <a:chOff x="0" y="0"/>
            <a:chExt cx="1178269" cy="1677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178269" cy="2153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24"/>
                </a:lnSpc>
                <a:spcBef>
                  <a:spcPct val="0"/>
                </a:spcBef>
              </a:pPr>
              <a:r>
                <a:rPr lang="en-US" sz="2481" spc="24">
                  <a:solidFill>
                    <a:srgbClr val="FFFFFF"/>
                  </a:solidFill>
                  <a:latin typeface="Open Sauce Italics"/>
                </a:rPr>
                <a:t>LOGO 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906074" y="3442596"/>
            <a:ext cx="4473739" cy="636748"/>
            <a:chOff x="0" y="0"/>
            <a:chExt cx="1178269" cy="16770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178269" cy="2153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24"/>
                </a:lnSpc>
                <a:spcBef>
                  <a:spcPct val="0"/>
                </a:spcBef>
              </a:pPr>
              <a:r>
                <a:rPr lang="en-US" sz="2481" spc="24">
                  <a:solidFill>
                    <a:srgbClr val="FFFFFF"/>
                  </a:solidFill>
                  <a:latin typeface="Open Sauce Italics"/>
                </a:rPr>
                <a:t>LOGO 2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884638" y="3442596"/>
            <a:ext cx="4473739" cy="636748"/>
            <a:chOff x="0" y="0"/>
            <a:chExt cx="1178269" cy="16770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178269" cy="2153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24"/>
                </a:lnSpc>
                <a:spcBef>
                  <a:spcPct val="0"/>
                </a:spcBef>
              </a:pPr>
              <a:r>
                <a:rPr lang="en-US" sz="2481" spc="24">
                  <a:solidFill>
                    <a:srgbClr val="FFFFFF"/>
                  </a:solidFill>
                  <a:latin typeface="Open Sauce Italics"/>
                </a:rPr>
                <a:t>LOGO 3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15408481" y="-2153153"/>
            <a:ext cx="4116356" cy="4116356"/>
          </a:xfrm>
          <a:custGeom>
            <a:avLst/>
            <a:gdLst/>
            <a:ahLst/>
            <a:cxnLst/>
            <a:rect l="l" t="t" r="r" b="b"/>
            <a:pathLst>
              <a:path w="4116356" h="4116356">
                <a:moveTo>
                  <a:pt x="0" y="0"/>
                </a:moveTo>
                <a:lnTo>
                  <a:pt x="4116355" y="0"/>
                </a:lnTo>
                <a:lnTo>
                  <a:pt x="4116355" y="4116356"/>
                </a:lnTo>
                <a:lnTo>
                  <a:pt x="0" y="41163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2602379" y="0"/>
            <a:ext cx="3256087" cy="3256087"/>
          </a:xfrm>
          <a:custGeom>
            <a:avLst/>
            <a:gdLst/>
            <a:ahLst/>
            <a:cxnLst/>
            <a:rect l="l" t="t" r="r" b="b"/>
            <a:pathLst>
              <a:path w="3256087" h="3256087">
                <a:moveTo>
                  <a:pt x="0" y="0"/>
                </a:moveTo>
                <a:lnTo>
                  <a:pt x="3256087" y="0"/>
                </a:lnTo>
                <a:lnTo>
                  <a:pt x="3256087" y="3256087"/>
                </a:lnTo>
                <a:lnTo>
                  <a:pt x="0" y="32560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0072" y="4079343"/>
            <a:ext cx="5012840" cy="3813538"/>
          </a:xfrm>
          <a:custGeom>
            <a:avLst/>
            <a:gdLst/>
            <a:ahLst/>
            <a:cxnLst/>
            <a:rect l="l" t="t" r="r" b="b"/>
            <a:pathLst>
              <a:path w="5012840" h="3813538">
                <a:moveTo>
                  <a:pt x="0" y="0"/>
                </a:moveTo>
                <a:lnTo>
                  <a:pt x="5012840" y="0"/>
                </a:lnTo>
                <a:lnTo>
                  <a:pt x="5012840" y="3813538"/>
                </a:lnTo>
                <a:lnTo>
                  <a:pt x="0" y="38135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700" r="-17235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2055175" y="4208183"/>
            <a:ext cx="4132665" cy="4065467"/>
          </a:xfrm>
          <a:custGeom>
            <a:avLst/>
            <a:gdLst/>
            <a:ahLst/>
            <a:cxnLst/>
            <a:rect l="l" t="t" r="r" b="b"/>
            <a:pathLst>
              <a:path w="4132665" h="4065467">
                <a:moveTo>
                  <a:pt x="0" y="0"/>
                </a:moveTo>
                <a:lnTo>
                  <a:pt x="4132665" y="0"/>
                </a:lnTo>
                <a:lnTo>
                  <a:pt x="4132665" y="4065467"/>
                </a:lnTo>
                <a:lnTo>
                  <a:pt x="0" y="40654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6790549" y="4079343"/>
            <a:ext cx="4706901" cy="4257018"/>
          </a:xfrm>
          <a:custGeom>
            <a:avLst/>
            <a:gdLst/>
            <a:ahLst/>
            <a:cxnLst/>
            <a:rect l="l" t="t" r="r" b="b"/>
            <a:pathLst>
              <a:path w="4706901" h="4257018">
                <a:moveTo>
                  <a:pt x="0" y="0"/>
                </a:moveTo>
                <a:lnTo>
                  <a:pt x="4706902" y="0"/>
                </a:lnTo>
                <a:lnTo>
                  <a:pt x="4706902" y="4257018"/>
                </a:lnTo>
                <a:lnTo>
                  <a:pt x="0" y="425701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690980" y="1117986"/>
            <a:ext cx="10713642" cy="1442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86"/>
              </a:lnSpc>
            </a:pPr>
            <a:r>
              <a:rPr lang="en-US" sz="7888" spc="773">
                <a:solidFill>
                  <a:srgbClr val="FFFFFF"/>
                </a:solidFill>
                <a:latin typeface="Codec Pro ExtraBold"/>
              </a:rPr>
              <a:t>Team logo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04259" y="1257176"/>
            <a:ext cx="1758457" cy="6779847"/>
            <a:chOff x="0" y="0"/>
            <a:chExt cx="368852" cy="14221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8852" cy="1422134"/>
            </a:xfrm>
            <a:custGeom>
              <a:avLst/>
              <a:gdLst/>
              <a:ahLst/>
              <a:cxnLst/>
              <a:rect l="l" t="t" r="r" b="b"/>
              <a:pathLst>
                <a:path w="368852" h="1422134">
                  <a:moveTo>
                    <a:pt x="0" y="0"/>
                  </a:moveTo>
                  <a:lnTo>
                    <a:pt x="368852" y="0"/>
                  </a:lnTo>
                  <a:lnTo>
                    <a:pt x="368852" y="1422134"/>
                  </a:lnTo>
                  <a:lnTo>
                    <a:pt x="0" y="1422134"/>
                  </a:ln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368852" cy="14411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543050" y="-558218"/>
            <a:ext cx="3086100" cy="11299900"/>
            <a:chOff x="0" y="0"/>
            <a:chExt cx="812800" cy="29761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698915" y="8697813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596645" y="1028700"/>
            <a:ext cx="7259711" cy="7141667"/>
          </a:xfrm>
          <a:custGeom>
            <a:avLst/>
            <a:gdLst/>
            <a:ahLst/>
            <a:cxnLst/>
            <a:rect l="l" t="t" r="r" b="b"/>
            <a:pathLst>
              <a:path w="7259711" h="7141667">
                <a:moveTo>
                  <a:pt x="0" y="0"/>
                </a:moveTo>
                <a:lnTo>
                  <a:pt x="7259711" y="0"/>
                </a:lnTo>
                <a:lnTo>
                  <a:pt x="7259711" y="7141667"/>
                </a:lnTo>
                <a:lnTo>
                  <a:pt x="0" y="71416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370488" y="1589583"/>
            <a:ext cx="1176777" cy="898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6"/>
              </a:lnSpc>
            </a:pPr>
            <a:r>
              <a:rPr lang="en-US" sz="5363" spc="439">
                <a:solidFill>
                  <a:srgbClr val="FFFFFF"/>
                </a:solidFill>
                <a:latin typeface="Codec Pro ExtraBold Italics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95099" y="3870486"/>
            <a:ext cx="1176777" cy="898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6"/>
              </a:lnSpc>
            </a:pPr>
            <a:r>
              <a:rPr lang="en-US" sz="5363" spc="439">
                <a:solidFill>
                  <a:srgbClr val="FFFFFF"/>
                </a:solidFill>
                <a:latin typeface="Codec Pro ExtraBold Italics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70488" y="6465691"/>
            <a:ext cx="1176777" cy="898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6"/>
              </a:lnSpc>
            </a:pPr>
            <a:r>
              <a:rPr lang="en-US" sz="5363" spc="439">
                <a:solidFill>
                  <a:srgbClr val="FFFFFF"/>
                </a:solidFill>
                <a:latin typeface="Codec Pro ExtraBold Italics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142074" y="1559243"/>
            <a:ext cx="5001926" cy="1243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Open Sauce"/>
              </a:rPr>
              <a:t>The logo presents the combined name of its founding team members which are, “Bernadaz”, “Lopez”, “Pabellon”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094536" y="3585573"/>
            <a:ext cx="5049464" cy="1557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Open Sauce"/>
              </a:rPr>
              <a:t>Using simplistic design that can easily help readers to distinguish what the logo is while maintaining a unique design enough to be remembered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094536" y="5850490"/>
            <a:ext cx="5049464" cy="2186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Open Sauce"/>
              </a:rPr>
              <a:t>The use of connected letters symbolizes a continuity within the connection with its users while also symbolizing unity within the group. The stacking of the words is a simple nod to our goals of high achievements.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104259" y="8397098"/>
            <a:ext cx="7955652" cy="300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Open Sauce"/>
              </a:rPr>
              <a:t>Laws used: Continuity | Proximity | Symmetry | Similarity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528002" y="0"/>
            <a:ext cx="19048322" cy="3086100"/>
            <a:chOff x="0" y="0"/>
            <a:chExt cx="5016842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842" cy="812800"/>
            </a:xfrm>
            <a:custGeom>
              <a:avLst/>
              <a:gdLst/>
              <a:ahLst/>
              <a:cxnLst/>
              <a:rect l="l" t="t" r="r" b="b"/>
              <a:pathLst>
                <a:path w="5016842" h="812800">
                  <a:moveTo>
                    <a:pt x="0" y="0"/>
                  </a:moveTo>
                  <a:lnTo>
                    <a:pt x="5016842" y="0"/>
                  </a:lnTo>
                  <a:lnTo>
                    <a:pt x="501684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5016842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929623" y="3442596"/>
            <a:ext cx="4473739" cy="636748"/>
            <a:chOff x="0" y="0"/>
            <a:chExt cx="1178269" cy="1677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178269" cy="2153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24"/>
                </a:lnSpc>
                <a:spcBef>
                  <a:spcPct val="0"/>
                </a:spcBef>
              </a:pPr>
              <a:r>
                <a:rPr lang="en-US" sz="2481" spc="24">
                  <a:solidFill>
                    <a:srgbClr val="FFFFFF"/>
                  </a:solidFill>
                  <a:latin typeface="Open Sauce Italics"/>
                </a:rPr>
                <a:t>Proposed Icon #1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1085267" y="3760969"/>
            <a:ext cx="5542703" cy="4267791"/>
          </a:xfrm>
          <a:custGeom>
            <a:avLst/>
            <a:gdLst/>
            <a:ahLst/>
            <a:cxnLst/>
            <a:rect l="l" t="t" r="r" b="b"/>
            <a:pathLst>
              <a:path w="5542703" h="4267791">
                <a:moveTo>
                  <a:pt x="0" y="0"/>
                </a:moveTo>
                <a:lnTo>
                  <a:pt x="5542703" y="0"/>
                </a:lnTo>
                <a:lnTo>
                  <a:pt x="5542703" y="4267791"/>
                </a:lnTo>
                <a:lnTo>
                  <a:pt x="0" y="42677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6906074" y="3442596"/>
            <a:ext cx="4473739" cy="636748"/>
            <a:chOff x="0" y="0"/>
            <a:chExt cx="1178269" cy="16770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1178269" cy="2153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24"/>
                </a:lnSpc>
                <a:spcBef>
                  <a:spcPct val="0"/>
                </a:spcBef>
              </a:pPr>
              <a:r>
                <a:rPr lang="en-US" sz="2481" spc="24">
                  <a:solidFill>
                    <a:srgbClr val="FFFFFF"/>
                  </a:solidFill>
                  <a:latin typeface="Open Sauce Italics"/>
                </a:rPr>
                <a:t>Proposed Icon #2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884638" y="3442596"/>
            <a:ext cx="4473739" cy="636748"/>
            <a:chOff x="0" y="0"/>
            <a:chExt cx="1178269" cy="16770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1178269" cy="2153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24"/>
                </a:lnSpc>
                <a:spcBef>
                  <a:spcPct val="0"/>
                </a:spcBef>
              </a:pPr>
              <a:r>
                <a:rPr lang="en-US" sz="2481" spc="24">
                  <a:solidFill>
                    <a:srgbClr val="FFFFFF"/>
                  </a:solidFill>
                  <a:latin typeface="Open Sauce Italics"/>
                </a:rPr>
                <a:t>Proposed Icon #3</a:t>
              </a:r>
            </a:p>
          </p:txBody>
        </p:sp>
      </p:grpSp>
      <p:sp>
        <p:nvSpPr>
          <p:cNvPr id="16" name="Freeform 16"/>
          <p:cNvSpPr/>
          <p:nvPr/>
        </p:nvSpPr>
        <p:spPr>
          <a:xfrm>
            <a:off x="15408481" y="-2153153"/>
            <a:ext cx="4116356" cy="4116356"/>
          </a:xfrm>
          <a:custGeom>
            <a:avLst/>
            <a:gdLst/>
            <a:ahLst/>
            <a:cxnLst/>
            <a:rect l="l" t="t" r="r" b="b"/>
            <a:pathLst>
              <a:path w="4116356" h="4116356">
                <a:moveTo>
                  <a:pt x="0" y="0"/>
                </a:moveTo>
                <a:lnTo>
                  <a:pt x="4116355" y="0"/>
                </a:lnTo>
                <a:lnTo>
                  <a:pt x="4116355" y="4116356"/>
                </a:lnTo>
                <a:lnTo>
                  <a:pt x="0" y="41163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-2602379" y="0"/>
            <a:ext cx="3256087" cy="3256087"/>
          </a:xfrm>
          <a:custGeom>
            <a:avLst/>
            <a:gdLst/>
            <a:ahLst/>
            <a:cxnLst/>
            <a:rect l="l" t="t" r="r" b="b"/>
            <a:pathLst>
              <a:path w="3256087" h="3256087">
                <a:moveTo>
                  <a:pt x="0" y="0"/>
                </a:moveTo>
                <a:lnTo>
                  <a:pt x="3256087" y="0"/>
                </a:lnTo>
                <a:lnTo>
                  <a:pt x="3256087" y="3256087"/>
                </a:lnTo>
                <a:lnTo>
                  <a:pt x="0" y="32560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2866188" y="4206061"/>
            <a:ext cx="2600609" cy="3822699"/>
          </a:xfrm>
          <a:custGeom>
            <a:avLst/>
            <a:gdLst/>
            <a:ahLst/>
            <a:cxnLst/>
            <a:rect l="l" t="t" r="r" b="b"/>
            <a:pathLst>
              <a:path w="2600609" h="3822699">
                <a:moveTo>
                  <a:pt x="0" y="0"/>
                </a:moveTo>
                <a:lnTo>
                  <a:pt x="2600609" y="0"/>
                </a:lnTo>
                <a:lnTo>
                  <a:pt x="2600609" y="3822699"/>
                </a:lnTo>
                <a:lnTo>
                  <a:pt x="0" y="38226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7409083" y="4079343"/>
            <a:ext cx="3469835" cy="3822699"/>
          </a:xfrm>
          <a:custGeom>
            <a:avLst/>
            <a:gdLst/>
            <a:ahLst/>
            <a:cxnLst/>
            <a:rect l="l" t="t" r="r" b="b"/>
            <a:pathLst>
              <a:path w="3469835" h="3822699">
                <a:moveTo>
                  <a:pt x="0" y="0"/>
                </a:moveTo>
                <a:lnTo>
                  <a:pt x="3469834" y="0"/>
                </a:lnTo>
                <a:lnTo>
                  <a:pt x="3469834" y="3822700"/>
                </a:lnTo>
                <a:lnTo>
                  <a:pt x="0" y="38227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690980" y="1117986"/>
            <a:ext cx="10713642" cy="1442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86"/>
              </a:lnSpc>
            </a:pPr>
            <a:r>
              <a:rPr lang="en-US" sz="7888" spc="773">
                <a:solidFill>
                  <a:srgbClr val="FFFFFF"/>
                </a:solidFill>
                <a:latin typeface="Codec Pro ExtraBold"/>
              </a:rPr>
              <a:t>Equibank Icon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43050" y="-558218"/>
            <a:ext cx="3086100" cy="11299900"/>
            <a:chOff x="0" y="0"/>
            <a:chExt cx="812800" cy="29761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698915" y="8697813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596856" y="1332865"/>
            <a:ext cx="8233357" cy="6339550"/>
          </a:xfrm>
          <a:custGeom>
            <a:avLst/>
            <a:gdLst/>
            <a:ahLst/>
            <a:cxnLst/>
            <a:rect l="l" t="t" r="r" b="b"/>
            <a:pathLst>
              <a:path w="8233357" h="6339550">
                <a:moveTo>
                  <a:pt x="0" y="0"/>
                </a:moveTo>
                <a:lnTo>
                  <a:pt x="8233357" y="0"/>
                </a:lnTo>
                <a:lnTo>
                  <a:pt x="8233357" y="6339550"/>
                </a:lnTo>
                <a:lnTo>
                  <a:pt x="0" y="6339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04259" y="1257176"/>
            <a:ext cx="1758457" cy="6490928"/>
            <a:chOff x="0" y="0"/>
            <a:chExt cx="368852" cy="13615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852" cy="1361530"/>
            </a:xfrm>
            <a:custGeom>
              <a:avLst/>
              <a:gdLst/>
              <a:ahLst/>
              <a:cxnLst/>
              <a:rect l="l" t="t" r="r" b="b"/>
              <a:pathLst>
                <a:path w="368852" h="1361530">
                  <a:moveTo>
                    <a:pt x="0" y="0"/>
                  </a:moveTo>
                  <a:lnTo>
                    <a:pt x="368852" y="0"/>
                  </a:lnTo>
                  <a:lnTo>
                    <a:pt x="368852" y="1361530"/>
                  </a:lnTo>
                  <a:lnTo>
                    <a:pt x="0" y="1361530"/>
                  </a:ln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68852" cy="13805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370488" y="1589583"/>
            <a:ext cx="1176777" cy="898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6"/>
              </a:lnSpc>
            </a:pPr>
            <a:r>
              <a:rPr lang="en-US" sz="5363" spc="439">
                <a:solidFill>
                  <a:srgbClr val="FFFFFF"/>
                </a:solidFill>
                <a:latin typeface="Codec Pro ExtraBold Italics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95099" y="3870486"/>
            <a:ext cx="1176777" cy="898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6"/>
              </a:lnSpc>
            </a:pPr>
            <a:r>
              <a:rPr lang="en-US" sz="5363" spc="439">
                <a:solidFill>
                  <a:srgbClr val="FFFFFF"/>
                </a:solidFill>
                <a:latin typeface="Codec Pro ExtraBold Italics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95099" y="6151388"/>
            <a:ext cx="1176777" cy="898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6"/>
              </a:lnSpc>
            </a:pPr>
            <a:r>
              <a:rPr lang="en-US" sz="5363" spc="439">
                <a:solidFill>
                  <a:srgbClr val="FFFFFF"/>
                </a:solidFill>
                <a:latin typeface="Codec Pro ExtraBold Italics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142074" y="1559243"/>
            <a:ext cx="5001926" cy="1872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Open Sauce"/>
              </a:rPr>
              <a:t>The Icon gives you the idea that the software would listen to your banking transactions, hence the ear with a dollar sign integrated into its design.</a:t>
            </a:r>
          </a:p>
          <a:p>
            <a:pPr algn="l">
              <a:lnSpc>
                <a:spcPts val="2545"/>
              </a:lnSpc>
            </a:pPr>
            <a:endParaRPr lang="en-US" sz="1844" spc="180">
              <a:solidFill>
                <a:srgbClr val="231F20"/>
              </a:solidFill>
              <a:latin typeface="Open Sauce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094536" y="5850490"/>
            <a:ext cx="5049464" cy="1243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Open Sauce"/>
              </a:rPr>
              <a:t>The icon is simple and straight forward. Its design’s were made to ideally focus the attention on money and banking as a whole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104259" y="8214829"/>
            <a:ext cx="6667182" cy="300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Open Sauce"/>
              </a:rPr>
              <a:t>Laws used: Symmetry | Closure | Proximity |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142074" y="3791555"/>
            <a:ext cx="5001926" cy="1243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Open Sauce"/>
              </a:rPr>
              <a:t>The symmetry with the sound waves and the Equibank name makes it have a circular pattern surrounding the ear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Proposal</dc:title>
  <cp:revision>3</cp:revision>
  <dcterms:created xsi:type="dcterms:W3CDTF">2006-08-16T00:00:00Z</dcterms:created>
  <dcterms:modified xsi:type="dcterms:W3CDTF">2024-06-12T04:53:46Z</dcterms:modified>
  <dc:identifier>DAGF9cab-uo</dc:identifier>
</cp:coreProperties>
</file>