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embeddedFontLst>
    <p:embeddedFont>
      <p:font typeface="Merriweather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erriweatherSans-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MerriweatherSans-italic.fntdata"/><Relationship Id="rId14" Type="http://schemas.openxmlformats.org/officeDocument/2006/relationships/font" Target="fonts/MerriweatherSans-bold.fntdata"/><Relationship Id="rId16" Type="http://schemas.openxmlformats.org/officeDocument/2006/relationships/font" Target="fonts/Merriweather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pilotsearch.com/uploads/istock-1044328018.jpg" TargetMode="External"/><Relationship Id="rId3" Type="http://schemas.openxmlformats.org/officeDocument/2006/relationships/hyperlink" Target="https://www.cnbc.com/2021/12/26/bubblicious-used-car-prices-rising-faster-than-bitcoin-jim-bianco-warns-.html" TargetMode="External"/><Relationship Id="rId4" Type="http://schemas.openxmlformats.org/officeDocument/2006/relationships/hyperlink" Target="https://roadloans.com/wp-content/uploads/2018/03/072919-RL-Average-car-price-SEO-refresh_Graph_WP_1540x1000.jpg?w=1024"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ondaboardwalk.com/used-car-buying-checklist/" TargetMode="External"/><Relationship Id="rId3" Type="http://schemas.openxmlformats.org/officeDocument/2006/relationships/hyperlink" Target="https://www.hybridbizadvisors.com/blog/5-ways-increase-your-gross-profit-margin/"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5fb292069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5fb29206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t>Speaker Notes</a:t>
            </a:r>
            <a:endParaRPr b="1"/>
          </a:p>
          <a:p>
            <a:pPr indent="-317500" lvl="0" marL="457200" rtl="0" algn="l">
              <a:lnSpc>
                <a:spcPct val="115000"/>
              </a:lnSpc>
              <a:spcBef>
                <a:spcPts val="0"/>
              </a:spcBef>
              <a:spcAft>
                <a:spcPts val="0"/>
              </a:spcAft>
              <a:buSzPts val="1400"/>
              <a:buChar char="●"/>
            </a:pPr>
            <a:r>
              <a:rPr lang="en"/>
              <a:t>Context:  New vehicle shortages (COVID, supply chain failures, semiconductor shortages have encouraged consumers to buy pre-owned. We want to capitalize on that.</a:t>
            </a:r>
            <a:endParaRPr/>
          </a:p>
          <a:p>
            <a:pPr indent="-317500" lvl="0" marL="457200" rtl="0" algn="l">
              <a:lnSpc>
                <a:spcPct val="115000"/>
              </a:lnSpc>
              <a:spcBef>
                <a:spcPts val="0"/>
              </a:spcBef>
              <a:spcAft>
                <a:spcPts val="0"/>
              </a:spcAft>
              <a:buSzPts val="1400"/>
              <a:buChar char="●"/>
            </a:pPr>
            <a:r>
              <a:rPr lang="en"/>
              <a:t>Research Question: What decides resale value for vehicles in the UK?</a:t>
            </a:r>
            <a:endParaRPr/>
          </a:p>
          <a:p>
            <a:pPr indent="-317500" lvl="0" marL="457200" rtl="0" algn="l">
              <a:lnSpc>
                <a:spcPct val="115000"/>
              </a:lnSpc>
              <a:spcBef>
                <a:spcPts val="0"/>
              </a:spcBef>
              <a:spcAft>
                <a:spcPts val="0"/>
              </a:spcAft>
              <a:buSzPts val="1400"/>
              <a:buChar char="●"/>
            </a:pPr>
            <a:r>
              <a:rPr lang="en"/>
              <a:t>Where did our data come from and how was it generated? 100,000 Used Car Dataset from Kaggle, compilation of 9 individual datasets; data gathered via scraping</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u="sng">
                <a:solidFill>
                  <a:schemeClr val="hlink"/>
                </a:solidFill>
                <a:hlinkClick r:id="rId2"/>
              </a:rPr>
              <a:t>https://www.copilotsearch.com/uploads/istock-1044328018.jpg</a:t>
            </a:r>
            <a:r>
              <a:rPr lang="en">
                <a:solidFill>
                  <a:schemeClr val="dk1"/>
                </a:solidFill>
              </a:rPr>
              <a:t>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Image Options: </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3"/>
              </a:rPr>
              <a:t>https://www.cnbc.com/2021/12/26/bubblicious-used-car-prices-rising-faster-than-bitcoin-jim-bianco-warns-.html</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4"/>
              </a:rPr>
              <a:t>https://roadloans.com/wp-content/uploads/2018/03/072919-RL-Average-car-price-SEO-refresh_Graph_WP_1540x1000.jpg?w=1024</a:t>
            </a:r>
            <a:r>
              <a:rPr lang="en">
                <a:solidFill>
                  <a:schemeClr val="dk1"/>
                </a:solidFill>
              </a:rP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338026f3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338026f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Data &amp; Methodology Slide #½</a:t>
            </a:r>
            <a:endParaRPr>
              <a:solidFill>
                <a:schemeClr val="dk1"/>
              </a:solidFill>
            </a:endParaRPr>
          </a:p>
          <a:p>
            <a:pPr indent="0" lvl="0" marL="0" rtl="0" algn="l">
              <a:lnSpc>
                <a:spcPct val="115000"/>
              </a:lnSpc>
              <a:spcBef>
                <a:spcPts val="0"/>
              </a:spcBef>
              <a:spcAft>
                <a:spcPts val="0"/>
              </a:spcAft>
              <a:buNone/>
            </a:pPr>
            <a:r>
              <a:rPr b="1" lang="en">
                <a:solidFill>
                  <a:schemeClr val="dk1"/>
                </a:solidFill>
              </a:rPr>
              <a:t>Speaker Notes</a:t>
            </a:r>
            <a:r>
              <a:rPr lang="en">
                <a:solidFill>
                  <a:schemeClr val="dk1"/>
                </a:solidFill>
              </a:rPr>
              <a:t>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What are our variables &amp; why do they do a good job measuring our concept? Include units of observation.</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Explain causal map… Age in years, mileage in Imperial miles, Price in pounds, fuel economy in Imperial MPG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What variables did we decide not to use, and why?</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Removal of “other” category for transmission (9) and fuel type (247), decision not to use engine size due to data inaccuracies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338026f37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338026f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&amp; Methodology Slide #2/2</a:t>
            </a:r>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Anomalies, censored scales, artifacts of binning</a:t>
            </a:r>
            <a:endParaRPr sz="1200">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Mileage transformed to annual mileage (&lt;1% observations dropped) and then binned into low, med, and high (rooted in insurance industry standards)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Decision to control the range of fuel economy (does this constitute a censored scale?)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Final regression model: should we display this? Who is our audience..?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338026f37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338026f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Slide #</a:t>
            </a:r>
            <a:r>
              <a:rPr lang="en"/>
              <a:t>1/2</a:t>
            </a:r>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rPr lang="en"/>
              <a:t>Thank you Rick. So after defining our causal theory mentioned above, we got our hands on the data that details the resale listings of around 100,000 vehicles in the UK. Here you see each of those vehicles plotted out with our outcome variable along the Y axis, the resale price in British pounds sterling. As you can see from our X-axis plotting the age of the vehicle and coloring to distinguish how heavily-driven that car was, there is a fairly intuitive trend for older cars to be worth less than newer ones, and heavily-driven cars diminish in value the fastest.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quite a bit of variation leftover though, which makes sense. A car’s ownership history explains a lot about its resale value, but to get to a really useful model we must control for the baseline characteristics about the car - its fuel economy, whether its got a gas-powered or hybrid engine, is it a manual? So this motivates our model building process in next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338026f37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338026f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Slide #2/2</a:t>
            </a:r>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landed on three models when trying to find one that adequately explains price.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started out with no control variables and just our two explanatory variables of interest - how old is the car and how heavily-driven is it? This is the basic information a buyer might start with. This model says that, on average, every vehicle starts out at around £22.5k, and loses £2k pounds for every year since it was built. As a baseline, our model considered cars driven between 5k and 10k miles per year as the reference category, so that’s assumed by the constant. Lightly-driven cars that averaged less than 5000 miles per year were worth about £1k more on average than the baseline, while heavily-driven cars with over 10k miles per year were worth £1.4k less. We held aside a category for the cars that were the same year as the data collection, since we don’t yet know what their annual mileage would be and they’re obviously at peak value. As for the goodness-of-fit, we have a paltry R-squared 0.28 - I think we can do better.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Moving along to our second model, we add in two fixed effects to control for the type of vehicle (e.g., car, van, SUV) and fuel economy (i.e., the imperial mpg). These would be the next pieces of information a car buyer would want to know when evaluating a car for purchase. Including these variables grew our R-squared to 0.41, and each of the coefficients shrank towards zero - likely evidence of the mitigating effect of removing some omitted variable bias.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Finally, we land on our best model yet in the third column. Here we control for the fixed effects of transmission type, fuel type, and the country the car brand originates from. This represents the next level of information a car buyer would want to know. Here, our original coefficients from model 1 have each moved by a few hundred dollars but retain roughly the same magnitude and direction. Brand new cars have less of a premium, while the intercept nearly doubles. We end up with a satisfactory R-squared of 0.74. In all models, we observe statistical significance in the individual coefficients as well as the F-test for the models as a whole.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 will hand it over now to Jash to explain some of the limitations of this analysis.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338026f37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4338026f3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Slide #1/1</a:t>
            </a:r>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 Review CLM assumptions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What problems would occur if the CLM assumptions were violated?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How did we respond to any violations?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OVB and direction of bias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1   Limitations of our model</a:t>
            </a:r>
            <a:endParaRPr/>
          </a:p>
          <a:p>
            <a:pPr indent="0" lvl="0" marL="0" rtl="0" algn="l">
              <a:spcBef>
                <a:spcPts val="0"/>
              </a:spcBef>
              <a:spcAft>
                <a:spcPts val="0"/>
              </a:spcAft>
              <a:buClr>
                <a:schemeClr val="dk1"/>
              </a:buClr>
              <a:buSzPts val="1100"/>
              <a:buFont typeface="Arial"/>
              <a:buNone/>
            </a:pPr>
            <a:r>
              <a:rPr lang="en"/>
              <a:t>  1     * In order to run our model, the data it is being applied</a:t>
            </a:r>
            <a:endParaRPr/>
          </a:p>
          <a:p>
            <a:pPr indent="0" lvl="0" marL="0" rtl="0" algn="l">
              <a:spcBef>
                <a:spcPts val="0"/>
              </a:spcBef>
              <a:spcAft>
                <a:spcPts val="0"/>
              </a:spcAft>
              <a:buClr>
                <a:schemeClr val="dk1"/>
              </a:buClr>
              <a:buSzPts val="1100"/>
              <a:buFont typeface="Arial"/>
              <a:buNone/>
            </a:pPr>
            <a:r>
              <a:rPr lang="en"/>
              <a:t>  2       to must be independent and identically distributed. It is possible</a:t>
            </a:r>
            <a:endParaRPr/>
          </a:p>
          <a:p>
            <a:pPr indent="0" lvl="0" marL="0" rtl="0" algn="l">
              <a:spcBef>
                <a:spcPts val="0"/>
              </a:spcBef>
              <a:spcAft>
                <a:spcPts val="0"/>
              </a:spcAft>
              <a:buClr>
                <a:schemeClr val="dk1"/>
              </a:buClr>
              <a:buSzPts val="1100"/>
              <a:buFont typeface="Arial"/>
              <a:buNone/>
            </a:pPr>
            <a:r>
              <a:rPr lang="en"/>
              <a:t>  3       that there is some geographical clustering in our data</a:t>
            </a:r>
            <a:endParaRPr/>
          </a:p>
          <a:p>
            <a:pPr indent="0" lvl="0" marL="0" rtl="0" algn="l">
              <a:spcBef>
                <a:spcPts val="0"/>
              </a:spcBef>
              <a:spcAft>
                <a:spcPts val="0"/>
              </a:spcAft>
              <a:buClr>
                <a:schemeClr val="dk1"/>
              </a:buClr>
              <a:buSzPts val="1100"/>
              <a:buFont typeface="Arial"/>
              <a:buNone/>
            </a:pPr>
            <a:r>
              <a:rPr lang="en"/>
              <a:t>  4     * Each manufacturer's country of origin is taken into account, but the</a:t>
            </a:r>
            <a:endParaRPr/>
          </a:p>
          <a:p>
            <a:pPr indent="0" lvl="0" marL="0" rtl="0" algn="l">
              <a:spcBef>
                <a:spcPts val="0"/>
              </a:spcBef>
              <a:spcAft>
                <a:spcPts val="0"/>
              </a:spcAft>
              <a:buClr>
                <a:schemeClr val="dk1"/>
              </a:buClr>
              <a:buSzPts val="1100"/>
              <a:buFont typeface="Arial"/>
              <a:buNone/>
            </a:pPr>
            <a:r>
              <a:rPr lang="en"/>
              <a:t>  5       majority of the vehicles in the dataset come from germany</a:t>
            </a:r>
            <a:endParaRPr/>
          </a:p>
          <a:p>
            <a:pPr indent="0" lvl="0" marL="0" rtl="0" algn="l">
              <a:spcBef>
                <a:spcPts val="0"/>
              </a:spcBef>
              <a:spcAft>
                <a:spcPts val="0"/>
              </a:spcAft>
              <a:buClr>
                <a:schemeClr val="dk1"/>
              </a:buClr>
              <a:buSzPts val="1100"/>
              <a:buFont typeface="Arial"/>
              <a:buNone/>
            </a:pPr>
            <a:r>
              <a:rPr lang="en"/>
              <a:t>  6       * This affects the generalizability of our model</a:t>
            </a:r>
            <a:endParaRPr/>
          </a:p>
          <a:p>
            <a:pPr indent="0" lvl="0" marL="0" rtl="0" algn="l">
              <a:spcBef>
                <a:spcPts val="0"/>
              </a:spcBef>
              <a:spcAft>
                <a:spcPts val="0"/>
              </a:spcAft>
              <a:buClr>
                <a:schemeClr val="dk1"/>
              </a:buClr>
              <a:buSzPts val="1100"/>
              <a:buFont typeface="Arial"/>
              <a:buNone/>
            </a:pPr>
            <a:r>
              <a:rPr lang="en"/>
              <a:t>  7     * This model also does not take into account a couple important variables</a:t>
            </a:r>
            <a:endParaRPr/>
          </a:p>
          <a:p>
            <a:pPr indent="0" lvl="0" marL="0" rtl="0" algn="l">
              <a:spcBef>
                <a:spcPts val="0"/>
              </a:spcBef>
              <a:spcAft>
                <a:spcPts val="0"/>
              </a:spcAft>
              <a:buClr>
                <a:schemeClr val="dk1"/>
              </a:buClr>
              <a:buSzPts val="1100"/>
              <a:buFont typeface="Arial"/>
              <a:buNone/>
            </a:pPr>
            <a:r>
              <a:rPr lang="en"/>
              <a:t>  8       when it comes to selling a car: how long the car has been on the lot,</a:t>
            </a:r>
            <a:endParaRPr/>
          </a:p>
          <a:p>
            <a:pPr indent="0" lvl="0" marL="0" rtl="0" algn="l">
              <a:spcBef>
                <a:spcPts val="0"/>
              </a:spcBef>
              <a:spcAft>
                <a:spcPts val="0"/>
              </a:spcAft>
              <a:buClr>
                <a:schemeClr val="dk1"/>
              </a:buClr>
              <a:buSzPts val="1100"/>
              <a:buFont typeface="Arial"/>
              <a:buNone/>
            </a:pPr>
            <a:r>
              <a:rPr lang="en"/>
              <a:t>  9       and the cost of hosting a car on the lot for a period of time.</a:t>
            </a:r>
            <a:endParaRPr/>
          </a:p>
          <a:p>
            <a:pPr indent="0" lvl="0" marL="0" rtl="0" algn="l">
              <a:spcBef>
                <a:spcPts val="0"/>
              </a:spcBef>
              <a:spcAft>
                <a:spcPts val="0"/>
              </a:spcAft>
              <a:buClr>
                <a:schemeClr val="dk1"/>
              </a:buClr>
              <a:buSzPts val="1100"/>
              <a:buFont typeface="Arial"/>
              <a:buNone/>
            </a:pPr>
            <a:r>
              <a:rPr lang="en"/>
              <a:t> 10     * Also, generalizing this model outside of the UK would be difficult as</a:t>
            </a:r>
            <a:endParaRPr/>
          </a:p>
          <a:p>
            <a:pPr indent="0" lvl="0" marL="0" rtl="0" algn="l">
              <a:spcBef>
                <a:spcPts val="0"/>
              </a:spcBef>
              <a:spcAft>
                <a:spcPts val="0"/>
              </a:spcAft>
              <a:buClr>
                <a:schemeClr val="dk1"/>
              </a:buClr>
              <a:buSzPts val="1100"/>
              <a:buFont typeface="Arial"/>
              <a:buNone/>
            </a:pPr>
            <a:r>
              <a:rPr lang="en"/>
              <a:t> 11       there are differnt factors that must be taken into account. For example</a:t>
            </a:r>
            <a:endParaRPr/>
          </a:p>
          <a:p>
            <a:pPr indent="0" lvl="0" marL="0" rtl="0" algn="l">
              <a:spcBef>
                <a:spcPts val="0"/>
              </a:spcBef>
              <a:spcAft>
                <a:spcPts val="0"/>
              </a:spcAft>
              <a:buClr>
                <a:schemeClr val="dk1"/>
              </a:buClr>
              <a:buSzPts val="1100"/>
              <a:buFont typeface="Arial"/>
              <a:buNone/>
            </a:pPr>
            <a:r>
              <a:rPr lang="en"/>
              <a:t> 12       the increased cost of parts for European cars outside of Europe</a:t>
            </a:r>
            <a:endParaRPr/>
          </a:p>
          <a:p>
            <a:pPr indent="0" lvl="0" marL="0" rtl="0" algn="l">
              <a:spcBef>
                <a:spcPts val="0"/>
              </a:spcBef>
              <a:spcAft>
                <a:spcPts val="0"/>
              </a:spcAft>
              <a:buClr>
                <a:schemeClr val="dk1"/>
              </a:buClr>
              <a:buSzPts val="1100"/>
              <a:buFont typeface="Arial"/>
              <a:buNone/>
            </a:pPr>
            <a:r>
              <a:rPr lang="en"/>
              <a:t> 13     * As for Unique BLP, we observe some right skew in our metric variables, but</a:t>
            </a:r>
            <a:endParaRPr/>
          </a:p>
          <a:p>
            <a:pPr indent="0" lvl="0" marL="0" rtl="0" algn="l">
              <a:spcBef>
                <a:spcPts val="0"/>
              </a:spcBef>
              <a:spcAft>
                <a:spcPts val="0"/>
              </a:spcAft>
              <a:buClr>
                <a:schemeClr val="dk1"/>
              </a:buClr>
              <a:buSzPts val="1100"/>
              <a:buFont typeface="Arial"/>
              <a:buNone/>
            </a:pPr>
            <a:r>
              <a:rPr lang="en"/>
              <a:t> 14       we believe that their variance s finite, so the model satisfies the unique</a:t>
            </a:r>
            <a:endParaRPr/>
          </a:p>
          <a:p>
            <a:pPr indent="0" lvl="0" marL="0" rtl="0" algn="l">
              <a:spcBef>
                <a:spcPts val="0"/>
              </a:spcBef>
              <a:spcAft>
                <a:spcPts val="0"/>
              </a:spcAft>
              <a:buClr>
                <a:schemeClr val="dk1"/>
              </a:buClr>
              <a:buSzPts val="1100"/>
              <a:buFont typeface="Arial"/>
              <a:buNone/>
            </a:pPr>
            <a:r>
              <a:rPr lang="en"/>
              <a:t> 15       BLP assumption</a:t>
            </a:r>
            <a:endParaRPr/>
          </a:p>
          <a:p>
            <a:pPr indent="0" lvl="0" marL="0" rtl="0" algn="l">
              <a:spcBef>
                <a:spcPts val="0"/>
              </a:spcBef>
              <a:spcAft>
                <a:spcPts val="0"/>
              </a:spcAft>
              <a:buClr>
                <a:schemeClr val="dk1"/>
              </a:buClr>
              <a:buSzPts val="1100"/>
              <a:buFont typeface="Arial"/>
              <a:buNone/>
            </a:pPr>
            <a:r>
              <a:rPr lang="en"/>
              <a:t> 16     * With this model, reverse causality is not a concern. You cannot use the</a:t>
            </a:r>
            <a:endParaRPr/>
          </a:p>
          <a:p>
            <a:pPr indent="0" lvl="0" marL="0" rtl="0" algn="l">
              <a:spcBef>
                <a:spcPts val="0"/>
              </a:spcBef>
              <a:spcAft>
                <a:spcPts val="0"/>
              </a:spcAft>
              <a:buClr>
                <a:schemeClr val="dk1"/>
              </a:buClr>
              <a:buSzPts val="1100"/>
              <a:buFont typeface="Arial"/>
              <a:buNone/>
            </a:pPr>
            <a:r>
              <a:rPr lang="en"/>
              <a:t> 17       price of a used vehicle to determine all the specifications and usage of</a:t>
            </a:r>
            <a:endParaRPr/>
          </a:p>
          <a:p>
            <a:pPr indent="0" lvl="0" marL="0" rtl="0" algn="l">
              <a:spcBef>
                <a:spcPts val="0"/>
              </a:spcBef>
              <a:spcAft>
                <a:spcPts val="0"/>
              </a:spcAft>
              <a:buClr>
                <a:schemeClr val="dk1"/>
              </a:buClr>
              <a:buSzPts val="1100"/>
              <a:buFont typeface="Arial"/>
              <a:buNone/>
            </a:pPr>
            <a:r>
              <a:rPr lang="en"/>
              <a:t> 18       that vehicle.</a:t>
            </a:r>
            <a:endParaRPr/>
          </a:p>
          <a:p>
            <a:pPr indent="0" lvl="0" marL="0" rtl="0" algn="l">
              <a:spcBef>
                <a:spcPts val="0"/>
              </a:spcBef>
              <a:spcAft>
                <a:spcPts val="0"/>
              </a:spcAft>
              <a:buClr>
                <a:schemeClr val="dk1"/>
              </a:buClr>
              <a:buSzPts val="1100"/>
              <a:buFont typeface="Arial"/>
              <a:buNone/>
            </a:pPr>
            <a:r>
              <a:rPr lang="en"/>
              <a:t> 19     * To avoid having an outcome variable we crated an alternative variable to</a:t>
            </a:r>
            <a:endParaRPr/>
          </a:p>
          <a:p>
            <a:pPr indent="0" lvl="0" marL="0" rtl="0" algn="l">
              <a:spcBef>
                <a:spcPts val="0"/>
              </a:spcBef>
              <a:spcAft>
                <a:spcPts val="0"/>
              </a:spcAft>
              <a:buClr>
                <a:schemeClr val="dk1"/>
              </a:buClr>
              <a:buSzPts val="1100"/>
              <a:buFont typeface="Arial"/>
              <a:buNone/>
            </a:pPr>
            <a:r>
              <a:rPr lang="en"/>
              <a:t> 20       represent the mileage of each vehicle over the years since it was</a:t>
            </a:r>
            <a:endParaRPr/>
          </a:p>
          <a:p>
            <a:pPr indent="0" lvl="0" marL="0" rtl="0" algn="l">
              <a:spcBef>
                <a:spcPts val="0"/>
              </a:spcBef>
              <a:spcAft>
                <a:spcPts val="0"/>
              </a:spcAft>
              <a:buClr>
                <a:schemeClr val="dk1"/>
              </a:buClr>
              <a:buSzPts val="1100"/>
              <a:buFont typeface="Arial"/>
              <a:buNone/>
            </a:pPr>
            <a:r>
              <a:rPr lang="en"/>
              <a:t> 21       manufactured.</a:t>
            </a:r>
            <a:endParaRPr/>
          </a:p>
          <a:p>
            <a:pPr indent="0" lvl="0" marL="0" rtl="0" algn="l">
              <a:spcBef>
                <a:spcPts val="0"/>
              </a:spcBef>
              <a:spcAft>
                <a:spcPts val="0"/>
              </a:spcAft>
              <a:buClr>
                <a:schemeClr val="dk1"/>
              </a:buClr>
              <a:buSzPts val="1100"/>
              <a:buFont typeface="Arial"/>
              <a:buNone/>
            </a:pPr>
            <a:r>
              <a:rPr lang="en"/>
              <a:t> 22     * Addressing omitted variable bias. We do not take into account the number of</a:t>
            </a:r>
            <a:endParaRPr/>
          </a:p>
          <a:p>
            <a:pPr indent="0" lvl="0" marL="0" rtl="0" algn="l">
              <a:spcBef>
                <a:spcPts val="0"/>
              </a:spcBef>
              <a:spcAft>
                <a:spcPts val="0"/>
              </a:spcAft>
              <a:buClr>
                <a:schemeClr val="dk1"/>
              </a:buClr>
              <a:buSzPts val="1100"/>
              <a:buFont typeface="Arial"/>
              <a:buNone/>
            </a:pPr>
            <a:r>
              <a:rPr lang="en"/>
              <a:t> 23       collisions a vehicle has been in. Adding this variable would likely cause</a:t>
            </a:r>
            <a:endParaRPr/>
          </a:p>
          <a:p>
            <a:pPr indent="0" lvl="0" marL="0" rtl="0" algn="l">
              <a:spcBef>
                <a:spcPts val="0"/>
              </a:spcBef>
              <a:spcAft>
                <a:spcPts val="0"/>
              </a:spcAft>
              <a:buClr>
                <a:schemeClr val="dk1"/>
              </a:buClr>
              <a:buSzPts val="1100"/>
              <a:buFont typeface="Arial"/>
              <a:buNone/>
            </a:pPr>
            <a:r>
              <a:rPr lang="en"/>
              <a:t> 24       our models slope to tilt away from zero.</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338026f37_0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338026f3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Briefly summarize the work</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Review the research question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Discuss reasonable generalizations of the model based firmly within our analysis, and their limitations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https://www.hondaboardwalk.com/used-car-buying-checklist/</a:t>
            </a:r>
            <a:r>
              <a:rPr lang="en"/>
              <a:t> </a:t>
            </a:r>
            <a:endParaRPr/>
          </a:p>
          <a:p>
            <a:pPr indent="0" lvl="0" marL="0" rtl="0" algn="l">
              <a:spcBef>
                <a:spcPts val="0"/>
              </a:spcBef>
              <a:spcAft>
                <a:spcPts val="0"/>
              </a:spcAft>
              <a:buNone/>
            </a:pPr>
            <a:r>
              <a:rPr lang="en" u="sng">
                <a:solidFill>
                  <a:schemeClr val="hlink"/>
                </a:solidFill>
                <a:hlinkClick r:id="rId3"/>
              </a:rPr>
              <a:t>https://www.hybridbizadvisors.com/blog/5-ways-increase-your-gross-profit-margin/</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685800" y="291695"/>
            <a:ext cx="6813900" cy="1639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a:solidFill>
                  <a:srgbClr val="C2822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4"/>
          <p:cNvSpPr txBox="1"/>
          <p:nvPr>
            <p:ph idx="1" type="subTitle"/>
          </p:nvPr>
        </p:nvSpPr>
        <p:spPr>
          <a:xfrm>
            <a:off x="685800" y="2575258"/>
            <a:ext cx="6400800" cy="1113600"/>
          </a:xfrm>
          <a:prstGeom prst="rect">
            <a:avLst/>
          </a:prstGeom>
          <a:noFill/>
          <a:ln>
            <a:noFill/>
          </a:ln>
        </p:spPr>
        <p:txBody>
          <a:bodyPr anchorCtr="0" anchor="t" bIns="45700" lIns="91425" spcFirstLastPara="1" rIns="91425" wrap="square" tIns="45700">
            <a:noAutofit/>
          </a:bodyPr>
          <a:lstStyle>
            <a:lvl1pPr lvl="0" rtl="0" algn="l">
              <a:spcBef>
                <a:spcPts val="440"/>
              </a:spcBef>
              <a:spcAft>
                <a:spcPts val="0"/>
              </a:spcAft>
              <a:buClr>
                <a:srgbClr val="2D637F"/>
              </a:buClr>
              <a:buSzPts val="2200"/>
              <a:buNone/>
              <a:defRPr>
                <a:solidFill>
                  <a:srgbClr val="2D637F"/>
                </a:solidFill>
              </a:defRPr>
            </a:lvl1pPr>
            <a:lvl2pPr lvl="1" rtl="0" algn="ctr">
              <a:spcBef>
                <a:spcPts val="400"/>
              </a:spcBef>
              <a:spcAft>
                <a:spcPts val="0"/>
              </a:spcAft>
              <a:buClr>
                <a:srgbClr val="888888"/>
              </a:buClr>
              <a:buSzPts val="2000"/>
              <a:buNone/>
              <a:defRPr>
                <a:solidFill>
                  <a:srgbClr val="888888"/>
                </a:solidFill>
              </a:defRPr>
            </a:lvl2pPr>
            <a:lvl3pPr lvl="2" rtl="0" algn="ctr">
              <a:spcBef>
                <a:spcPts val="360"/>
              </a:spcBef>
              <a:spcAft>
                <a:spcPts val="0"/>
              </a:spcAft>
              <a:buClr>
                <a:srgbClr val="888888"/>
              </a:buClr>
              <a:buSzPts val="1800"/>
              <a:buNone/>
              <a:defRPr>
                <a:solidFill>
                  <a:srgbClr val="888888"/>
                </a:solidFill>
              </a:defRPr>
            </a:lvl3pPr>
            <a:lvl4pPr lvl="3" rtl="0" algn="ctr">
              <a:spcBef>
                <a:spcPts val="320"/>
              </a:spcBef>
              <a:spcAft>
                <a:spcPts val="0"/>
              </a:spcAft>
              <a:buClr>
                <a:srgbClr val="888888"/>
              </a:buClr>
              <a:buSzPts val="1600"/>
              <a:buNone/>
              <a:defRPr>
                <a:solidFill>
                  <a:srgbClr val="888888"/>
                </a:solidFill>
              </a:defRPr>
            </a:lvl4pPr>
            <a:lvl5pPr lvl="4" rtl="0" algn="ctr">
              <a:spcBef>
                <a:spcPts val="280"/>
              </a:spcBef>
              <a:spcAft>
                <a:spcPts val="0"/>
              </a:spcAft>
              <a:buClr>
                <a:srgbClr val="888888"/>
              </a:buClr>
              <a:buSzPts val="14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1" name="Shape 61"/>
        <p:cNvGrpSpPr/>
        <p:nvPr/>
      </p:nvGrpSpPr>
      <p:grpSpPr>
        <a:xfrm>
          <a:off x="0" y="0"/>
          <a:ext cx="0" cy="0"/>
          <a:chOff x="0" y="0"/>
          <a:chExt cx="0" cy="0"/>
        </a:xfrm>
      </p:grpSpPr>
      <p:sp>
        <p:nvSpPr>
          <p:cNvPr id="62" name="Google Shape;62;p15"/>
          <p:cNvSpPr txBox="1"/>
          <p:nvPr>
            <p:ph type="title"/>
          </p:nvPr>
        </p:nvSpPr>
        <p:spPr>
          <a:xfrm>
            <a:off x="457201" y="281762"/>
            <a:ext cx="7464300" cy="1143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5"/>
          <p:cNvSpPr txBox="1"/>
          <p:nvPr>
            <p:ph idx="1" type="body"/>
          </p:nvPr>
        </p:nvSpPr>
        <p:spPr>
          <a:xfrm>
            <a:off x="457201" y="1837778"/>
            <a:ext cx="3717900" cy="37113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lvl1pPr>
            <a:lvl2pPr indent="-317500" lvl="1" marL="914400" rtl="0" algn="l">
              <a:spcBef>
                <a:spcPts val="400"/>
              </a:spcBef>
              <a:spcAft>
                <a:spcPts val="0"/>
              </a:spcAft>
              <a:buClr>
                <a:srgbClr val="2D637F"/>
              </a:buClr>
              <a:buSzPts val="1400"/>
              <a:buChar char="–"/>
              <a:defRPr sz="1400"/>
            </a:lvl2pPr>
            <a:lvl3pPr indent="-317500" lvl="2" marL="1371600" rtl="0" algn="l">
              <a:spcBef>
                <a:spcPts val="360"/>
              </a:spcBef>
              <a:spcAft>
                <a:spcPts val="0"/>
              </a:spcAft>
              <a:buClr>
                <a:srgbClr val="2D637F"/>
              </a:buClr>
              <a:buSzPts val="1400"/>
              <a:buChar char="•"/>
              <a:defRPr sz="1400"/>
            </a:lvl3pPr>
            <a:lvl4pPr indent="-317500" lvl="3" marL="1828800" rtl="0" algn="l">
              <a:spcBef>
                <a:spcPts val="320"/>
              </a:spcBef>
              <a:spcAft>
                <a:spcPts val="0"/>
              </a:spcAft>
              <a:buClr>
                <a:srgbClr val="2D637F"/>
              </a:buClr>
              <a:buSzPts val="1400"/>
              <a:buChar char="–"/>
              <a:defRPr sz="1400"/>
            </a:lvl4pPr>
            <a:lvl5pPr indent="-317500" lvl="4" marL="2286000" rtl="0" algn="l">
              <a:spcBef>
                <a:spcPts val="280"/>
              </a:spcBef>
              <a:spcAft>
                <a:spcPts val="0"/>
              </a:spcAft>
              <a:buClr>
                <a:srgbClr val="2D637F"/>
              </a:buClr>
              <a:buSzPts val="1400"/>
              <a:buChar char="»"/>
              <a:defRPr/>
            </a:lvl5pPr>
            <a:lvl6pPr indent="-317500" lvl="5" marL="2743200" rtl="0" algn="l">
              <a:spcBef>
                <a:spcPts val="360"/>
              </a:spcBef>
              <a:spcAft>
                <a:spcPts val="0"/>
              </a:spcAft>
              <a:buClr>
                <a:schemeClr val="dk1"/>
              </a:buClr>
              <a:buSzPts val="1400"/>
              <a:buChar char="•"/>
              <a:defRPr sz="1400"/>
            </a:lvl6pPr>
            <a:lvl7pPr indent="-317500" lvl="6" marL="3200400" rtl="0" algn="l">
              <a:spcBef>
                <a:spcPts val="360"/>
              </a:spcBef>
              <a:spcAft>
                <a:spcPts val="0"/>
              </a:spcAft>
              <a:buClr>
                <a:schemeClr val="dk1"/>
              </a:buClr>
              <a:buSzPts val="1400"/>
              <a:buChar char="•"/>
              <a:defRPr sz="1400"/>
            </a:lvl7pPr>
            <a:lvl8pPr indent="-317500" lvl="7" marL="3657600" rtl="0" algn="l">
              <a:spcBef>
                <a:spcPts val="360"/>
              </a:spcBef>
              <a:spcAft>
                <a:spcPts val="0"/>
              </a:spcAft>
              <a:buClr>
                <a:schemeClr val="dk1"/>
              </a:buClr>
              <a:buSzPts val="1400"/>
              <a:buChar char="•"/>
              <a:defRPr sz="1400"/>
            </a:lvl8pPr>
            <a:lvl9pPr indent="-317500" lvl="8" marL="4114800" rtl="0" algn="l">
              <a:spcBef>
                <a:spcPts val="360"/>
              </a:spcBef>
              <a:spcAft>
                <a:spcPts val="0"/>
              </a:spcAft>
              <a:buClr>
                <a:schemeClr val="dk1"/>
              </a:buClr>
              <a:buSzPts val="1400"/>
              <a:buChar char="•"/>
              <a:defRPr sz="1400"/>
            </a:lvl9pPr>
          </a:lstStyle>
          <a:p/>
        </p:txBody>
      </p:sp>
      <p:sp>
        <p:nvSpPr>
          <p:cNvPr id="64" name="Google Shape;64;p15"/>
          <p:cNvSpPr txBox="1"/>
          <p:nvPr>
            <p:ph idx="2" type="body"/>
          </p:nvPr>
        </p:nvSpPr>
        <p:spPr>
          <a:xfrm>
            <a:off x="4175125" y="1837778"/>
            <a:ext cx="3746400" cy="37113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solidFill>
                  <a:srgbClr val="2D637F"/>
                </a:solidFill>
              </a:defRPr>
            </a:lvl1pPr>
            <a:lvl2pPr indent="-317500" lvl="1" marL="914400" rtl="0" algn="l">
              <a:spcBef>
                <a:spcPts val="400"/>
              </a:spcBef>
              <a:spcAft>
                <a:spcPts val="0"/>
              </a:spcAft>
              <a:buClr>
                <a:srgbClr val="2D637F"/>
              </a:buClr>
              <a:buSzPts val="1400"/>
              <a:buChar char="–"/>
              <a:defRPr sz="1400">
                <a:solidFill>
                  <a:srgbClr val="2D637F"/>
                </a:solidFill>
              </a:defRPr>
            </a:lvl2pPr>
            <a:lvl3pPr indent="-317500" lvl="2" marL="1371600" rtl="0" algn="l">
              <a:spcBef>
                <a:spcPts val="360"/>
              </a:spcBef>
              <a:spcAft>
                <a:spcPts val="0"/>
              </a:spcAft>
              <a:buClr>
                <a:srgbClr val="2D637F"/>
              </a:buClr>
              <a:buSzPts val="1400"/>
              <a:buChar char="•"/>
              <a:defRPr sz="1400">
                <a:solidFill>
                  <a:srgbClr val="2D637F"/>
                </a:solidFill>
              </a:defRPr>
            </a:lvl3pPr>
            <a:lvl4pPr indent="-317500" lvl="3" marL="1828800" rtl="0" algn="l">
              <a:spcBef>
                <a:spcPts val="320"/>
              </a:spcBef>
              <a:spcAft>
                <a:spcPts val="0"/>
              </a:spcAft>
              <a:buClr>
                <a:srgbClr val="2D637F"/>
              </a:buClr>
              <a:buSzPts val="1400"/>
              <a:buChar char="–"/>
              <a:defRPr sz="1400">
                <a:solidFill>
                  <a:srgbClr val="2D637F"/>
                </a:solidFill>
              </a:defRPr>
            </a:lvl4pPr>
            <a:lvl5pPr indent="-317500" lvl="4" marL="2286000" rtl="0" algn="l">
              <a:spcBef>
                <a:spcPts val="280"/>
              </a:spcBef>
              <a:spcAft>
                <a:spcPts val="0"/>
              </a:spcAft>
              <a:buClr>
                <a:srgbClr val="2D637F"/>
              </a:buClr>
              <a:buSzPts val="1400"/>
              <a:buChar char="»"/>
              <a:defRPr>
                <a:solidFill>
                  <a:srgbClr val="2D637F"/>
                </a:solidFill>
              </a:defRPr>
            </a:lvl5pPr>
            <a:lvl6pPr indent="-317500" lvl="5" marL="2743200" rtl="0" algn="l">
              <a:spcBef>
                <a:spcPts val="360"/>
              </a:spcBef>
              <a:spcAft>
                <a:spcPts val="0"/>
              </a:spcAft>
              <a:buClr>
                <a:schemeClr val="dk1"/>
              </a:buClr>
              <a:buSzPts val="1400"/>
              <a:buChar char="•"/>
              <a:defRPr sz="1400"/>
            </a:lvl6pPr>
            <a:lvl7pPr indent="-317500" lvl="6" marL="3200400" rtl="0" algn="l">
              <a:spcBef>
                <a:spcPts val="360"/>
              </a:spcBef>
              <a:spcAft>
                <a:spcPts val="0"/>
              </a:spcAft>
              <a:buClr>
                <a:schemeClr val="dk1"/>
              </a:buClr>
              <a:buSzPts val="1400"/>
              <a:buChar char="•"/>
              <a:defRPr sz="1400"/>
            </a:lvl7pPr>
            <a:lvl8pPr indent="-317500" lvl="7" marL="3657600" rtl="0" algn="l">
              <a:spcBef>
                <a:spcPts val="360"/>
              </a:spcBef>
              <a:spcAft>
                <a:spcPts val="0"/>
              </a:spcAft>
              <a:buClr>
                <a:schemeClr val="dk1"/>
              </a:buClr>
              <a:buSzPts val="1400"/>
              <a:buChar char="•"/>
              <a:defRPr sz="1400"/>
            </a:lvl8pPr>
            <a:lvl9pPr indent="-317500" lvl="8" marL="4114800" rtl="0" algn="l">
              <a:spcBef>
                <a:spcPts val="360"/>
              </a:spcBef>
              <a:spcAft>
                <a:spcPts val="0"/>
              </a:spcAft>
              <a:buClr>
                <a:schemeClr val="dk1"/>
              </a:buClr>
              <a:buSzPts val="1400"/>
              <a:buChar char="•"/>
              <a:defRPr sz="1400"/>
            </a:lvl9pPr>
          </a:lstStyle>
          <a:p/>
        </p:txBody>
      </p:sp>
      <p:sp>
        <p:nvSpPr>
          <p:cNvPr id="65" name="Google Shape;65;p1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sp>
        <p:nvSpPr>
          <p:cNvPr id="67" name="Google Shape;67;p16"/>
          <p:cNvSpPr txBox="1"/>
          <p:nvPr>
            <p:ph type="title"/>
          </p:nvPr>
        </p:nvSpPr>
        <p:spPr>
          <a:xfrm>
            <a:off x="457200" y="308737"/>
            <a:ext cx="7766100" cy="1150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6"/>
          <p:cNvSpPr txBox="1"/>
          <p:nvPr>
            <p:ph idx="1" type="body"/>
          </p:nvPr>
        </p:nvSpPr>
        <p:spPr>
          <a:xfrm>
            <a:off x="457200" y="2016925"/>
            <a:ext cx="7740600" cy="3290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2D637F"/>
              </a:buClr>
              <a:buSzPts val="1800"/>
              <a:buChar char="•"/>
              <a:defRPr/>
            </a:lvl1pPr>
            <a:lvl2pPr indent="-342900" lvl="1" marL="914400" rtl="0" algn="l">
              <a:spcBef>
                <a:spcPts val="360"/>
              </a:spcBef>
              <a:spcAft>
                <a:spcPts val="0"/>
              </a:spcAft>
              <a:buClr>
                <a:srgbClr val="2D637F"/>
              </a:buClr>
              <a:buSzPts val="1800"/>
              <a:buChar char="–"/>
              <a:defRPr/>
            </a:lvl2pPr>
            <a:lvl3pPr indent="-342900" lvl="2" marL="1371600" rtl="0" algn="l">
              <a:spcBef>
                <a:spcPts val="360"/>
              </a:spcBef>
              <a:spcAft>
                <a:spcPts val="0"/>
              </a:spcAft>
              <a:buClr>
                <a:srgbClr val="2D637F"/>
              </a:buClr>
              <a:buSzPts val="1800"/>
              <a:buChar char="•"/>
              <a:defRPr/>
            </a:lvl3pPr>
            <a:lvl4pPr indent="-342900" lvl="3" marL="1828800" rtl="0" algn="l">
              <a:spcBef>
                <a:spcPts val="360"/>
              </a:spcBef>
              <a:spcAft>
                <a:spcPts val="0"/>
              </a:spcAft>
              <a:buClr>
                <a:srgbClr val="2D637F"/>
              </a:buClr>
              <a:buSzPts val="1800"/>
              <a:buChar char="–"/>
              <a:defRPr/>
            </a:lvl4pPr>
            <a:lvl5pPr indent="-342900" lvl="4" marL="2286000" rtl="0" algn="l">
              <a:spcBef>
                <a:spcPts val="360"/>
              </a:spcBef>
              <a:spcAft>
                <a:spcPts val="0"/>
              </a:spcAft>
              <a:buClr>
                <a:srgbClr val="2D637F"/>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9" name="Google Shape;69;p1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0" name="Shape 70"/>
        <p:cNvGrpSpPr/>
        <p:nvPr/>
      </p:nvGrpSpPr>
      <p:grpSpPr>
        <a:xfrm>
          <a:off x="0" y="0"/>
          <a:ext cx="0" cy="0"/>
          <a:chOff x="0" y="0"/>
          <a:chExt cx="0" cy="0"/>
        </a:xfrm>
      </p:grpSpPr>
      <p:sp>
        <p:nvSpPr>
          <p:cNvPr id="71" name="Google Shape;71;p17"/>
          <p:cNvSpPr txBox="1"/>
          <p:nvPr>
            <p:ph type="title"/>
          </p:nvPr>
        </p:nvSpPr>
        <p:spPr>
          <a:xfrm>
            <a:off x="568325" y="2017296"/>
            <a:ext cx="7772400" cy="1996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C28220"/>
              </a:buClr>
              <a:buSzPts val="4200"/>
              <a:buFont typeface="Georgia"/>
              <a:buNone/>
              <a:defRPr b="0" sz="42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7"/>
          <p:cNvSpPr txBox="1"/>
          <p:nvPr>
            <p:ph idx="1" type="body"/>
          </p:nvPr>
        </p:nvSpPr>
        <p:spPr>
          <a:xfrm>
            <a:off x="568325" y="1019342"/>
            <a:ext cx="7772400" cy="895500"/>
          </a:xfrm>
          <a:prstGeom prst="rect">
            <a:avLst/>
          </a:prstGeom>
          <a:noFill/>
          <a:ln>
            <a:noFill/>
          </a:ln>
        </p:spPr>
        <p:txBody>
          <a:bodyPr anchorCtr="0" anchor="b" bIns="45700" lIns="91425" spcFirstLastPara="1" rIns="91425" wrap="square" tIns="45700">
            <a:noAutofit/>
          </a:bodyPr>
          <a:lstStyle>
            <a:lvl1pPr indent="-228600" lvl="0" marL="457200" rtl="0" algn="l">
              <a:spcBef>
                <a:spcPts val="440"/>
              </a:spcBef>
              <a:spcAft>
                <a:spcPts val="0"/>
              </a:spcAft>
              <a:buClr>
                <a:srgbClr val="2D637F"/>
              </a:buClr>
              <a:buSzPts val="2200"/>
              <a:buNone/>
              <a:defRPr sz="2200">
                <a:solidFill>
                  <a:srgbClr val="2D637F"/>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73" name="Google Shape;73;p1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8"/>
          <p:cNvSpPr txBox="1"/>
          <p:nvPr>
            <p:ph type="title"/>
          </p:nvPr>
        </p:nvSpPr>
        <p:spPr>
          <a:xfrm>
            <a:off x="381000" y="3729789"/>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C28220"/>
              </a:buClr>
              <a:buSzPts val="2000"/>
              <a:buFont typeface="Georgia"/>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8"/>
          <p:cNvSpPr/>
          <p:nvPr>
            <p:ph idx="2" type="pic"/>
          </p:nvPr>
        </p:nvSpPr>
        <p:spPr>
          <a:xfrm>
            <a:off x="381000" y="358775"/>
            <a:ext cx="5486400" cy="3371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2D637F"/>
              </a:buClr>
              <a:buSzPts val="3200"/>
              <a:buFont typeface="Arial"/>
              <a:buNone/>
              <a:defRPr b="0" i="0" sz="3200" u="none" cap="none" strike="noStrike">
                <a:solidFill>
                  <a:srgbClr val="2D637F"/>
                </a:solidFill>
                <a:latin typeface="Merriweather Sans"/>
                <a:ea typeface="Merriweather Sans"/>
                <a:cs typeface="Merriweather Sans"/>
                <a:sym typeface="Merriweather Sans"/>
              </a:defRPr>
            </a:lvl1pPr>
            <a:lvl2pPr lvl="1" marR="0" rtl="0" algn="l">
              <a:spcBef>
                <a:spcPts val="560"/>
              </a:spcBef>
              <a:spcAft>
                <a:spcPts val="0"/>
              </a:spcAft>
              <a:buClr>
                <a:srgbClr val="2D637F"/>
              </a:buClr>
              <a:buSzPts val="2800"/>
              <a:buFont typeface="Arial"/>
              <a:buNone/>
              <a:defRPr b="0" i="0" sz="2800" u="none" cap="none" strike="noStrike">
                <a:solidFill>
                  <a:srgbClr val="2D637F"/>
                </a:solidFill>
                <a:latin typeface="Merriweather Sans"/>
                <a:ea typeface="Merriweather Sans"/>
                <a:cs typeface="Merriweather Sans"/>
                <a:sym typeface="Merriweather Sans"/>
              </a:defRPr>
            </a:lvl2pPr>
            <a:lvl3pPr lvl="2" marR="0" rtl="0" algn="l">
              <a:spcBef>
                <a:spcPts val="480"/>
              </a:spcBef>
              <a:spcAft>
                <a:spcPts val="0"/>
              </a:spcAft>
              <a:buClr>
                <a:srgbClr val="2D637F"/>
              </a:buClr>
              <a:buSzPts val="2400"/>
              <a:buFont typeface="Arial"/>
              <a:buNone/>
              <a:defRPr b="0" i="0" sz="2400" u="none" cap="none" strike="noStrike">
                <a:solidFill>
                  <a:srgbClr val="2D637F"/>
                </a:solidFill>
                <a:latin typeface="Merriweather Sans"/>
                <a:ea typeface="Merriweather Sans"/>
                <a:cs typeface="Merriweather Sans"/>
                <a:sym typeface="Merriweather Sans"/>
              </a:defRPr>
            </a:lvl3pPr>
            <a:lvl4pPr lvl="3" marR="0" rtl="0" algn="l">
              <a:spcBef>
                <a:spcPts val="400"/>
              </a:spcBef>
              <a:spcAft>
                <a:spcPts val="0"/>
              </a:spcAft>
              <a:buClr>
                <a:srgbClr val="2D637F"/>
              </a:buClr>
              <a:buSzPts val="2000"/>
              <a:buFont typeface="Arial"/>
              <a:buNone/>
              <a:defRPr b="0" i="0" sz="2000" u="none" cap="none" strike="noStrike">
                <a:solidFill>
                  <a:srgbClr val="2D637F"/>
                </a:solidFill>
                <a:latin typeface="Merriweather Sans"/>
                <a:ea typeface="Merriweather Sans"/>
                <a:cs typeface="Merriweather Sans"/>
                <a:sym typeface="Merriweather Sans"/>
              </a:defRPr>
            </a:lvl4pPr>
            <a:lvl5pPr lvl="4" marR="0" rtl="0" algn="l">
              <a:spcBef>
                <a:spcPts val="400"/>
              </a:spcBef>
              <a:spcAft>
                <a:spcPts val="0"/>
              </a:spcAft>
              <a:buClr>
                <a:srgbClr val="2D637F"/>
              </a:buClr>
              <a:buSzPts val="2000"/>
              <a:buFont typeface="Arial"/>
              <a:buNone/>
              <a:defRPr b="0" i="0" sz="2000" u="none" cap="none" strike="noStrike">
                <a:solidFill>
                  <a:srgbClr val="2D637F"/>
                </a:solidFill>
                <a:latin typeface="Merriweather Sans"/>
                <a:ea typeface="Merriweather Sans"/>
                <a:cs typeface="Merriweather Sans"/>
                <a:sym typeface="Merriweather San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7" name="Google Shape;77;p18"/>
          <p:cNvSpPr txBox="1"/>
          <p:nvPr>
            <p:ph idx="1" type="body"/>
          </p:nvPr>
        </p:nvSpPr>
        <p:spPr>
          <a:xfrm>
            <a:off x="381000" y="4296527"/>
            <a:ext cx="5486400" cy="4773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rgbClr val="2D637F"/>
              </a:buClr>
              <a:buSzPts val="1400"/>
              <a:buNone/>
              <a:defRPr sz="1400"/>
            </a:lvl1pPr>
            <a:lvl2pPr indent="-228600" lvl="1" marL="914400" rtl="0" algn="l">
              <a:spcBef>
                <a:spcPts val="240"/>
              </a:spcBef>
              <a:spcAft>
                <a:spcPts val="0"/>
              </a:spcAft>
              <a:buClr>
                <a:srgbClr val="2D637F"/>
              </a:buClr>
              <a:buSzPts val="1200"/>
              <a:buNone/>
              <a:defRPr sz="1200"/>
            </a:lvl2pPr>
            <a:lvl3pPr indent="-228600" lvl="2" marL="1371600" rtl="0" algn="l">
              <a:spcBef>
                <a:spcPts val="200"/>
              </a:spcBef>
              <a:spcAft>
                <a:spcPts val="0"/>
              </a:spcAft>
              <a:buClr>
                <a:srgbClr val="2D637F"/>
              </a:buClr>
              <a:buSzPts val="1000"/>
              <a:buNone/>
              <a:defRPr sz="1000"/>
            </a:lvl3pPr>
            <a:lvl4pPr indent="-228600" lvl="3" marL="1828800" rtl="0" algn="l">
              <a:spcBef>
                <a:spcPts val="180"/>
              </a:spcBef>
              <a:spcAft>
                <a:spcPts val="0"/>
              </a:spcAft>
              <a:buClr>
                <a:srgbClr val="2D637F"/>
              </a:buClr>
              <a:buSzPts val="900"/>
              <a:buNone/>
              <a:defRPr sz="900"/>
            </a:lvl4pPr>
            <a:lvl5pPr indent="-228600" lvl="4" marL="2286000" rtl="0" algn="l">
              <a:spcBef>
                <a:spcPts val="180"/>
              </a:spcBef>
              <a:spcAft>
                <a:spcPts val="0"/>
              </a:spcAft>
              <a:buClr>
                <a:srgbClr val="2D637F"/>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78" name="Google Shape;78;p1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79" name="Shape 79"/>
        <p:cNvGrpSpPr/>
        <p:nvPr/>
      </p:nvGrpSpPr>
      <p:grpSpPr>
        <a:xfrm>
          <a:off x="0" y="0"/>
          <a:ext cx="0" cy="0"/>
          <a:chOff x="0" y="0"/>
          <a:chExt cx="0" cy="0"/>
        </a:xfrm>
      </p:grpSpPr>
      <p:sp>
        <p:nvSpPr>
          <p:cNvPr id="80" name="Google Shape;80;p19"/>
          <p:cNvSpPr txBox="1"/>
          <p:nvPr>
            <p:ph type="title"/>
          </p:nvPr>
        </p:nvSpPr>
        <p:spPr>
          <a:xfrm>
            <a:off x="457201" y="1041995"/>
            <a:ext cx="3008400" cy="404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C28220"/>
              </a:buClr>
              <a:buSzPts val="2000"/>
              <a:buFont typeface="Georgia"/>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9"/>
          <p:cNvSpPr txBox="1"/>
          <p:nvPr>
            <p:ph idx="1" type="body"/>
          </p:nvPr>
        </p:nvSpPr>
        <p:spPr>
          <a:xfrm>
            <a:off x="3575050" y="1041996"/>
            <a:ext cx="4537200" cy="3657300"/>
          </a:xfrm>
          <a:prstGeom prst="rect">
            <a:avLst/>
          </a:prstGeom>
          <a:noFill/>
          <a:ln>
            <a:noFill/>
          </a:ln>
        </p:spPr>
        <p:txBody>
          <a:bodyPr anchorCtr="0" anchor="t" bIns="45700" lIns="91425" spcFirstLastPara="1" rIns="91425" wrap="square" tIns="45700">
            <a:noAutofit/>
          </a:bodyPr>
          <a:lstStyle>
            <a:lvl1pPr indent="-355600" lvl="0" marL="457200" rtl="0" algn="l">
              <a:spcBef>
                <a:spcPts val="400"/>
              </a:spcBef>
              <a:spcAft>
                <a:spcPts val="0"/>
              </a:spcAft>
              <a:buClr>
                <a:srgbClr val="2D637F"/>
              </a:buClr>
              <a:buSzPts val="2000"/>
              <a:buChar char="•"/>
              <a:defRPr sz="2000"/>
            </a:lvl1pPr>
            <a:lvl2pPr indent="-342900" lvl="1" marL="914400" rtl="0" algn="l">
              <a:spcBef>
                <a:spcPts val="360"/>
              </a:spcBef>
              <a:spcAft>
                <a:spcPts val="0"/>
              </a:spcAft>
              <a:buClr>
                <a:srgbClr val="2D637F"/>
              </a:buClr>
              <a:buSzPts val="1800"/>
              <a:buChar char="–"/>
              <a:defRPr sz="1800"/>
            </a:lvl2pPr>
            <a:lvl3pPr indent="-342900" lvl="2" marL="1371600" rtl="0" algn="l">
              <a:spcBef>
                <a:spcPts val="360"/>
              </a:spcBef>
              <a:spcAft>
                <a:spcPts val="0"/>
              </a:spcAft>
              <a:buClr>
                <a:srgbClr val="2D637F"/>
              </a:buClr>
              <a:buSzPts val="1800"/>
              <a:buChar char="•"/>
              <a:defRPr sz="1800"/>
            </a:lvl3pPr>
            <a:lvl4pPr indent="-330200" lvl="3" marL="1828800" rtl="0" algn="l">
              <a:spcBef>
                <a:spcPts val="320"/>
              </a:spcBef>
              <a:spcAft>
                <a:spcPts val="0"/>
              </a:spcAft>
              <a:buClr>
                <a:srgbClr val="2D637F"/>
              </a:buClr>
              <a:buSzPts val="1600"/>
              <a:buChar char="–"/>
              <a:defRPr sz="1600"/>
            </a:lvl4pPr>
            <a:lvl5pPr indent="-317500" lvl="4" marL="2286000" rtl="0" algn="l">
              <a:spcBef>
                <a:spcPts val="280"/>
              </a:spcBef>
              <a:spcAft>
                <a:spcPts val="0"/>
              </a:spcAft>
              <a:buClr>
                <a:srgbClr val="2D637F"/>
              </a:buClr>
              <a:buSzPts val="1400"/>
              <a:buChar char="»"/>
              <a:defRPr sz="14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82" name="Google Shape;82;p19"/>
          <p:cNvSpPr txBox="1"/>
          <p:nvPr>
            <p:ph idx="2" type="body"/>
          </p:nvPr>
        </p:nvSpPr>
        <p:spPr>
          <a:xfrm>
            <a:off x="457201" y="1531652"/>
            <a:ext cx="3008400" cy="3167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rgbClr val="2D637F"/>
              </a:buClr>
              <a:buSzPts val="1400"/>
              <a:buNone/>
              <a:defRPr sz="1400"/>
            </a:lvl1pPr>
            <a:lvl2pPr indent="-228600" lvl="1" marL="914400" rtl="0" algn="l">
              <a:spcBef>
                <a:spcPts val="240"/>
              </a:spcBef>
              <a:spcAft>
                <a:spcPts val="0"/>
              </a:spcAft>
              <a:buClr>
                <a:srgbClr val="2D637F"/>
              </a:buClr>
              <a:buSzPts val="1200"/>
              <a:buNone/>
              <a:defRPr sz="1200"/>
            </a:lvl2pPr>
            <a:lvl3pPr indent="-228600" lvl="2" marL="1371600" rtl="0" algn="l">
              <a:spcBef>
                <a:spcPts val="200"/>
              </a:spcBef>
              <a:spcAft>
                <a:spcPts val="0"/>
              </a:spcAft>
              <a:buClr>
                <a:srgbClr val="2D637F"/>
              </a:buClr>
              <a:buSzPts val="1000"/>
              <a:buNone/>
              <a:defRPr sz="1000"/>
            </a:lvl3pPr>
            <a:lvl4pPr indent="-228600" lvl="3" marL="1828800" rtl="0" algn="l">
              <a:spcBef>
                <a:spcPts val="180"/>
              </a:spcBef>
              <a:spcAft>
                <a:spcPts val="0"/>
              </a:spcAft>
              <a:buClr>
                <a:srgbClr val="2D637F"/>
              </a:buClr>
              <a:buSzPts val="900"/>
              <a:buNone/>
              <a:defRPr sz="900"/>
            </a:lvl4pPr>
            <a:lvl5pPr indent="-228600" lvl="4" marL="2286000" rtl="0" algn="l">
              <a:spcBef>
                <a:spcPts val="180"/>
              </a:spcBef>
              <a:spcAft>
                <a:spcPts val="0"/>
              </a:spcAft>
              <a:buClr>
                <a:srgbClr val="2D637F"/>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83" name="Google Shape;83;p1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2.xml"/><Relationship Id="rId10" Type="http://schemas.openxmlformats.org/officeDocument/2006/relationships/theme" Target="../theme/theme3.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nvSpPr>
        <p:spPr>
          <a:xfrm>
            <a:off x="267368" y="5307263"/>
            <a:ext cx="138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3"/>
          <p:cNvSpPr txBox="1"/>
          <p:nvPr>
            <p:ph type="title"/>
          </p:nvPr>
        </p:nvSpPr>
        <p:spPr>
          <a:xfrm>
            <a:off x="457200" y="525956"/>
            <a:ext cx="8229600" cy="11433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C28220"/>
              </a:buClr>
              <a:buSzPts val="3000"/>
              <a:buFont typeface="Georgia"/>
              <a:buNone/>
              <a:defRPr b="0" i="0" sz="3000" u="none" cap="none" strike="noStrike">
                <a:solidFill>
                  <a:srgbClr val="C2822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3" name="Google Shape;53;p13"/>
          <p:cNvSpPr txBox="1"/>
          <p:nvPr>
            <p:ph idx="1" type="body"/>
          </p:nvPr>
        </p:nvSpPr>
        <p:spPr>
          <a:xfrm>
            <a:off x="457200" y="1808079"/>
            <a:ext cx="8229600" cy="252630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44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1pPr>
            <a:lvl2pPr indent="-317500" lvl="1" marL="914400" marR="0" rtl="0" algn="l">
              <a:spcBef>
                <a:spcPts val="40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2pPr>
            <a:lvl3pPr indent="-317500" lvl="2" marL="1371600" marR="0" rtl="0" algn="l">
              <a:spcBef>
                <a:spcPts val="36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3pPr>
            <a:lvl4pPr indent="-317500" lvl="3" marL="1828800" marR="0" rtl="0" algn="l">
              <a:spcBef>
                <a:spcPts val="32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4pPr>
            <a:lvl5pPr indent="-317500" lvl="4" marL="2286000" marR="0" rtl="0" algn="l">
              <a:spcBef>
                <a:spcPts val="28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5pPr>
            <a:lvl6pPr indent="-317500" lvl="5" marL="27432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6pPr>
            <a:lvl7pPr indent="-317500" lvl="6" marL="32004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7pPr>
            <a:lvl8pPr indent="-317500" lvl="7" marL="36576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8pPr>
            <a:lvl9pPr indent="-317500" lvl="8" marL="41148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9pPr>
          </a:lstStyle>
          <a:p/>
        </p:txBody>
      </p:sp>
      <p:pic>
        <p:nvPicPr>
          <p:cNvPr id="54" name="Google Shape;54;p13"/>
          <p:cNvPicPr preferRelativeResize="0"/>
          <p:nvPr/>
        </p:nvPicPr>
        <p:blipFill rotWithShape="1">
          <a:blip r:embed="rId1">
            <a:alphaModFix/>
          </a:blip>
          <a:srcRect b="0" l="0" r="0" t="0"/>
          <a:stretch/>
        </p:blipFill>
        <p:spPr>
          <a:xfrm>
            <a:off x="6274508" y="1"/>
            <a:ext cx="2152119" cy="1338513"/>
          </a:xfrm>
          <a:prstGeom prst="rect">
            <a:avLst/>
          </a:prstGeom>
          <a:noFill/>
          <a:ln>
            <a:noFill/>
          </a:ln>
        </p:spPr>
      </p:pic>
      <p:pic>
        <p:nvPicPr>
          <p:cNvPr id="55" name="Google Shape;55;p13"/>
          <p:cNvPicPr preferRelativeResize="0"/>
          <p:nvPr/>
        </p:nvPicPr>
        <p:blipFill rotWithShape="1">
          <a:blip r:embed="rId2">
            <a:alphaModFix/>
          </a:blip>
          <a:srcRect b="0" l="0" r="0" t="0"/>
          <a:stretch/>
        </p:blipFill>
        <p:spPr>
          <a:xfrm>
            <a:off x="0" y="5598567"/>
            <a:ext cx="9144000" cy="997534"/>
          </a:xfrm>
          <a:prstGeom prst="rect">
            <a:avLst/>
          </a:prstGeom>
          <a:noFill/>
          <a:ln>
            <a:noFill/>
          </a:ln>
        </p:spPr>
      </p:pic>
      <p:pic>
        <p:nvPicPr>
          <p:cNvPr id="56" name="Google Shape;56;p13"/>
          <p:cNvPicPr preferRelativeResize="0"/>
          <p:nvPr/>
        </p:nvPicPr>
        <p:blipFill rotWithShape="1">
          <a:blip r:embed="rId3">
            <a:alphaModFix/>
          </a:blip>
          <a:srcRect b="0" l="0" r="0" t="0"/>
          <a:stretch/>
        </p:blipFill>
        <p:spPr>
          <a:xfrm>
            <a:off x="369049" y="6019295"/>
            <a:ext cx="1256177" cy="300037"/>
          </a:xfrm>
          <a:prstGeom prst="rect">
            <a:avLst/>
          </a:prstGeom>
          <a:noFill/>
          <a:ln>
            <a:noFill/>
          </a:ln>
        </p:spPr>
      </p:pic>
      <p:sp>
        <p:nvSpPr>
          <p:cNvPr id="57" name="Google Shape;57;p13"/>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sz="1300">
                <a:solidFill>
                  <a:srgbClr val="2D637F"/>
                </a:solidFill>
                <a:latin typeface="Merriweather Sans"/>
                <a:ea typeface="Merriweather Sans"/>
                <a:cs typeface="Merriweather Sans"/>
                <a:sym typeface="Merriweather Sans"/>
              </a:defRPr>
            </a:lvl1pPr>
            <a:lvl2pPr lvl="1" rtl="0" algn="r">
              <a:buNone/>
              <a:defRPr sz="1300">
                <a:solidFill>
                  <a:srgbClr val="2D637F"/>
                </a:solidFill>
                <a:latin typeface="Merriweather Sans"/>
                <a:ea typeface="Merriweather Sans"/>
                <a:cs typeface="Merriweather Sans"/>
                <a:sym typeface="Merriweather Sans"/>
              </a:defRPr>
            </a:lvl2pPr>
            <a:lvl3pPr lvl="2" rtl="0" algn="r">
              <a:buNone/>
              <a:defRPr sz="1300">
                <a:solidFill>
                  <a:srgbClr val="2D637F"/>
                </a:solidFill>
                <a:latin typeface="Merriweather Sans"/>
                <a:ea typeface="Merriweather Sans"/>
                <a:cs typeface="Merriweather Sans"/>
                <a:sym typeface="Merriweather Sans"/>
              </a:defRPr>
            </a:lvl3pPr>
            <a:lvl4pPr lvl="3" rtl="0" algn="r">
              <a:buNone/>
              <a:defRPr sz="1300">
                <a:solidFill>
                  <a:srgbClr val="2D637F"/>
                </a:solidFill>
                <a:latin typeface="Merriweather Sans"/>
                <a:ea typeface="Merriweather Sans"/>
                <a:cs typeface="Merriweather Sans"/>
                <a:sym typeface="Merriweather Sans"/>
              </a:defRPr>
            </a:lvl4pPr>
            <a:lvl5pPr lvl="4" rtl="0" algn="r">
              <a:buNone/>
              <a:defRPr sz="1300">
                <a:solidFill>
                  <a:srgbClr val="2D637F"/>
                </a:solidFill>
                <a:latin typeface="Merriweather Sans"/>
                <a:ea typeface="Merriweather Sans"/>
                <a:cs typeface="Merriweather Sans"/>
                <a:sym typeface="Merriweather Sans"/>
              </a:defRPr>
            </a:lvl5pPr>
            <a:lvl6pPr lvl="5" rtl="0" algn="r">
              <a:buNone/>
              <a:defRPr sz="1300">
                <a:solidFill>
                  <a:srgbClr val="2D637F"/>
                </a:solidFill>
                <a:latin typeface="Merriweather Sans"/>
                <a:ea typeface="Merriweather Sans"/>
                <a:cs typeface="Merriweather Sans"/>
                <a:sym typeface="Merriweather Sans"/>
              </a:defRPr>
            </a:lvl6pPr>
            <a:lvl7pPr lvl="6" rtl="0" algn="r">
              <a:buNone/>
              <a:defRPr sz="1300">
                <a:solidFill>
                  <a:srgbClr val="2D637F"/>
                </a:solidFill>
                <a:latin typeface="Merriweather Sans"/>
                <a:ea typeface="Merriweather Sans"/>
                <a:cs typeface="Merriweather Sans"/>
                <a:sym typeface="Merriweather Sans"/>
              </a:defRPr>
            </a:lvl7pPr>
            <a:lvl8pPr lvl="7" rtl="0" algn="r">
              <a:buNone/>
              <a:defRPr sz="1300">
                <a:solidFill>
                  <a:srgbClr val="2D637F"/>
                </a:solidFill>
                <a:latin typeface="Merriweather Sans"/>
                <a:ea typeface="Merriweather Sans"/>
                <a:cs typeface="Merriweather Sans"/>
                <a:sym typeface="Merriweather Sans"/>
              </a:defRPr>
            </a:lvl8pPr>
            <a:lvl9pPr lvl="8" rtl="0" algn="r">
              <a:buNone/>
              <a:defRPr sz="1300">
                <a:solidFill>
                  <a:srgbClr val="2D637F"/>
                </a:solidFill>
                <a:latin typeface="Merriweather Sans"/>
                <a:ea typeface="Merriweather Sans"/>
                <a:cs typeface="Merriweather Sans"/>
                <a:sym typeface="Merriweather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0"/>
          <p:cNvSpPr txBox="1"/>
          <p:nvPr>
            <p:ph type="ctrTitle"/>
          </p:nvPr>
        </p:nvSpPr>
        <p:spPr>
          <a:xfrm>
            <a:off x="1165050" y="263470"/>
            <a:ext cx="6813900" cy="1639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200"/>
              <a:t>What Decides Resale Value for Vehicles in the UK?</a:t>
            </a:r>
            <a:endParaRPr sz="3200"/>
          </a:p>
        </p:txBody>
      </p:sp>
      <p:sp>
        <p:nvSpPr>
          <p:cNvPr id="89" name="Google Shape;89;p20"/>
          <p:cNvSpPr txBox="1"/>
          <p:nvPr>
            <p:ph idx="1" type="subTitle"/>
          </p:nvPr>
        </p:nvSpPr>
        <p:spPr>
          <a:xfrm>
            <a:off x="1371600" y="4683450"/>
            <a:ext cx="6400800" cy="10767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sz="1700">
                <a:solidFill>
                  <a:srgbClr val="2D637F"/>
                </a:solidFill>
              </a:rPr>
              <a:t>Rick Chen, Chase Madson, Maria Manna  &amp; Jash Sompalli</a:t>
            </a:r>
            <a:endParaRPr sz="1700">
              <a:solidFill>
                <a:srgbClr val="2D637F"/>
              </a:solidFill>
            </a:endParaRPr>
          </a:p>
          <a:p>
            <a:pPr indent="0" lvl="0" marL="0" rtl="0" algn="ctr">
              <a:spcBef>
                <a:spcPts val="440"/>
              </a:spcBef>
              <a:spcAft>
                <a:spcPts val="0"/>
              </a:spcAft>
              <a:buNone/>
            </a:pPr>
            <a:r>
              <a:rPr lang="en" sz="1700">
                <a:solidFill>
                  <a:srgbClr val="2D637F"/>
                </a:solidFill>
              </a:rPr>
              <a:t>Acme, Inc.</a:t>
            </a:r>
            <a:endParaRPr sz="1700">
              <a:solidFill>
                <a:srgbClr val="2D637F"/>
              </a:solidFill>
            </a:endParaRPr>
          </a:p>
          <a:p>
            <a:pPr indent="0" lvl="0" marL="0" rtl="0" algn="ctr">
              <a:spcBef>
                <a:spcPts val="440"/>
              </a:spcBef>
              <a:spcAft>
                <a:spcPts val="0"/>
              </a:spcAft>
              <a:buNone/>
            </a:pPr>
            <a:r>
              <a:rPr lang="en" sz="1700">
                <a:solidFill>
                  <a:srgbClr val="2D637F"/>
                </a:solidFill>
              </a:rPr>
              <a:t>August 4th, 2022</a:t>
            </a:r>
            <a:endParaRPr sz="1700">
              <a:solidFill>
                <a:srgbClr val="2D637F"/>
              </a:solidFill>
            </a:endParaRPr>
          </a:p>
          <a:p>
            <a:pPr indent="0" lvl="0" marL="0" rtl="0" algn="l">
              <a:spcBef>
                <a:spcPts val="440"/>
              </a:spcBef>
              <a:spcAft>
                <a:spcPts val="0"/>
              </a:spcAft>
              <a:buNone/>
            </a:pPr>
            <a:r>
              <a:t/>
            </a:r>
            <a:endParaRPr sz="1600">
              <a:solidFill>
                <a:srgbClr val="000000"/>
              </a:solidFill>
            </a:endParaRPr>
          </a:p>
        </p:txBody>
      </p:sp>
      <p:pic>
        <p:nvPicPr>
          <p:cNvPr id="90" name="Google Shape;90;p20"/>
          <p:cNvPicPr preferRelativeResize="0"/>
          <p:nvPr/>
        </p:nvPicPr>
        <p:blipFill>
          <a:blip r:embed="rId3">
            <a:alphaModFix/>
          </a:blip>
          <a:stretch>
            <a:fillRect/>
          </a:stretch>
        </p:blipFill>
        <p:spPr>
          <a:xfrm>
            <a:off x="2381938" y="1653300"/>
            <a:ext cx="4380128" cy="2920075"/>
          </a:xfrm>
          <a:prstGeom prst="rect">
            <a:avLst/>
          </a:prstGeom>
          <a:noFill/>
          <a:ln>
            <a:noFill/>
          </a:ln>
        </p:spPr>
      </p:pic>
      <p:pic>
        <p:nvPicPr>
          <p:cNvPr id="91" name="Google Shape;91;p20"/>
          <p:cNvPicPr preferRelativeResize="0"/>
          <p:nvPr/>
        </p:nvPicPr>
        <p:blipFill>
          <a:blip r:embed="rId4">
            <a:alphaModFix/>
          </a:blip>
          <a:stretch>
            <a:fillRect/>
          </a:stretch>
        </p:blipFill>
        <p:spPr>
          <a:xfrm>
            <a:off x="-5152800" y="2674550"/>
            <a:ext cx="4983475" cy="3463775"/>
          </a:xfrm>
          <a:prstGeom prst="rect">
            <a:avLst/>
          </a:prstGeom>
          <a:noFill/>
          <a:ln>
            <a:noFill/>
          </a:ln>
        </p:spPr>
      </p:pic>
      <p:pic>
        <p:nvPicPr>
          <p:cNvPr id="92" name="Google Shape;92;p20"/>
          <p:cNvPicPr preferRelativeResize="0"/>
          <p:nvPr/>
        </p:nvPicPr>
        <p:blipFill rotWithShape="1">
          <a:blip r:embed="rId5">
            <a:alphaModFix/>
          </a:blip>
          <a:srcRect b="16701" l="10344" r="9030" t="0"/>
          <a:stretch/>
        </p:blipFill>
        <p:spPr>
          <a:xfrm>
            <a:off x="-3764346" y="3709997"/>
            <a:ext cx="1586419" cy="11392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Basic Causal Map</a:t>
            </a:r>
            <a:endParaRPr/>
          </a:p>
        </p:txBody>
      </p:sp>
      <p:pic>
        <p:nvPicPr>
          <p:cNvPr id="98" name="Google Shape;98;p21"/>
          <p:cNvPicPr preferRelativeResize="0"/>
          <p:nvPr/>
        </p:nvPicPr>
        <p:blipFill rotWithShape="1">
          <a:blip r:embed="rId3">
            <a:alphaModFix/>
          </a:blip>
          <a:srcRect b="52054" l="33587" r="34678" t="16172"/>
          <a:stretch/>
        </p:blipFill>
        <p:spPr>
          <a:xfrm>
            <a:off x="1591725" y="1712125"/>
            <a:ext cx="5841998" cy="3290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Causal Map with Annual Mileage Brackets</a:t>
            </a:r>
            <a:endParaRPr/>
          </a:p>
        </p:txBody>
      </p:sp>
      <p:pic>
        <p:nvPicPr>
          <p:cNvPr id="104" name="Google Shape;104;p22"/>
          <p:cNvPicPr preferRelativeResize="0"/>
          <p:nvPr/>
        </p:nvPicPr>
        <p:blipFill rotWithShape="1">
          <a:blip r:embed="rId3">
            <a:alphaModFix/>
          </a:blip>
          <a:srcRect b="16904" l="31050" r="32221" t="51428"/>
          <a:stretch/>
        </p:blipFill>
        <p:spPr>
          <a:xfrm>
            <a:off x="731275" y="1678750"/>
            <a:ext cx="7217952" cy="3500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Results: Price Trends for Used Vehicles Based on Age and Use</a:t>
            </a:r>
            <a:endParaRPr/>
          </a:p>
        </p:txBody>
      </p:sp>
      <p:sp>
        <p:nvSpPr>
          <p:cNvPr id="110" name="Google Shape;110;p23"/>
          <p:cNvSpPr txBox="1"/>
          <p:nvPr>
            <p:ph idx="1" type="body"/>
          </p:nvPr>
        </p:nvSpPr>
        <p:spPr>
          <a:xfrm>
            <a:off x="457200" y="2016925"/>
            <a:ext cx="7740600" cy="3290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11" name="Google Shape;111;p23"/>
          <p:cNvPicPr preferRelativeResize="0"/>
          <p:nvPr/>
        </p:nvPicPr>
        <p:blipFill rotWithShape="1">
          <a:blip r:embed="rId3">
            <a:alphaModFix/>
          </a:blip>
          <a:srcRect b="2444" l="0" r="0" t="12398"/>
          <a:stretch/>
        </p:blipFill>
        <p:spPr>
          <a:xfrm>
            <a:off x="71438" y="1478137"/>
            <a:ext cx="9001125" cy="390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Results</a:t>
            </a:r>
            <a:endParaRPr/>
          </a:p>
        </p:txBody>
      </p:sp>
      <p:sp>
        <p:nvSpPr>
          <p:cNvPr id="117" name="Google Shape;117;p24"/>
          <p:cNvSpPr txBox="1"/>
          <p:nvPr>
            <p:ph idx="1" type="body"/>
          </p:nvPr>
        </p:nvSpPr>
        <p:spPr>
          <a:xfrm>
            <a:off x="457200" y="2016925"/>
            <a:ext cx="7740600" cy="3290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18" name="Google Shape;118;p24"/>
          <p:cNvPicPr preferRelativeResize="0"/>
          <p:nvPr/>
        </p:nvPicPr>
        <p:blipFill rotWithShape="1">
          <a:blip r:embed="rId3">
            <a:alphaModFix/>
          </a:blip>
          <a:srcRect b="7935" l="0" r="0" t="0"/>
          <a:stretch/>
        </p:blipFill>
        <p:spPr>
          <a:xfrm>
            <a:off x="0" y="457200"/>
            <a:ext cx="9143999" cy="6169375"/>
          </a:xfrm>
          <a:prstGeom prst="rect">
            <a:avLst/>
          </a:prstGeom>
          <a:noFill/>
          <a:ln>
            <a:noFill/>
          </a:ln>
        </p:spPr>
      </p:pic>
      <p:pic>
        <p:nvPicPr>
          <p:cNvPr id="119" name="Google Shape;119;p24"/>
          <p:cNvPicPr preferRelativeResize="0"/>
          <p:nvPr/>
        </p:nvPicPr>
        <p:blipFill>
          <a:blip r:embed="rId4">
            <a:alphaModFix/>
          </a:blip>
          <a:stretch>
            <a:fillRect/>
          </a:stretch>
        </p:blipFill>
        <p:spPr>
          <a:xfrm>
            <a:off x="0" y="6626575"/>
            <a:ext cx="6775179" cy="231425"/>
          </a:xfrm>
          <a:prstGeom prst="rect">
            <a:avLst/>
          </a:prstGeom>
          <a:noFill/>
          <a:ln>
            <a:noFill/>
          </a:ln>
        </p:spPr>
      </p:pic>
      <p:pic>
        <p:nvPicPr>
          <p:cNvPr id="120" name="Google Shape;120;p24"/>
          <p:cNvPicPr preferRelativeResize="0"/>
          <p:nvPr/>
        </p:nvPicPr>
        <p:blipFill rotWithShape="1">
          <a:blip r:embed="rId5">
            <a:alphaModFix/>
          </a:blip>
          <a:srcRect b="49003" l="0" r="0" t="0"/>
          <a:stretch/>
        </p:blipFill>
        <p:spPr>
          <a:xfrm>
            <a:off x="0" y="38300"/>
            <a:ext cx="9067801" cy="346625"/>
          </a:xfrm>
          <a:prstGeom prst="rect">
            <a:avLst/>
          </a:prstGeom>
          <a:noFill/>
          <a:ln>
            <a:noFill/>
          </a:ln>
        </p:spPr>
      </p:pic>
      <p:pic>
        <p:nvPicPr>
          <p:cNvPr id="121" name="Google Shape;121;p24"/>
          <p:cNvPicPr preferRelativeResize="0"/>
          <p:nvPr/>
        </p:nvPicPr>
        <p:blipFill rotWithShape="1">
          <a:blip r:embed="rId5">
            <a:alphaModFix/>
          </a:blip>
          <a:srcRect b="0" l="0" r="0" t="77960"/>
          <a:stretch/>
        </p:blipFill>
        <p:spPr>
          <a:xfrm>
            <a:off x="0" y="308733"/>
            <a:ext cx="9067801" cy="14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Limitations</a:t>
            </a:r>
            <a:endParaRPr/>
          </a:p>
        </p:txBody>
      </p:sp>
      <p:sp>
        <p:nvSpPr>
          <p:cNvPr id="127" name="Google Shape;127;p25"/>
          <p:cNvSpPr txBox="1"/>
          <p:nvPr>
            <p:ph idx="1" type="body"/>
          </p:nvPr>
        </p:nvSpPr>
        <p:spPr>
          <a:xfrm>
            <a:off x="457200" y="2016925"/>
            <a:ext cx="7740600" cy="3290100"/>
          </a:xfrm>
          <a:prstGeom prst="rect">
            <a:avLst/>
          </a:prstGeom>
        </p:spPr>
        <p:txBody>
          <a:bodyPr anchorCtr="0" anchor="t" bIns="45700" lIns="91425" spcFirstLastPara="1" rIns="91425" wrap="square" tIns="45700">
            <a:noAutofit/>
          </a:bodyPr>
          <a:lstStyle/>
          <a:p>
            <a:pPr indent="-361950" lvl="0" marL="457200" rtl="0" algn="l">
              <a:lnSpc>
                <a:spcPct val="115000"/>
              </a:lnSpc>
              <a:spcBef>
                <a:spcPts val="360"/>
              </a:spcBef>
              <a:spcAft>
                <a:spcPts val="0"/>
              </a:spcAft>
              <a:buSzPts val="2100"/>
              <a:buChar char="•"/>
            </a:pPr>
            <a:r>
              <a:rPr lang="en" sz="1700"/>
              <a:t>IID</a:t>
            </a:r>
            <a:endParaRPr sz="1700"/>
          </a:p>
          <a:p>
            <a:pPr indent="-361950" lvl="0" marL="457200" rtl="0" algn="l">
              <a:lnSpc>
                <a:spcPct val="115000"/>
              </a:lnSpc>
              <a:spcBef>
                <a:spcPts val="0"/>
              </a:spcBef>
              <a:spcAft>
                <a:spcPts val="0"/>
              </a:spcAft>
              <a:buSzPts val="2100"/>
              <a:buChar char="•"/>
            </a:pPr>
            <a:r>
              <a:rPr lang="en" sz="1700"/>
              <a:t>Omitted Variable Bias</a:t>
            </a:r>
            <a:endParaRPr sz="1700"/>
          </a:p>
          <a:p>
            <a:pPr indent="-361950" lvl="1" marL="914400" rtl="0" algn="l">
              <a:lnSpc>
                <a:spcPct val="115000"/>
              </a:lnSpc>
              <a:spcBef>
                <a:spcPts val="0"/>
              </a:spcBef>
              <a:spcAft>
                <a:spcPts val="0"/>
              </a:spcAft>
              <a:buSzPts val="2100"/>
              <a:buChar char="–"/>
            </a:pPr>
            <a:r>
              <a:rPr lang="en" sz="1700"/>
              <a:t>Costs associated with an asset not selling</a:t>
            </a:r>
            <a:endParaRPr sz="1700"/>
          </a:p>
          <a:p>
            <a:pPr indent="-361950" lvl="0" marL="457200" rtl="0" algn="l">
              <a:lnSpc>
                <a:spcPct val="115000"/>
              </a:lnSpc>
              <a:spcBef>
                <a:spcPts val="0"/>
              </a:spcBef>
              <a:spcAft>
                <a:spcPts val="0"/>
              </a:spcAft>
              <a:buSzPts val="2100"/>
              <a:buChar char="•"/>
            </a:pPr>
            <a:r>
              <a:rPr lang="en" sz="1700"/>
              <a:t>Data Origin and Generalizability</a:t>
            </a:r>
            <a:endParaRPr sz="1700"/>
          </a:p>
          <a:p>
            <a:pPr indent="-361950" lvl="0" marL="457200" rtl="0" algn="l">
              <a:lnSpc>
                <a:spcPct val="115000"/>
              </a:lnSpc>
              <a:spcBef>
                <a:spcPts val="0"/>
              </a:spcBef>
              <a:spcAft>
                <a:spcPts val="0"/>
              </a:spcAft>
              <a:buSzPts val="2100"/>
              <a:buChar char="•"/>
            </a:pPr>
            <a:r>
              <a:rPr lang="en" sz="1700"/>
              <a:t>Unique BLP Assumption</a:t>
            </a:r>
            <a:endParaRPr sz="1700"/>
          </a:p>
          <a:p>
            <a:pPr indent="-361950" lvl="0" marL="457200" rtl="0" algn="l">
              <a:lnSpc>
                <a:spcPct val="115000"/>
              </a:lnSpc>
              <a:spcBef>
                <a:spcPts val="0"/>
              </a:spcBef>
              <a:spcAft>
                <a:spcPts val="0"/>
              </a:spcAft>
              <a:buSzPts val="2100"/>
              <a:buChar char="•"/>
            </a:pPr>
            <a:r>
              <a:rPr lang="en" sz="1700"/>
              <a:t>Reverse Causality</a:t>
            </a:r>
            <a:endParaRPr sz="1700"/>
          </a:p>
          <a:p>
            <a:pPr indent="-361950" lvl="0" marL="457200" rtl="0" algn="l">
              <a:lnSpc>
                <a:spcPct val="115000"/>
              </a:lnSpc>
              <a:spcBef>
                <a:spcPts val="0"/>
              </a:spcBef>
              <a:spcAft>
                <a:spcPts val="0"/>
              </a:spcAft>
              <a:buSzPts val="2100"/>
              <a:buChar char="•"/>
            </a:pPr>
            <a:r>
              <a:rPr lang="en" sz="1700"/>
              <a:t>Outcome Variable on the Right Hand Side</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Conclusion</a:t>
            </a:r>
            <a:endParaRPr/>
          </a:p>
        </p:txBody>
      </p:sp>
      <p:pic>
        <p:nvPicPr>
          <p:cNvPr id="133" name="Google Shape;133;p26"/>
          <p:cNvPicPr preferRelativeResize="0"/>
          <p:nvPr/>
        </p:nvPicPr>
        <p:blipFill>
          <a:blip r:embed="rId3">
            <a:alphaModFix/>
          </a:blip>
          <a:stretch>
            <a:fillRect/>
          </a:stretch>
        </p:blipFill>
        <p:spPr>
          <a:xfrm>
            <a:off x="5235042" y="1239400"/>
            <a:ext cx="3245921" cy="4074400"/>
          </a:xfrm>
          <a:prstGeom prst="rect">
            <a:avLst/>
          </a:prstGeom>
          <a:noFill/>
          <a:ln>
            <a:noFill/>
          </a:ln>
        </p:spPr>
      </p:pic>
      <p:sp>
        <p:nvSpPr>
          <p:cNvPr id="134" name="Google Shape;134;p26"/>
          <p:cNvSpPr txBox="1"/>
          <p:nvPr/>
        </p:nvSpPr>
        <p:spPr>
          <a:xfrm>
            <a:off x="550350" y="1634075"/>
            <a:ext cx="3005700" cy="923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D637F"/>
              </a:buClr>
              <a:buSzPts val="1400"/>
              <a:buFont typeface="Merriweather Sans"/>
              <a:buChar char="●"/>
            </a:pPr>
            <a:r>
              <a:rPr b="1" lang="en" sz="1600">
                <a:solidFill>
                  <a:srgbClr val="2D637F"/>
                </a:solidFill>
                <a:latin typeface="Merriweather Sans"/>
                <a:ea typeface="Merriweather Sans"/>
                <a:cs typeface="Merriweather Sans"/>
                <a:sym typeface="Merriweather Sans"/>
              </a:rPr>
              <a:t>Age: </a:t>
            </a:r>
            <a:r>
              <a:rPr b="1" lang="en" sz="1600">
                <a:solidFill>
                  <a:srgbClr val="2D637F"/>
                </a:solidFill>
                <a:latin typeface="Merriweather Sans"/>
                <a:ea typeface="Merriweather Sans"/>
                <a:cs typeface="Merriweather Sans"/>
                <a:sym typeface="Merriweather Sans"/>
              </a:rPr>
              <a:t>-£1,728</a:t>
            </a:r>
            <a:endParaRPr>
              <a:solidFill>
                <a:srgbClr val="2D637F"/>
              </a:solidFill>
              <a:latin typeface="Merriweather Sans"/>
              <a:ea typeface="Merriweather Sans"/>
              <a:cs typeface="Merriweather Sans"/>
              <a:sym typeface="Merriweather Sans"/>
            </a:endParaRPr>
          </a:p>
          <a:p>
            <a:pPr indent="-330200" lvl="0" marL="457200" rtl="0" algn="l">
              <a:spcBef>
                <a:spcPts val="0"/>
              </a:spcBef>
              <a:spcAft>
                <a:spcPts val="0"/>
              </a:spcAft>
              <a:buClr>
                <a:srgbClr val="2D637F"/>
              </a:buClr>
              <a:buSzPts val="1600"/>
              <a:buFont typeface="Merriweather Sans"/>
              <a:buChar char="●"/>
            </a:pPr>
            <a:r>
              <a:rPr b="1" lang="en" sz="1600">
                <a:solidFill>
                  <a:srgbClr val="2D637F"/>
                </a:solidFill>
                <a:latin typeface="Merriweather Sans"/>
                <a:ea typeface="Merriweather Sans"/>
                <a:cs typeface="Merriweather Sans"/>
                <a:sym typeface="Merriweather Sans"/>
              </a:rPr>
              <a:t>High Mileage: </a:t>
            </a:r>
            <a:r>
              <a:rPr b="1" lang="en" sz="1600">
                <a:solidFill>
                  <a:srgbClr val="2D637F"/>
                </a:solidFill>
                <a:latin typeface="Merriweather Sans"/>
                <a:ea typeface="Merriweather Sans"/>
                <a:cs typeface="Merriweather Sans"/>
                <a:sym typeface="Merriweather Sans"/>
              </a:rPr>
              <a:t>-£1,551</a:t>
            </a:r>
            <a:endParaRPr b="1" sz="1600">
              <a:solidFill>
                <a:srgbClr val="2D637F"/>
              </a:solidFill>
              <a:latin typeface="Merriweather Sans"/>
              <a:ea typeface="Merriweather Sans"/>
              <a:cs typeface="Merriweather Sans"/>
              <a:sym typeface="Merriweather Sans"/>
            </a:endParaRPr>
          </a:p>
          <a:p>
            <a:pPr indent="-330200" lvl="0" marL="457200" rtl="0" algn="l">
              <a:spcBef>
                <a:spcPts val="0"/>
              </a:spcBef>
              <a:spcAft>
                <a:spcPts val="0"/>
              </a:spcAft>
              <a:buClr>
                <a:srgbClr val="2D637F"/>
              </a:buClr>
              <a:buSzPts val="1600"/>
              <a:buFont typeface="Merriweather Sans"/>
              <a:buChar char="●"/>
            </a:pPr>
            <a:r>
              <a:rPr b="1" lang="en" sz="1600">
                <a:solidFill>
                  <a:srgbClr val="2D637F"/>
                </a:solidFill>
                <a:latin typeface="Merriweather Sans"/>
                <a:ea typeface="Merriweather Sans"/>
                <a:cs typeface="Merriweather Sans"/>
                <a:sym typeface="Merriweather Sans"/>
              </a:rPr>
              <a:t>Low Mileage: </a:t>
            </a:r>
            <a:r>
              <a:rPr b="1" lang="en" sz="1600">
                <a:solidFill>
                  <a:srgbClr val="2D637F"/>
                </a:solidFill>
                <a:latin typeface="Merriweather Sans"/>
                <a:ea typeface="Merriweather Sans"/>
                <a:cs typeface="Merriweather Sans"/>
                <a:sym typeface="Merriweather Sans"/>
              </a:rPr>
              <a:t>+£927</a:t>
            </a:r>
            <a:endParaRPr b="1" sz="1600">
              <a:solidFill>
                <a:srgbClr val="2D637F"/>
              </a:solidFill>
              <a:latin typeface="Merriweather Sans"/>
              <a:ea typeface="Merriweather Sans"/>
              <a:cs typeface="Merriweather Sans"/>
              <a:sym typeface="Merriweather Sans"/>
            </a:endParaRPr>
          </a:p>
        </p:txBody>
      </p:sp>
      <p:pic>
        <p:nvPicPr>
          <p:cNvPr id="135" name="Google Shape;135;p26"/>
          <p:cNvPicPr preferRelativeResize="0"/>
          <p:nvPr/>
        </p:nvPicPr>
        <p:blipFill>
          <a:blip r:embed="rId4">
            <a:alphaModFix/>
          </a:blip>
          <a:stretch>
            <a:fillRect/>
          </a:stretch>
        </p:blipFill>
        <p:spPr>
          <a:xfrm>
            <a:off x="694250" y="2757850"/>
            <a:ext cx="3810000" cy="285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