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90" r:id="rId9"/>
    <p:sldId id="292" r:id="rId10"/>
    <p:sldId id="297" r:id="rId11"/>
    <p:sldId id="288" r:id="rId12"/>
    <p:sldId id="293" r:id="rId13"/>
    <p:sldId id="294" r:id="rId14"/>
    <p:sldId id="291" r:id="rId15"/>
    <p:sldId id="296" r:id="rId16"/>
    <p:sldId id="295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8" r:id="rId27"/>
    <p:sldId id="309" r:id="rId28"/>
    <p:sldId id="307" r:id="rId29"/>
    <p:sldId id="310" r:id="rId30"/>
    <p:sldId id="311" r:id="rId31"/>
    <p:sldId id="312" r:id="rId32"/>
    <p:sldId id="314" r:id="rId33"/>
    <p:sldId id="315" r:id="rId34"/>
    <p:sldId id="316" r:id="rId35"/>
    <p:sldId id="31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0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jpeg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第三章  图像的灰度变换</a:t>
            </a: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0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灰度窗效果示意图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828507" y="2713038"/>
            <a:ext cx="3070225" cy="2517775"/>
            <a:chOff x="385" y="845"/>
            <a:chExt cx="1934" cy="1586"/>
          </a:xfrm>
        </p:grpSpPr>
        <p:pic>
          <p:nvPicPr>
            <p:cNvPr id="11" name="Picture 15" descr="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" y="845"/>
              <a:ext cx="1598" cy="1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973" y="1207"/>
              <a:ext cx="346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原 图</a:t>
              </a: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836110" y="2737101"/>
            <a:ext cx="3068637" cy="2522537"/>
            <a:chOff x="3107" y="845"/>
            <a:chExt cx="1933" cy="1589"/>
          </a:xfrm>
        </p:grpSpPr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4694" y="1162"/>
              <a:ext cx="346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肺 区</a:t>
              </a:r>
            </a:p>
          </p:txBody>
        </p:sp>
        <p:pic>
          <p:nvPicPr>
            <p:cNvPr id="17" name="Picture 27" descr="13_30_1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07" y="845"/>
              <a:ext cx="1601" cy="1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16041" y="2016716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4400" b="1" dirty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对比度展宽</a:t>
            </a:r>
            <a:endParaRPr lang="en-US" altLang="zh-CN" sz="44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44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动态范围调整</a:t>
            </a:r>
            <a:endParaRPr lang="en-US" altLang="zh-CN" sz="44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4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直方图均衡化处理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3336" y="3477126"/>
            <a:ext cx="4114801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动态范围调整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599" y="1649195"/>
            <a:ext cx="85424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动态范围：是指图像中从暗到亮的变化范围。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动态范围对人视觉的影响：</a:t>
            </a:r>
          </a:p>
          <a:p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      由于人眼所可以分辨的灰度的变化范围 是有限的，所以当动态范围太大时，很高的亮度值把暗区的信号都掩盖了。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动态范围调整原理：</a:t>
            </a:r>
          </a:p>
          <a:p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      通过动态范围的压缩可以将所</a:t>
            </a: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关心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部分的灰度级的变化范围扩大。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373" y="5921938"/>
            <a:ext cx="816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思想与前述的非均匀量化类似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线性动态范围调整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7044" y="1661227"/>
            <a:ext cx="893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将关心的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[</a:t>
            </a:r>
            <a:r>
              <a:rPr lang="en-US" altLang="zh-CN" sz="3200" b="1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范围内的灰度值伸展到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[0,255]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573255" y="4319421"/>
          <a:ext cx="3916362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3" imgW="2908080" imgH="914400" progId="">
                  <p:embed/>
                </p:oleObj>
              </mc:Choice>
              <mc:Fallback>
                <p:oleObj name="Equation" r:id="rId3" imgW="2908080" imgH="9144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55" y="4319421"/>
                        <a:ext cx="3916362" cy="1230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656305" y="2658896"/>
            <a:ext cx="3689350" cy="2957512"/>
            <a:chOff x="2962" y="1979"/>
            <a:chExt cx="2324" cy="1863"/>
          </a:xfrm>
        </p:grpSpPr>
        <p:sp>
          <p:nvSpPr>
            <p:cNvPr id="9" name="Line 19"/>
            <p:cNvSpPr>
              <a:spLocks noChangeAspect="1" noChangeShapeType="1"/>
            </p:cNvSpPr>
            <p:nvPr/>
          </p:nvSpPr>
          <p:spPr bwMode="auto">
            <a:xfrm>
              <a:off x="3251" y="3627"/>
              <a:ext cx="181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0"/>
            <p:cNvSpPr txBox="1">
              <a:spLocks noChangeAspect="1" noChangeArrowheads="1"/>
            </p:cNvSpPr>
            <p:nvPr/>
          </p:nvSpPr>
          <p:spPr bwMode="auto">
            <a:xfrm>
              <a:off x="4520" y="3623"/>
              <a:ext cx="3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13" name="Text Box 21"/>
            <p:cNvSpPr txBox="1">
              <a:spLocks noChangeAspect="1" noChangeArrowheads="1"/>
            </p:cNvSpPr>
            <p:nvPr/>
          </p:nvSpPr>
          <p:spPr bwMode="auto">
            <a:xfrm>
              <a:off x="3452" y="3621"/>
              <a:ext cx="1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14" name="Text Box 22"/>
            <p:cNvSpPr txBox="1">
              <a:spLocks noChangeAspect="1" noChangeArrowheads="1"/>
            </p:cNvSpPr>
            <p:nvPr/>
          </p:nvSpPr>
          <p:spPr bwMode="auto">
            <a:xfrm>
              <a:off x="4296" y="3630"/>
              <a:ext cx="1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15" name="Line 23"/>
            <p:cNvSpPr>
              <a:spLocks noChangeAspect="1" noChangeShapeType="1"/>
            </p:cNvSpPr>
            <p:nvPr/>
          </p:nvSpPr>
          <p:spPr bwMode="auto">
            <a:xfrm flipV="1">
              <a:off x="3261" y="2179"/>
              <a:ext cx="0" cy="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Aspect="1" noChangeShapeType="1"/>
            </p:cNvSpPr>
            <p:nvPr/>
          </p:nvSpPr>
          <p:spPr bwMode="auto">
            <a:xfrm>
              <a:off x="3261" y="2329"/>
              <a:ext cx="13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"/>
            <p:cNvSpPr>
              <a:spLocks noChangeAspect="1" noChangeShapeType="1"/>
            </p:cNvSpPr>
            <p:nvPr/>
          </p:nvSpPr>
          <p:spPr bwMode="auto">
            <a:xfrm>
              <a:off x="4641" y="2329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Aspect="1" noChangeShapeType="1"/>
            </p:cNvSpPr>
            <p:nvPr/>
          </p:nvSpPr>
          <p:spPr bwMode="auto">
            <a:xfrm flipV="1">
              <a:off x="3261" y="3627"/>
              <a:ext cx="272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8"/>
            <p:cNvSpPr>
              <a:spLocks noChangeAspect="1" noChangeShapeType="1"/>
            </p:cNvSpPr>
            <p:nvPr/>
          </p:nvSpPr>
          <p:spPr bwMode="auto">
            <a:xfrm flipV="1">
              <a:off x="4395" y="2323"/>
              <a:ext cx="227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9"/>
            <p:cNvSpPr txBox="1">
              <a:spLocks noChangeAspect="1" noChangeArrowheads="1"/>
            </p:cNvSpPr>
            <p:nvPr/>
          </p:nvSpPr>
          <p:spPr bwMode="auto">
            <a:xfrm>
              <a:off x="5040" y="3430"/>
              <a:ext cx="2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21" name="Text Box 30"/>
            <p:cNvSpPr txBox="1">
              <a:spLocks noChangeAspect="1" noChangeArrowheads="1"/>
            </p:cNvSpPr>
            <p:nvPr/>
          </p:nvSpPr>
          <p:spPr bwMode="auto">
            <a:xfrm>
              <a:off x="3045" y="1979"/>
              <a:ext cx="1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22" name="Text Box 31"/>
            <p:cNvSpPr txBox="1">
              <a:spLocks noChangeAspect="1" noChangeArrowheads="1"/>
            </p:cNvSpPr>
            <p:nvPr/>
          </p:nvSpPr>
          <p:spPr bwMode="auto">
            <a:xfrm>
              <a:off x="2962" y="2237"/>
              <a:ext cx="5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23" name="Text Box 32"/>
            <p:cNvSpPr txBox="1">
              <a:spLocks noChangeAspect="1" noChangeArrowheads="1"/>
            </p:cNvSpPr>
            <p:nvPr/>
          </p:nvSpPr>
          <p:spPr bwMode="auto">
            <a:xfrm>
              <a:off x="4838" y="3029"/>
              <a:ext cx="3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24" name="Line 34"/>
            <p:cNvSpPr>
              <a:spLocks noChangeAspect="1" noChangeShapeType="1"/>
            </p:cNvSpPr>
            <p:nvPr/>
          </p:nvSpPr>
          <p:spPr bwMode="auto">
            <a:xfrm>
              <a:off x="4386" y="2323"/>
              <a:ext cx="0" cy="13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V="1">
              <a:off x="3524" y="2332"/>
              <a:ext cx="871" cy="1289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37"/>
          <p:cNvGrpSpPr>
            <a:grpSpLocks/>
          </p:cNvGrpSpPr>
          <p:nvPr/>
        </p:nvGrpSpPr>
        <p:grpSpPr bwMode="auto">
          <a:xfrm>
            <a:off x="912980" y="2955758"/>
            <a:ext cx="3743325" cy="1143000"/>
            <a:chOff x="431" y="2341"/>
            <a:chExt cx="2358" cy="720"/>
          </a:xfrm>
        </p:grpSpPr>
        <p:grpSp>
          <p:nvGrpSpPr>
            <p:cNvPr id="27" name="Group 38"/>
            <p:cNvGrpSpPr>
              <a:grpSpLocks/>
            </p:cNvGrpSpPr>
            <p:nvPr/>
          </p:nvGrpSpPr>
          <p:grpSpPr bwMode="auto">
            <a:xfrm>
              <a:off x="512" y="2341"/>
              <a:ext cx="1872" cy="720"/>
              <a:chOff x="864" y="2112"/>
              <a:chExt cx="1872" cy="720"/>
            </a:xfrm>
          </p:grpSpPr>
          <p:sp>
            <p:nvSpPr>
              <p:cNvPr id="32" name="Rectangle 39"/>
              <p:cNvSpPr>
                <a:spLocks noChangeArrowheads="1"/>
              </p:cNvSpPr>
              <p:nvPr/>
            </p:nvSpPr>
            <p:spPr bwMode="auto">
              <a:xfrm>
                <a:off x="864" y="2112"/>
                <a:ext cx="18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 flipV="1">
                <a:off x="1056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41"/>
              <p:cNvSpPr>
                <a:spLocks noChangeShapeType="1"/>
              </p:cNvSpPr>
              <p:nvPr/>
            </p:nvSpPr>
            <p:spPr bwMode="auto">
              <a:xfrm flipV="1">
                <a:off x="244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42"/>
              <p:cNvSpPr txBox="1">
                <a:spLocks noChangeArrowheads="1"/>
              </p:cNvSpPr>
              <p:nvPr/>
            </p:nvSpPr>
            <p:spPr bwMode="auto">
              <a:xfrm>
                <a:off x="960" y="264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1400"/>
                  <a:t>黑</a:t>
                </a:r>
              </a:p>
            </p:txBody>
          </p:sp>
          <p:sp>
            <p:nvSpPr>
              <p:cNvPr id="36" name="Text Box 43"/>
              <p:cNvSpPr txBox="1">
                <a:spLocks noChangeArrowheads="1"/>
              </p:cNvSpPr>
              <p:nvPr/>
            </p:nvSpPr>
            <p:spPr bwMode="auto">
              <a:xfrm>
                <a:off x="2352" y="264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1400"/>
                  <a:t>白</a:t>
                </a:r>
              </a:p>
            </p:txBody>
          </p:sp>
        </p:grp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685" y="2641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29" name="Text Box 45"/>
            <p:cNvSpPr txBox="1">
              <a:spLocks noChangeArrowheads="1"/>
            </p:cNvSpPr>
            <p:nvPr/>
          </p:nvSpPr>
          <p:spPr bwMode="auto">
            <a:xfrm>
              <a:off x="2063" y="2668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431" y="2668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2299" y="2686"/>
              <a:ext cx="4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1299410" y="4584031"/>
            <a:ext cx="3416969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5324" y="5919536"/>
            <a:ext cx="655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可以通过等比等式进行推导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线性动态范围调整效果示意图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Picture 8" descr="第3章图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9152" y="2205121"/>
            <a:ext cx="3810000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4" name="Picture 9" descr="第3章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327" y="2217821"/>
            <a:ext cx="3810000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线性动态范围调整与灰度窗区别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14028" name="Object 12"/>
          <p:cNvGraphicFramePr>
            <a:graphicFrameLocks noChangeAspect="1"/>
          </p:cNvGraphicFramePr>
          <p:nvPr/>
        </p:nvGraphicFramePr>
        <p:xfrm>
          <a:off x="1331076" y="1973430"/>
          <a:ext cx="5466766" cy="171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2908080" imgH="914400" progId="">
                  <p:embed/>
                </p:oleObj>
              </mc:Choice>
              <mc:Fallback>
                <p:oleObj name="Equation" r:id="rId3" imgW="2908080" imgH="9144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076" y="1973430"/>
                        <a:ext cx="5466766" cy="1717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17967" y="1331312"/>
            <a:ext cx="5067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线性动态范围调整公式：</a:t>
            </a:r>
          </a:p>
        </p:txBody>
      </p:sp>
      <p:sp>
        <p:nvSpPr>
          <p:cNvPr id="10" name="矩形 9"/>
          <p:cNvSpPr/>
          <p:nvPr/>
        </p:nvSpPr>
        <p:spPr>
          <a:xfrm>
            <a:off x="634272" y="4022375"/>
            <a:ext cx="3007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灰度窗公式：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58155" y="4746624"/>
          <a:ext cx="36798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5" imgW="1765080" imgH="711000" progId="">
                  <p:embed/>
                </p:oleObj>
              </mc:Choice>
              <mc:Fallback>
                <p:oleObj name="Equation" r:id="rId5" imgW="1765080" imgH="711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155" y="4746624"/>
                        <a:ext cx="3679825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584939" y="4783015"/>
            <a:ext cx="1301261" cy="43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61493" y="5717931"/>
            <a:ext cx="2353407" cy="43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55123" y="5287107"/>
            <a:ext cx="902677" cy="43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83977" y="4809392"/>
            <a:ext cx="48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7439" y="5709138"/>
            <a:ext cx="10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255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070597" y="4899880"/>
          <a:ext cx="20050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7" imgW="1041120" imgH="672840" progId="">
                  <p:embed/>
                </p:oleObj>
              </mc:Choice>
              <mc:Fallback>
                <p:oleObj name="Equation" r:id="rId7" imgW="1041120" imgH="6728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597" y="4899880"/>
                        <a:ext cx="2005012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255478" y="4062045"/>
            <a:ext cx="3938954" cy="4659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99438" y="4088424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灰度窗需要额外定义映射倍数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线性动态范围调整例题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" name="Group 262"/>
          <p:cNvGraphicFramePr>
            <a:graphicFrameLocks/>
          </p:cNvGraphicFramePr>
          <p:nvPr/>
        </p:nvGraphicFramePr>
        <p:xfrm>
          <a:off x="612775" y="2282825"/>
          <a:ext cx="1946275" cy="2120901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Group 264"/>
          <p:cNvGrpSpPr>
            <a:grpSpLocks/>
          </p:cNvGrpSpPr>
          <p:nvPr/>
        </p:nvGrpSpPr>
        <p:grpSpPr bwMode="auto">
          <a:xfrm>
            <a:off x="2828925" y="2565400"/>
            <a:ext cx="1584325" cy="1652588"/>
            <a:chOff x="1782" y="1616"/>
            <a:chExt cx="998" cy="1041"/>
          </a:xfrm>
        </p:grpSpPr>
        <p:sp>
          <p:nvSpPr>
            <p:cNvPr id="41" name="AutoShape 50"/>
            <p:cNvSpPr>
              <a:spLocks noChangeArrowheads="1"/>
            </p:cNvSpPr>
            <p:nvPr/>
          </p:nvSpPr>
          <p:spPr bwMode="auto">
            <a:xfrm>
              <a:off x="2018" y="1616"/>
              <a:ext cx="635" cy="453"/>
            </a:xfrm>
            <a:prstGeom prst="rightArrow">
              <a:avLst>
                <a:gd name="adj1" fmla="val 50000"/>
                <a:gd name="adj2" fmla="val 35044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" name="Group 263"/>
            <p:cNvGrpSpPr>
              <a:grpSpLocks/>
            </p:cNvGrpSpPr>
            <p:nvPr/>
          </p:nvGrpSpPr>
          <p:grpSpPr bwMode="auto">
            <a:xfrm>
              <a:off x="1782" y="2160"/>
              <a:ext cx="998" cy="497"/>
              <a:chOff x="1519" y="935"/>
              <a:chExt cx="998" cy="497"/>
            </a:xfrm>
          </p:grpSpPr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1519" y="935"/>
                <a:ext cx="998" cy="49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b="1">
                    <a:latin typeface="黑体" pitchFamily="49" charset="-122"/>
                    <a:ea typeface="黑体" pitchFamily="49" charset="-122"/>
                  </a:rPr>
                  <a:t>黑：</a:t>
                </a:r>
                <a:r>
                  <a:rPr kumimoji="1" lang="en-US" altLang="zh-CN" b="1">
                    <a:latin typeface="黑体" pitchFamily="49" charset="-122"/>
                    <a:ea typeface="黑体" pitchFamily="49" charset="-122"/>
                  </a:rPr>
                  <a:t>0     2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zh-CN" altLang="en-US" b="1">
                    <a:latin typeface="黑体" pitchFamily="49" charset="-122"/>
                    <a:ea typeface="黑体" pitchFamily="49" charset="-122"/>
                  </a:rPr>
                  <a:t>白：</a:t>
                </a:r>
                <a:r>
                  <a:rPr kumimoji="1" lang="en-US" altLang="zh-CN" b="1">
                    <a:latin typeface="黑体" pitchFamily="49" charset="-122"/>
                    <a:ea typeface="黑体" pitchFamily="49" charset="-122"/>
                  </a:rPr>
                  <a:t>9     7</a:t>
                </a:r>
              </a:p>
            </p:txBody>
          </p:sp>
          <p:sp>
            <p:nvSpPr>
              <p:cNvPr id="44" name="Line 52"/>
              <p:cNvSpPr>
                <a:spLocks noChangeShapeType="1"/>
              </p:cNvSpPr>
              <p:nvPr/>
            </p:nvSpPr>
            <p:spPr bwMode="auto">
              <a:xfrm>
                <a:off x="2064" y="106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2046" y="1307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6" name="Group 265"/>
          <p:cNvGraphicFramePr>
            <a:graphicFrameLocks noGrp="1"/>
          </p:cNvGraphicFramePr>
          <p:nvPr/>
        </p:nvGraphicFramePr>
        <p:xfrm>
          <a:off x="4572000" y="2276475"/>
          <a:ext cx="1944688" cy="1828800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AutoShape 174"/>
          <p:cNvSpPr>
            <a:spLocks noChangeArrowheads="1"/>
          </p:cNvSpPr>
          <p:nvPr/>
        </p:nvSpPr>
        <p:spPr bwMode="auto">
          <a:xfrm>
            <a:off x="7451725" y="3213100"/>
            <a:ext cx="865188" cy="1584325"/>
          </a:xfrm>
          <a:prstGeom prst="curvedLeftArrow">
            <a:avLst>
              <a:gd name="adj1" fmla="val 36624"/>
              <a:gd name="adj2" fmla="val 73248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Group 266"/>
          <p:cNvGraphicFramePr>
            <a:graphicFrameLocks noGrp="1"/>
          </p:cNvGraphicFramePr>
          <p:nvPr/>
        </p:nvGraphicFramePr>
        <p:xfrm>
          <a:off x="5148263" y="4508500"/>
          <a:ext cx="1944687" cy="1828800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Text Box 254"/>
          <p:cNvSpPr txBox="1">
            <a:spLocks noChangeArrowheads="1"/>
          </p:cNvSpPr>
          <p:nvPr/>
        </p:nvSpPr>
        <p:spPr bwMode="auto">
          <a:xfrm>
            <a:off x="6948488" y="2492375"/>
            <a:ext cx="1798637" cy="40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黑体" pitchFamily="49" charset="-122"/>
                <a:ea typeface="黑体" pitchFamily="49" charset="-122"/>
              </a:rPr>
              <a:t>y=1.8*x-3.6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非线性动态范围调整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1027"/>
          <p:cNvSpPr txBox="1">
            <a:spLocks noChangeArrowheads="1"/>
          </p:cNvSpPr>
          <p:nvPr/>
        </p:nvSpPr>
        <p:spPr>
          <a:xfrm>
            <a:off x="457200" y="1600200"/>
            <a:ext cx="8506326" cy="110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通常用取对数的方法。原因是人眼对信号的处理是有一个近似对数算子的环节。</a:t>
            </a:r>
          </a:p>
        </p:txBody>
      </p:sp>
      <p:graphicFrame>
        <p:nvGraphicFramePr>
          <p:cNvPr id="40" name="Object 1028"/>
          <p:cNvGraphicFramePr>
            <a:graphicFrameLocks noChangeAspect="1"/>
          </p:cNvGraphicFramePr>
          <p:nvPr/>
        </p:nvGraphicFramePr>
        <p:xfrm>
          <a:off x="1344529" y="2924844"/>
          <a:ext cx="53467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1638000" imgH="228600" progId="">
                  <p:embed/>
                </p:oleObj>
              </mc:Choice>
              <mc:Fallback>
                <p:oleObj name="Equation" r:id="rId3" imgW="1638000" imgH="228600" progId="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529" y="2924844"/>
                        <a:ext cx="53467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Picture 1029" descr="第3章01"/>
          <p:cNvPicPr>
            <a:picLocks noChangeAspect="1" noChangeArrowheads="1"/>
          </p:cNvPicPr>
          <p:nvPr/>
        </p:nvPicPr>
        <p:blipFill>
          <a:blip r:embed="rId5" cstate="print">
            <a:lum bright="-36000" contrast="60000"/>
          </a:blip>
          <a:srcRect/>
          <a:stretch>
            <a:fillRect/>
          </a:stretch>
        </p:blipFill>
        <p:spPr>
          <a:xfrm>
            <a:off x="3000292" y="4005932"/>
            <a:ext cx="3154362" cy="250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非线性动态范围调整效果示意图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tu34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484" y="2097506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5" descr="tu34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2684" y="2097506"/>
            <a:ext cx="3200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921351" y="5770528"/>
            <a:ext cx="6163869" cy="6062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65311" y="5796907"/>
            <a:ext cx="604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暗部分展示效果得到了明显提升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非线性动态范围调整例题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Group 240"/>
          <p:cNvGraphicFramePr>
            <a:graphicFrameLocks noGrp="1"/>
          </p:cNvGraphicFramePr>
          <p:nvPr/>
        </p:nvGraphicFramePr>
        <p:xfrm>
          <a:off x="684213" y="2420938"/>
          <a:ext cx="1944687" cy="1829753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Group 242"/>
          <p:cNvGraphicFramePr>
            <a:graphicFrameLocks noGrp="1"/>
          </p:cNvGraphicFramePr>
          <p:nvPr/>
        </p:nvGraphicFramePr>
        <p:xfrm>
          <a:off x="6300788" y="2349500"/>
          <a:ext cx="1944687" cy="1838643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AutoShape 235"/>
          <p:cNvSpPr>
            <a:spLocks noChangeArrowheads="1"/>
          </p:cNvSpPr>
          <p:nvPr/>
        </p:nvSpPr>
        <p:spPr bwMode="auto">
          <a:xfrm>
            <a:off x="3779838" y="2565400"/>
            <a:ext cx="1439862" cy="719138"/>
          </a:xfrm>
          <a:prstGeom prst="rightArrow">
            <a:avLst>
              <a:gd name="adj1" fmla="val 50000"/>
              <a:gd name="adj2" fmla="val 500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37"/>
          <p:cNvSpPr txBox="1">
            <a:spLocks noChangeArrowheads="1"/>
          </p:cNvSpPr>
          <p:nvPr/>
        </p:nvSpPr>
        <p:spPr bwMode="auto">
          <a:xfrm>
            <a:off x="3132138" y="3429000"/>
            <a:ext cx="27352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g(i,j)=9*log(f(i,j)+1)</a:t>
            </a:r>
          </a:p>
        </p:txBody>
      </p:sp>
      <p:sp>
        <p:nvSpPr>
          <p:cNvPr id="19" name="Text Box 238"/>
          <p:cNvSpPr txBox="1">
            <a:spLocks noChangeArrowheads="1"/>
          </p:cNvSpPr>
          <p:nvPr/>
        </p:nvSpPr>
        <p:spPr bwMode="auto">
          <a:xfrm>
            <a:off x="684213" y="4868863"/>
            <a:ext cx="7705725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ea typeface="黑体" pitchFamily="49" charset="-122"/>
              </a:rPr>
              <a:t>作用：将暗的部分扩展，而将亮的部分抑制。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210110" y="5782560"/>
            <a:ext cx="4864458" cy="6062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54070" y="5808939"/>
            <a:ext cx="468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与对数函数的性质有关系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6144" y="2774706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本章中主要介绍灰度变换方法包括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：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对比度展宽</a:t>
            </a:r>
            <a:endParaRPr lang="en-US" altLang="zh-CN" sz="32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动态范围调整</a:t>
            </a:r>
            <a:endParaRPr lang="en-US" altLang="zh-CN" sz="32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直方图均衡化处理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861" y="1682804"/>
            <a:ext cx="849336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灰度变换的目的是为了改善画质，使图像的显示效果更加清晰。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16041" y="2016716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4400" b="1" dirty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对比度展宽</a:t>
            </a:r>
            <a:endParaRPr lang="en-US" altLang="zh-CN" sz="44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44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动态范围调整</a:t>
            </a:r>
            <a:endParaRPr lang="en-US" altLang="zh-CN" sz="44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4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直方图均衡化处理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7400" y="4148638"/>
            <a:ext cx="5172075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直方图均衡化方法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1027"/>
          <p:cNvSpPr txBox="1">
            <a:spLocks noChangeArrowheads="1"/>
          </p:cNvSpPr>
          <p:nvPr/>
        </p:nvSpPr>
        <p:spPr>
          <a:xfrm>
            <a:off x="428625" y="2386012"/>
            <a:ext cx="8506326" cy="1108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zh-CN" sz="128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800" b="1" dirty="0">
                <a:latin typeface="楷体" pitchFamily="49" charset="-122"/>
                <a:ea typeface="楷体" pitchFamily="49" charset="-122"/>
              </a:rPr>
              <a:t>基本思想：对在图像中像素个数多的灰度级进行</a:t>
            </a:r>
            <a:r>
              <a:rPr lang="zh-CN" altLang="en-US" sz="128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展宽</a:t>
            </a:r>
            <a:r>
              <a:rPr lang="zh-CN" altLang="en-US" sz="12800" b="1" dirty="0">
                <a:latin typeface="楷体" pitchFamily="49" charset="-122"/>
                <a:ea typeface="楷体" pitchFamily="49" charset="-122"/>
              </a:rPr>
              <a:t>，而对像素个数少的灰度级进行缩减。从而达到清晰图像的目的。</a:t>
            </a:r>
          </a:p>
        </p:txBody>
      </p:sp>
      <p:sp>
        <p:nvSpPr>
          <p:cNvPr id="8" name="矩形 7"/>
          <p:cNvSpPr/>
          <p:nvPr/>
        </p:nvSpPr>
        <p:spPr>
          <a:xfrm>
            <a:off x="1992789" y="4813266"/>
            <a:ext cx="4479449" cy="6062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51036" y="4839645"/>
            <a:ext cx="604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充分利用所有的灰度级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直方图均衡化方法的效果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 descr="tu36a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2" y="1423989"/>
            <a:ext cx="6351587" cy="292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tu36b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4129661"/>
            <a:ext cx="6429375" cy="293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直方图均衡化方法例题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Group 197"/>
          <p:cNvGraphicFramePr>
            <a:graphicFrameLocks noGrp="1"/>
          </p:cNvGraphicFramePr>
          <p:nvPr/>
        </p:nvGraphicFramePr>
        <p:xfrm>
          <a:off x="1476375" y="2420938"/>
          <a:ext cx="2303463" cy="228600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4340226" y="2852738"/>
            <a:ext cx="720725" cy="936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2B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80"/>
          <p:cNvSpPr txBox="1">
            <a:spLocks noChangeArrowheads="1"/>
          </p:cNvSpPr>
          <p:nvPr/>
        </p:nvSpPr>
        <p:spPr bwMode="auto">
          <a:xfrm>
            <a:off x="611188" y="3141663"/>
            <a:ext cx="431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f</a:t>
            </a:r>
          </a:p>
        </p:txBody>
      </p:sp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5651500" y="3068638"/>
            <a:ext cx="503238" cy="466725"/>
          </a:xfrm>
          <a:prstGeom prst="rect">
            <a:avLst/>
          </a:prstGeom>
          <a:solidFill>
            <a:srgbClr val="01929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h</a:t>
            </a:r>
          </a:p>
        </p:txBody>
      </p:sp>
      <p:graphicFrame>
        <p:nvGraphicFramePr>
          <p:cNvPr id="13" name="Group 198"/>
          <p:cNvGraphicFramePr>
            <a:graphicFrameLocks noGrp="1"/>
          </p:cNvGraphicFramePr>
          <p:nvPr/>
        </p:nvGraphicFramePr>
        <p:xfrm>
          <a:off x="6372225" y="1844675"/>
          <a:ext cx="792163" cy="3965575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714376" y="5359401"/>
            <a:ext cx="480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注：这里为了描述方便起见，设灰度级的分布范围为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[0,9]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9049" y="2328863"/>
            <a:ext cx="19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直方图操作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例题：计算灰度分布概率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18746" y="2051050"/>
            <a:ext cx="8850312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步骤</a:t>
            </a:r>
            <a:r>
              <a:rPr lang="en-US" altLang="zh-CN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1.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求出图像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f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的总体像素个数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     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N</a:t>
            </a:r>
            <a:r>
              <a:rPr kumimoji="0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f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= m*n 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m,n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分别为图像的长和宽）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3200" b="1" noProof="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步骤</a:t>
            </a:r>
            <a:r>
              <a:rPr lang="en-US" altLang="zh-CN" sz="3200" b="1" noProof="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计算每个灰度级的像素个数在整个  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      图像中所占的百分比。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     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h</a:t>
            </a:r>
            <a:r>
              <a:rPr kumimoji="0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)=h(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)/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N</a:t>
            </a:r>
            <a:r>
              <a:rPr kumimoji="0" lang="en-US" altLang="zh-CN" sz="32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f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=0,1,…,255)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计算灰度分布概率例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195"/>
          <p:cNvSpPr txBox="1">
            <a:spLocks noChangeArrowheads="1"/>
          </p:cNvSpPr>
          <p:nvPr/>
        </p:nvSpPr>
        <p:spPr bwMode="auto">
          <a:xfrm>
            <a:off x="5580063" y="3068638"/>
            <a:ext cx="7207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 h</a:t>
            </a:r>
            <a:r>
              <a:rPr kumimoji="1" lang="en-US" altLang="zh-CN" sz="2000">
                <a:latin typeface="黑体" pitchFamily="49" charset="-122"/>
                <a:ea typeface="黑体" pitchFamily="49" charset="-122"/>
              </a:rPr>
              <a:t>s</a:t>
            </a:r>
          </a:p>
        </p:txBody>
      </p:sp>
      <p:graphicFrame>
        <p:nvGraphicFramePr>
          <p:cNvPr id="7" name="Group 306"/>
          <p:cNvGraphicFramePr>
            <a:graphicFrameLocks noGrp="1"/>
          </p:cNvGraphicFramePr>
          <p:nvPr/>
        </p:nvGraphicFramePr>
        <p:xfrm>
          <a:off x="6659563" y="1844675"/>
          <a:ext cx="1152525" cy="4032250"/>
        </p:xfrm>
        <a:graphic>
          <a:graphicData uri="http://schemas.openxmlformats.org/drawingml/2006/table">
            <a:tbl>
              <a:tblPr/>
              <a:tblGrid>
                <a:gridCol w="32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 Box 270"/>
          <p:cNvSpPr txBox="1">
            <a:spLocks noChangeArrowheads="1"/>
          </p:cNvSpPr>
          <p:nvPr/>
        </p:nvSpPr>
        <p:spPr bwMode="auto">
          <a:xfrm>
            <a:off x="1042988" y="2997200"/>
            <a:ext cx="503237" cy="466725"/>
          </a:xfrm>
          <a:prstGeom prst="rect">
            <a:avLst/>
          </a:prstGeom>
          <a:solidFill>
            <a:srgbClr val="01929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h</a:t>
            </a:r>
          </a:p>
        </p:txBody>
      </p:sp>
      <p:graphicFrame>
        <p:nvGraphicFramePr>
          <p:cNvPr id="9" name="Group 271"/>
          <p:cNvGraphicFramePr>
            <a:graphicFrameLocks noGrp="1"/>
          </p:cNvGraphicFramePr>
          <p:nvPr/>
        </p:nvGraphicFramePr>
        <p:xfrm>
          <a:off x="1763713" y="1916113"/>
          <a:ext cx="792162" cy="3965575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0" name="Group 309"/>
          <p:cNvGrpSpPr>
            <a:grpSpLocks/>
          </p:cNvGrpSpPr>
          <p:nvPr/>
        </p:nvGrpSpPr>
        <p:grpSpPr bwMode="auto">
          <a:xfrm>
            <a:off x="3419475" y="2708275"/>
            <a:ext cx="1384300" cy="1122363"/>
            <a:chOff x="2235" y="1589"/>
            <a:chExt cx="872" cy="707"/>
          </a:xfrm>
        </p:grpSpPr>
        <p:sp>
          <p:nvSpPr>
            <p:cNvPr id="11" name="AutoShape 155"/>
            <p:cNvSpPr>
              <a:spLocks noChangeArrowheads="1"/>
            </p:cNvSpPr>
            <p:nvPr/>
          </p:nvSpPr>
          <p:spPr bwMode="auto">
            <a:xfrm>
              <a:off x="2245" y="1797"/>
              <a:ext cx="862" cy="499"/>
            </a:xfrm>
            <a:prstGeom prst="rightArrow">
              <a:avLst>
                <a:gd name="adj1" fmla="val 50000"/>
                <a:gd name="adj2" fmla="val 43186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08"/>
            <p:cNvSpPr txBox="1">
              <a:spLocks noChangeArrowheads="1"/>
            </p:cNvSpPr>
            <p:nvPr/>
          </p:nvSpPr>
          <p:spPr bwMode="auto">
            <a:xfrm>
              <a:off x="2235" y="1589"/>
              <a:ext cx="81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hs=h/25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例题：计算灰度级的累计分布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967" y="2470029"/>
            <a:ext cx="8158162" cy="96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步骤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3.</a:t>
            </a:r>
            <a:r>
              <a:rPr kumimoji="0" lang="en-US" altLang="zh-CN" sz="32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noProof="0" dirty="0">
                <a:latin typeface="楷体" pitchFamily="49" charset="-122"/>
                <a:ea typeface="楷体" pitchFamily="49" charset="-122"/>
              </a:rPr>
              <a:t>计算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图像各灰度级的累计分布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h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  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84413" y="3292475"/>
          <a:ext cx="26733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990360" imgH="431640" progId="">
                  <p:embed/>
                </p:oleObj>
              </mc:Choice>
              <mc:Fallback>
                <p:oleObj name="Equation" r:id="rId3" imgW="99036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3292475"/>
                        <a:ext cx="267335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426076" y="3619500"/>
          <a:ext cx="1860549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825480" imgH="203040" progId="">
                  <p:embed/>
                </p:oleObj>
              </mc:Choice>
              <mc:Fallback>
                <p:oleObj name="Equation" r:id="rId5" imgW="825480" imgH="2030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6" y="3619500"/>
                        <a:ext cx="1860549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计算灰度级的累计分布例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39"/>
          <p:cNvSpPr>
            <a:spLocks noChangeArrowheads="1"/>
          </p:cNvSpPr>
          <p:nvPr/>
        </p:nvSpPr>
        <p:spPr bwMode="auto">
          <a:xfrm>
            <a:off x="3635375" y="3068638"/>
            <a:ext cx="576263" cy="936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148263" y="3213100"/>
            <a:ext cx="576262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en-US" altLang="zh-CN" sz="2000">
                <a:latin typeface="黑体" pitchFamily="49" charset="-122"/>
                <a:ea typeface="黑体" pitchFamily="49" charset="-122"/>
              </a:rPr>
              <a:t>p</a:t>
            </a:r>
          </a:p>
        </p:txBody>
      </p:sp>
      <p:graphicFrame>
        <p:nvGraphicFramePr>
          <p:cNvPr id="15" name="Group 185"/>
          <p:cNvGraphicFramePr>
            <a:graphicFrameLocks noGrp="1"/>
          </p:cNvGraphicFramePr>
          <p:nvPr/>
        </p:nvGraphicFramePr>
        <p:xfrm>
          <a:off x="5867400" y="1773238"/>
          <a:ext cx="1152525" cy="3962400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Text Box 147"/>
          <p:cNvSpPr txBox="1">
            <a:spLocks noChangeArrowheads="1"/>
          </p:cNvSpPr>
          <p:nvPr/>
        </p:nvSpPr>
        <p:spPr bwMode="auto">
          <a:xfrm>
            <a:off x="684213" y="3213100"/>
            <a:ext cx="6477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en-US" altLang="zh-CN" sz="2000">
                <a:latin typeface="黑体" pitchFamily="49" charset="-122"/>
                <a:ea typeface="黑体" pitchFamily="49" charset="-122"/>
              </a:rPr>
              <a:t>s</a:t>
            </a:r>
          </a:p>
        </p:txBody>
      </p:sp>
      <p:graphicFrame>
        <p:nvGraphicFramePr>
          <p:cNvPr id="17" name="Group 148"/>
          <p:cNvGraphicFramePr>
            <a:graphicFrameLocks noGrp="1"/>
          </p:cNvGraphicFramePr>
          <p:nvPr/>
        </p:nvGraphicFramePr>
        <p:xfrm>
          <a:off x="1546225" y="1773238"/>
          <a:ext cx="1152525" cy="4032250"/>
        </p:xfrm>
        <a:graphic>
          <a:graphicData uri="http://schemas.openxmlformats.org/drawingml/2006/table">
            <a:tbl>
              <a:tblPr/>
              <a:tblGrid>
                <a:gridCol w="32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例题：计算新图像的灰度值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27538" y="2095012"/>
            <a:ext cx="8850312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步骤</a:t>
            </a:r>
            <a:r>
              <a:rPr lang="en-US" altLang="zh-CN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4.</a:t>
            </a:r>
            <a:r>
              <a:rPr lang="en-US" altLang="zh-CN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新图像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的灰度值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g(</a:t>
            </a:r>
            <a:r>
              <a:rPr lang="en-US" altLang="zh-CN" sz="3200" b="1" dirty="0" err="1">
                <a:latin typeface="楷体" pitchFamily="49" charset="-122"/>
                <a:ea typeface="楷体" pitchFamily="49" charset="-122"/>
              </a:rPr>
              <a:t>i,j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      </a:t>
            </a:r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2600325" y="2963863"/>
          <a:ext cx="25431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1218960" imgH="203040" progId="">
                  <p:embed/>
                </p:oleObj>
              </mc:Choice>
              <mc:Fallback>
                <p:oleObj name="Equation" r:id="rId3" imgW="1218960" imgH="203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963863"/>
                        <a:ext cx="254317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016000" y="3784601"/>
          <a:ext cx="684053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5" imgW="2628720" imgH="241200" progId="">
                  <p:embed/>
                </p:oleObj>
              </mc:Choice>
              <mc:Fallback>
                <p:oleObj name="Equation" r:id="rId5" imgW="2628720" imgH="241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84601"/>
                        <a:ext cx="6840537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733" y="631532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计算新图像的灰度值例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82"/>
          <p:cNvSpPr>
            <a:spLocks noChangeArrowheads="1"/>
          </p:cNvSpPr>
          <p:nvPr/>
        </p:nvSpPr>
        <p:spPr bwMode="auto">
          <a:xfrm>
            <a:off x="3419475" y="2852738"/>
            <a:ext cx="936625" cy="793750"/>
          </a:xfrm>
          <a:prstGeom prst="rightArrow">
            <a:avLst>
              <a:gd name="adj1" fmla="val 50000"/>
              <a:gd name="adj2" fmla="val 29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69"/>
          <p:cNvSpPr txBox="1">
            <a:spLocks noChangeArrowheads="1"/>
          </p:cNvSpPr>
          <p:nvPr/>
        </p:nvSpPr>
        <p:spPr bwMode="auto">
          <a:xfrm>
            <a:off x="4787153" y="2171793"/>
            <a:ext cx="5048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f</a:t>
            </a:r>
          </a:p>
        </p:txBody>
      </p:sp>
      <p:sp>
        <p:nvSpPr>
          <p:cNvPr id="11" name="Text Box 461"/>
          <p:cNvSpPr txBox="1">
            <a:spLocks noChangeArrowheads="1"/>
          </p:cNvSpPr>
          <p:nvPr/>
        </p:nvSpPr>
        <p:spPr bwMode="auto">
          <a:xfrm>
            <a:off x="684213" y="3068638"/>
            <a:ext cx="576262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en-US" altLang="zh-CN" sz="2000">
                <a:latin typeface="黑体" pitchFamily="49" charset="-122"/>
                <a:ea typeface="黑体" pitchFamily="49" charset="-122"/>
              </a:rPr>
              <a:t>p</a:t>
            </a:r>
          </a:p>
        </p:txBody>
      </p:sp>
      <p:graphicFrame>
        <p:nvGraphicFramePr>
          <p:cNvPr id="12" name="Group 462"/>
          <p:cNvGraphicFramePr>
            <a:graphicFrameLocks noGrp="1"/>
          </p:cNvGraphicFramePr>
          <p:nvPr/>
        </p:nvGraphicFramePr>
        <p:xfrm>
          <a:off x="1619250" y="1916113"/>
          <a:ext cx="1152525" cy="3962400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Group 497"/>
          <p:cNvGraphicFramePr>
            <a:graphicFrameLocks noGrp="1"/>
          </p:cNvGraphicFramePr>
          <p:nvPr/>
        </p:nvGraphicFramePr>
        <p:xfrm>
          <a:off x="5468470" y="3985688"/>
          <a:ext cx="2303463" cy="228600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 Box 535"/>
          <p:cNvSpPr txBox="1">
            <a:spLocks noChangeArrowheads="1"/>
          </p:cNvSpPr>
          <p:nvPr/>
        </p:nvSpPr>
        <p:spPr bwMode="auto">
          <a:xfrm>
            <a:off x="4819183" y="4561951"/>
            <a:ext cx="431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黑体" pitchFamily="49" charset="-122"/>
                <a:ea typeface="黑体" pitchFamily="49" charset="-122"/>
              </a:rPr>
              <a:t>g</a:t>
            </a:r>
          </a:p>
        </p:txBody>
      </p:sp>
      <p:graphicFrame>
        <p:nvGraphicFramePr>
          <p:cNvPr id="20" name="Group 575"/>
          <p:cNvGraphicFramePr>
            <a:graphicFrameLocks noGrp="1"/>
          </p:cNvGraphicFramePr>
          <p:nvPr/>
        </p:nvGraphicFramePr>
        <p:xfrm>
          <a:off x="5507878" y="1235168"/>
          <a:ext cx="2303463" cy="228600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82915" y="1582615"/>
            <a:ext cx="172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输入图像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9469" y="4021015"/>
            <a:ext cx="172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输出图像</a:t>
            </a:r>
          </a:p>
        </p:txBody>
      </p:sp>
      <p:sp>
        <p:nvSpPr>
          <p:cNvPr id="13" name="矩形 12"/>
          <p:cNvSpPr/>
          <p:nvPr/>
        </p:nvSpPr>
        <p:spPr>
          <a:xfrm>
            <a:off x="5407271" y="3934035"/>
            <a:ext cx="545122" cy="550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26015" y="3578469"/>
            <a:ext cx="184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9</a:t>
            </a:r>
            <a:r>
              <a:rPr lang="zh-CN" altLang="en-US" sz="2000" b="1" dirty="0"/>
              <a:t>*</a:t>
            </a:r>
            <a:r>
              <a:rPr lang="en-US" altLang="zh-CN" sz="2000" b="1" dirty="0"/>
              <a:t>0.20=1.8 ≈2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2357" y="1849804"/>
            <a:ext cx="8586667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对比度展宽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的目的是，将人所关心的部分强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调出来。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原理：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进行像素</a:t>
            </a: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点对点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的，灰度级的映射。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效果：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新、旧图的灰度级分别为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，要求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g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均在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[0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255]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间变化，但是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的表现效果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要优于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。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499" y="5524896"/>
            <a:ext cx="8168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图像的计算机存储形式为矩阵，像素的点对点映射对应哪种矩阵操作？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71096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例题：处理前后灰度直方图的比较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124"/>
          <p:cNvGrpSpPr>
            <a:grpSpLocks/>
          </p:cNvGrpSpPr>
          <p:nvPr/>
        </p:nvGrpSpPr>
        <p:grpSpPr bwMode="auto">
          <a:xfrm>
            <a:off x="1000125" y="1628775"/>
            <a:ext cx="5372100" cy="2373878"/>
            <a:chOff x="911" y="1026"/>
            <a:chExt cx="2767" cy="1103"/>
          </a:xfrm>
        </p:grpSpPr>
        <p:grpSp>
          <p:nvGrpSpPr>
            <p:cNvPr id="8" name="Group 120"/>
            <p:cNvGrpSpPr>
              <a:grpSpLocks/>
            </p:cNvGrpSpPr>
            <p:nvPr/>
          </p:nvGrpSpPr>
          <p:grpSpPr bwMode="auto">
            <a:xfrm>
              <a:off x="930" y="1026"/>
              <a:ext cx="2587" cy="907"/>
              <a:chOff x="929" y="1026"/>
              <a:chExt cx="2587" cy="907"/>
            </a:xfrm>
          </p:grpSpPr>
          <p:grpSp>
            <p:nvGrpSpPr>
              <p:cNvPr id="10" name="Group 46"/>
              <p:cNvGrpSpPr>
                <a:grpSpLocks/>
              </p:cNvGrpSpPr>
              <p:nvPr/>
            </p:nvGrpSpPr>
            <p:grpSpPr bwMode="auto">
              <a:xfrm>
                <a:off x="930" y="1026"/>
                <a:ext cx="2586" cy="907"/>
                <a:chOff x="1519" y="1362"/>
                <a:chExt cx="2586" cy="907"/>
              </a:xfrm>
            </p:grpSpPr>
            <p:grpSp>
              <p:nvGrpSpPr>
                <p:cNvPr id="44" name="Group 33"/>
                <p:cNvGrpSpPr>
                  <a:grpSpLocks/>
                </p:cNvGrpSpPr>
                <p:nvPr/>
              </p:nvGrpSpPr>
              <p:grpSpPr bwMode="auto">
                <a:xfrm>
                  <a:off x="1519" y="2205"/>
                  <a:ext cx="2586" cy="63"/>
                  <a:chOff x="1519" y="2006"/>
                  <a:chExt cx="2586" cy="63"/>
                </a:xfrm>
              </p:grpSpPr>
              <p:grpSp>
                <p:nvGrpSpPr>
                  <p:cNvPr id="46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519" y="2015"/>
                    <a:ext cx="2586" cy="54"/>
                    <a:chOff x="1519" y="2015"/>
                    <a:chExt cx="2586" cy="54"/>
                  </a:xfrm>
                </p:grpSpPr>
                <p:sp>
                  <p:nvSpPr>
                    <p:cNvPr id="54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9" y="2069"/>
                      <a:ext cx="258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46" y="2024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2" y="2015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21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463" y="2006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0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206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434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79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" name="Line 23"/>
                <p:cNvSpPr>
                  <a:spLocks noChangeShapeType="1"/>
                </p:cNvSpPr>
                <p:nvPr/>
              </p:nvSpPr>
              <p:spPr bwMode="auto">
                <a:xfrm>
                  <a:off x="1519" y="1362"/>
                  <a:ext cx="0" cy="9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67"/>
              <p:cNvGrpSpPr>
                <a:grpSpLocks/>
              </p:cNvGrpSpPr>
              <p:nvPr/>
            </p:nvGrpSpPr>
            <p:grpSpPr bwMode="auto">
              <a:xfrm>
                <a:off x="929" y="1797"/>
                <a:ext cx="227" cy="136"/>
                <a:chOff x="929" y="1797"/>
                <a:chExt cx="227" cy="136"/>
              </a:xfrm>
            </p:grpSpPr>
            <p:sp>
              <p:nvSpPr>
                <p:cNvPr id="41" name="Rectangle 47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Rectangle 48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49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1165" y="1833"/>
                <a:ext cx="226" cy="90"/>
                <a:chOff x="1837" y="4020"/>
                <a:chExt cx="226" cy="90"/>
              </a:xfrm>
            </p:grpSpPr>
            <p:sp>
              <p:nvSpPr>
                <p:cNvPr id="39" name="Rectangle 50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Rectangle 72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77"/>
              <p:cNvGrpSpPr>
                <a:grpSpLocks/>
              </p:cNvGrpSpPr>
              <p:nvPr/>
            </p:nvGrpSpPr>
            <p:grpSpPr bwMode="auto">
              <a:xfrm>
                <a:off x="2808" y="1833"/>
                <a:ext cx="226" cy="90"/>
                <a:chOff x="1837" y="4020"/>
                <a:chExt cx="226" cy="90"/>
              </a:xfrm>
            </p:grpSpPr>
            <p:sp>
              <p:nvSpPr>
                <p:cNvPr id="37" name="Rectangle 78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Rectangle 79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87"/>
              <p:cNvGrpSpPr>
                <a:grpSpLocks/>
              </p:cNvGrpSpPr>
              <p:nvPr/>
            </p:nvGrpSpPr>
            <p:grpSpPr bwMode="auto">
              <a:xfrm>
                <a:off x="3035" y="1788"/>
                <a:ext cx="227" cy="136"/>
                <a:chOff x="929" y="1797"/>
                <a:chExt cx="227" cy="136"/>
              </a:xfrm>
            </p:grpSpPr>
            <p:sp>
              <p:nvSpPr>
                <p:cNvPr id="34" name="Rectangle 88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Rectangle 89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Rectangle 90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Rectangle 92"/>
              <p:cNvSpPr>
                <a:spLocks noChangeArrowheads="1"/>
              </p:cNvSpPr>
              <p:nvPr/>
            </p:nvSpPr>
            <p:spPr bwMode="auto">
              <a:xfrm>
                <a:off x="1873" y="1888"/>
                <a:ext cx="226" cy="45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" name="Group 97"/>
              <p:cNvGrpSpPr>
                <a:grpSpLocks/>
              </p:cNvGrpSpPr>
              <p:nvPr/>
            </p:nvGrpSpPr>
            <p:grpSpPr bwMode="auto">
              <a:xfrm>
                <a:off x="1401" y="1743"/>
                <a:ext cx="226" cy="181"/>
                <a:chOff x="748" y="3838"/>
                <a:chExt cx="226" cy="181"/>
              </a:xfrm>
            </p:grpSpPr>
            <p:sp>
              <p:nvSpPr>
                <p:cNvPr id="30" name="Rectangle 51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93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Rectangle 95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Rectangle 96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98"/>
              <p:cNvGrpSpPr>
                <a:grpSpLocks/>
              </p:cNvGrpSpPr>
              <p:nvPr/>
            </p:nvGrpSpPr>
            <p:grpSpPr bwMode="auto">
              <a:xfrm>
                <a:off x="1636" y="1744"/>
                <a:ext cx="226" cy="181"/>
                <a:chOff x="748" y="3838"/>
                <a:chExt cx="226" cy="181"/>
              </a:xfrm>
            </p:grpSpPr>
            <p:sp>
              <p:nvSpPr>
                <p:cNvPr id="26" name="Rectangle 99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100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Rectangle 101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103"/>
              <p:cNvGrpSpPr>
                <a:grpSpLocks/>
              </p:cNvGrpSpPr>
              <p:nvPr/>
            </p:nvGrpSpPr>
            <p:grpSpPr bwMode="auto">
              <a:xfrm>
                <a:off x="2345" y="1743"/>
                <a:ext cx="226" cy="181"/>
                <a:chOff x="748" y="3838"/>
                <a:chExt cx="226" cy="181"/>
              </a:xfrm>
            </p:grpSpPr>
            <p:sp>
              <p:nvSpPr>
                <p:cNvPr id="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Rectangle 118"/>
              <p:cNvSpPr>
                <a:spLocks noChangeArrowheads="1"/>
              </p:cNvSpPr>
              <p:nvPr/>
            </p:nvSpPr>
            <p:spPr bwMode="auto">
              <a:xfrm>
                <a:off x="2109" y="1888"/>
                <a:ext cx="226" cy="45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119"/>
              <p:cNvSpPr>
                <a:spLocks noChangeArrowheads="1"/>
              </p:cNvSpPr>
              <p:nvPr/>
            </p:nvSpPr>
            <p:spPr bwMode="auto">
              <a:xfrm>
                <a:off x="2580" y="1879"/>
                <a:ext cx="226" cy="45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21"/>
            <p:cNvSpPr txBox="1">
              <a:spLocks noChangeArrowheads="1"/>
            </p:cNvSpPr>
            <p:nvPr/>
          </p:nvSpPr>
          <p:spPr bwMode="auto">
            <a:xfrm>
              <a:off x="911" y="1898"/>
              <a:ext cx="27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</a:t>
              </a:r>
              <a:r>
                <a:rPr lang="en-US" altLang="zh-CN" sz="1400" b="1">
                  <a:latin typeface="黑体" pitchFamily="49" charset="-122"/>
                  <a:ea typeface="黑体" pitchFamily="49" charset="-122"/>
                </a:rPr>
                <a:t>0   1   2   3    4   5   6   7   8    9</a:t>
              </a:r>
            </a:p>
          </p:txBody>
        </p:sp>
      </p:grpSp>
      <p:grpSp>
        <p:nvGrpSpPr>
          <p:cNvPr id="57" name="Group 136"/>
          <p:cNvGrpSpPr>
            <a:grpSpLocks/>
          </p:cNvGrpSpPr>
          <p:nvPr/>
        </p:nvGrpSpPr>
        <p:grpSpPr bwMode="auto">
          <a:xfrm>
            <a:off x="1000125" y="3500438"/>
            <a:ext cx="5372100" cy="2371725"/>
            <a:chOff x="1238" y="2024"/>
            <a:chExt cx="2767" cy="1102"/>
          </a:xfrm>
        </p:grpSpPr>
        <p:sp>
          <p:nvSpPr>
            <p:cNvPr id="58" name="Text Box 122"/>
            <p:cNvSpPr txBox="1">
              <a:spLocks noChangeArrowheads="1"/>
            </p:cNvSpPr>
            <p:nvPr/>
          </p:nvSpPr>
          <p:spPr bwMode="auto">
            <a:xfrm>
              <a:off x="1238" y="2895"/>
              <a:ext cx="27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</a:t>
              </a:r>
              <a:r>
                <a:rPr lang="en-US" altLang="zh-CN" sz="1400" b="1">
                  <a:latin typeface="黑体" pitchFamily="49" charset="-122"/>
                  <a:ea typeface="黑体" pitchFamily="49" charset="-122"/>
                </a:rPr>
                <a:t>0   1   2   3    4   5   6   7    8    9</a:t>
              </a:r>
            </a:p>
          </p:txBody>
        </p:sp>
        <p:grpSp>
          <p:nvGrpSpPr>
            <p:cNvPr id="59" name="Group 135"/>
            <p:cNvGrpSpPr>
              <a:grpSpLocks/>
            </p:cNvGrpSpPr>
            <p:nvPr/>
          </p:nvGrpSpPr>
          <p:grpSpPr bwMode="auto">
            <a:xfrm>
              <a:off x="1247" y="2024"/>
              <a:ext cx="2586" cy="907"/>
              <a:chOff x="975" y="2432"/>
              <a:chExt cx="2586" cy="907"/>
            </a:xfrm>
          </p:grpSpPr>
          <p:grpSp>
            <p:nvGrpSpPr>
              <p:cNvPr id="60" name="Group 53"/>
              <p:cNvGrpSpPr>
                <a:grpSpLocks/>
              </p:cNvGrpSpPr>
              <p:nvPr/>
            </p:nvGrpSpPr>
            <p:grpSpPr bwMode="auto">
              <a:xfrm>
                <a:off x="975" y="2432"/>
                <a:ext cx="2586" cy="907"/>
                <a:chOff x="1519" y="1362"/>
                <a:chExt cx="2586" cy="907"/>
              </a:xfrm>
            </p:grpSpPr>
            <p:grpSp>
              <p:nvGrpSpPr>
                <p:cNvPr id="96" name="Group 54"/>
                <p:cNvGrpSpPr>
                  <a:grpSpLocks/>
                </p:cNvGrpSpPr>
                <p:nvPr/>
              </p:nvGrpSpPr>
              <p:grpSpPr bwMode="auto">
                <a:xfrm>
                  <a:off x="1519" y="2205"/>
                  <a:ext cx="2586" cy="63"/>
                  <a:chOff x="1519" y="2006"/>
                  <a:chExt cx="2586" cy="63"/>
                </a:xfrm>
              </p:grpSpPr>
              <p:grpSp>
                <p:nvGrpSpPr>
                  <p:cNvPr id="98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1519" y="2015"/>
                    <a:ext cx="2586" cy="54"/>
                    <a:chOff x="1519" y="2015"/>
                    <a:chExt cx="2586" cy="54"/>
                  </a:xfrm>
                </p:grpSpPr>
                <p:sp>
                  <p:nvSpPr>
                    <p:cNvPr id="106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9" y="2069"/>
                      <a:ext cx="258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7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46" y="2024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8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2" y="2015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21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463" y="2006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70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206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434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679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7" name="Line 66"/>
                <p:cNvSpPr>
                  <a:spLocks noChangeShapeType="1"/>
                </p:cNvSpPr>
                <p:nvPr/>
              </p:nvSpPr>
              <p:spPr bwMode="auto">
                <a:xfrm>
                  <a:off x="1519" y="1362"/>
                  <a:ext cx="0" cy="9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Group 68"/>
              <p:cNvGrpSpPr>
                <a:grpSpLocks/>
              </p:cNvGrpSpPr>
              <p:nvPr/>
            </p:nvGrpSpPr>
            <p:grpSpPr bwMode="auto">
              <a:xfrm>
                <a:off x="975" y="3203"/>
                <a:ext cx="227" cy="136"/>
                <a:chOff x="929" y="1797"/>
                <a:chExt cx="227" cy="136"/>
              </a:xfrm>
            </p:grpSpPr>
            <p:sp>
              <p:nvSpPr>
                <p:cNvPr id="93" name="Rectangle 69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Rectangle 70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Rectangle 71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" name="Group 74"/>
              <p:cNvGrpSpPr>
                <a:grpSpLocks/>
              </p:cNvGrpSpPr>
              <p:nvPr/>
            </p:nvGrpSpPr>
            <p:grpSpPr bwMode="auto">
              <a:xfrm>
                <a:off x="1447" y="3240"/>
                <a:ext cx="226" cy="90"/>
                <a:chOff x="1837" y="4020"/>
                <a:chExt cx="226" cy="90"/>
              </a:xfrm>
            </p:grpSpPr>
            <p:sp>
              <p:nvSpPr>
                <p:cNvPr id="91" name="Rectangle 75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Rectangle 76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Group 80"/>
              <p:cNvGrpSpPr>
                <a:grpSpLocks/>
              </p:cNvGrpSpPr>
              <p:nvPr/>
            </p:nvGrpSpPr>
            <p:grpSpPr bwMode="auto">
              <a:xfrm>
                <a:off x="2907" y="3240"/>
                <a:ext cx="226" cy="90"/>
                <a:chOff x="1837" y="4020"/>
                <a:chExt cx="226" cy="90"/>
              </a:xfrm>
            </p:grpSpPr>
            <p:sp>
              <p:nvSpPr>
                <p:cNvPr id="89" name="Rectangle 81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Rectangle 82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" name="Group 83"/>
              <p:cNvGrpSpPr>
                <a:grpSpLocks/>
              </p:cNvGrpSpPr>
              <p:nvPr/>
            </p:nvGrpSpPr>
            <p:grpSpPr bwMode="auto">
              <a:xfrm>
                <a:off x="3143" y="3194"/>
                <a:ext cx="227" cy="136"/>
                <a:chOff x="929" y="1797"/>
                <a:chExt cx="227" cy="136"/>
              </a:xfrm>
            </p:grpSpPr>
            <p:sp>
              <p:nvSpPr>
                <p:cNvPr id="86" name="Rectangle 84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Rectangle 85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Rectangle 86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Group 108"/>
              <p:cNvGrpSpPr>
                <a:grpSpLocks/>
              </p:cNvGrpSpPr>
              <p:nvPr/>
            </p:nvGrpSpPr>
            <p:grpSpPr bwMode="auto">
              <a:xfrm>
                <a:off x="1682" y="3149"/>
                <a:ext cx="226" cy="181"/>
                <a:chOff x="748" y="3838"/>
                <a:chExt cx="226" cy="181"/>
              </a:xfrm>
            </p:grpSpPr>
            <p:sp>
              <p:nvSpPr>
                <p:cNvPr id="82" name="Rectangle 109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Rectangle 110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Rectangle 111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Rectangle 112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Group 126"/>
              <p:cNvGrpSpPr>
                <a:grpSpLocks/>
              </p:cNvGrpSpPr>
              <p:nvPr/>
            </p:nvGrpSpPr>
            <p:grpSpPr bwMode="auto">
              <a:xfrm>
                <a:off x="2672" y="3103"/>
                <a:ext cx="226" cy="227"/>
                <a:chOff x="5148" y="2069"/>
                <a:chExt cx="226" cy="227"/>
              </a:xfrm>
            </p:grpSpPr>
            <p:grpSp>
              <p:nvGrpSpPr>
                <p:cNvPr id="76" name="Group 113"/>
                <p:cNvGrpSpPr>
                  <a:grpSpLocks/>
                </p:cNvGrpSpPr>
                <p:nvPr/>
              </p:nvGrpSpPr>
              <p:grpSpPr bwMode="auto">
                <a:xfrm>
                  <a:off x="5148" y="2115"/>
                  <a:ext cx="226" cy="181"/>
                  <a:chOff x="748" y="3838"/>
                  <a:chExt cx="226" cy="181"/>
                </a:xfrm>
              </p:grpSpPr>
              <p:sp>
                <p:nvSpPr>
                  <p:cNvPr id="7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884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838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929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974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7" name="Rectangle 125"/>
                <p:cNvSpPr>
                  <a:spLocks noChangeArrowheads="1"/>
                </p:cNvSpPr>
                <p:nvPr/>
              </p:nvSpPr>
              <p:spPr bwMode="auto">
                <a:xfrm>
                  <a:off x="5148" y="2069"/>
                  <a:ext cx="226" cy="45"/>
                </a:xfrm>
                <a:prstGeom prst="rect">
                  <a:avLst/>
                </a:prstGeom>
                <a:solidFill>
                  <a:srgbClr val="E0426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134"/>
              <p:cNvGrpSpPr>
                <a:grpSpLocks/>
              </p:cNvGrpSpPr>
              <p:nvPr/>
            </p:nvGrpSpPr>
            <p:grpSpPr bwMode="auto">
              <a:xfrm>
                <a:off x="2163" y="3058"/>
                <a:ext cx="249" cy="272"/>
                <a:chOff x="4785" y="2750"/>
                <a:chExt cx="226" cy="272"/>
              </a:xfrm>
            </p:grpSpPr>
            <p:sp>
              <p:nvSpPr>
                <p:cNvPr id="68" name="Rectangle 91"/>
                <p:cNvSpPr>
                  <a:spLocks noChangeArrowheads="1"/>
                </p:cNvSpPr>
                <p:nvPr/>
              </p:nvSpPr>
              <p:spPr bwMode="auto">
                <a:xfrm>
                  <a:off x="4785" y="2750"/>
                  <a:ext cx="226" cy="45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9" name="Group 127"/>
                <p:cNvGrpSpPr>
                  <a:grpSpLocks/>
                </p:cNvGrpSpPr>
                <p:nvPr/>
              </p:nvGrpSpPr>
              <p:grpSpPr bwMode="auto">
                <a:xfrm>
                  <a:off x="4785" y="2795"/>
                  <a:ext cx="226" cy="227"/>
                  <a:chOff x="5148" y="2069"/>
                  <a:chExt cx="226" cy="227"/>
                </a:xfrm>
              </p:grpSpPr>
              <p:grpSp>
                <p:nvGrpSpPr>
                  <p:cNvPr id="70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5148" y="2115"/>
                    <a:ext cx="226" cy="181"/>
                    <a:chOff x="748" y="3838"/>
                    <a:chExt cx="226" cy="181"/>
                  </a:xfrm>
                </p:grpSpPr>
                <p:sp>
                  <p:nvSpPr>
                    <p:cNvPr id="72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884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838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929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974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5148" y="2069"/>
                    <a:ext cx="226" cy="45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09" name="Text Box 137"/>
          <p:cNvSpPr txBox="1">
            <a:spLocks noChangeArrowheads="1"/>
          </p:cNvSpPr>
          <p:nvPr/>
        </p:nvSpPr>
        <p:spPr bwMode="auto">
          <a:xfrm>
            <a:off x="5994097" y="2708275"/>
            <a:ext cx="2465691" cy="369332"/>
          </a:xfrm>
          <a:prstGeom prst="rect">
            <a:avLst/>
          </a:prstGeom>
          <a:solidFill>
            <a:srgbClr val="01929D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的灰度直方图</a:t>
            </a:r>
          </a:p>
        </p:txBody>
      </p:sp>
      <p:sp>
        <p:nvSpPr>
          <p:cNvPr id="110" name="Text Box 138"/>
          <p:cNvSpPr txBox="1">
            <a:spLocks noChangeArrowheads="1"/>
          </p:cNvSpPr>
          <p:nvPr/>
        </p:nvSpPr>
        <p:spPr bwMode="auto">
          <a:xfrm>
            <a:off x="6067122" y="4652963"/>
            <a:ext cx="2465691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g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的灰度直方图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1364" y="1657349"/>
            <a:ext cx="4196862" cy="454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776" y="1657349"/>
            <a:ext cx="3439096" cy="454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422446" y="588669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直方图均衡化方法图例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34163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总结：方法比较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05" y="1437539"/>
            <a:ext cx="3641848" cy="481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68616" y="1644162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对比度展宽、动态范围调整、直方图均衡化的试用性？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6538" y="3112477"/>
            <a:ext cx="4985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对比度展宽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动态范围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调整均需要提前获知感兴趣的灰度范围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[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；在现实生活中，这个范围因为图像的复杂性较难获取。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直方图均衡化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不需要提前的假设，因此在应用中被广泛应用消除光照不均匀等现象。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6" name="Picture 2" descr="https://upload.wikimedia.org/wikipedia/commons/0/08/Unequalized_Hawkes_Bay_N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09753"/>
            <a:ext cx="4064634" cy="27110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4340" y="4290060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对于该类</a:t>
            </a: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光照过强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灰度级分布不均匀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的自然场景图像，下列哪些算法能够在</a:t>
            </a: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不预设参数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的前提下被用于图像增强？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二值化算法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对比度展宽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直方图均衡化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D.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以上均可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6" name="Picture 2" descr="https://upload.wikimedia.org/wikipedia/commons/0/08/Unequalized_Hawkes_Bay_N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144" y="1336929"/>
            <a:ext cx="4064634" cy="27110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4340" y="4290060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对于该类</a:t>
            </a: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光照过强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灰度级分布不均匀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的自然场景图像，下列哪些算法能够在</a:t>
            </a:r>
            <a:r>
              <a:rPr lang="zh-CN" altLang="en-US" sz="24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不预设参数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的前提下被用于图像增强？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二值化算法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对比度展宽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直方图均衡化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D.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以上均可</a:t>
            </a:r>
          </a:p>
        </p:txBody>
      </p:sp>
      <p:pic>
        <p:nvPicPr>
          <p:cNvPr id="48130" name="Picture 2" descr="https://upload.wikimedia.org/wikipedia/commons/b/bd/Equalized_Hawkes_Bay_N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777" y="1326865"/>
            <a:ext cx="4063960" cy="2710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对比度展宽效果示例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td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7" y="2191483"/>
            <a:ext cx="3886200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td01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15" y="2182689"/>
            <a:ext cx="3921369" cy="29410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对比度展宽方法的数学表示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50836" y="1816771"/>
            <a:ext cx="82480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按照下面的示例公式进行点对点灰度的映射：</a:t>
            </a: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1248996" y="2918192"/>
          <a:ext cx="36798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765080" imgH="711000" progId="">
                  <p:embed/>
                </p:oleObj>
              </mc:Choice>
              <mc:Fallback>
                <p:oleObj name="Equation" r:id="rId3" imgW="1765080" imgH="711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996" y="2918192"/>
                        <a:ext cx="3679825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5281246" y="3062654"/>
          <a:ext cx="20050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1041120" imgH="672840" progId="">
                  <p:embed/>
                </p:oleObj>
              </mc:Choice>
              <mc:Fallback>
                <p:oleObj name="Equation" r:id="rId5" imgW="1041120" imgH="6728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246" y="3062654"/>
                        <a:ext cx="200501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23" name="Object 31"/>
          <p:cNvGraphicFramePr>
            <a:graphicFrameLocks noChangeAspect="1"/>
          </p:cNvGraphicFramePr>
          <p:nvPr/>
        </p:nvGraphicFramePr>
        <p:xfrm>
          <a:off x="2545984" y="4646979"/>
          <a:ext cx="3302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1714320" imgH="228600" progId="">
                  <p:embed/>
                </p:oleObj>
              </mc:Choice>
              <mc:Fallback>
                <p:oleObj name="Equation" r:id="rId7" imgW="1714320" imgH="22860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984" y="4646979"/>
                        <a:ext cx="33020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499" y="5524896"/>
            <a:ext cx="816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该公式可扩展，有哪些扩展途径？</a:t>
            </a:r>
          </a:p>
        </p:txBody>
      </p: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对比度展宽方法的数学表示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22261" y="1635796"/>
            <a:ext cx="82480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新图与旧图的灰度关系如下图所示：</a:t>
            </a: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2238375" y="2514600"/>
            <a:ext cx="5072063" cy="3567113"/>
            <a:chOff x="1446" y="1626"/>
            <a:chExt cx="3195" cy="2247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09" y="3661"/>
              <a:ext cx="4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48" y="3652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726" y="3657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1749" y="1874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749" y="3359"/>
              <a:ext cx="79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543" y="3359"/>
              <a:ext cx="0" cy="3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749" y="2059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458" y="2059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49" y="2369"/>
              <a:ext cx="10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789" y="2387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1749" y="3359"/>
              <a:ext cx="794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2543" y="2369"/>
              <a:ext cx="244" cy="9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2787" y="2059"/>
              <a:ext cx="671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336" y="3484"/>
              <a:ext cx="3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482" y="1626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446" y="1956"/>
              <a:ext cx="6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702" y="2926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505" y="3236"/>
              <a:ext cx="3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a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1505" y="2245"/>
              <a:ext cx="3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b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871" y="335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848" y="2042"/>
              <a:ext cx="2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γ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446" y="2749"/>
              <a:ext cx="2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1737" y="3666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对比度展宽：灰度窗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" y="1436816"/>
            <a:ext cx="8853853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只显示指定灰度级范围内的信息。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按照前面的计算公式有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: α=γ=0,g</a:t>
            </a:r>
            <a:r>
              <a:rPr lang="en-US" altLang="zh-CN" sz="3200" b="1" baseline="-250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=0,g</a:t>
            </a:r>
            <a:r>
              <a:rPr lang="en-US" altLang="zh-CN" sz="3200" b="1" baseline="-250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=255</a:t>
            </a:r>
            <a:br>
              <a:rPr lang="en-US" altLang="zh-CN" sz="3200" b="1" dirty="0">
                <a:latin typeface="楷体" pitchFamily="49" charset="-122"/>
                <a:ea typeface="楷体" pitchFamily="49" charset="-122"/>
              </a:rPr>
            </a:b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AutoShape 56"/>
          <p:cNvSpPr>
            <a:spLocks noChangeArrowheads="1"/>
          </p:cNvSpPr>
          <p:nvPr/>
        </p:nvSpPr>
        <p:spPr bwMode="auto">
          <a:xfrm>
            <a:off x="3960311" y="4197100"/>
            <a:ext cx="433387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250825" y="2852738"/>
            <a:ext cx="4095750" cy="2946400"/>
            <a:chOff x="1446" y="1626"/>
            <a:chExt cx="3195" cy="2298"/>
          </a:xfrm>
        </p:grpSpPr>
        <p:sp>
          <p:nvSpPr>
            <p:cNvPr id="13" name="Text Box 58"/>
            <p:cNvSpPr txBox="1">
              <a:spLocks noChangeAspect="1" noChangeArrowheads="1"/>
            </p:cNvSpPr>
            <p:nvPr/>
          </p:nvSpPr>
          <p:spPr bwMode="auto">
            <a:xfrm>
              <a:off x="3309" y="3661"/>
              <a:ext cx="47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14" name="Text Box 59"/>
            <p:cNvSpPr txBox="1">
              <a:spLocks noChangeAspect="1" noChangeArrowheads="1"/>
            </p:cNvSpPr>
            <p:nvPr/>
          </p:nvSpPr>
          <p:spPr bwMode="auto">
            <a:xfrm>
              <a:off x="2448" y="3653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15" name="Text Box 60"/>
            <p:cNvSpPr txBox="1">
              <a:spLocks noChangeAspect="1" noChangeArrowheads="1"/>
            </p:cNvSpPr>
            <p:nvPr/>
          </p:nvSpPr>
          <p:spPr bwMode="auto">
            <a:xfrm>
              <a:off x="2726" y="3658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16" name="Line 61"/>
            <p:cNvSpPr>
              <a:spLocks noChangeAspect="1" noChangeShapeType="1"/>
            </p:cNvSpPr>
            <p:nvPr/>
          </p:nvSpPr>
          <p:spPr bwMode="auto">
            <a:xfrm flipV="1">
              <a:off x="1749" y="1874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2"/>
            <p:cNvSpPr>
              <a:spLocks noChangeAspect="1" noChangeShapeType="1"/>
            </p:cNvSpPr>
            <p:nvPr/>
          </p:nvSpPr>
          <p:spPr bwMode="auto">
            <a:xfrm>
              <a:off x="1749" y="3359"/>
              <a:ext cx="79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3"/>
            <p:cNvSpPr>
              <a:spLocks noChangeAspect="1" noChangeShapeType="1"/>
            </p:cNvSpPr>
            <p:nvPr/>
          </p:nvSpPr>
          <p:spPr bwMode="auto">
            <a:xfrm>
              <a:off x="2543" y="3359"/>
              <a:ext cx="0" cy="3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4"/>
            <p:cNvSpPr>
              <a:spLocks noChangeAspect="1" noChangeShapeType="1"/>
            </p:cNvSpPr>
            <p:nvPr/>
          </p:nvSpPr>
          <p:spPr bwMode="auto">
            <a:xfrm>
              <a:off x="1749" y="2059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5"/>
            <p:cNvSpPr>
              <a:spLocks noChangeAspect="1" noChangeShapeType="1"/>
            </p:cNvSpPr>
            <p:nvPr/>
          </p:nvSpPr>
          <p:spPr bwMode="auto">
            <a:xfrm>
              <a:off x="3458" y="2059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6"/>
            <p:cNvSpPr>
              <a:spLocks noChangeAspect="1" noChangeShapeType="1"/>
            </p:cNvSpPr>
            <p:nvPr/>
          </p:nvSpPr>
          <p:spPr bwMode="auto">
            <a:xfrm>
              <a:off x="1749" y="2369"/>
              <a:ext cx="10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7"/>
            <p:cNvSpPr>
              <a:spLocks noChangeAspect="1" noChangeShapeType="1"/>
            </p:cNvSpPr>
            <p:nvPr/>
          </p:nvSpPr>
          <p:spPr bwMode="auto">
            <a:xfrm>
              <a:off x="2789" y="2387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8"/>
            <p:cNvSpPr>
              <a:spLocks noChangeAspect="1" noChangeShapeType="1"/>
            </p:cNvSpPr>
            <p:nvPr/>
          </p:nvSpPr>
          <p:spPr bwMode="auto">
            <a:xfrm flipV="1">
              <a:off x="1749" y="3359"/>
              <a:ext cx="794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9"/>
            <p:cNvSpPr>
              <a:spLocks noChangeAspect="1" noChangeShapeType="1"/>
            </p:cNvSpPr>
            <p:nvPr/>
          </p:nvSpPr>
          <p:spPr bwMode="auto">
            <a:xfrm flipV="1">
              <a:off x="2543" y="2369"/>
              <a:ext cx="244" cy="9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0"/>
            <p:cNvSpPr>
              <a:spLocks noChangeAspect="1" noChangeShapeType="1"/>
            </p:cNvSpPr>
            <p:nvPr/>
          </p:nvSpPr>
          <p:spPr bwMode="auto">
            <a:xfrm flipV="1">
              <a:off x="2787" y="2059"/>
              <a:ext cx="671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71"/>
            <p:cNvSpPr txBox="1">
              <a:spLocks noChangeAspect="1" noChangeArrowheads="1"/>
            </p:cNvSpPr>
            <p:nvPr/>
          </p:nvSpPr>
          <p:spPr bwMode="auto">
            <a:xfrm>
              <a:off x="4336" y="3484"/>
              <a:ext cx="30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27" name="Text Box 72"/>
            <p:cNvSpPr txBox="1">
              <a:spLocks noChangeAspect="1" noChangeArrowheads="1"/>
            </p:cNvSpPr>
            <p:nvPr/>
          </p:nvSpPr>
          <p:spPr bwMode="auto">
            <a:xfrm>
              <a:off x="1482" y="1626"/>
              <a:ext cx="24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28" name="Text Box 73"/>
            <p:cNvSpPr txBox="1">
              <a:spLocks noChangeAspect="1" noChangeArrowheads="1"/>
            </p:cNvSpPr>
            <p:nvPr/>
          </p:nvSpPr>
          <p:spPr bwMode="auto">
            <a:xfrm>
              <a:off x="1446" y="1957"/>
              <a:ext cx="64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29" name="Text Box 74"/>
            <p:cNvSpPr txBox="1">
              <a:spLocks noChangeAspect="1" noChangeArrowheads="1"/>
            </p:cNvSpPr>
            <p:nvPr/>
          </p:nvSpPr>
          <p:spPr bwMode="auto">
            <a:xfrm>
              <a:off x="3702" y="2926"/>
              <a:ext cx="48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30" name="Text Box 75"/>
            <p:cNvSpPr txBox="1">
              <a:spLocks noChangeAspect="1" noChangeArrowheads="1"/>
            </p:cNvSpPr>
            <p:nvPr/>
          </p:nvSpPr>
          <p:spPr bwMode="auto">
            <a:xfrm>
              <a:off x="1505" y="3235"/>
              <a:ext cx="30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a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" name="Text Box 76"/>
            <p:cNvSpPr txBox="1">
              <a:spLocks noChangeAspect="1" noChangeArrowheads="1"/>
            </p:cNvSpPr>
            <p:nvPr/>
          </p:nvSpPr>
          <p:spPr bwMode="auto">
            <a:xfrm>
              <a:off x="1505" y="2245"/>
              <a:ext cx="30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b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Text Box 77"/>
            <p:cNvSpPr txBox="1">
              <a:spLocks noChangeAspect="1" noChangeArrowheads="1"/>
            </p:cNvSpPr>
            <p:nvPr/>
          </p:nvSpPr>
          <p:spPr bwMode="auto">
            <a:xfrm>
              <a:off x="1871" y="3359"/>
              <a:ext cx="24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33" name="Rectangle 78"/>
            <p:cNvSpPr>
              <a:spLocks noChangeAspect="1" noChangeArrowheads="1"/>
            </p:cNvSpPr>
            <p:nvPr/>
          </p:nvSpPr>
          <p:spPr bwMode="auto">
            <a:xfrm>
              <a:off x="2848" y="2042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γ</a:t>
              </a:r>
            </a:p>
          </p:txBody>
        </p:sp>
        <p:sp>
          <p:nvSpPr>
            <p:cNvPr id="34" name="Rectangle 79"/>
            <p:cNvSpPr>
              <a:spLocks noChangeAspect="1" noChangeArrowheads="1"/>
            </p:cNvSpPr>
            <p:nvPr/>
          </p:nvSpPr>
          <p:spPr bwMode="auto">
            <a:xfrm>
              <a:off x="2447" y="2749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35" name="Line 80"/>
            <p:cNvSpPr>
              <a:spLocks noChangeAspect="1" noChangeShapeType="1"/>
            </p:cNvSpPr>
            <p:nvPr/>
          </p:nvSpPr>
          <p:spPr bwMode="auto">
            <a:xfrm>
              <a:off x="1737" y="3666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Group 106"/>
          <p:cNvGrpSpPr>
            <a:grpSpLocks noChangeAspect="1"/>
          </p:cNvGrpSpPr>
          <p:nvPr/>
        </p:nvGrpSpPr>
        <p:grpSpPr bwMode="auto">
          <a:xfrm>
            <a:off x="4704432" y="2864101"/>
            <a:ext cx="4095750" cy="2946400"/>
            <a:chOff x="2565" y="1797"/>
            <a:chExt cx="3195" cy="2298"/>
          </a:xfrm>
        </p:grpSpPr>
        <p:sp>
          <p:nvSpPr>
            <p:cNvPr id="37" name="Line 104"/>
            <p:cNvSpPr>
              <a:spLocks noChangeAspect="1" noChangeShapeType="1"/>
            </p:cNvSpPr>
            <p:nvPr/>
          </p:nvSpPr>
          <p:spPr bwMode="auto">
            <a:xfrm>
              <a:off x="2856" y="3837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82"/>
            <p:cNvSpPr txBox="1">
              <a:spLocks noChangeAspect="1" noChangeArrowheads="1"/>
            </p:cNvSpPr>
            <p:nvPr/>
          </p:nvSpPr>
          <p:spPr bwMode="auto">
            <a:xfrm>
              <a:off x="4428" y="3832"/>
              <a:ext cx="47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39" name="Text Box 83"/>
            <p:cNvSpPr txBox="1">
              <a:spLocks noChangeAspect="1" noChangeArrowheads="1"/>
            </p:cNvSpPr>
            <p:nvPr/>
          </p:nvSpPr>
          <p:spPr bwMode="auto">
            <a:xfrm>
              <a:off x="3567" y="3824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40" name="Text Box 84"/>
            <p:cNvSpPr txBox="1">
              <a:spLocks noChangeAspect="1" noChangeArrowheads="1"/>
            </p:cNvSpPr>
            <p:nvPr/>
          </p:nvSpPr>
          <p:spPr bwMode="auto">
            <a:xfrm>
              <a:off x="3845" y="3829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41" name="Line 85"/>
            <p:cNvSpPr>
              <a:spLocks noChangeAspect="1" noChangeShapeType="1"/>
            </p:cNvSpPr>
            <p:nvPr/>
          </p:nvSpPr>
          <p:spPr bwMode="auto">
            <a:xfrm flipV="1">
              <a:off x="2868" y="2045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88"/>
            <p:cNvSpPr>
              <a:spLocks noChangeAspect="1" noChangeShapeType="1"/>
            </p:cNvSpPr>
            <p:nvPr/>
          </p:nvSpPr>
          <p:spPr bwMode="auto">
            <a:xfrm>
              <a:off x="2868" y="2230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89"/>
            <p:cNvSpPr>
              <a:spLocks noChangeAspect="1" noChangeShapeType="1"/>
            </p:cNvSpPr>
            <p:nvPr/>
          </p:nvSpPr>
          <p:spPr bwMode="auto">
            <a:xfrm>
              <a:off x="4577" y="2230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92"/>
            <p:cNvSpPr>
              <a:spLocks noChangeAspect="1" noChangeShapeType="1"/>
            </p:cNvSpPr>
            <p:nvPr/>
          </p:nvSpPr>
          <p:spPr bwMode="auto">
            <a:xfrm flipV="1">
              <a:off x="2868" y="3838"/>
              <a:ext cx="783" cy="2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93"/>
            <p:cNvSpPr>
              <a:spLocks noChangeAspect="1" noChangeShapeType="1"/>
            </p:cNvSpPr>
            <p:nvPr/>
          </p:nvSpPr>
          <p:spPr bwMode="auto">
            <a:xfrm flipV="1">
              <a:off x="3651" y="2205"/>
              <a:ext cx="227" cy="1679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94"/>
            <p:cNvSpPr>
              <a:spLocks noChangeAspect="1" noChangeShapeType="1"/>
            </p:cNvSpPr>
            <p:nvPr/>
          </p:nvSpPr>
          <p:spPr bwMode="auto">
            <a:xfrm flipV="1">
              <a:off x="3887" y="2223"/>
              <a:ext cx="680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95"/>
            <p:cNvSpPr txBox="1">
              <a:spLocks noChangeAspect="1" noChangeArrowheads="1"/>
            </p:cNvSpPr>
            <p:nvPr/>
          </p:nvSpPr>
          <p:spPr bwMode="auto">
            <a:xfrm>
              <a:off x="5455" y="3655"/>
              <a:ext cx="30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48" name="Text Box 96"/>
            <p:cNvSpPr txBox="1">
              <a:spLocks noChangeAspect="1" noChangeArrowheads="1"/>
            </p:cNvSpPr>
            <p:nvPr/>
          </p:nvSpPr>
          <p:spPr bwMode="auto">
            <a:xfrm>
              <a:off x="2601" y="1797"/>
              <a:ext cx="24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49" name="Text Box 97"/>
            <p:cNvSpPr txBox="1">
              <a:spLocks noChangeAspect="1" noChangeArrowheads="1"/>
            </p:cNvSpPr>
            <p:nvPr/>
          </p:nvSpPr>
          <p:spPr bwMode="auto">
            <a:xfrm>
              <a:off x="2565" y="2128"/>
              <a:ext cx="64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50" name="Text Box 98"/>
            <p:cNvSpPr txBox="1">
              <a:spLocks noChangeAspect="1" noChangeArrowheads="1"/>
            </p:cNvSpPr>
            <p:nvPr/>
          </p:nvSpPr>
          <p:spPr bwMode="auto">
            <a:xfrm>
              <a:off x="4821" y="3097"/>
              <a:ext cx="48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51" name="Rectangle 103"/>
            <p:cNvSpPr>
              <a:spLocks noChangeAspect="1" noChangeArrowheads="1"/>
            </p:cNvSpPr>
            <p:nvPr/>
          </p:nvSpPr>
          <p:spPr bwMode="auto">
            <a:xfrm>
              <a:off x="3566" y="2920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52" name="Line 105"/>
            <p:cNvSpPr>
              <a:spLocks noChangeAspect="1" noChangeShapeType="1"/>
            </p:cNvSpPr>
            <p:nvPr/>
          </p:nvSpPr>
          <p:spPr bwMode="auto">
            <a:xfrm>
              <a:off x="3878" y="2205"/>
              <a:ext cx="0" cy="16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灰度窗效果示意图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Group 31"/>
          <p:cNvGrpSpPr>
            <a:grpSpLocks/>
          </p:cNvGrpSpPr>
          <p:nvPr/>
        </p:nvGrpSpPr>
        <p:grpSpPr bwMode="auto">
          <a:xfrm>
            <a:off x="611188" y="2328028"/>
            <a:ext cx="3551738" cy="3206499"/>
            <a:chOff x="385" y="845"/>
            <a:chExt cx="1934" cy="1586"/>
          </a:xfrm>
        </p:grpSpPr>
        <p:pic>
          <p:nvPicPr>
            <p:cNvPr id="54" name="Picture 22" descr="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" y="845"/>
              <a:ext cx="1598" cy="1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1973" y="1207"/>
              <a:ext cx="346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原 图</a:t>
              </a:r>
            </a:p>
          </p:txBody>
        </p:sp>
      </p:grpSp>
      <p:grpSp>
        <p:nvGrpSpPr>
          <p:cNvPr id="56" name="Group 41"/>
          <p:cNvGrpSpPr>
            <a:grpSpLocks/>
          </p:cNvGrpSpPr>
          <p:nvPr/>
        </p:nvGrpSpPr>
        <p:grpSpPr bwMode="auto">
          <a:xfrm>
            <a:off x="4776537" y="2310062"/>
            <a:ext cx="3525252" cy="3224463"/>
            <a:chOff x="3061" y="845"/>
            <a:chExt cx="1979" cy="1589"/>
          </a:xfrm>
        </p:grpSpPr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4694" y="1162"/>
              <a:ext cx="346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肺 窗</a:t>
              </a:r>
            </a:p>
          </p:txBody>
        </p:sp>
        <p:pic>
          <p:nvPicPr>
            <p:cNvPr id="58" name="Picture 39" descr="13_0_18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61" y="845"/>
              <a:ext cx="1601" cy="1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对比度展宽：灰度窗切片</a:t>
            </a:r>
            <a:endParaRPr lang="en-US" altLang="zh-CN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1578" y="1498362"/>
            <a:ext cx="7435516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只保留感兴趣的部分，使其为二值化图像中的白色部分，其余部分置为</a:t>
            </a:r>
            <a:r>
              <a:rPr lang="en-US" altLang="zh-CN" sz="3200" b="1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80000"/>
              </a:lnSpc>
            </a:pPr>
            <a:br>
              <a:rPr lang="en-US" altLang="zh-CN" sz="3200" b="1" dirty="0">
                <a:latin typeface="楷体" pitchFamily="49" charset="-122"/>
                <a:ea typeface="楷体" pitchFamily="49" charset="-122"/>
              </a:rPr>
            </a:b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AutoShape 56"/>
          <p:cNvSpPr>
            <a:spLocks noChangeArrowheads="1"/>
          </p:cNvSpPr>
          <p:nvPr/>
        </p:nvSpPr>
        <p:spPr bwMode="auto">
          <a:xfrm>
            <a:off x="3960311" y="4197100"/>
            <a:ext cx="433387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57"/>
          <p:cNvGrpSpPr>
            <a:grpSpLocks noChangeAspect="1"/>
          </p:cNvGrpSpPr>
          <p:nvPr/>
        </p:nvGrpSpPr>
        <p:grpSpPr bwMode="auto">
          <a:xfrm>
            <a:off x="250825" y="2852738"/>
            <a:ext cx="4095750" cy="2946400"/>
            <a:chOff x="1446" y="1626"/>
            <a:chExt cx="3195" cy="2298"/>
          </a:xfrm>
        </p:grpSpPr>
        <p:sp>
          <p:nvSpPr>
            <p:cNvPr id="13" name="Text Box 58"/>
            <p:cNvSpPr txBox="1">
              <a:spLocks noChangeAspect="1" noChangeArrowheads="1"/>
            </p:cNvSpPr>
            <p:nvPr/>
          </p:nvSpPr>
          <p:spPr bwMode="auto">
            <a:xfrm>
              <a:off x="3309" y="3661"/>
              <a:ext cx="47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14" name="Text Box 59"/>
            <p:cNvSpPr txBox="1">
              <a:spLocks noChangeAspect="1" noChangeArrowheads="1"/>
            </p:cNvSpPr>
            <p:nvPr/>
          </p:nvSpPr>
          <p:spPr bwMode="auto">
            <a:xfrm>
              <a:off x="2448" y="3653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15" name="Text Box 60"/>
            <p:cNvSpPr txBox="1">
              <a:spLocks noChangeAspect="1" noChangeArrowheads="1"/>
            </p:cNvSpPr>
            <p:nvPr/>
          </p:nvSpPr>
          <p:spPr bwMode="auto">
            <a:xfrm>
              <a:off x="2726" y="3658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16" name="Line 61"/>
            <p:cNvSpPr>
              <a:spLocks noChangeAspect="1" noChangeShapeType="1"/>
            </p:cNvSpPr>
            <p:nvPr/>
          </p:nvSpPr>
          <p:spPr bwMode="auto">
            <a:xfrm flipV="1">
              <a:off x="1749" y="1874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2"/>
            <p:cNvSpPr>
              <a:spLocks noChangeAspect="1" noChangeShapeType="1"/>
            </p:cNvSpPr>
            <p:nvPr/>
          </p:nvSpPr>
          <p:spPr bwMode="auto">
            <a:xfrm>
              <a:off x="1749" y="3359"/>
              <a:ext cx="79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3"/>
            <p:cNvSpPr>
              <a:spLocks noChangeAspect="1" noChangeShapeType="1"/>
            </p:cNvSpPr>
            <p:nvPr/>
          </p:nvSpPr>
          <p:spPr bwMode="auto">
            <a:xfrm>
              <a:off x="2543" y="3359"/>
              <a:ext cx="0" cy="3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4"/>
            <p:cNvSpPr>
              <a:spLocks noChangeAspect="1" noChangeShapeType="1"/>
            </p:cNvSpPr>
            <p:nvPr/>
          </p:nvSpPr>
          <p:spPr bwMode="auto">
            <a:xfrm>
              <a:off x="1749" y="2059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5"/>
            <p:cNvSpPr>
              <a:spLocks noChangeAspect="1" noChangeShapeType="1"/>
            </p:cNvSpPr>
            <p:nvPr/>
          </p:nvSpPr>
          <p:spPr bwMode="auto">
            <a:xfrm>
              <a:off x="3458" y="2059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6"/>
            <p:cNvSpPr>
              <a:spLocks noChangeAspect="1" noChangeShapeType="1"/>
            </p:cNvSpPr>
            <p:nvPr/>
          </p:nvSpPr>
          <p:spPr bwMode="auto">
            <a:xfrm>
              <a:off x="1749" y="2369"/>
              <a:ext cx="10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7"/>
            <p:cNvSpPr>
              <a:spLocks noChangeAspect="1" noChangeShapeType="1"/>
            </p:cNvSpPr>
            <p:nvPr/>
          </p:nvSpPr>
          <p:spPr bwMode="auto">
            <a:xfrm>
              <a:off x="2789" y="2387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8"/>
            <p:cNvSpPr>
              <a:spLocks noChangeAspect="1" noChangeShapeType="1"/>
            </p:cNvSpPr>
            <p:nvPr/>
          </p:nvSpPr>
          <p:spPr bwMode="auto">
            <a:xfrm flipV="1">
              <a:off x="1749" y="3359"/>
              <a:ext cx="794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9"/>
            <p:cNvSpPr>
              <a:spLocks noChangeAspect="1" noChangeShapeType="1"/>
            </p:cNvSpPr>
            <p:nvPr/>
          </p:nvSpPr>
          <p:spPr bwMode="auto">
            <a:xfrm flipV="1">
              <a:off x="2543" y="2369"/>
              <a:ext cx="244" cy="9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0"/>
            <p:cNvSpPr>
              <a:spLocks noChangeAspect="1" noChangeShapeType="1"/>
            </p:cNvSpPr>
            <p:nvPr/>
          </p:nvSpPr>
          <p:spPr bwMode="auto">
            <a:xfrm flipV="1">
              <a:off x="2787" y="2059"/>
              <a:ext cx="671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71"/>
            <p:cNvSpPr txBox="1">
              <a:spLocks noChangeAspect="1" noChangeArrowheads="1"/>
            </p:cNvSpPr>
            <p:nvPr/>
          </p:nvSpPr>
          <p:spPr bwMode="auto">
            <a:xfrm>
              <a:off x="4336" y="3484"/>
              <a:ext cx="30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27" name="Text Box 72"/>
            <p:cNvSpPr txBox="1">
              <a:spLocks noChangeAspect="1" noChangeArrowheads="1"/>
            </p:cNvSpPr>
            <p:nvPr/>
          </p:nvSpPr>
          <p:spPr bwMode="auto">
            <a:xfrm>
              <a:off x="1482" y="1626"/>
              <a:ext cx="24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28" name="Text Box 73"/>
            <p:cNvSpPr txBox="1">
              <a:spLocks noChangeAspect="1" noChangeArrowheads="1"/>
            </p:cNvSpPr>
            <p:nvPr/>
          </p:nvSpPr>
          <p:spPr bwMode="auto">
            <a:xfrm>
              <a:off x="1446" y="1957"/>
              <a:ext cx="64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29" name="Text Box 74"/>
            <p:cNvSpPr txBox="1">
              <a:spLocks noChangeAspect="1" noChangeArrowheads="1"/>
            </p:cNvSpPr>
            <p:nvPr/>
          </p:nvSpPr>
          <p:spPr bwMode="auto">
            <a:xfrm>
              <a:off x="3702" y="2926"/>
              <a:ext cx="48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30" name="Text Box 75"/>
            <p:cNvSpPr txBox="1">
              <a:spLocks noChangeAspect="1" noChangeArrowheads="1"/>
            </p:cNvSpPr>
            <p:nvPr/>
          </p:nvSpPr>
          <p:spPr bwMode="auto">
            <a:xfrm>
              <a:off x="1505" y="3235"/>
              <a:ext cx="30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a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" name="Text Box 76"/>
            <p:cNvSpPr txBox="1">
              <a:spLocks noChangeAspect="1" noChangeArrowheads="1"/>
            </p:cNvSpPr>
            <p:nvPr/>
          </p:nvSpPr>
          <p:spPr bwMode="auto">
            <a:xfrm>
              <a:off x="1505" y="2245"/>
              <a:ext cx="30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b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Text Box 77"/>
            <p:cNvSpPr txBox="1">
              <a:spLocks noChangeAspect="1" noChangeArrowheads="1"/>
            </p:cNvSpPr>
            <p:nvPr/>
          </p:nvSpPr>
          <p:spPr bwMode="auto">
            <a:xfrm>
              <a:off x="1871" y="3359"/>
              <a:ext cx="24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33" name="Rectangle 78"/>
            <p:cNvSpPr>
              <a:spLocks noChangeAspect="1" noChangeArrowheads="1"/>
            </p:cNvSpPr>
            <p:nvPr/>
          </p:nvSpPr>
          <p:spPr bwMode="auto">
            <a:xfrm>
              <a:off x="2848" y="2042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γ</a:t>
              </a:r>
            </a:p>
          </p:txBody>
        </p:sp>
        <p:sp>
          <p:nvSpPr>
            <p:cNvPr id="34" name="Rectangle 79"/>
            <p:cNvSpPr>
              <a:spLocks noChangeAspect="1" noChangeArrowheads="1"/>
            </p:cNvSpPr>
            <p:nvPr/>
          </p:nvSpPr>
          <p:spPr bwMode="auto">
            <a:xfrm>
              <a:off x="2447" y="2749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35" name="Line 80"/>
            <p:cNvSpPr>
              <a:spLocks noChangeAspect="1" noChangeShapeType="1"/>
            </p:cNvSpPr>
            <p:nvPr/>
          </p:nvSpPr>
          <p:spPr bwMode="auto">
            <a:xfrm>
              <a:off x="1737" y="3666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46"/>
          <p:cNvGrpSpPr>
            <a:grpSpLocks/>
          </p:cNvGrpSpPr>
          <p:nvPr/>
        </p:nvGrpSpPr>
        <p:grpSpPr bwMode="auto">
          <a:xfrm>
            <a:off x="4728411" y="2839453"/>
            <a:ext cx="4062830" cy="2954171"/>
            <a:chOff x="1429" y="1525"/>
            <a:chExt cx="2881" cy="2026"/>
          </a:xfrm>
        </p:grpSpPr>
        <p:sp>
          <p:nvSpPr>
            <p:cNvPr id="54" name="Line 27"/>
            <p:cNvSpPr>
              <a:spLocks noChangeAspect="1" noChangeShapeType="1"/>
            </p:cNvSpPr>
            <p:nvPr/>
          </p:nvSpPr>
          <p:spPr bwMode="auto">
            <a:xfrm>
              <a:off x="1732" y="3336"/>
              <a:ext cx="2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28"/>
            <p:cNvSpPr txBox="1">
              <a:spLocks noChangeAspect="1" noChangeArrowheads="1"/>
            </p:cNvSpPr>
            <p:nvPr/>
          </p:nvSpPr>
          <p:spPr bwMode="auto">
            <a:xfrm>
              <a:off x="3128" y="3333"/>
              <a:ext cx="42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56" name="Text Box 29"/>
            <p:cNvSpPr txBox="1">
              <a:spLocks noChangeAspect="1" noChangeArrowheads="1"/>
            </p:cNvSpPr>
            <p:nvPr/>
          </p:nvSpPr>
          <p:spPr bwMode="auto">
            <a:xfrm>
              <a:off x="2154" y="3339"/>
              <a:ext cx="16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57" name="Text Box 30"/>
            <p:cNvSpPr txBox="1">
              <a:spLocks noChangeAspect="1" noChangeArrowheads="1"/>
            </p:cNvSpPr>
            <p:nvPr/>
          </p:nvSpPr>
          <p:spPr bwMode="auto">
            <a:xfrm>
              <a:off x="2653" y="3339"/>
              <a:ext cx="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58" name="Line 31"/>
            <p:cNvSpPr>
              <a:spLocks noChangeAspect="1" noChangeShapeType="1"/>
            </p:cNvSpPr>
            <p:nvPr/>
          </p:nvSpPr>
          <p:spPr bwMode="auto">
            <a:xfrm flipV="1">
              <a:off x="1743" y="1745"/>
              <a:ext cx="0" cy="15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2"/>
            <p:cNvSpPr>
              <a:spLocks noChangeAspect="1" noChangeShapeType="1"/>
            </p:cNvSpPr>
            <p:nvPr/>
          </p:nvSpPr>
          <p:spPr bwMode="auto">
            <a:xfrm>
              <a:off x="1743" y="1909"/>
              <a:ext cx="100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33"/>
            <p:cNvSpPr>
              <a:spLocks noChangeAspect="1" noChangeShapeType="1"/>
            </p:cNvSpPr>
            <p:nvPr/>
          </p:nvSpPr>
          <p:spPr bwMode="auto">
            <a:xfrm>
              <a:off x="2744" y="1888"/>
              <a:ext cx="0" cy="143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4"/>
            <p:cNvSpPr>
              <a:spLocks noChangeAspect="1" noChangeShapeType="1"/>
            </p:cNvSpPr>
            <p:nvPr/>
          </p:nvSpPr>
          <p:spPr bwMode="auto">
            <a:xfrm flipV="1">
              <a:off x="1743" y="3338"/>
              <a:ext cx="457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6"/>
            <p:cNvSpPr>
              <a:spLocks noChangeAspect="1" noChangeShapeType="1"/>
            </p:cNvSpPr>
            <p:nvPr/>
          </p:nvSpPr>
          <p:spPr bwMode="auto">
            <a:xfrm flipV="1">
              <a:off x="2744" y="3339"/>
              <a:ext cx="604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37"/>
            <p:cNvSpPr txBox="1">
              <a:spLocks noChangeAspect="1" noChangeArrowheads="1"/>
            </p:cNvSpPr>
            <p:nvPr/>
          </p:nvSpPr>
          <p:spPr bwMode="auto">
            <a:xfrm>
              <a:off x="4039" y="3175"/>
              <a:ext cx="27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64" name="Text Box 38"/>
            <p:cNvSpPr txBox="1">
              <a:spLocks noChangeAspect="1" noChangeArrowheads="1"/>
            </p:cNvSpPr>
            <p:nvPr/>
          </p:nvSpPr>
          <p:spPr bwMode="auto">
            <a:xfrm>
              <a:off x="1506" y="1525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65" name="Text Box 39"/>
            <p:cNvSpPr txBox="1">
              <a:spLocks noChangeAspect="1" noChangeArrowheads="1"/>
            </p:cNvSpPr>
            <p:nvPr/>
          </p:nvSpPr>
          <p:spPr bwMode="auto">
            <a:xfrm>
              <a:off x="1429" y="1801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66" name="Text Box 40"/>
            <p:cNvSpPr txBox="1">
              <a:spLocks noChangeAspect="1" noChangeArrowheads="1"/>
            </p:cNvSpPr>
            <p:nvPr/>
          </p:nvSpPr>
          <p:spPr bwMode="auto">
            <a:xfrm>
              <a:off x="3477" y="2679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67" name="Line 42"/>
            <p:cNvSpPr>
              <a:spLocks noChangeAspect="1" noChangeShapeType="1"/>
            </p:cNvSpPr>
            <p:nvPr/>
          </p:nvSpPr>
          <p:spPr bwMode="auto">
            <a:xfrm>
              <a:off x="2200" y="1888"/>
              <a:ext cx="0" cy="14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2200" y="1906"/>
              <a:ext cx="544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23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1420</Words>
  <Application>Microsoft Office PowerPoint</Application>
  <PresentationFormat>全屏显示(4:3)</PresentationFormat>
  <Paragraphs>544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等线 Light</vt:lpstr>
      <vt:lpstr>黑体</vt:lpstr>
      <vt:lpstr>楷体</vt:lpstr>
      <vt:lpstr>微软雅黑</vt:lpstr>
      <vt:lpstr>Arial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李 泽文</cp:lastModifiedBy>
  <cp:revision>106</cp:revision>
  <dcterms:created xsi:type="dcterms:W3CDTF">2017-03-05T02:04:51Z</dcterms:created>
  <dcterms:modified xsi:type="dcterms:W3CDTF">2019-06-15T13:20:05Z</dcterms:modified>
</cp:coreProperties>
</file>