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1" roundtripDataSignature="AMtx7mgI2UhyLnnNJfyKPk2Td5gL1stf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D1D506B-BAE6-424A-B62E-109699E29F92}">
  <a:tblStyle styleId="{4D1D506B-BAE6-424A-B62E-109699E29F9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ba586aa6a0_17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ba586aa6a0_17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ba586aa6a0_17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ba586aa6a0_17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ba586aa6a0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Chase</a:t>
            </a:r>
            <a:endParaRPr/>
          </a:p>
        </p:txBody>
      </p:sp>
      <p:sp>
        <p:nvSpPr>
          <p:cNvPr id="127" name="Google Shape;127;g2ba586aa6a0_2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Daniel</a:t>
            </a:r>
            <a:endParaRPr/>
          </a:p>
        </p:txBody>
      </p:sp>
      <p:sp>
        <p:nvSpPr>
          <p:cNvPr id="134" name="Google Shape;13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Daniel</a:t>
            </a:r>
            <a:endParaRPr/>
          </a:p>
        </p:txBody>
      </p:sp>
      <p:sp>
        <p:nvSpPr>
          <p:cNvPr id="141" name="Google Shape;14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Chase</a:t>
            </a:r>
            <a:endParaRPr/>
          </a:p>
        </p:txBody>
      </p:sp>
      <p:sp>
        <p:nvSpPr>
          <p:cNvPr id="59" name="Google Shape;5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ba586aa6a0_17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Chase</a:t>
            </a:r>
            <a:endParaRPr/>
          </a:p>
        </p:txBody>
      </p:sp>
      <p:sp>
        <p:nvSpPr>
          <p:cNvPr id="66" name="Google Shape;66;g2ba586aa6a0_17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Shanelle</a:t>
            </a:r>
            <a:endParaRPr/>
          </a:p>
        </p:txBody>
      </p:sp>
      <p:sp>
        <p:nvSpPr>
          <p:cNvPr id="73" name="Google Shape;7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Shanelle</a:t>
            </a:r>
            <a:endParaRPr/>
          </a:p>
          <a:p>
            <a:pPr indent="0" lvl="0" marL="0" rtl="0" algn="l">
              <a:spcBef>
                <a:spcPts val="0"/>
              </a:spcBef>
              <a:spcAft>
                <a:spcPts val="0"/>
              </a:spcAft>
              <a:buNone/>
            </a:pPr>
            <a:r>
              <a:t/>
            </a:r>
            <a:endParaRPr/>
          </a:p>
        </p:txBody>
      </p:sp>
      <p:sp>
        <p:nvSpPr>
          <p:cNvPr id="80" name="Google Shape;8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b9bcc2b31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b9bcc2b3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Shanelle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b9bcc2b315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b9bcc2b31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Daniel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b9bcc2b315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b9bcc2b31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Chase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ba586aa6a0_17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ba586aa6a0_17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10"/>
          <p:cNvSpPr txBox="1"/>
          <p:nvPr>
            <p:ph type="ctrTitle"/>
          </p:nvPr>
        </p:nvSpPr>
        <p:spPr>
          <a:xfrm>
            <a:off x="3969582" y="2130425"/>
            <a:ext cx="4488617" cy="14700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3600"/>
              <a:buFont typeface="Arial"/>
              <a:buNone/>
              <a:defRPr b="1"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0"/>
          <p:cNvSpPr txBox="1"/>
          <p:nvPr>
            <p:ph idx="1" type="subTitle"/>
          </p:nvPr>
        </p:nvSpPr>
        <p:spPr>
          <a:xfrm>
            <a:off x="3124200" y="3886200"/>
            <a:ext cx="5333999" cy="1752600"/>
          </a:xfrm>
          <a:prstGeom prst="rect">
            <a:avLst/>
          </a:prstGeom>
          <a:noFill/>
          <a:ln>
            <a:noFill/>
          </a:ln>
        </p:spPr>
        <p:txBody>
          <a:bodyPr anchorCtr="0" anchor="t" bIns="45700" lIns="91425" spcFirstLastPara="1" rIns="91425" wrap="square" tIns="45700">
            <a:normAutofit/>
          </a:bodyPr>
          <a:lstStyle>
            <a:lvl1pPr lvl="0" algn="r">
              <a:spcBef>
                <a:spcPts val="560"/>
              </a:spcBef>
              <a:spcAft>
                <a:spcPts val="0"/>
              </a:spcAft>
              <a:buClr>
                <a:srgbClr val="FFFFFF"/>
              </a:buClr>
              <a:buSzPts val="2800"/>
              <a:buNone/>
              <a:defRPr sz="2800">
                <a:solidFill>
                  <a:srgbClr val="FFFFFF"/>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11"/>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1"/>
          <p:cNvSpPr txBox="1"/>
          <p:nvPr>
            <p:ph idx="1" type="body"/>
          </p:nvPr>
        </p:nvSpPr>
        <p:spPr>
          <a:xfrm>
            <a:off x="457200" y="2049270"/>
            <a:ext cx="8229600" cy="407689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DLCOE_logo_HWHT.png" id="23" name="Google Shape;23;p11"/>
          <p:cNvPicPr preferRelativeResize="0"/>
          <p:nvPr/>
        </p:nvPicPr>
        <p:blipFill rotWithShape="1">
          <a:blip r:embed="rId3">
            <a:alphaModFix/>
          </a:blip>
          <a:srcRect b="0" l="0" r="0" t="0"/>
          <a:stretch/>
        </p:blipFill>
        <p:spPr>
          <a:xfrm>
            <a:off x="450851" y="234146"/>
            <a:ext cx="2443865" cy="4126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4" name="Shape 24"/>
        <p:cNvGrpSpPr/>
        <p:nvPr/>
      </p:nvGrpSpPr>
      <p:grpSpPr>
        <a:xfrm>
          <a:off x="0" y="0"/>
          <a:ext cx="0" cy="0"/>
          <a:chOff x="0" y="0"/>
          <a:chExt cx="0" cy="0"/>
        </a:xfrm>
      </p:grpSpPr>
      <p:sp>
        <p:nvSpPr>
          <p:cNvPr id="25" name="Google Shape;25;p12"/>
          <p:cNvSpPr txBox="1"/>
          <p:nvPr>
            <p:ph idx="1" type="body"/>
          </p:nvPr>
        </p:nvSpPr>
        <p:spPr>
          <a:xfrm>
            <a:off x="457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6" name="Google Shape;26;p12"/>
          <p:cNvSpPr txBox="1"/>
          <p:nvPr>
            <p:ph idx="2" type="body"/>
          </p:nvPr>
        </p:nvSpPr>
        <p:spPr>
          <a:xfrm>
            <a:off x="4648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7" name="Google Shape;2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0" name="Google Shape;30;p12"/>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13"/>
          <p:cNvSpPr txBox="1"/>
          <p:nvPr>
            <p:ph type="title"/>
          </p:nvPr>
        </p:nvSpPr>
        <p:spPr>
          <a:xfrm>
            <a:off x="457200" y="2900649"/>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Arial"/>
              <a:buNone/>
              <a:defRPr b="1"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6" name="Shape 36"/>
        <p:cNvGrpSpPr/>
        <p:nvPr/>
      </p:nvGrpSpPr>
      <p:grpSpPr>
        <a:xfrm>
          <a:off x="0" y="0"/>
          <a:ext cx="0" cy="0"/>
          <a:chOff x="0" y="0"/>
          <a:chExt cx="0" cy="0"/>
        </a:xfrm>
      </p:grpSpPr>
      <p:sp>
        <p:nvSpPr>
          <p:cNvPr id="37" name="Google Shape;37;p14"/>
          <p:cNvSpPr txBox="1"/>
          <p:nvPr>
            <p:ph type="title"/>
          </p:nvPr>
        </p:nvSpPr>
        <p:spPr>
          <a:xfrm>
            <a:off x="457200" y="1066968"/>
            <a:ext cx="3008313" cy="7368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4"/>
          <p:cNvSpPr txBox="1"/>
          <p:nvPr>
            <p:ph idx="1" type="body"/>
          </p:nvPr>
        </p:nvSpPr>
        <p:spPr>
          <a:xfrm>
            <a:off x="3575050" y="1073720"/>
            <a:ext cx="5111750" cy="505244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b="1" sz="28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39" name="Google Shape;39;p14"/>
          <p:cNvSpPr txBox="1"/>
          <p:nvPr>
            <p:ph idx="2" type="body"/>
          </p:nvPr>
        </p:nvSpPr>
        <p:spPr>
          <a:xfrm>
            <a:off x="457200" y="1803850"/>
            <a:ext cx="3008313" cy="4322314"/>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0" name="Google Shape;40;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3" name="Shape 43"/>
        <p:cNvGrpSpPr/>
        <p:nvPr/>
      </p:nvGrpSpPr>
      <p:grpSpPr>
        <a:xfrm>
          <a:off x="0" y="0"/>
          <a:ext cx="0" cy="0"/>
          <a:chOff x="0" y="0"/>
          <a:chExt cx="0" cy="0"/>
        </a:xfrm>
      </p:grpSpPr>
      <p:sp>
        <p:nvSpPr>
          <p:cNvPr id="44" name="Google Shape;44;p15"/>
          <p:cNvSpPr txBox="1"/>
          <p:nvPr>
            <p:ph type="title"/>
          </p:nvPr>
        </p:nvSpPr>
        <p:spPr>
          <a:xfrm>
            <a:off x="457200" y="1196430"/>
            <a:ext cx="2573672"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1800"/>
              <a:buFont typeface="Arial"/>
              <a:buNone/>
              <a:defRPr b="1"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5"/>
          <p:cNvSpPr/>
          <p:nvPr>
            <p:ph idx="2" type="pic"/>
          </p:nvPr>
        </p:nvSpPr>
        <p:spPr>
          <a:xfrm>
            <a:off x="3200400" y="1196430"/>
            <a:ext cx="5486400" cy="4850287"/>
          </a:xfrm>
          <a:prstGeom prst="rect">
            <a:avLst/>
          </a:prstGeom>
          <a:noFill/>
          <a:ln>
            <a:noFill/>
          </a:ln>
        </p:spPr>
      </p:sp>
      <p:sp>
        <p:nvSpPr>
          <p:cNvPr id="46" name="Google Shape;46;p15"/>
          <p:cNvSpPr txBox="1"/>
          <p:nvPr>
            <p:ph idx="1" type="body"/>
          </p:nvPr>
        </p:nvSpPr>
        <p:spPr>
          <a:xfrm>
            <a:off x="457200" y="1768043"/>
            <a:ext cx="2573672" cy="427867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7" name="Google Shape;47;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digikey.com/en/products/detail/stmicroelectronics/STM32G491CET6/13592600" TargetMode="External"/><Relationship Id="rId4" Type="http://schemas.openxmlformats.org/officeDocument/2006/relationships/hyperlink" Target="https://www.digikey.com/en/products/detail/stmicroelectronics/STM32G491KEU6/13592606" TargetMode="External"/><Relationship Id="rId11" Type="http://schemas.openxmlformats.org/officeDocument/2006/relationships/hyperlink" Target="https://www.digikey.com/en/products/detail/lattice-semiconductor-corporation/LC4256ZE-B-EVN/2641947" TargetMode="External"/><Relationship Id="rId10" Type="http://schemas.openxmlformats.org/officeDocument/2006/relationships/hyperlink" Target="https://www.digikey.com/en/products/detail/lattice-semiconductor-corporation/LC4032V-25TN44C/2751454" TargetMode="External"/><Relationship Id="rId12" Type="http://schemas.openxmlformats.org/officeDocument/2006/relationships/hyperlink" Target="https://www.digikey.com/en/products/detail/lattice-semiconductor-corporation/LC4256V-B-EVN/6595756" TargetMode="External"/><Relationship Id="rId9" Type="http://schemas.openxmlformats.org/officeDocument/2006/relationships/hyperlink" Target="https://www.digikey.com/en/products/detail/stmicroelectronics/NUCLEO-H7A3ZI-Q/11482046" TargetMode="External"/><Relationship Id="rId5" Type="http://schemas.openxmlformats.org/officeDocument/2006/relationships/hyperlink" Target="https://www.digikey.com/en/products/detail/stmicroelectronics/STM32H733VGT6/13171213" TargetMode="External"/><Relationship Id="rId6" Type="http://schemas.openxmlformats.org/officeDocument/2006/relationships/hyperlink" Target="https://www.digikey.com/en/products/detail/stmicroelectronics/STM32H745ZIT6/10244385" TargetMode="External"/><Relationship Id="rId7" Type="http://schemas.openxmlformats.org/officeDocument/2006/relationships/hyperlink" Target="https://www.digikey.com/en/products/detail/stmicroelectronics/NUCLEO-G431RB/10231584" TargetMode="External"/><Relationship Id="rId8" Type="http://schemas.openxmlformats.org/officeDocument/2006/relationships/hyperlink" Target="https://www.digikey.com/en/products/detail/stmicroelectronics/NUCLEO-G431KB/10231583"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www.digikey.com/en/products/detail/lattice-semiconductor-corporation/LCMXO3D-9400HC-6SG72I/11498309" TargetMode="External"/><Relationship Id="rId4" Type="http://schemas.openxmlformats.org/officeDocument/2006/relationships/hyperlink" Target="https://www.digikey.com/en/products/detail/lattice-semiconductor-corporation/LCMXO3D-9400HC-5SG72C/11498286" TargetMode="External"/><Relationship Id="rId5" Type="http://schemas.openxmlformats.org/officeDocument/2006/relationships/hyperlink" Target="https://www.digikey.com/en/products/detail/lattice-semiconductor-corporation/LCMXO3D-9400HC-B-EVN/11498279" TargetMode="External"/><Relationship Id="rId6" Type="http://schemas.openxmlformats.org/officeDocument/2006/relationships/hyperlink" Target="https://www.digikey.com/en/products/detail/rohm-semiconductor/BM1Z003FJ-E2/13532604" TargetMode="External"/><Relationship Id="rId7" Type="http://schemas.openxmlformats.org/officeDocument/2006/relationships/hyperlink" Target="https://www.digikey.com/en/products/detail/allegro-microsystems/ACS730KLCTR-20AB-T/5995139"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ww.digikey.com/en/products/detail/stmicroelectronics/STGW19NC60HD/2035565" TargetMode="External"/><Relationship Id="rId4" Type="http://schemas.openxmlformats.org/officeDocument/2006/relationships/hyperlink" Target="https://www.digikey.com/en/products/detail/stmicroelectronics/STGP19NC60HD/2035589" TargetMode="External"/><Relationship Id="rId11" Type="http://schemas.openxmlformats.org/officeDocument/2006/relationships/hyperlink" Target="https://www.digikey.com/en/products/detail/epcos-tdk-electronics/B72214Q0151K101/651174" TargetMode="External"/><Relationship Id="rId10" Type="http://schemas.openxmlformats.org/officeDocument/2006/relationships/hyperlink" Target="https://www.digikey.com/en/products/detail/epcos-tdk-electronics/B72220S0151K101/593850" TargetMode="External"/><Relationship Id="rId9" Type="http://schemas.openxmlformats.org/officeDocument/2006/relationships/hyperlink" Target="https://www.digikey.com/en/products/detail/broadcom-limited/HCPL-0302-000E/1236302" TargetMode="External"/><Relationship Id="rId5" Type="http://schemas.openxmlformats.org/officeDocument/2006/relationships/hyperlink" Target="https://www.digikey.com/en/products/detail/infineon-technologies/IKP10N60TXKSA1/2338008" TargetMode="External"/><Relationship Id="rId6" Type="http://schemas.openxmlformats.org/officeDocument/2006/relationships/hyperlink" Target="https://www.digikey.com/en/products/detail/stmicroelectronics/STGF10M65DF2/7313439" TargetMode="External"/><Relationship Id="rId7" Type="http://schemas.openxmlformats.org/officeDocument/2006/relationships/hyperlink" Target="https://www.digikey.com/en/products/detail/broadcom-limited/HCPL-3150-000E/1236126" TargetMode="External"/><Relationship Id="rId8" Type="http://schemas.openxmlformats.org/officeDocument/2006/relationships/hyperlink" Target="https://www.digikey.com/en/products/detail/broadcom-limited/HCPL-315J-500E/1234709"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1619250" y="4244975"/>
            <a:ext cx="7302500" cy="1603375"/>
          </a:xfrm>
          <a:prstGeom prst="rect">
            <a:avLst/>
          </a:prstGeom>
          <a:noFill/>
          <a:ln>
            <a:noFill/>
          </a:ln>
        </p:spPr>
        <p:txBody>
          <a:bodyPr anchorCtr="0" anchor="ctr" bIns="45700" lIns="91425" spcFirstLastPara="1" rIns="91425" wrap="square" tIns="45700">
            <a:normAutofit fontScale="90000"/>
          </a:bodyPr>
          <a:lstStyle/>
          <a:p>
            <a:pPr indent="0" lvl="0" marL="0" rtl="0" algn="r">
              <a:spcBef>
                <a:spcPts val="0"/>
              </a:spcBef>
              <a:spcAft>
                <a:spcPts val="0"/>
              </a:spcAft>
              <a:buClr>
                <a:schemeClr val="lt1"/>
              </a:buClr>
              <a:buSzPct val="100000"/>
              <a:buFont typeface="Arial"/>
              <a:buNone/>
            </a:pPr>
            <a:r>
              <a:rPr lang="en-US"/>
              <a:t>3-Phase Matrix Converter</a:t>
            </a:r>
            <a:br>
              <a:rPr lang="en-US"/>
            </a:br>
            <a:r>
              <a:rPr lang="en-US"/>
              <a:t>Chase Barnes</a:t>
            </a:r>
            <a:endParaRPr/>
          </a:p>
          <a:p>
            <a:pPr indent="0" lvl="0" marL="0" rtl="0" algn="r">
              <a:spcBef>
                <a:spcPts val="0"/>
              </a:spcBef>
              <a:spcAft>
                <a:spcPts val="0"/>
              </a:spcAft>
              <a:buClr>
                <a:schemeClr val="lt1"/>
              </a:buClr>
              <a:buSzPct val="100000"/>
              <a:buFont typeface="Arial"/>
              <a:buNone/>
            </a:pPr>
            <a:r>
              <a:rPr lang="en-US"/>
              <a:t>Daniel Loeza</a:t>
            </a:r>
            <a:endParaRPr/>
          </a:p>
          <a:p>
            <a:pPr indent="0" lvl="0" marL="0" rtl="0" algn="r">
              <a:spcBef>
                <a:spcPts val="0"/>
              </a:spcBef>
              <a:spcAft>
                <a:spcPts val="0"/>
              </a:spcAft>
              <a:buClr>
                <a:schemeClr val="lt1"/>
              </a:buClr>
              <a:buSzPct val="100000"/>
              <a:buFont typeface="Arial"/>
              <a:buNone/>
            </a:pPr>
            <a:r>
              <a:rPr lang="en-US"/>
              <a:t>Shanelle Algama</a:t>
            </a:r>
            <a:endParaRPr/>
          </a:p>
        </p:txBody>
      </p:sp>
      <p:sp>
        <p:nvSpPr>
          <p:cNvPr id="55" name="Google Shape;55;p1"/>
          <p:cNvSpPr/>
          <p:nvPr/>
        </p:nvSpPr>
        <p:spPr>
          <a:xfrm>
            <a:off x="0" y="0"/>
            <a:ext cx="6111300" cy="6111300"/>
          </a:xfrm>
          <a:prstGeom prst="diagStripe">
            <a:avLst>
              <a:gd fmla="val 28990" name="adj"/>
            </a:avLst>
          </a:prstGeom>
          <a:blipFill rotWithShape="1">
            <a:blip r:embed="rId3">
              <a:alphaModFix/>
            </a:blip>
            <a:stretch>
              <a:fillRect b="0" l="0" r="0" t="0"/>
            </a:stretch>
          </a:blipFill>
          <a:ln>
            <a:noFill/>
          </a:ln>
          <a:effectLst>
            <a:outerShdw blurRad="193675" rotWithShape="0" dir="5400000" dist="230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DLCOE_logo_HWHT.png" id="56" name="Google Shape;56;p1"/>
          <p:cNvPicPr preferRelativeResize="0"/>
          <p:nvPr/>
        </p:nvPicPr>
        <p:blipFill rotWithShape="1">
          <a:blip r:embed="rId4">
            <a:alphaModFix/>
          </a:blip>
          <a:srcRect b="0" l="0" r="0" t="0"/>
          <a:stretch/>
        </p:blipFill>
        <p:spPr>
          <a:xfrm>
            <a:off x="5344000" y="1105318"/>
            <a:ext cx="3114199" cy="5257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ba586aa6a0_17_18"/>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Pulse Generator Circuit Board Process</a:t>
            </a:r>
            <a:endParaRPr/>
          </a:p>
        </p:txBody>
      </p:sp>
      <p:graphicFrame>
        <p:nvGraphicFramePr>
          <p:cNvPr id="118" name="Google Shape;118;g2ba586aa6a0_17_18"/>
          <p:cNvGraphicFramePr/>
          <p:nvPr/>
        </p:nvGraphicFramePr>
        <p:xfrm>
          <a:off x="457188" y="1784475"/>
          <a:ext cx="3000000" cy="3000000"/>
        </p:xfrm>
        <a:graphic>
          <a:graphicData uri="http://schemas.openxmlformats.org/drawingml/2006/table">
            <a:tbl>
              <a:tblPr>
                <a:noFill/>
                <a:tableStyleId>{4D1D506B-BAE6-424A-B62E-109699E29F92}</a:tableStyleId>
              </a:tblPr>
              <a:tblGrid>
                <a:gridCol w="1246200"/>
                <a:gridCol w="1998625"/>
                <a:gridCol w="1645925"/>
                <a:gridCol w="799450"/>
                <a:gridCol w="2539425"/>
              </a:tblGrid>
              <a:tr h="214325">
                <a:tc>
                  <a:txBody>
                    <a:bodyPr/>
                    <a:lstStyle/>
                    <a:p>
                      <a:pPr indent="0" lvl="0" marL="0" rtl="0" algn="l">
                        <a:lnSpc>
                          <a:spcPct val="115000"/>
                        </a:lnSpc>
                        <a:spcBef>
                          <a:spcPts val="0"/>
                        </a:spcBef>
                        <a:spcAft>
                          <a:spcPts val="0"/>
                        </a:spcAft>
                        <a:buNone/>
                      </a:pPr>
                      <a:r>
                        <a:rPr lang="en-US" sz="1000"/>
                        <a:t>Part Type</a:t>
                      </a:r>
                      <a:endParaRPr sz="1000"/>
                    </a:p>
                  </a:txBody>
                  <a:tcPr marT="19050" marB="19050" marR="28575" marL="28575" anchor="b">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extLst>
                      <a:ext uri="http://customooxmlschemas.google.com/">
                        <go:slidesCustomData xmlns:go="http://customooxmlschemas.google.com/" cellId="118:0:0"/>
                      </a:ext>
                    </a:extLst>
                  </a:tcPr>
                </a:tc>
                <a:tc>
                  <a:txBody>
                    <a:bodyPr/>
                    <a:lstStyle/>
                    <a:p>
                      <a:pPr indent="0" lvl="0" marL="0" rtl="0" algn="l">
                        <a:lnSpc>
                          <a:spcPct val="115000"/>
                        </a:lnSpc>
                        <a:spcBef>
                          <a:spcPts val="0"/>
                        </a:spcBef>
                        <a:spcAft>
                          <a:spcPts val="0"/>
                        </a:spcAft>
                        <a:buNone/>
                      </a:pPr>
                      <a:r>
                        <a:rPr lang="en-US" sz="1000"/>
                        <a:t>Part Name</a:t>
                      </a:r>
                      <a:endParaRPr sz="1000"/>
                    </a:p>
                  </a:txBody>
                  <a:tcPr marT="19050" marB="19050" marR="28575" marL="28575" anchor="b">
                    <a:lnL cap="flat" cmpd="sng" w="9525">
                      <a:solidFill>
                        <a:srgbClr val="000000"/>
                      </a:solidFill>
                      <a:prstDash val="solid"/>
                      <a:round/>
                      <a:headEnd len="sm" w="sm" type="none"/>
                      <a:tailEnd len="sm" w="sm" type="none"/>
                    </a:lnL>
                    <a:lnB cap="flat" cmpd="sng" w="9525">
                      <a:solidFill>
                        <a:srgbClr val="000000"/>
                      </a:solidFill>
                      <a:prstDash val="solid"/>
                      <a:round/>
                      <a:headEnd len="sm" w="sm" type="none"/>
                      <a:tailEnd len="sm" w="sm" type="none"/>
                    </a:lnB>
                    <a:extLst>
                      <a:ext uri="http://customooxmlschemas.google.com/">
                        <go:slidesCustomData xmlns:go="http://customooxmlschemas.google.com/" cellId="118:0:1"/>
                      </a:ext>
                    </a:extLst>
                  </a:tcPr>
                </a:tc>
                <a:tc>
                  <a:txBody>
                    <a:bodyPr/>
                    <a:lstStyle/>
                    <a:p>
                      <a:pPr indent="0" lvl="0" marL="0" rtl="0" algn="l">
                        <a:lnSpc>
                          <a:spcPct val="115000"/>
                        </a:lnSpc>
                        <a:spcBef>
                          <a:spcPts val="0"/>
                        </a:spcBef>
                        <a:spcAft>
                          <a:spcPts val="0"/>
                        </a:spcAft>
                        <a:buNone/>
                      </a:pPr>
                      <a:r>
                        <a:rPr lang="en-US" sz="1000"/>
                        <a:t>Info</a:t>
                      </a:r>
                      <a:endParaRPr sz="1000"/>
                    </a:p>
                  </a:txBody>
                  <a:tcPr marT="19050" marB="19050" marR="28575" marL="28575" anchor="b">
                    <a:lnB cap="flat" cmpd="sng" w="9525">
                      <a:solidFill>
                        <a:srgbClr val="000000"/>
                      </a:solidFill>
                      <a:prstDash val="solid"/>
                      <a:round/>
                      <a:headEnd len="sm" w="sm" type="none"/>
                      <a:tailEnd len="sm" w="sm" type="none"/>
                    </a:lnB>
                    <a:extLst>
                      <a:ext uri="http://customooxmlschemas.google.com/">
                        <go:slidesCustomData xmlns:go="http://customooxmlschemas.google.com/" cellId="118:0:2"/>
                      </a:ext>
                    </a:extLst>
                  </a:tcPr>
                </a:tc>
                <a:tc>
                  <a:txBody>
                    <a:bodyPr/>
                    <a:lstStyle/>
                    <a:p>
                      <a:pPr indent="0" lvl="0" marL="0" rtl="0" algn="l">
                        <a:lnSpc>
                          <a:spcPct val="115000"/>
                        </a:lnSpc>
                        <a:spcBef>
                          <a:spcPts val="0"/>
                        </a:spcBef>
                        <a:spcAft>
                          <a:spcPts val="0"/>
                        </a:spcAft>
                        <a:buNone/>
                      </a:pPr>
                      <a:r>
                        <a:rPr lang="en-US" sz="1000"/>
                        <a:t>Price</a:t>
                      </a:r>
                      <a:endParaRPr sz="1000"/>
                    </a:p>
                  </a:txBody>
                  <a:tcPr marT="19050" marB="19050" marR="28575" marL="28575" anchor="b">
                    <a:lnB cap="flat" cmpd="sng" w="9525">
                      <a:solidFill>
                        <a:srgbClr val="000000"/>
                      </a:solidFill>
                      <a:prstDash val="solid"/>
                      <a:round/>
                      <a:headEnd len="sm" w="sm" type="none"/>
                      <a:tailEnd len="sm" w="sm" type="none"/>
                    </a:lnB>
                    <a:extLst>
                      <a:ext uri="http://customooxmlschemas.google.com/">
                        <go:slidesCustomData xmlns:go="http://customooxmlschemas.google.com/" cellId="118:0:3"/>
                      </a:ext>
                    </a:extLst>
                  </a:tcPr>
                </a:tc>
                <a:tc>
                  <a:txBody>
                    <a:bodyPr/>
                    <a:lstStyle/>
                    <a:p>
                      <a:pPr indent="0" lvl="0" marL="0" rtl="0" algn="l">
                        <a:lnSpc>
                          <a:spcPct val="115000"/>
                        </a:lnSpc>
                        <a:spcBef>
                          <a:spcPts val="0"/>
                        </a:spcBef>
                        <a:spcAft>
                          <a:spcPts val="0"/>
                        </a:spcAft>
                        <a:buNone/>
                      </a:pPr>
                      <a:r>
                        <a:rPr lang="en-US" sz="1000"/>
                        <a:t>Cons</a:t>
                      </a:r>
                      <a:endParaRPr sz="1000"/>
                    </a:p>
                  </a:txBody>
                  <a:tcPr marT="19050" marB="19050" marR="28575" marL="28575" anchor="b">
                    <a:lnB cap="flat" cmpd="sng" w="9525">
                      <a:solidFill>
                        <a:srgbClr val="000000"/>
                      </a:solidFill>
                      <a:prstDash val="solid"/>
                      <a:round/>
                      <a:headEnd len="sm" w="sm" type="none"/>
                      <a:tailEnd len="sm" w="sm" type="none"/>
                    </a:lnB>
                    <a:extLst>
                      <a:ext uri="http://customooxmlschemas.google.com/">
                        <go:slidesCustomData xmlns:go="http://customooxmlschemas.google.com/" cellId="118:0:4"/>
                      </a:ext>
                    </a:extLst>
                  </a:tcPr>
                </a:tc>
              </a:tr>
              <a:tr h="565025">
                <a:tc>
                  <a:txBody>
                    <a:bodyPr/>
                    <a:lstStyle/>
                    <a:p>
                      <a:pPr indent="0" lvl="0" marL="0" rtl="0" algn="l">
                        <a:lnSpc>
                          <a:spcPct val="115000"/>
                        </a:lnSpc>
                        <a:spcBef>
                          <a:spcPts val="0"/>
                        </a:spcBef>
                        <a:spcAft>
                          <a:spcPts val="0"/>
                        </a:spcAft>
                        <a:buNone/>
                      </a:pPr>
                      <a:r>
                        <a:rPr lang="en-US" sz="1000"/>
                        <a:t>Microcontroller</a:t>
                      </a:r>
                      <a:endParaRPr sz="1000"/>
                    </a:p>
                  </a:txBody>
                  <a:tcPr marT="19050" marB="19050" marR="28575" marL="28575"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extLst>
                      <a:ext uri="http://customooxmlschemas.google.com/">
                        <go:slidesCustomData xmlns:go="http://customooxmlschemas.google.com/" cellId="118:1:0"/>
                      </a:ext>
                    </a:extLst>
                  </a:tcPr>
                </a:tc>
                <a:tc>
                  <a:txBody>
                    <a:bodyPr/>
                    <a:lstStyle/>
                    <a:p>
                      <a:pPr indent="0" lvl="0" marL="0" rtl="0" algn="l">
                        <a:lnSpc>
                          <a:spcPct val="115000"/>
                        </a:lnSpc>
                        <a:spcBef>
                          <a:spcPts val="0"/>
                        </a:spcBef>
                        <a:spcAft>
                          <a:spcPts val="0"/>
                        </a:spcAft>
                        <a:buNone/>
                      </a:pPr>
                      <a:r>
                        <a:rPr lang="en-US" sz="1000" u="sng">
                          <a:solidFill>
                            <a:schemeClr val="hlink"/>
                          </a:solidFill>
                          <a:hlinkClick r:id="rId3"/>
                        </a:rPr>
                        <a:t>STM32G491CET6</a:t>
                      </a:r>
                      <a:endParaRPr sz="1000" u="sng">
                        <a:solidFill>
                          <a:schemeClr val="hlink"/>
                        </a:solidFill>
                      </a:endParaRPr>
                    </a:p>
                  </a:txBody>
                  <a:tcPr marT="19050" marB="19050" marR="28575" marL="28575" anchor="b">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extLst>
                      <a:ext uri="http://customooxmlschemas.google.com/">
                        <go:slidesCustomData xmlns:go="http://customooxmlschemas.google.com/" cellId="118:1:1"/>
                      </a:ext>
                    </a:extLst>
                  </a:tcPr>
                </a:tc>
                <a:tc>
                  <a:txBody>
                    <a:bodyPr/>
                    <a:lstStyle/>
                    <a:p>
                      <a:pPr indent="0" lvl="0" marL="0" rtl="0" algn="l">
                        <a:lnSpc>
                          <a:spcPct val="115000"/>
                        </a:lnSpc>
                        <a:spcBef>
                          <a:spcPts val="0"/>
                        </a:spcBef>
                        <a:spcAft>
                          <a:spcPts val="0"/>
                        </a:spcAft>
                        <a:buNone/>
                      </a:pPr>
                      <a:r>
                        <a:rPr lang="en-US" sz="1000"/>
                        <a:t>512KB Flash</a:t>
                      </a:r>
                      <a:endParaRPr sz="1000"/>
                    </a:p>
                    <a:p>
                      <a:pPr indent="0" lvl="0" marL="0" rtl="0" algn="l">
                        <a:lnSpc>
                          <a:spcPct val="115000"/>
                        </a:lnSpc>
                        <a:spcBef>
                          <a:spcPts val="0"/>
                        </a:spcBef>
                        <a:spcAft>
                          <a:spcPts val="0"/>
                        </a:spcAft>
                        <a:buNone/>
                      </a:pPr>
                      <a:r>
                        <a:rPr lang="en-US" sz="1000"/>
                        <a:t>48-LQFP</a:t>
                      </a:r>
                      <a:endParaRPr sz="1000"/>
                    </a:p>
                    <a:p>
                      <a:pPr indent="0" lvl="0" marL="0" rtl="0" algn="l">
                        <a:lnSpc>
                          <a:spcPct val="115000"/>
                        </a:lnSpc>
                        <a:spcBef>
                          <a:spcPts val="0"/>
                        </a:spcBef>
                        <a:spcAft>
                          <a:spcPts val="0"/>
                        </a:spcAft>
                        <a:buNone/>
                      </a:pPr>
                      <a:r>
                        <a:rPr lang="en-US" sz="1000"/>
                        <a:t>170MHz</a:t>
                      </a:r>
                      <a:endParaRPr sz="1000"/>
                    </a:p>
                  </a:txBody>
                  <a:tcPr marT="19050" marB="19050" marR="28575" marL="28575" anchor="b">
                    <a:lnT cap="flat" cmpd="sng" w="9525">
                      <a:solidFill>
                        <a:srgbClr val="000000"/>
                      </a:solidFill>
                      <a:prstDash val="solid"/>
                      <a:round/>
                      <a:headEnd len="sm" w="sm" type="none"/>
                      <a:tailEnd len="sm" w="sm" type="none"/>
                    </a:lnT>
                    <a:extLst>
                      <a:ext uri="http://customooxmlschemas.google.com/">
                        <go:slidesCustomData xmlns:go="http://customooxmlschemas.google.com/" cellId="118:1:2"/>
                      </a:ext>
                    </a:extLst>
                  </a:tcPr>
                </a:tc>
                <a:tc>
                  <a:txBody>
                    <a:bodyPr/>
                    <a:lstStyle/>
                    <a:p>
                      <a:pPr indent="0" lvl="0" marL="0" rtl="0" algn="l">
                        <a:lnSpc>
                          <a:spcPct val="115000"/>
                        </a:lnSpc>
                        <a:spcBef>
                          <a:spcPts val="0"/>
                        </a:spcBef>
                        <a:spcAft>
                          <a:spcPts val="0"/>
                        </a:spcAft>
                        <a:buNone/>
                      </a:pPr>
                      <a:r>
                        <a:rPr lang="en-US" sz="1000"/>
                        <a:t>$8.51 per</a:t>
                      </a:r>
                      <a:endParaRPr sz="1000"/>
                    </a:p>
                  </a:txBody>
                  <a:tcPr marT="19050" marB="19050" marR="28575" marL="28575" anchor="b">
                    <a:lnT cap="flat" cmpd="sng" w="9525">
                      <a:solidFill>
                        <a:srgbClr val="000000"/>
                      </a:solidFill>
                      <a:prstDash val="solid"/>
                      <a:round/>
                      <a:headEnd len="sm" w="sm" type="none"/>
                      <a:tailEnd len="sm" w="sm" type="none"/>
                    </a:lnT>
                    <a:extLst>
                      <a:ext uri="http://customooxmlschemas.google.com/">
                        <go:slidesCustomData xmlns:go="http://customooxmlschemas.google.com/" cellId="118:1:3"/>
                      </a:ext>
                    </a:extLst>
                  </a:tcPr>
                </a:tc>
                <a:tc>
                  <a:txBody>
                    <a:bodyPr/>
                    <a:lstStyle/>
                    <a:p>
                      <a:pPr indent="0" lvl="0" marL="0" rtl="0" algn="l">
                        <a:lnSpc>
                          <a:spcPct val="115000"/>
                        </a:lnSpc>
                        <a:spcBef>
                          <a:spcPts val="0"/>
                        </a:spcBef>
                        <a:spcAft>
                          <a:spcPts val="0"/>
                        </a:spcAft>
                        <a:buNone/>
                      </a:pPr>
                      <a:r>
                        <a:rPr lang="en-US" sz="1000"/>
                        <a:t>Price</a:t>
                      </a:r>
                      <a:endParaRPr sz="1000"/>
                    </a:p>
                  </a:txBody>
                  <a:tcPr marT="19050" marB="19050" marR="28575" marL="28575" anchor="b">
                    <a:lnT cap="flat" cmpd="sng" w="9525">
                      <a:solidFill>
                        <a:srgbClr val="000000"/>
                      </a:solidFill>
                      <a:prstDash val="solid"/>
                      <a:round/>
                      <a:headEnd len="sm" w="sm" type="none"/>
                      <a:tailEnd len="sm" w="sm" type="none"/>
                    </a:lnT>
                    <a:extLst>
                      <a:ext uri="http://customooxmlschemas.google.com/">
                        <go:slidesCustomData xmlns:go="http://customooxmlschemas.google.com/" cellId="118:1:4"/>
                      </a:ext>
                    </a:extLst>
                  </a:tcPr>
                </a:tc>
              </a:tr>
              <a:tr h="565025">
                <a:tc>
                  <a:txBody>
                    <a:bodyPr/>
                    <a:lstStyle/>
                    <a:p>
                      <a:pPr indent="0" lvl="0" marL="0" rtl="0" algn="l">
                        <a:spcBef>
                          <a:spcPts val="0"/>
                        </a:spcBef>
                        <a:spcAft>
                          <a:spcPts val="0"/>
                        </a:spcAft>
                        <a:buNone/>
                      </a:pPr>
                      <a:r>
                        <a:t/>
                      </a:r>
                      <a:endParaRPr/>
                    </a:p>
                  </a:txBody>
                  <a:tcPr marT="19050" marB="19050" marR="28575" marL="28575" anchor="b">
                    <a:lnR cap="flat" cmpd="sng" w="9525">
                      <a:solidFill>
                        <a:srgbClr val="000000"/>
                      </a:solidFill>
                      <a:prstDash val="solid"/>
                      <a:round/>
                      <a:headEnd len="sm" w="sm" type="none"/>
                      <a:tailEnd len="sm" w="sm" type="none"/>
                    </a:lnR>
                    <a:extLst>
                      <a:ext uri="http://customooxmlschemas.google.com/">
                        <go:slidesCustomData xmlns:go="http://customooxmlschemas.google.com/" cellId="118:2:0"/>
                      </a:ext>
                    </a:extLst>
                  </a:tcPr>
                </a:tc>
                <a:tc>
                  <a:txBody>
                    <a:bodyPr/>
                    <a:lstStyle/>
                    <a:p>
                      <a:pPr indent="0" lvl="0" marL="0" rtl="0" algn="l">
                        <a:lnSpc>
                          <a:spcPct val="115000"/>
                        </a:lnSpc>
                        <a:spcBef>
                          <a:spcPts val="0"/>
                        </a:spcBef>
                        <a:spcAft>
                          <a:spcPts val="0"/>
                        </a:spcAft>
                        <a:buNone/>
                      </a:pPr>
                      <a:r>
                        <a:rPr lang="en-US" sz="1000" u="sng">
                          <a:solidFill>
                            <a:schemeClr val="hlink"/>
                          </a:solidFill>
                          <a:hlinkClick r:id="rId4"/>
                        </a:rPr>
                        <a:t>STM32G491KEU6</a:t>
                      </a:r>
                      <a:endParaRPr sz="1000" u="sng">
                        <a:solidFill>
                          <a:schemeClr val="hlink"/>
                        </a:solidFill>
                      </a:endParaRPr>
                    </a:p>
                  </a:txBody>
                  <a:tcPr marT="19050" marB="19050" marR="28575" marL="28575" anchor="b">
                    <a:lnL cap="flat" cmpd="sng" w="9525">
                      <a:solidFill>
                        <a:srgbClr val="000000"/>
                      </a:solidFill>
                      <a:prstDash val="solid"/>
                      <a:round/>
                      <a:headEnd len="sm" w="sm" type="none"/>
                      <a:tailEnd len="sm" w="sm" type="none"/>
                    </a:lnL>
                    <a:solidFill>
                      <a:srgbClr val="B6D7A8"/>
                    </a:solidFill>
                    <a:extLst>
                      <a:ext uri="http://customooxmlschemas.google.com/">
                        <go:slidesCustomData xmlns:go="http://customooxmlschemas.google.com/" cellId="118:2:1"/>
                      </a:ext>
                    </a:extLst>
                  </a:tcPr>
                </a:tc>
                <a:tc>
                  <a:txBody>
                    <a:bodyPr/>
                    <a:lstStyle/>
                    <a:p>
                      <a:pPr indent="0" lvl="0" marL="0" rtl="0" algn="l">
                        <a:lnSpc>
                          <a:spcPct val="115000"/>
                        </a:lnSpc>
                        <a:spcBef>
                          <a:spcPts val="0"/>
                        </a:spcBef>
                        <a:spcAft>
                          <a:spcPts val="0"/>
                        </a:spcAft>
                        <a:buNone/>
                      </a:pPr>
                      <a:r>
                        <a:rPr lang="en-US" sz="1000"/>
                        <a:t>512KB Flash</a:t>
                      </a:r>
                      <a:endParaRPr sz="1000"/>
                    </a:p>
                    <a:p>
                      <a:pPr indent="0" lvl="0" marL="0" rtl="0" algn="l">
                        <a:lnSpc>
                          <a:spcPct val="115000"/>
                        </a:lnSpc>
                        <a:spcBef>
                          <a:spcPts val="0"/>
                        </a:spcBef>
                        <a:spcAft>
                          <a:spcPts val="0"/>
                        </a:spcAft>
                        <a:buNone/>
                      </a:pPr>
                      <a:r>
                        <a:rPr lang="en-US" sz="1000"/>
                        <a:t>32-UFQFPN</a:t>
                      </a:r>
                      <a:endParaRPr sz="1000"/>
                    </a:p>
                    <a:p>
                      <a:pPr indent="0" lvl="0" marL="0" rtl="0" algn="l">
                        <a:lnSpc>
                          <a:spcPct val="115000"/>
                        </a:lnSpc>
                        <a:spcBef>
                          <a:spcPts val="0"/>
                        </a:spcBef>
                        <a:spcAft>
                          <a:spcPts val="0"/>
                        </a:spcAft>
                        <a:buNone/>
                      </a:pPr>
                      <a:r>
                        <a:rPr lang="en-US" sz="1000"/>
                        <a:t>170MHz</a:t>
                      </a:r>
                      <a:endParaRPr sz="1000"/>
                    </a:p>
                  </a:txBody>
                  <a:tcPr marT="19050" marB="19050" marR="28575" marL="28575" anchor="b">
                    <a:solidFill>
                      <a:srgbClr val="B6D7A8"/>
                    </a:solidFill>
                    <a:extLst>
                      <a:ext uri="http://customooxmlschemas.google.com/">
                        <go:slidesCustomData xmlns:go="http://customooxmlschemas.google.com/" cellId="118:2:2"/>
                      </a:ext>
                    </a:extLst>
                  </a:tcPr>
                </a:tc>
                <a:tc>
                  <a:txBody>
                    <a:bodyPr/>
                    <a:lstStyle/>
                    <a:p>
                      <a:pPr indent="0" lvl="0" marL="0" rtl="0" algn="l">
                        <a:lnSpc>
                          <a:spcPct val="115000"/>
                        </a:lnSpc>
                        <a:spcBef>
                          <a:spcPts val="0"/>
                        </a:spcBef>
                        <a:spcAft>
                          <a:spcPts val="0"/>
                        </a:spcAft>
                        <a:buNone/>
                      </a:pPr>
                      <a:r>
                        <a:rPr lang="en-US" sz="1000"/>
                        <a:t>$7.93 per</a:t>
                      </a:r>
                      <a:endParaRPr sz="1000"/>
                    </a:p>
                  </a:txBody>
                  <a:tcPr marT="19050" marB="19050" marR="28575" marL="28575" anchor="b">
                    <a:solidFill>
                      <a:srgbClr val="B6D7A8"/>
                    </a:solidFill>
                    <a:extLst>
                      <a:ext uri="http://customooxmlschemas.google.com/">
                        <go:slidesCustomData xmlns:go="http://customooxmlschemas.google.com/" cellId="118:2:3"/>
                      </a:ext>
                    </a:extLst>
                  </a:tcPr>
                </a:tc>
                <a:tc>
                  <a:txBody>
                    <a:bodyPr/>
                    <a:lstStyle/>
                    <a:p>
                      <a:pPr indent="0" lvl="0" marL="0" rtl="0" algn="l">
                        <a:lnSpc>
                          <a:spcPct val="115000"/>
                        </a:lnSpc>
                        <a:spcBef>
                          <a:spcPts val="0"/>
                        </a:spcBef>
                        <a:spcAft>
                          <a:spcPts val="0"/>
                        </a:spcAft>
                        <a:buNone/>
                      </a:pPr>
                      <a:r>
                        <a:rPr lang="en-US" sz="1000"/>
                        <a:t>Smaller Package size</a:t>
                      </a:r>
                      <a:endParaRPr sz="1000"/>
                    </a:p>
                  </a:txBody>
                  <a:tcPr marT="19050" marB="19050" marR="28575" marL="28575" anchor="b">
                    <a:solidFill>
                      <a:srgbClr val="B6D7A8"/>
                    </a:solidFill>
                    <a:extLst>
                      <a:ext uri="http://customooxmlschemas.google.com/">
                        <go:slidesCustomData xmlns:go="http://customooxmlschemas.google.com/" cellId="118:2:4"/>
                      </a:ext>
                    </a:extLst>
                  </a:tcPr>
                </a:tc>
              </a:tr>
              <a:tr h="565025">
                <a:tc>
                  <a:txBody>
                    <a:bodyPr/>
                    <a:lstStyle/>
                    <a:p>
                      <a:pPr indent="0" lvl="0" marL="0" rtl="0" algn="l">
                        <a:spcBef>
                          <a:spcPts val="0"/>
                        </a:spcBef>
                        <a:spcAft>
                          <a:spcPts val="0"/>
                        </a:spcAft>
                        <a:buNone/>
                      </a:pPr>
                      <a:r>
                        <a:t/>
                      </a:r>
                      <a:endParaRPr/>
                    </a:p>
                  </a:txBody>
                  <a:tcPr marT="19050" marB="19050" marR="28575" marL="28575" anchor="b">
                    <a:lnR cap="flat" cmpd="sng" w="9525">
                      <a:solidFill>
                        <a:srgbClr val="000000"/>
                      </a:solidFill>
                      <a:prstDash val="solid"/>
                      <a:round/>
                      <a:headEnd len="sm" w="sm" type="none"/>
                      <a:tailEnd len="sm" w="sm" type="none"/>
                    </a:lnR>
                    <a:extLst>
                      <a:ext uri="http://customooxmlschemas.google.com/">
                        <go:slidesCustomData xmlns:go="http://customooxmlschemas.google.com/" cellId="118:3:0"/>
                      </a:ext>
                    </a:extLst>
                  </a:tcPr>
                </a:tc>
                <a:tc>
                  <a:txBody>
                    <a:bodyPr/>
                    <a:lstStyle/>
                    <a:p>
                      <a:pPr indent="0" lvl="0" marL="0" rtl="0" algn="l">
                        <a:lnSpc>
                          <a:spcPct val="115000"/>
                        </a:lnSpc>
                        <a:spcBef>
                          <a:spcPts val="0"/>
                        </a:spcBef>
                        <a:spcAft>
                          <a:spcPts val="0"/>
                        </a:spcAft>
                        <a:buNone/>
                      </a:pPr>
                      <a:r>
                        <a:rPr lang="en-US" sz="1000" u="sng">
                          <a:solidFill>
                            <a:schemeClr val="hlink"/>
                          </a:solidFill>
                          <a:hlinkClick r:id="rId5"/>
                        </a:rPr>
                        <a:t>STM32H733VGT6</a:t>
                      </a:r>
                      <a:endParaRPr sz="1000" u="sng">
                        <a:solidFill>
                          <a:schemeClr val="hlink"/>
                        </a:solidFill>
                      </a:endParaRPr>
                    </a:p>
                  </a:txBody>
                  <a:tcPr marT="19050" marB="19050" marR="28575" marL="28575" anchor="b">
                    <a:lnL cap="flat" cmpd="sng" w="9525">
                      <a:solidFill>
                        <a:srgbClr val="000000"/>
                      </a:solidFill>
                      <a:prstDash val="solid"/>
                      <a:round/>
                      <a:headEnd len="sm" w="sm" type="none"/>
                      <a:tailEnd len="sm" w="sm" type="none"/>
                    </a:lnL>
                    <a:extLst>
                      <a:ext uri="http://customooxmlschemas.google.com/">
                        <go:slidesCustomData xmlns:go="http://customooxmlschemas.google.com/" cellId="118:3:1"/>
                      </a:ext>
                    </a:extLst>
                  </a:tcPr>
                </a:tc>
                <a:tc>
                  <a:txBody>
                    <a:bodyPr/>
                    <a:lstStyle/>
                    <a:p>
                      <a:pPr indent="0" lvl="0" marL="0" rtl="0" algn="l">
                        <a:lnSpc>
                          <a:spcPct val="115000"/>
                        </a:lnSpc>
                        <a:spcBef>
                          <a:spcPts val="0"/>
                        </a:spcBef>
                        <a:spcAft>
                          <a:spcPts val="0"/>
                        </a:spcAft>
                        <a:buNone/>
                      </a:pPr>
                      <a:r>
                        <a:rPr lang="en-US" sz="1000"/>
                        <a:t>1M Flash</a:t>
                      </a:r>
                      <a:endParaRPr sz="1000"/>
                    </a:p>
                    <a:p>
                      <a:pPr indent="0" lvl="0" marL="0" rtl="0" algn="l">
                        <a:lnSpc>
                          <a:spcPct val="115000"/>
                        </a:lnSpc>
                        <a:spcBef>
                          <a:spcPts val="0"/>
                        </a:spcBef>
                        <a:spcAft>
                          <a:spcPts val="0"/>
                        </a:spcAft>
                        <a:buNone/>
                      </a:pPr>
                      <a:r>
                        <a:rPr lang="en-US" sz="1000"/>
                        <a:t>100-LQFP</a:t>
                      </a:r>
                      <a:endParaRPr sz="1000"/>
                    </a:p>
                    <a:p>
                      <a:pPr indent="0" lvl="0" marL="0" rtl="0" algn="l">
                        <a:lnSpc>
                          <a:spcPct val="115000"/>
                        </a:lnSpc>
                        <a:spcBef>
                          <a:spcPts val="0"/>
                        </a:spcBef>
                        <a:spcAft>
                          <a:spcPts val="0"/>
                        </a:spcAft>
                        <a:buNone/>
                      </a:pPr>
                      <a:r>
                        <a:rPr lang="en-US" sz="1000"/>
                        <a:t>550MHz</a:t>
                      </a:r>
                      <a:endParaRPr sz="1000"/>
                    </a:p>
                  </a:txBody>
                  <a:tcPr marT="19050" marB="19050" marR="28575" marL="28575" anchor="b">
                    <a:extLst>
                      <a:ext uri="http://customooxmlschemas.google.com/">
                        <go:slidesCustomData xmlns:go="http://customooxmlschemas.google.com/" cellId="118:3:2"/>
                      </a:ext>
                    </a:extLst>
                  </a:tcPr>
                </a:tc>
                <a:tc>
                  <a:txBody>
                    <a:bodyPr/>
                    <a:lstStyle/>
                    <a:p>
                      <a:pPr indent="0" lvl="0" marL="0" rtl="0" algn="l">
                        <a:lnSpc>
                          <a:spcPct val="115000"/>
                        </a:lnSpc>
                        <a:spcBef>
                          <a:spcPts val="0"/>
                        </a:spcBef>
                        <a:spcAft>
                          <a:spcPts val="0"/>
                        </a:spcAft>
                        <a:buNone/>
                      </a:pPr>
                      <a:r>
                        <a:rPr lang="en-US" sz="1000"/>
                        <a:t>$12.61 per</a:t>
                      </a:r>
                      <a:endParaRPr sz="1000"/>
                    </a:p>
                  </a:txBody>
                  <a:tcPr marT="19050" marB="19050" marR="28575" marL="28575" anchor="b">
                    <a:extLst>
                      <a:ext uri="http://customooxmlschemas.google.com/">
                        <go:slidesCustomData xmlns:go="http://customooxmlschemas.google.com/" cellId="118:3:3"/>
                      </a:ext>
                    </a:extLst>
                  </a:tcPr>
                </a:tc>
                <a:tc>
                  <a:txBody>
                    <a:bodyPr/>
                    <a:lstStyle/>
                    <a:p>
                      <a:pPr indent="0" lvl="0" marL="0" rtl="0" algn="l">
                        <a:lnSpc>
                          <a:spcPct val="115000"/>
                        </a:lnSpc>
                        <a:spcBef>
                          <a:spcPts val="0"/>
                        </a:spcBef>
                        <a:spcAft>
                          <a:spcPts val="0"/>
                        </a:spcAft>
                        <a:buNone/>
                      </a:pPr>
                      <a:r>
                        <a:rPr lang="en-US" sz="1000"/>
                        <a:t>Price</a:t>
                      </a:r>
                      <a:endParaRPr sz="1000"/>
                    </a:p>
                  </a:txBody>
                  <a:tcPr marT="19050" marB="19050" marR="28575" marL="28575" anchor="b">
                    <a:extLst>
                      <a:ext uri="http://customooxmlschemas.google.com/">
                        <go:slidesCustomData xmlns:go="http://customooxmlschemas.google.com/" cellId="118:3:4"/>
                      </a:ext>
                    </a:extLst>
                  </a:tcPr>
                </a:tc>
              </a:tr>
              <a:tr h="740375">
                <a:tc>
                  <a:txBody>
                    <a:bodyPr/>
                    <a:lstStyle/>
                    <a:p>
                      <a:pPr indent="0" lvl="0" marL="0" rtl="0" algn="l">
                        <a:spcBef>
                          <a:spcPts val="0"/>
                        </a:spcBef>
                        <a:spcAft>
                          <a:spcPts val="0"/>
                        </a:spcAft>
                        <a:buNone/>
                      </a:pPr>
                      <a:r>
                        <a:t/>
                      </a:r>
                      <a:endParaRPr/>
                    </a:p>
                  </a:txBody>
                  <a:tcPr marT="19050" marB="19050" marR="28575" marL="28575" anchor="b">
                    <a:lnR cap="flat" cmpd="sng" w="9525">
                      <a:solidFill>
                        <a:srgbClr val="000000"/>
                      </a:solidFill>
                      <a:prstDash val="solid"/>
                      <a:round/>
                      <a:headEnd len="sm" w="sm" type="none"/>
                      <a:tailEnd len="sm" w="sm" type="none"/>
                    </a:lnR>
                    <a:extLst>
                      <a:ext uri="http://customooxmlschemas.google.com/">
                        <go:slidesCustomData xmlns:go="http://customooxmlschemas.google.com/" cellId="118:4:0"/>
                      </a:ext>
                    </a:extLst>
                  </a:tcPr>
                </a:tc>
                <a:tc>
                  <a:txBody>
                    <a:bodyPr/>
                    <a:lstStyle/>
                    <a:p>
                      <a:pPr indent="0" lvl="0" marL="0" rtl="0" algn="l">
                        <a:lnSpc>
                          <a:spcPct val="115000"/>
                        </a:lnSpc>
                        <a:spcBef>
                          <a:spcPts val="0"/>
                        </a:spcBef>
                        <a:spcAft>
                          <a:spcPts val="0"/>
                        </a:spcAft>
                        <a:buNone/>
                      </a:pPr>
                      <a:r>
                        <a:rPr lang="en-US" sz="1000" u="sng">
                          <a:solidFill>
                            <a:schemeClr val="hlink"/>
                          </a:solidFill>
                          <a:hlinkClick r:id="rId6"/>
                        </a:rPr>
                        <a:t>STM32H745ZIT6</a:t>
                      </a:r>
                      <a:endParaRPr sz="1000" u="sng">
                        <a:solidFill>
                          <a:schemeClr val="hlink"/>
                        </a:solidFill>
                      </a:endParaRPr>
                    </a:p>
                  </a:txBody>
                  <a:tcPr marT="19050" marB="19050" marR="28575" marL="28575" anchor="b">
                    <a:lnL cap="flat" cmpd="sng" w="9525">
                      <a:solidFill>
                        <a:srgbClr val="000000"/>
                      </a:solidFill>
                      <a:prstDash val="solid"/>
                      <a:round/>
                      <a:headEnd len="sm" w="sm" type="none"/>
                      <a:tailEnd len="sm" w="sm" type="none"/>
                    </a:lnL>
                    <a:extLst>
                      <a:ext uri="http://customooxmlschemas.google.com/">
                        <go:slidesCustomData xmlns:go="http://customooxmlschemas.google.com/" cellId="118:4:1"/>
                      </a:ext>
                    </a:extLst>
                  </a:tcPr>
                </a:tc>
                <a:tc>
                  <a:txBody>
                    <a:bodyPr/>
                    <a:lstStyle/>
                    <a:p>
                      <a:pPr indent="0" lvl="0" marL="0" rtl="0" algn="l">
                        <a:lnSpc>
                          <a:spcPct val="115000"/>
                        </a:lnSpc>
                        <a:spcBef>
                          <a:spcPts val="0"/>
                        </a:spcBef>
                        <a:spcAft>
                          <a:spcPts val="0"/>
                        </a:spcAft>
                        <a:buNone/>
                      </a:pPr>
                      <a:r>
                        <a:rPr lang="en-US" sz="1000"/>
                        <a:t>2M Flash</a:t>
                      </a:r>
                      <a:endParaRPr sz="1000"/>
                    </a:p>
                    <a:p>
                      <a:pPr indent="0" lvl="0" marL="0" rtl="0" algn="l">
                        <a:lnSpc>
                          <a:spcPct val="115000"/>
                        </a:lnSpc>
                        <a:spcBef>
                          <a:spcPts val="0"/>
                        </a:spcBef>
                        <a:spcAft>
                          <a:spcPts val="0"/>
                        </a:spcAft>
                        <a:buNone/>
                      </a:pPr>
                      <a:r>
                        <a:rPr lang="en-US" sz="1000"/>
                        <a:t>144-LQFP</a:t>
                      </a:r>
                      <a:endParaRPr sz="1000"/>
                    </a:p>
                    <a:p>
                      <a:pPr indent="0" lvl="0" marL="0" rtl="0" algn="l">
                        <a:lnSpc>
                          <a:spcPct val="115000"/>
                        </a:lnSpc>
                        <a:spcBef>
                          <a:spcPts val="0"/>
                        </a:spcBef>
                        <a:spcAft>
                          <a:spcPts val="0"/>
                        </a:spcAft>
                        <a:buNone/>
                      </a:pPr>
                      <a:r>
                        <a:rPr lang="en-US" sz="1000"/>
                        <a:t>Dual Core</a:t>
                      </a:r>
                      <a:endParaRPr sz="1000"/>
                    </a:p>
                    <a:p>
                      <a:pPr indent="0" lvl="0" marL="0" rtl="0" algn="l">
                        <a:lnSpc>
                          <a:spcPct val="115000"/>
                        </a:lnSpc>
                        <a:spcBef>
                          <a:spcPts val="0"/>
                        </a:spcBef>
                        <a:spcAft>
                          <a:spcPts val="0"/>
                        </a:spcAft>
                        <a:buNone/>
                      </a:pPr>
                      <a:r>
                        <a:rPr lang="en-US" sz="1000"/>
                        <a:t>240MHz, 480MHz</a:t>
                      </a:r>
                      <a:endParaRPr sz="1000"/>
                    </a:p>
                  </a:txBody>
                  <a:tcPr marT="19050" marB="19050" marR="28575" marL="28575" anchor="b">
                    <a:extLst>
                      <a:ext uri="http://customooxmlschemas.google.com/">
                        <go:slidesCustomData xmlns:go="http://customooxmlschemas.google.com/" cellId="118:4:2"/>
                      </a:ext>
                    </a:extLst>
                  </a:tcPr>
                </a:tc>
                <a:tc>
                  <a:txBody>
                    <a:bodyPr/>
                    <a:lstStyle/>
                    <a:p>
                      <a:pPr indent="0" lvl="0" marL="0" rtl="0" algn="l">
                        <a:lnSpc>
                          <a:spcPct val="115000"/>
                        </a:lnSpc>
                        <a:spcBef>
                          <a:spcPts val="0"/>
                        </a:spcBef>
                        <a:spcAft>
                          <a:spcPts val="0"/>
                        </a:spcAft>
                        <a:buNone/>
                      </a:pPr>
                      <a:r>
                        <a:rPr lang="en-US" sz="1000"/>
                        <a:t>$18.85 per</a:t>
                      </a:r>
                      <a:endParaRPr sz="1000"/>
                    </a:p>
                  </a:txBody>
                  <a:tcPr marT="19050" marB="19050" marR="28575" marL="28575" anchor="b">
                    <a:extLst>
                      <a:ext uri="http://customooxmlschemas.google.com/">
                        <go:slidesCustomData xmlns:go="http://customooxmlschemas.google.com/" cellId="118:4:3"/>
                      </a:ext>
                    </a:extLst>
                  </a:tcPr>
                </a:tc>
                <a:tc>
                  <a:txBody>
                    <a:bodyPr/>
                    <a:lstStyle/>
                    <a:p>
                      <a:pPr indent="0" lvl="0" marL="0" rtl="0" algn="l">
                        <a:lnSpc>
                          <a:spcPct val="115000"/>
                        </a:lnSpc>
                        <a:spcBef>
                          <a:spcPts val="0"/>
                        </a:spcBef>
                        <a:spcAft>
                          <a:spcPts val="0"/>
                        </a:spcAft>
                        <a:buNone/>
                      </a:pPr>
                      <a:r>
                        <a:rPr lang="en-US" sz="1000"/>
                        <a:t>Price</a:t>
                      </a:r>
                      <a:endParaRPr sz="1000"/>
                    </a:p>
                  </a:txBody>
                  <a:tcPr marT="19050" marB="19050" marR="28575" marL="28575" anchor="b">
                    <a:extLst>
                      <a:ext uri="http://customooxmlschemas.google.com/">
                        <go:slidesCustomData xmlns:go="http://customooxmlschemas.google.com/" cellId="118:4:4"/>
                      </a:ext>
                    </a:extLst>
                  </a:tcPr>
                </a:tc>
              </a:tr>
              <a:tr h="389675">
                <a:tc>
                  <a:txBody>
                    <a:bodyPr/>
                    <a:lstStyle/>
                    <a:p>
                      <a:pPr indent="0" lvl="0" marL="0" rtl="0" algn="l">
                        <a:lnSpc>
                          <a:spcPct val="115000"/>
                        </a:lnSpc>
                        <a:spcBef>
                          <a:spcPts val="0"/>
                        </a:spcBef>
                        <a:spcAft>
                          <a:spcPts val="0"/>
                        </a:spcAft>
                        <a:buNone/>
                      </a:pPr>
                      <a:r>
                        <a:rPr lang="en-US" sz="1000"/>
                        <a:t>MCU Dev Board</a:t>
                      </a:r>
                      <a:endParaRPr sz="1000"/>
                    </a:p>
                  </a:txBody>
                  <a:tcPr marT="19050" marB="19050" marR="28575" marL="28575" anchor="b">
                    <a:lnR cap="flat" cmpd="sng" w="9525">
                      <a:solidFill>
                        <a:srgbClr val="000000"/>
                      </a:solidFill>
                      <a:prstDash val="solid"/>
                      <a:round/>
                      <a:headEnd len="sm" w="sm" type="none"/>
                      <a:tailEnd len="sm" w="sm" type="none"/>
                    </a:lnR>
                    <a:extLst>
                      <a:ext uri="http://customooxmlschemas.google.com/">
                        <go:slidesCustomData xmlns:go="http://customooxmlschemas.google.com/" cellId="118:5:0"/>
                      </a:ext>
                    </a:extLst>
                  </a:tcPr>
                </a:tc>
                <a:tc>
                  <a:txBody>
                    <a:bodyPr/>
                    <a:lstStyle/>
                    <a:p>
                      <a:pPr indent="0" lvl="0" marL="0" rtl="0" algn="l">
                        <a:lnSpc>
                          <a:spcPct val="115000"/>
                        </a:lnSpc>
                        <a:spcBef>
                          <a:spcPts val="0"/>
                        </a:spcBef>
                        <a:spcAft>
                          <a:spcPts val="0"/>
                        </a:spcAft>
                        <a:buNone/>
                      </a:pPr>
                      <a:r>
                        <a:rPr lang="en-US" sz="1000" u="sng">
                          <a:solidFill>
                            <a:schemeClr val="hlink"/>
                          </a:solidFill>
                          <a:hlinkClick r:id="rId7"/>
                        </a:rPr>
                        <a:t>NUCLEO-G431RB</a:t>
                      </a:r>
                      <a:endParaRPr sz="1000" u="sng">
                        <a:solidFill>
                          <a:schemeClr val="hlink"/>
                        </a:solidFill>
                      </a:endParaRPr>
                    </a:p>
                  </a:txBody>
                  <a:tcPr marT="19050" marB="19050" marR="28575" marL="28575" anchor="b">
                    <a:lnL cap="flat" cmpd="sng" w="9525">
                      <a:solidFill>
                        <a:srgbClr val="000000"/>
                      </a:solidFill>
                      <a:prstDash val="solid"/>
                      <a:round/>
                      <a:headEnd len="sm" w="sm" type="none"/>
                      <a:tailEnd len="sm" w="sm" type="none"/>
                    </a:lnL>
                    <a:solidFill>
                      <a:srgbClr val="B6D7A8"/>
                    </a:solidFill>
                    <a:extLst>
                      <a:ext uri="http://customooxmlschemas.google.com/">
                        <go:slidesCustomData xmlns:go="http://customooxmlschemas.google.com/" cellId="118:5:1"/>
                      </a:ext>
                    </a:extLst>
                  </a:tcPr>
                </a:tc>
                <a:tc>
                  <a:txBody>
                    <a:bodyPr/>
                    <a:lstStyle/>
                    <a:p>
                      <a:pPr indent="0" lvl="0" marL="0" rtl="0" algn="l">
                        <a:lnSpc>
                          <a:spcPct val="115000"/>
                        </a:lnSpc>
                        <a:spcBef>
                          <a:spcPts val="0"/>
                        </a:spcBef>
                        <a:spcAft>
                          <a:spcPts val="0"/>
                        </a:spcAft>
                        <a:buNone/>
                      </a:pPr>
                      <a:r>
                        <a:rPr lang="en-US" sz="1000"/>
                        <a:t>STM32G4, more IO</a:t>
                      </a:r>
                      <a:endParaRPr sz="1000"/>
                    </a:p>
                    <a:p>
                      <a:pPr indent="0" lvl="0" marL="0" rtl="0" algn="l">
                        <a:lnSpc>
                          <a:spcPct val="115000"/>
                        </a:lnSpc>
                        <a:spcBef>
                          <a:spcPts val="0"/>
                        </a:spcBef>
                        <a:spcAft>
                          <a:spcPts val="0"/>
                        </a:spcAft>
                        <a:buNone/>
                      </a:pPr>
                      <a:r>
                        <a:rPr lang="en-US" sz="1000"/>
                        <a:t>48MHz Clock</a:t>
                      </a:r>
                      <a:endParaRPr sz="1000"/>
                    </a:p>
                  </a:txBody>
                  <a:tcPr marT="19050" marB="19050" marR="28575" marL="28575" anchor="b">
                    <a:solidFill>
                      <a:srgbClr val="B6D7A8"/>
                    </a:solidFill>
                    <a:extLst>
                      <a:ext uri="http://customooxmlschemas.google.com/">
                        <go:slidesCustomData xmlns:go="http://customooxmlschemas.google.com/" cellId="118:5:2"/>
                      </a:ext>
                    </a:extLst>
                  </a:tcPr>
                </a:tc>
                <a:tc>
                  <a:txBody>
                    <a:bodyPr/>
                    <a:lstStyle/>
                    <a:p>
                      <a:pPr indent="0" lvl="0" marL="0" rtl="0" algn="l">
                        <a:lnSpc>
                          <a:spcPct val="115000"/>
                        </a:lnSpc>
                        <a:spcBef>
                          <a:spcPts val="0"/>
                        </a:spcBef>
                        <a:spcAft>
                          <a:spcPts val="0"/>
                        </a:spcAft>
                        <a:buNone/>
                      </a:pPr>
                      <a:r>
                        <a:rPr lang="en-US" sz="1000"/>
                        <a:t>$15.96 per</a:t>
                      </a:r>
                      <a:endParaRPr sz="1000"/>
                    </a:p>
                  </a:txBody>
                  <a:tcPr marT="19050" marB="19050" marR="28575" marL="28575" anchor="b">
                    <a:solidFill>
                      <a:srgbClr val="B6D7A8"/>
                    </a:solidFill>
                    <a:extLst>
                      <a:ext uri="http://customooxmlschemas.google.com/">
                        <go:slidesCustomData xmlns:go="http://customooxmlschemas.google.com/" cellId="118:5:3"/>
                      </a:ext>
                    </a:extLst>
                  </a:tcPr>
                </a:tc>
                <a:tc>
                  <a:txBody>
                    <a:bodyPr/>
                    <a:lstStyle/>
                    <a:p>
                      <a:pPr indent="0" lvl="0" marL="0" rtl="0" algn="l">
                        <a:lnSpc>
                          <a:spcPct val="115000"/>
                        </a:lnSpc>
                        <a:spcBef>
                          <a:spcPts val="0"/>
                        </a:spcBef>
                        <a:spcAft>
                          <a:spcPts val="0"/>
                        </a:spcAft>
                        <a:buNone/>
                      </a:pPr>
                      <a:r>
                        <a:rPr lang="en-US" sz="1000"/>
                        <a:t>Limited Clock to original Component</a:t>
                      </a:r>
                      <a:endParaRPr sz="1000"/>
                    </a:p>
                  </a:txBody>
                  <a:tcPr marT="19050" marB="19050" marR="28575" marL="28575" anchor="b">
                    <a:solidFill>
                      <a:srgbClr val="B6D7A8"/>
                    </a:solidFill>
                    <a:extLst>
                      <a:ext uri="http://customooxmlschemas.google.com/">
                        <go:slidesCustomData xmlns:go="http://customooxmlschemas.google.com/" cellId="118:5:4"/>
                      </a:ext>
                    </a:extLst>
                  </a:tcPr>
                </a:tc>
              </a:tr>
              <a:tr h="389675">
                <a:tc>
                  <a:txBody>
                    <a:bodyPr/>
                    <a:lstStyle/>
                    <a:p>
                      <a:pPr indent="0" lvl="0" marL="0" rtl="0" algn="l">
                        <a:spcBef>
                          <a:spcPts val="0"/>
                        </a:spcBef>
                        <a:spcAft>
                          <a:spcPts val="0"/>
                        </a:spcAft>
                        <a:buNone/>
                      </a:pPr>
                      <a:r>
                        <a:t/>
                      </a:r>
                      <a:endParaRPr/>
                    </a:p>
                  </a:txBody>
                  <a:tcPr marT="19050" marB="19050" marR="28575" marL="28575" anchor="b">
                    <a:lnR cap="flat" cmpd="sng" w="9525">
                      <a:solidFill>
                        <a:srgbClr val="000000"/>
                      </a:solidFill>
                      <a:prstDash val="solid"/>
                      <a:round/>
                      <a:headEnd len="sm" w="sm" type="none"/>
                      <a:tailEnd len="sm" w="sm" type="none"/>
                    </a:lnR>
                    <a:extLst>
                      <a:ext uri="http://customooxmlschemas.google.com/">
                        <go:slidesCustomData xmlns:go="http://customooxmlschemas.google.com/" cellId="118:6:0"/>
                      </a:ext>
                    </a:extLst>
                  </a:tcPr>
                </a:tc>
                <a:tc>
                  <a:txBody>
                    <a:bodyPr/>
                    <a:lstStyle/>
                    <a:p>
                      <a:pPr indent="0" lvl="0" marL="0" rtl="0" algn="l">
                        <a:lnSpc>
                          <a:spcPct val="115000"/>
                        </a:lnSpc>
                        <a:spcBef>
                          <a:spcPts val="0"/>
                        </a:spcBef>
                        <a:spcAft>
                          <a:spcPts val="0"/>
                        </a:spcAft>
                        <a:buNone/>
                      </a:pPr>
                      <a:r>
                        <a:rPr lang="en-US" sz="1000" u="sng">
                          <a:solidFill>
                            <a:schemeClr val="hlink"/>
                          </a:solidFill>
                          <a:hlinkClick r:id="rId8"/>
                        </a:rPr>
                        <a:t>NUCLEO-G431KB</a:t>
                      </a:r>
                      <a:endParaRPr sz="1000" u="sng">
                        <a:solidFill>
                          <a:schemeClr val="hlink"/>
                        </a:solidFill>
                      </a:endParaRPr>
                    </a:p>
                  </a:txBody>
                  <a:tcPr marT="19050" marB="19050" marR="28575" marL="28575" anchor="b">
                    <a:lnL cap="flat" cmpd="sng" w="9525">
                      <a:solidFill>
                        <a:srgbClr val="000000"/>
                      </a:solidFill>
                      <a:prstDash val="solid"/>
                      <a:round/>
                      <a:headEnd len="sm" w="sm" type="none"/>
                      <a:tailEnd len="sm" w="sm" type="none"/>
                    </a:lnL>
                    <a:extLst>
                      <a:ext uri="http://customooxmlschemas.google.com/">
                        <go:slidesCustomData xmlns:go="http://customooxmlschemas.google.com/" cellId="118:6:1"/>
                      </a:ext>
                    </a:extLst>
                  </a:tcPr>
                </a:tc>
                <a:tc>
                  <a:txBody>
                    <a:bodyPr/>
                    <a:lstStyle/>
                    <a:p>
                      <a:pPr indent="0" lvl="0" marL="0" rtl="0" algn="l">
                        <a:lnSpc>
                          <a:spcPct val="115000"/>
                        </a:lnSpc>
                        <a:spcBef>
                          <a:spcPts val="0"/>
                        </a:spcBef>
                        <a:spcAft>
                          <a:spcPts val="0"/>
                        </a:spcAft>
                        <a:buNone/>
                      </a:pPr>
                      <a:r>
                        <a:rPr lang="en-US" sz="1000"/>
                        <a:t>STM32G4, less IO</a:t>
                      </a:r>
                      <a:endParaRPr sz="1000"/>
                    </a:p>
                    <a:p>
                      <a:pPr indent="0" lvl="0" marL="0" rtl="0" algn="l">
                        <a:lnSpc>
                          <a:spcPct val="115000"/>
                        </a:lnSpc>
                        <a:spcBef>
                          <a:spcPts val="0"/>
                        </a:spcBef>
                        <a:spcAft>
                          <a:spcPts val="0"/>
                        </a:spcAft>
                        <a:buNone/>
                      </a:pPr>
                      <a:r>
                        <a:rPr lang="en-US" sz="1000"/>
                        <a:t>24MHz Clock</a:t>
                      </a:r>
                      <a:endParaRPr sz="1000"/>
                    </a:p>
                  </a:txBody>
                  <a:tcPr marT="19050" marB="19050" marR="28575" marL="28575" anchor="b">
                    <a:extLst>
                      <a:ext uri="http://customooxmlschemas.google.com/">
                        <go:slidesCustomData xmlns:go="http://customooxmlschemas.google.com/" cellId="118:6:2"/>
                      </a:ext>
                    </a:extLst>
                  </a:tcPr>
                </a:tc>
                <a:tc>
                  <a:txBody>
                    <a:bodyPr/>
                    <a:lstStyle/>
                    <a:p>
                      <a:pPr indent="0" lvl="0" marL="0" rtl="0" algn="l">
                        <a:lnSpc>
                          <a:spcPct val="115000"/>
                        </a:lnSpc>
                        <a:spcBef>
                          <a:spcPts val="0"/>
                        </a:spcBef>
                        <a:spcAft>
                          <a:spcPts val="0"/>
                        </a:spcAft>
                        <a:buNone/>
                      </a:pPr>
                      <a:r>
                        <a:rPr lang="en-US" sz="1000"/>
                        <a:t>$12.77 per</a:t>
                      </a:r>
                      <a:endParaRPr sz="1000"/>
                    </a:p>
                  </a:txBody>
                  <a:tcPr marT="19050" marB="19050" marR="28575" marL="28575" anchor="b">
                    <a:extLst>
                      <a:ext uri="http://customooxmlschemas.google.com/">
                        <go:slidesCustomData xmlns:go="http://customooxmlschemas.google.com/" cellId="118:6:3"/>
                      </a:ext>
                    </a:extLst>
                  </a:tcPr>
                </a:tc>
                <a:tc>
                  <a:txBody>
                    <a:bodyPr/>
                    <a:lstStyle/>
                    <a:p>
                      <a:pPr indent="0" lvl="0" marL="0" rtl="0" algn="l">
                        <a:lnSpc>
                          <a:spcPct val="115000"/>
                        </a:lnSpc>
                        <a:spcBef>
                          <a:spcPts val="0"/>
                        </a:spcBef>
                        <a:spcAft>
                          <a:spcPts val="0"/>
                        </a:spcAft>
                        <a:buNone/>
                      </a:pPr>
                      <a:r>
                        <a:rPr lang="en-US" sz="1000"/>
                        <a:t>Limited IO and Clock</a:t>
                      </a:r>
                      <a:endParaRPr sz="1000"/>
                    </a:p>
                  </a:txBody>
                  <a:tcPr marT="19050" marB="19050" marR="28575" marL="28575" anchor="b">
                    <a:extLst>
                      <a:ext uri="http://customooxmlschemas.google.com/">
                        <go:slidesCustomData xmlns:go="http://customooxmlschemas.google.com/" cellId="118:6:4"/>
                      </a:ext>
                    </a:extLst>
                  </a:tcPr>
                </a:tc>
              </a:tr>
              <a:tr h="257175">
                <a:tc>
                  <a:txBody>
                    <a:bodyPr/>
                    <a:lstStyle/>
                    <a:p>
                      <a:pPr indent="0" lvl="0" marL="0" rtl="0" algn="l">
                        <a:spcBef>
                          <a:spcPts val="0"/>
                        </a:spcBef>
                        <a:spcAft>
                          <a:spcPts val="0"/>
                        </a:spcAft>
                        <a:buNone/>
                      </a:pPr>
                      <a:r>
                        <a:t/>
                      </a:r>
                      <a:endParaRPr/>
                    </a:p>
                  </a:txBody>
                  <a:tcPr marT="19050" marB="19050" marR="28575" marL="28575" anchor="b">
                    <a:lnR cap="flat" cmpd="sng" w="9525">
                      <a:solidFill>
                        <a:srgbClr val="000000"/>
                      </a:solidFill>
                      <a:prstDash val="solid"/>
                      <a:round/>
                      <a:headEnd len="sm" w="sm" type="none"/>
                      <a:tailEnd len="sm" w="sm" type="none"/>
                    </a:lnR>
                    <a:extLst>
                      <a:ext uri="http://customooxmlschemas.google.com/">
                        <go:slidesCustomData xmlns:go="http://customooxmlschemas.google.com/" cellId="118:7:0"/>
                      </a:ext>
                    </a:extLst>
                  </a:tcPr>
                </a:tc>
                <a:tc>
                  <a:txBody>
                    <a:bodyPr/>
                    <a:lstStyle/>
                    <a:p>
                      <a:pPr indent="0" lvl="0" marL="0" rtl="0" algn="l">
                        <a:lnSpc>
                          <a:spcPct val="115000"/>
                        </a:lnSpc>
                        <a:spcBef>
                          <a:spcPts val="0"/>
                        </a:spcBef>
                        <a:spcAft>
                          <a:spcPts val="0"/>
                        </a:spcAft>
                        <a:buNone/>
                      </a:pPr>
                      <a:r>
                        <a:rPr lang="en-US" sz="1000" u="sng">
                          <a:solidFill>
                            <a:schemeClr val="hlink"/>
                          </a:solidFill>
                          <a:hlinkClick r:id="rId9"/>
                        </a:rPr>
                        <a:t>NUCLEO-H7A3ZI-Q</a:t>
                      </a:r>
                      <a:endParaRPr sz="1000" u="sng">
                        <a:solidFill>
                          <a:schemeClr val="hlink"/>
                        </a:solidFill>
                      </a:endParaRPr>
                    </a:p>
                  </a:txBody>
                  <a:tcPr marT="19050" marB="19050" marR="28575" marL="28575" anchor="b">
                    <a:lnL cap="flat" cmpd="sng" w="9525">
                      <a:solidFill>
                        <a:srgbClr val="000000"/>
                      </a:solidFill>
                      <a:prstDash val="solid"/>
                      <a:round/>
                      <a:headEnd len="sm" w="sm" type="none"/>
                      <a:tailEnd len="sm" w="sm" type="none"/>
                    </a:lnL>
                    <a:extLst>
                      <a:ext uri="http://customooxmlschemas.google.com/">
                        <go:slidesCustomData xmlns:go="http://customooxmlschemas.google.com/" cellId="118:7:1"/>
                      </a:ext>
                    </a:extLst>
                  </a:tcPr>
                </a:tc>
                <a:tc>
                  <a:txBody>
                    <a:bodyPr/>
                    <a:lstStyle/>
                    <a:p>
                      <a:pPr indent="0" lvl="0" marL="0" rtl="0" algn="l">
                        <a:lnSpc>
                          <a:spcPct val="115000"/>
                        </a:lnSpc>
                        <a:spcBef>
                          <a:spcPts val="0"/>
                        </a:spcBef>
                        <a:spcAft>
                          <a:spcPts val="0"/>
                        </a:spcAft>
                        <a:buNone/>
                      </a:pPr>
                      <a:r>
                        <a:rPr lang="en-US" sz="1000"/>
                        <a:t>STM32H7</a:t>
                      </a:r>
                      <a:endParaRPr sz="1000"/>
                    </a:p>
                  </a:txBody>
                  <a:tcPr marT="19050" marB="19050" marR="28575" marL="28575" anchor="b">
                    <a:extLst>
                      <a:ext uri="http://customooxmlschemas.google.com/">
                        <go:slidesCustomData xmlns:go="http://customooxmlschemas.google.com/" cellId="118:7:2"/>
                      </a:ext>
                    </a:extLst>
                  </a:tcPr>
                </a:tc>
                <a:tc>
                  <a:txBody>
                    <a:bodyPr/>
                    <a:lstStyle/>
                    <a:p>
                      <a:pPr indent="0" lvl="0" marL="0" rtl="0" algn="l">
                        <a:lnSpc>
                          <a:spcPct val="115000"/>
                        </a:lnSpc>
                        <a:spcBef>
                          <a:spcPts val="0"/>
                        </a:spcBef>
                        <a:spcAft>
                          <a:spcPts val="0"/>
                        </a:spcAft>
                        <a:buNone/>
                      </a:pPr>
                      <a:r>
                        <a:rPr lang="en-US" sz="1000"/>
                        <a:t>$29 per</a:t>
                      </a:r>
                      <a:endParaRPr sz="1000"/>
                    </a:p>
                  </a:txBody>
                  <a:tcPr marT="19050" marB="19050" marR="28575" marL="28575" anchor="b">
                    <a:extLst>
                      <a:ext uri="http://customooxmlschemas.google.com/">
                        <go:slidesCustomData xmlns:go="http://customooxmlschemas.google.com/" cellId="118:7:3"/>
                      </a:ext>
                    </a:extLst>
                  </a:tcPr>
                </a:tc>
                <a:tc>
                  <a:txBody>
                    <a:bodyPr/>
                    <a:lstStyle/>
                    <a:p>
                      <a:pPr indent="0" lvl="0" marL="0" rtl="0" algn="l">
                        <a:lnSpc>
                          <a:spcPct val="115000"/>
                        </a:lnSpc>
                        <a:spcBef>
                          <a:spcPts val="0"/>
                        </a:spcBef>
                        <a:spcAft>
                          <a:spcPts val="0"/>
                        </a:spcAft>
                        <a:buNone/>
                      </a:pPr>
                      <a:r>
                        <a:rPr lang="en-US" sz="1000"/>
                        <a:t>Limited Clock</a:t>
                      </a:r>
                      <a:endParaRPr sz="1000"/>
                    </a:p>
                  </a:txBody>
                  <a:tcPr marT="19050" marB="19050" marR="28575" marL="28575" anchor="b">
                    <a:extLst>
                      <a:ext uri="http://customooxmlschemas.google.com/">
                        <go:slidesCustomData xmlns:go="http://customooxmlschemas.google.com/" cellId="118:7:4"/>
                      </a:ext>
                    </a:extLst>
                  </a:tcPr>
                </a:tc>
              </a:tr>
              <a:tr h="740375">
                <a:tc>
                  <a:txBody>
                    <a:bodyPr/>
                    <a:lstStyle/>
                    <a:p>
                      <a:pPr indent="0" lvl="0" marL="0" rtl="0" algn="l">
                        <a:lnSpc>
                          <a:spcPct val="115000"/>
                        </a:lnSpc>
                        <a:spcBef>
                          <a:spcPts val="0"/>
                        </a:spcBef>
                        <a:spcAft>
                          <a:spcPts val="0"/>
                        </a:spcAft>
                        <a:buNone/>
                      </a:pPr>
                      <a:r>
                        <a:rPr lang="en-US" sz="1000"/>
                        <a:t>CPLD</a:t>
                      </a:r>
                      <a:endParaRPr sz="1000"/>
                    </a:p>
                  </a:txBody>
                  <a:tcPr marT="19050" marB="19050" marR="28575" marL="28575" anchor="b">
                    <a:lnR cap="flat" cmpd="sng" w="9525">
                      <a:solidFill>
                        <a:srgbClr val="000000"/>
                      </a:solidFill>
                      <a:prstDash val="solid"/>
                      <a:round/>
                      <a:headEnd len="sm" w="sm" type="none"/>
                      <a:tailEnd len="sm" w="sm" type="none"/>
                    </a:lnR>
                    <a:extLst>
                      <a:ext uri="http://customooxmlschemas.google.com/">
                        <go:slidesCustomData xmlns:go="http://customooxmlschemas.google.com/" cellId="118:8:0"/>
                      </a:ext>
                    </a:extLst>
                  </a:tcPr>
                </a:tc>
                <a:tc>
                  <a:txBody>
                    <a:bodyPr/>
                    <a:lstStyle/>
                    <a:p>
                      <a:pPr indent="0" lvl="0" marL="0" rtl="0" algn="l">
                        <a:lnSpc>
                          <a:spcPct val="115000"/>
                        </a:lnSpc>
                        <a:spcBef>
                          <a:spcPts val="0"/>
                        </a:spcBef>
                        <a:spcAft>
                          <a:spcPts val="0"/>
                        </a:spcAft>
                        <a:buNone/>
                      </a:pPr>
                      <a:r>
                        <a:rPr lang="en-US" sz="1000" u="sng">
                          <a:solidFill>
                            <a:schemeClr val="hlink"/>
                          </a:solidFill>
                          <a:hlinkClick r:id="rId10"/>
                        </a:rPr>
                        <a:t>LC4032V-25TN44C</a:t>
                      </a:r>
                      <a:endParaRPr sz="1000" u="sng">
                        <a:solidFill>
                          <a:schemeClr val="hlink"/>
                        </a:solidFill>
                      </a:endParaRPr>
                    </a:p>
                  </a:txBody>
                  <a:tcPr marT="19050" marB="19050" marR="28575" marL="28575" anchor="b">
                    <a:lnL cap="flat" cmpd="sng" w="9525">
                      <a:solidFill>
                        <a:srgbClr val="000000"/>
                      </a:solidFill>
                      <a:prstDash val="solid"/>
                      <a:round/>
                      <a:headEnd len="sm" w="sm" type="none"/>
                      <a:tailEnd len="sm" w="sm" type="none"/>
                    </a:lnL>
                    <a:extLst>
                      <a:ext uri="http://customooxmlschemas.google.com/">
                        <go:slidesCustomData xmlns:go="http://customooxmlschemas.google.com/" cellId="118:8:1"/>
                      </a:ext>
                    </a:extLst>
                  </a:tcPr>
                </a:tc>
                <a:tc>
                  <a:txBody>
                    <a:bodyPr/>
                    <a:lstStyle/>
                    <a:p>
                      <a:pPr indent="0" lvl="0" marL="0" rtl="0" algn="l">
                        <a:lnSpc>
                          <a:spcPct val="115000"/>
                        </a:lnSpc>
                        <a:spcBef>
                          <a:spcPts val="0"/>
                        </a:spcBef>
                        <a:spcAft>
                          <a:spcPts val="0"/>
                        </a:spcAft>
                        <a:buNone/>
                      </a:pPr>
                      <a:r>
                        <a:rPr lang="en-US" sz="1000"/>
                        <a:t>2.5ns delay time</a:t>
                      </a:r>
                      <a:endParaRPr sz="1000"/>
                    </a:p>
                    <a:p>
                      <a:pPr indent="0" lvl="0" marL="0" rtl="0" algn="l">
                        <a:lnSpc>
                          <a:spcPct val="115000"/>
                        </a:lnSpc>
                        <a:spcBef>
                          <a:spcPts val="0"/>
                        </a:spcBef>
                        <a:spcAft>
                          <a:spcPts val="0"/>
                        </a:spcAft>
                        <a:buNone/>
                      </a:pPr>
                      <a:r>
                        <a:rPr lang="en-US" sz="1000"/>
                        <a:t>32 Macroblocks</a:t>
                      </a:r>
                      <a:endParaRPr sz="1000"/>
                    </a:p>
                    <a:p>
                      <a:pPr indent="0" lvl="0" marL="0" rtl="0" algn="l">
                        <a:lnSpc>
                          <a:spcPct val="115000"/>
                        </a:lnSpc>
                        <a:spcBef>
                          <a:spcPts val="0"/>
                        </a:spcBef>
                        <a:spcAft>
                          <a:spcPts val="0"/>
                        </a:spcAft>
                        <a:buNone/>
                      </a:pPr>
                      <a:r>
                        <a:rPr lang="en-US" sz="1000"/>
                        <a:t>60mA output current</a:t>
                      </a:r>
                      <a:endParaRPr sz="1000"/>
                    </a:p>
                    <a:p>
                      <a:pPr indent="0" lvl="0" marL="0" rtl="0" algn="l">
                        <a:lnSpc>
                          <a:spcPct val="115000"/>
                        </a:lnSpc>
                        <a:spcBef>
                          <a:spcPts val="0"/>
                        </a:spcBef>
                        <a:spcAft>
                          <a:spcPts val="0"/>
                        </a:spcAft>
                        <a:buNone/>
                      </a:pPr>
                      <a:r>
                        <a:rPr lang="en-US" sz="1000"/>
                        <a:t>44-TQFP</a:t>
                      </a:r>
                      <a:endParaRPr sz="1000"/>
                    </a:p>
                  </a:txBody>
                  <a:tcPr marT="19050" marB="19050" marR="28575" marL="28575" anchor="b">
                    <a:extLst>
                      <a:ext uri="http://customooxmlschemas.google.com/">
                        <go:slidesCustomData xmlns:go="http://customooxmlschemas.google.com/" cellId="118:8:2"/>
                      </a:ext>
                    </a:extLst>
                  </a:tcPr>
                </a:tc>
                <a:tc>
                  <a:txBody>
                    <a:bodyPr/>
                    <a:lstStyle/>
                    <a:p>
                      <a:pPr indent="0" lvl="0" marL="0" rtl="0" algn="l">
                        <a:lnSpc>
                          <a:spcPct val="115000"/>
                        </a:lnSpc>
                        <a:spcBef>
                          <a:spcPts val="0"/>
                        </a:spcBef>
                        <a:spcAft>
                          <a:spcPts val="0"/>
                        </a:spcAft>
                        <a:buNone/>
                      </a:pPr>
                      <a:r>
                        <a:rPr lang="en-US" sz="1000"/>
                        <a:t>$7.25 per</a:t>
                      </a:r>
                      <a:endParaRPr sz="1000"/>
                    </a:p>
                    <a:p>
                      <a:pPr indent="0" lvl="0" marL="0" rtl="0" algn="l">
                        <a:lnSpc>
                          <a:spcPct val="115000"/>
                        </a:lnSpc>
                        <a:spcBef>
                          <a:spcPts val="0"/>
                        </a:spcBef>
                        <a:spcAft>
                          <a:spcPts val="0"/>
                        </a:spcAft>
                        <a:buNone/>
                      </a:pPr>
                      <a:r>
                        <a:rPr lang="en-US" sz="1000"/>
                        <a:t>$21.75 3x</a:t>
                      </a:r>
                      <a:endParaRPr sz="1000"/>
                    </a:p>
                  </a:txBody>
                  <a:tcPr marT="19050" marB="19050" marR="28575" marL="28575" anchor="b">
                    <a:extLst>
                      <a:ext uri="http://customooxmlschemas.google.com/">
                        <go:slidesCustomData xmlns:go="http://customooxmlschemas.google.com/" cellId="118:8:3"/>
                      </a:ext>
                    </a:extLst>
                  </a:tcPr>
                </a:tc>
                <a:tc>
                  <a:txBody>
                    <a:bodyPr/>
                    <a:lstStyle/>
                    <a:p>
                      <a:pPr indent="0" lvl="0" marL="0" rtl="0" algn="l">
                        <a:lnSpc>
                          <a:spcPct val="115000"/>
                        </a:lnSpc>
                        <a:spcBef>
                          <a:spcPts val="0"/>
                        </a:spcBef>
                        <a:spcAft>
                          <a:spcPts val="0"/>
                        </a:spcAft>
                        <a:buNone/>
                      </a:pPr>
                      <a:r>
                        <a:rPr lang="en-US" sz="1000"/>
                        <a:t>Expensive Dev Board</a:t>
                      </a:r>
                      <a:endParaRPr sz="1000"/>
                    </a:p>
                    <a:p>
                      <a:pPr indent="0" lvl="0" marL="0" rtl="0" algn="l">
                        <a:lnSpc>
                          <a:spcPct val="115000"/>
                        </a:lnSpc>
                        <a:spcBef>
                          <a:spcPts val="0"/>
                        </a:spcBef>
                        <a:spcAft>
                          <a:spcPts val="0"/>
                        </a:spcAft>
                        <a:buNone/>
                      </a:pPr>
                      <a:r>
                        <a:rPr lang="en-US" sz="1000"/>
                        <a:t>limited macroblock size</a:t>
                      </a:r>
                      <a:endParaRPr sz="1000"/>
                    </a:p>
                  </a:txBody>
                  <a:tcPr marT="19050" marB="19050" marR="28575" marL="28575" anchor="b">
                    <a:extLst>
                      <a:ext uri="http://customooxmlschemas.google.com/">
                        <go:slidesCustomData xmlns:go="http://customooxmlschemas.google.com/" cellId="118:8:4"/>
                      </a:ext>
                    </a:extLst>
                  </a:tcPr>
                </a:tc>
              </a:tr>
              <a:tr h="389675">
                <a:tc>
                  <a:txBody>
                    <a:bodyPr/>
                    <a:lstStyle/>
                    <a:p>
                      <a:pPr indent="0" lvl="0" marL="0" rtl="0" algn="l">
                        <a:spcBef>
                          <a:spcPts val="0"/>
                        </a:spcBef>
                        <a:spcAft>
                          <a:spcPts val="0"/>
                        </a:spcAft>
                        <a:buNone/>
                      </a:pPr>
                      <a:r>
                        <a:t/>
                      </a:r>
                      <a:endParaRPr/>
                    </a:p>
                  </a:txBody>
                  <a:tcPr marT="19050" marB="19050" marR="28575" marL="28575" anchor="b">
                    <a:lnR cap="flat" cmpd="sng" w="9525">
                      <a:solidFill>
                        <a:srgbClr val="000000"/>
                      </a:solidFill>
                      <a:prstDash val="solid"/>
                      <a:round/>
                      <a:headEnd len="sm" w="sm" type="none"/>
                      <a:tailEnd len="sm" w="sm" type="none"/>
                    </a:lnR>
                    <a:extLst>
                      <a:ext uri="http://customooxmlschemas.google.com/">
                        <go:slidesCustomData xmlns:go="http://customooxmlschemas.google.com/" cellId="118:9:0"/>
                      </a:ext>
                    </a:extLst>
                  </a:tcPr>
                </a:tc>
                <a:tc>
                  <a:txBody>
                    <a:bodyPr/>
                    <a:lstStyle/>
                    <a:p>
                      <a:pPr indent="0" lvl="0" marL="0" rtl="0" algn="l">
                        <a:lnSpc>
                          <a:spcPct val="115000"/>
                        </a:lnSpc>
                        <a:spcBef>
                          <a:spcPts val="0"/>
                        </a:spcBef>
                        <a:spcAft>
                          <a:spcPts val="0"/>
                        </a:spcAft>
                        <a:buNone/>
                      </a:pPr>
                      <a:r>
                        <a:rPr lang="en-US" sz="1000" u="sng">
                          <a:solidFill>
                            <a:schemeClr val="hlink"/>
                          </a:solidFill>
                          <a:hlinkClick r:id="rId11"/>
                        </a:rPr>
                        <a:t>LC4256ZE-B-EVN</a:t>
                      </a:r>
                      <a:endParaRPr sz="1000" u="sng">
                        <a:solidFill>
                          <a:schemeClr val="hlink"/>
                        </a:solidFill>
                      </a:endParaRPr>
                    </a:p>
                  </a:txBody>
                  <a:tcPr marT="19050" marB="19050" marR="28575" marL="28575" anchor="b">
                    <a:lnL cap="flat" cmpd="sng" w="9525">
                      <a:solidFill>
                        <a:srgbClr val="000000"/>
                      </a:solidFill>
                      <a:prstDash val="solid"/>
                      <a:round/>
                      <a:headEnd len="sm" w="sm" type="none"/>
                      <a:tailEnd len="sm" w="sm" type="none"/>
                    </a:lnL>
                    <a:extLst>
                      <a:ext uri="http://customooxmlschemas.google.com/">
                        <go:slidesCustomData xmlns:go="http://customooxmlschemas.google.com/" cellId="118:9:1"/>
                      </a:ext>
                    </a:extLst>
                  </a:tcPr>
                </a:tc>
                <a:tc>
                  <a:txBody>
                    <a:bodyPr/>
                    <a:lstStyle/>
                    <a:p>
                      <a:pPr indent="0" lvl="0" marL="0" rtl="0" algn="l">
                        <a:lnSpc>
                          <a:spcPct val="115000"/>
                        </a:lnSpc>
                        <a:spcBef>
                          <a:spcPts val="0"/>
                        </a:spcBef>
                        <a:spcAft>
                          <a:spcPts val="0"/>
                        </a:spcAft>
                        <a:buNone/>
                      </a:pPr>
                      <a:r>
                        <a:rPr lang="en-US" sz="1000"/>
                        <a:t>ispMACH 4000ZE</a:t>
                      </a:r>
                      <a:endParaRPr sz="1000"/>
                    </a:p>
                  </a:txBody>
                  <a:tcPr marT="19050" marB="19050" marR="28575" marL="28575" anchor="b">
                    <a:extLst>
                      <a:ext uri="http://customooxmlschemas.google.com/">
                        <go:slidesCustomData xmlns:go="http://customooxmlschemas.google.com/" cellId="118:9:2"/>
                      </a:ext>
                    </a:extLst>
                  </a:tcPr>
                </a:tc>
                <a:tc>
                  <a:txBody>
                    <a:bodyPr/>
                    <a:lstStyle/>
                    <a:p>
                      <a:pPr indent="0" lvl="0" marL="0" rtl="0" algn="l">
                        <a:lnSpc>
                          <a:spcPct val="115000"/>
                        </a:lnSpc>
                        <a:spcBef>
                          <a:spcPts val="0"/>
                        </a:spcBef>
                        <a:spcAft>
                          <a:spcPts val="0"/>
                        </a:spcAft>
                        <a:buNone/>
                      </a:pPr>
                      <a:r>
                        <a:rPr lang="en-US" sz="1000"/>
                        <a:t>$142.8 per</a:t>
                      </a:r>
                      <a:endParaRPr sz="1000"/>
                    </a:p>
                  </a:txBody>
                  <a:tcPr marT="19050" marB="19050" marR="28575" marL="28575" anchor="b">
                    <a:extLst>
                      <a:ext uri="http://customooxmlschemas.google.com/">
                        <go:slidesCustomData xmlns:go="http://customooxmlschemas.google.com/" cellId="118:9:3"/>
                      </a:ext>
                    </a:extLst>
                  </a:tcPr>
                </a:tc>
                <a:tc>
                  <a:txBody>
                    <a:bodyPr/>
                    <a:lstStyle/>
                    <a:p>
                      <a:pPr indent="0" lvl="0" marL="0" rtl="0" algn="l">
                        <a:lnSpc>
                          <a:spcPct val="115000"/>
                        </a:lnSpc>
                        <a:spcBef>
                          <a:spcPts val="0"/>
                        </a:spcBef>
                        <a:spcAft>
                          <a:spcPts val="0"/>
                        </a:spcAft>
                        <a:buNone/>
                      </a:pPr>
                      <a:r>
                        <a:rPr lang="en-US" sz="1000"/>
                        <a:t>Price</a:t>
                      </a:r>
                      <a:endParaRPr sz="1000"/>
                    </a:p>
                  </a:txBody>
                  <a:tcPr marT="19050" marB="19050" marR="28575" marL="28575" anchor="b">
                    <a:extLst>
                      <a:ext uri="http://customooxmlschemas.google.com/">
                        <go:slidesCustomData xmlns:go="http://customooxmlschemas.google.com/" cellId="118:9:4"/>
                      </a:ext>
                    </a:extLst>
                  </a:tcPr>
                </a:tc>
              </a:tr>
              <a:tr h="257175">
                <a:tc>
                  <a:txBody>
                    <a:bodyPr/>
                    <a:lstStyle/>
                    <a:p>
                      <a:pPr indent="0" lvl="0" marL="0" rtl="0" algn="l">
                        <a:spcBef>
                          <a:spcPts val="0"/>
                        </a:spcBef>
                        <a:spcAft>
                          <a:spcPts val="0"/>
                        </a:spcAft>
                        <a:buNone/>
                      </a:pPr>
                      <a:r>
                        <a:t/>
                      </a:r>
                      <a:endParaRPr/>
                    </a:p>
                  </a:txBody>
                  <a:tcPr marT="19050" marB="19050" marR="28575" marL="28575" anchor="b">
                    <a:lnR cap="flat" cmpd="sng" w="9525">
                      <a:solidFill>
                        <a:srgbClr val="000000"/>
                      </a:solidFill>
                      <a:prstDash val="solid"/>
                      <a:round/>
                      <a:headEnd len="sm" w="sm" type="none"/>
                      <a:tailEnd len="sm" w="sm" type="none"/>
                    </a:lnR>
                    <a:extLst>
                      <a:ext uri="http://customooxmlschemas.google.com/">
                        <go:slidesCustomData xmlns:go="http://customooxmlschemas.google.com/" cellId="118:10:0"/>
                      </a:ext>
                    </a:extLst>
                  </a:tcPr>
                </a:tc>
                <a:tc>
                  <a:txBody>
                    <a:bodyPr/>
                    <a:lstStyle/>
                    <a:p>
                      <a:pPr indent="0" lvl="0" marL="0" rtl="0" algn="l">
                        <a:lnSpc>
                          <a:spcPct val="115000"/>
                        </a:lnSpc>
                        <a:spcBef>
                          <a:spcPts val="0"/>
                        </a:spcBef>
                        <a:spcAft>
                          <a:spcPts val="0"/>
                        </a:spcAft>
                        <a:buNone/>
                      </a:pPr>
                      <a:r>
                        <a:rPr lang="en-US" sz="1000" u="sng">
                          <a:solidFill>
                            <a:schemeClr val="hlink"/>
                          </a:solidFill>
                          <a:hlinkClick r:id="rId12"/>
                        </a:rPr>
                        <a:t>LC4256V-B-EVN</a:t>
                      </a:r>
                      <a:endParaRPr sz="1000" u="sng">
                        <a:solidFill>
                          <a:schemeClr val="hlink"/>
                        </a:solidFill>
                      </a:endParaRPr>
                    </a:p>
                  </a:txBody>
                  <a:tcPr marT="19050" marB="19050" marR="28575" marL="28575" anchor="b">
                    <a:lnL cap="flat" cmpd="sng" w="9525">
                      <a:solidFill>
                        <a:srgbClr val="000000"/>
                      </a:solidFill>
                      <a:prstDash val="solid"/>
                      <a:round/>
                      <a:headEnd len="sm" w="sm" type="none"/>
                      <a:tailEnd len="sm" w="sm" type="none"/>
                    </a:lnL>
                    <a:extLst>
                      <a:ext uri="http://customooxmlschemas.google.com/">
                        <go:slidesCustomData xmlns:go="http://customooxmlschemas.google.com/" cellId="118:10:1"/>
                      </a:ext>
                    </a:extLst>
                  </a:tcPr>
                </a:tc>
                <a:tc>
                  <a:txBody>
                    <a:bodyPr/>
                    <a:lstStyle/>
                    <a:p>
                      <a:pPr indent="0" lvl="0" marL="0" rtl="0" algn="l">
                        <a:lnSpc>
                          <a:spcPct val="115000"/>
                        </a:lnSpc>
                        <a:spcBef>
                          <a:spcPts val="0"/>
                        </a:spcBef>
                        <a:spcAft>
                          <a:spcPts val="0"/>
                        </a:spcAft>
                        <a:buNone/>
                      </a:pPr>
                      <a:r>
                        <a:rPr lang="en-US" sz="1000"/>
                        <a:t>ispMACH 4000V</a:t>
                      </a:r>
                      <a:endParaRPr sz="1000"/>
                    </a:p>
                  </a:txBody>
                  <a:tcPr marT="19050" marB="19050" marR="28575" marL="28575" anchor="b">
                    <a:extLst>
                      <a:ext uri="http://customooxmlschemas.google.com/">
                        <go:slidesCustomData xmlns:go="http://customooxmlschemas.google.com/" cellId="118:10:2"/>
                      </a:ext>
                    </a:extLst>
                  </a:tcPr>
                </a:tc>
                <a:tc>
                  <a:txBody>
                    <a:bodyPr/>
                    <a:lstStyle/>
                    <a:p>
                      <a:pPr indent="0" lvl="0" marL="0" rtl="0" algn="l">
                        <a:lnSpc>
                          <a:spcPct val="115000"/>
                        </a:lnSpc>
                        <a:spcBef>
                          <a:spcPts val="0"/>
                        </a:spcBef>
                        <a:spcAft>
                          <a:spcPts val="0"/>
                        </a:spcAft>
                        <a:buNone/>
                      </a:pPr>
                      <a:r>
                        <a:rPr lang="en-US" sz="1000"/>
                        <a:t>$199 per</a:t>
                      </a:r>
                      <a:endParaRPr sz="1000"/>
                    </a:p>
                  </a:txBody>
                  <a:tcPr marT="19050" marB="19050" marR="28575" marL="28575" anchor="b">
                    <a:extLst>
                      <a:ext uri="http://customooxmlschemas.google.com/">
                        <go:slidesCustomData xmlns:go="http://customooxmlschemas.google.com/" cellId="118:10:3"/>
                      </a:ext>
                    </a:extLst>
                  </a:tcPr>
                </a:tc>
                <a:tc>
                  <a:txBody>
                    <a:bodyPr/>
                    <a:lstStyle/>
                    <a:p>
                      <a:pPr indent="0" lvl="0" marL="0" rtl="0" algn="l">
                        <a:lnSpc>
                          <a:spcPct val="115000"/>
                        </a:lnSpc>
                        <a:spcBef>
                          <a:spcPts val="0"/>
                        </a:spcBef>
                        <a:spcAft>
                          <a:spcPts val="0"/>
                        </a:spcAft>
                        <a:buNone/>
                      </a:pPr>
                      <a:r>
                        <a:rPr lang="en-US" sz="1000"/>
                        <a:t>Price</a:t>
                      </a:r>
                      <a:endParaRPr sz="1000"/>
                    </a:p>
                  </a:txBody>
                  <a:tcPr marT="19050" marB="19050" marR="28575" marL="28575" anchor="b">
                    <a:extLst>
                      <a:ext uri="http://customooxmlschemas.google.com/">
                        <go:slidesCustomData xmlns:go="http://customooxmlschemas.google.com/" cellId="118:10:4"/>
                      </a:ext>
                    </a:extLst>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ba586aa6a0_17_29"/>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Pulse Generator </a:t>
            </a:r>
            <a:r>
              <a:rPr lang="en-US"/>
              <a:t>Circuit Board</a:t>
            </a:r>
            <a:r>
              <a:rPr lang="en-US"/>
              <a:t> Cont.</a:t>
            </a:r>
            <a:endParaRPr/>
          </a:p>
        </p:txBody>
      </p:sp>
      <p:graphicFrame>
        <p:nvGraphicFramePr>
          <p:cNvPr id="124" name="Google Shape;124;g2ba586aa6a0_17_29"/>
          <p:cNvGraphicFramePr/>
          <p:nvPr/>
        </p:nvGraphicFramePr>
        <p:xfrm>
          <a:off x="639425" y="2114550"/>
          <a:ext cx="3000000" cy="3000000"/>
        </p:xfrm>
        <a:graphic>
          <a:graphicData uri="http://schemas.openxmlformats.org/drawingml/2006/table">
            <a:tbl>
              <a:tblPr>
                <a:noFill/>
                <a:tableStyleId>{4D1D506B-BAE6-424A-B62E-109699E29F92}</a:tableStyleId>
              </a:tblPr>
              <a:tblGrid>
                <a:gridCol w="1206500"/>
                <a:gridCol w="1934975"/>
                <a:gridCol w="1593525"/>
                <a:gridCol w="808150"/>
                <a:gridCol w="2321975"/>
              </a:tblGrid>
              <a:tr h="200025">
                <a:tc>
                  <a:txBody>
                    <a:bodyPr/>
                    <a:lstStyle/>
                    <a:p>
                      <a:pPr indent="0" lvl="0" marL="0" rtl="0" algn="l">
                        <a:lnSpc>
                          <a:spcPct val="115000"/>
                        </a:lnSpc>
                        <a:spcBef>
                          <a:spcPts val="0"/>
                        </a:spcBef>
                        <a:spcAft>
                          <a:spcPts val="0"/>
                        </a:spcAft>
                        <a:buNone/>
                      </a:pPr>
                      <a:r>
                        <a:rPr lang="en-US" sz="1000"/>
                        <a:t>Part Type</a:t>
                      </a:r>
                      <a:endParaRPr sz="1000"/>
                    </a:p>
                  </a:txBody>
                  <a:tcPr marT="19050" marB="19050" marR="28575" marL="28575" anchor="b">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extLst>
                      <a:ext uri="http://customooxmlschemas.google.com/">
                        <go:slidesCustomData xmlns:go="http://customooxmlschemas.google.com/" cellId="124:0:0"/>
                      </a:ext>
                    </a:extLst>
                  </a:tcPr>
                </a:tc>
                <a:tc>
                  <a:txBody>
                    <a:bodyPr/>
                    <a:lstStyle/>
                    <a:p>
                      <a:pPr indent="0" lvl="0" marL="0" rtl="0" algn="l">
                        <a:lnSpc>
                          <a:spcPct val="115000"/>
                        </a:lnSpc>
                        <a:spcBef>
                          <a:spcPts val="0"/>
                        </a:spcBef>
                        <a:spcAft>
                          <a:spcPts val="0"/>
                        </a:spcAft>
                        <a:buNone/>
                      </a:pPr>
                      <a:r>
                        <a:rPr lang="en-US" sz="1000"/>
                        <a:t>Part Name</a:t>
                      </a:r>
                      <a:endParaRPr sz="1000"/>
                    </a:p>
                  </a:txBody>
                  <a:tcPr marT="19050" marB="19050" marR="28575" marL="28575" anchor="b">
                    <a:lnL cap="flat" cmpd="sng" w="9525">
                      <a:solidFill>
                        <a:srgbClr val="000000"/>
                      </a:solidFill>
                      <a:prstDash val="solid"/>
                      <a:round/>
                      <a:headEnd len="sm" w="sm" type="none"/>
                      <a:tailEnd len="sm" w="sm" type="none"/>
                    </a:lnL>
                    <a:lnB cap="flat" cmpd="sng" w="9525">
                      <a:solidFill>
                        <a:srgbClr val="000000"/>
                      </a:solidFill>
                      <a:prstDash val="solid"/>
                      <a:round/>
                      <a:headEnd len="sm" w="sm" type="none"/>
                      <a:tailEnd len="sm" w="sm" type="none"/>
                    </a:lnB>
                    <a:extLst>
                      <a:ext uri="http://customooxmlschemas.google.com/">
                        <go:slidesCustomData xmlns:go="http://customooxmlschemas.google.com/" cellId="124:0:1"/>
                      </a:ext>
                    </a:extLst>
                  </a:tcPr>
                </a:tc>
                <a:tc>
                  <a:txBody>
                    <a:bodyPr/>
                    <a:lstStyle/>
                    <a:p>
                      <a:pPr indent="0" lvl="0" marL="0" rtl="0" algn="l">
                        <a:lnSpc>
                          <a:spcPct val="115000"/>
                        </a:lnSpc>
                        <a:spcBef>
                          <a:spcPts val="0"/>
                        </a:spcBef>
                        <a:spcAft>
                          <a:spcPts val="0"/>
                        </a:spcAft>
                        <a:buNone/>
                      </a:pPr>
                      <a:r>
                        <a:rPr lang="en-US" sz="1000"/>
                        <a:t>Info</a:t>
                      </a:r>
                      <a:endParaRPr sz="1000"/>
                    </a:p>
                  </a:txBody>
                  <a:tcPr marT="19050" marB="19050" marR="28575" marL="28575" anchor="b">
                    <a:lnB cap="flat" cmpd="sng" w="9525">
                      <a:solidFill>
                        <a:srgbClr val="000000"/>
                      </a:solidFill>
                      <a:prstDash val="solid"/>
                      <a:round/>
                      <a:headEnd len="sm" w="sm" type="none"/>
                      <a:tailEnd len="sm" w="sm" type="none"/>
                    </a:lnB>
                    <a:extLst>
                      <a:ext uri="http://customooxmlschemas.google.com/">
                        <go:slidesCustomData xmlns:go="http://customooxmlschemas.google.com/" cellId="124:0:2"/>
                      </a:ext>
                    </a:extLst>
                  </a:tcPr>
                </a:tc>
                <a:tc>
                  <a:txBody>
                    <a:bodyPr/>
                    <a:lstStyle/>
                    <a:p>
                      <a:pPr indent="0" lvl="0" marL="0" rtl="0" algn="l">
                        <a:lnSpc>
                          <a:spcPct val="115000"/>
                        </a:lnSpc>
                        <a:spcBef>
                          <a:spcPts val="0"/>
                        </a:spcBef>
                        <a:spcAft>
                          <a:spcPts val="0"/>
                        </a:spcAft>
                        <a:buNone/>
                      </a:pPr>
                      <a:r>
                        <a:rPr lang="en-US" sz="1000"/>
                        <a:t>Price</a:t>
                      </a:r>
                      <a:endParaRPr sz="1000"/>
                    </a:p>
                  </a:txBody>
                  <a:tcPr marT="19050" marB="19050" marR="28575" marL="28575" anchor="b">
                    <a:lnB cap="flat" cmpd="sng" w="9525">
                      <a:solidFill>
                        <a:srgbClr val="000000"/>
                      </a:solidFill>
                      <a:prstDash val="solid"/>
                      <a:round/>
                      <a:headEnd len="sm" w="sm" type="none"/>
                      <a:tailEnd len="sm" w="sm" type="none"/>
                    </a:lnB>
                    <a:extLst>
                      <a:ext uri="http://customooxmlschemas.google.com/">
                        <go:slidesCustomData xmlns:go="http://customooxmlschemas.google.com/" cellId="124:0:3"/>
                      </a:ext>
                    </a:extLst>
                  </a:tcPr>
                </a:tc>
                <a:tc>
                  <a:txBody>
                    <a:bodyPr/>
                    <a:lstStyle/>
                    <a:p>
                      <a:pPr indent="0" lvl="0" marL="0" rtl="0" algn="l">
                        <a:lnSpc>
                          <a:spcPct val="115000"/>
                        </a:lnSpc>
                        <a:spcBef>
                          <a:spcPts val="0"/>
                        </a:spcBef>
                        <a:spcAft>
                          <a:spcPts val="0"/>
                        </a:spcAft>
                        <a:buNone/>
                      </a:pPr>
                      <a:r>
                        <a:rPr lang="en-US" sz="1000"/>
                        <a:t>Cons</a:t>
                      </a:r>
                      <a:endParaRPr sz="1000"/>
                    </a:p>
                  </a:txBody>
                  <a:tcPr marT="19050" marB="19050" marR="28575" marL="28575" anchor="b">
                    <a:lnB cap="flat" cmpd="sng" w="9525">
                      <a:solidFill>
                        <a:srgbClr val="000000"/>
                      </a:solidFill>
                      <a:prstDash val="solid"/>
                      <a:round/>
                      <a:headEnd len="sm" w="sm" type="none"/>
                      <a:tailEnd len="sm" w="sm" type="none"/>
                    </a:lnB>
                    <a:extLst>
                      <a:ext uri="http://customooxmlschemas.google.com/">
                        <go:slidesCustomData xmlns:go="http://customooxmlschemas.google.com/" cellId="124:0:4"/>
                      </a:ext>
                    </a:extLst>
                  </a:tcPr>
                </a:tc>
              </a:tr>
              <a:tr h="504825">
                <a:tc>
                  <a:txBody>
                    <a:bodyPr/>
                    <a:lstStyle/>
                    <a:p>
                      <a:pPr indent="0" lvl="0" marL="0" rtl="0" algn="l">
                        <a:lnSpc>
                          <a:spcPct val="115000"/>
                        </a:lnSpc>
                        <a:spcBef>
                          <a:spcPts val="0"/>
                        </a:spcBef>
                        <a:spcAft>
                          <a:spcPts val="0"/>
                        </a:spcAft>
                        <a:buNone/>
                      </a:pPr>
                      <a:r>
                        <a:rPr lang="en-US" sz="1000"/>
                        <a:t>FPGA</a:t>
                      </a:r>
                      <a:endParaRPr sz="1000"/>
                    </a:p>
                  </a:txBody>
                  <a:tcPr marT="19050" marB="19050" marR="28575" marL="28575"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extLst>
                      <a:ext uri="http://customooxmlschemas.google.com/">
                        <go:slidesCustomData xmlns:go="http://customooxmlschemas.google.com/" cellId="124:1:0"/>
                      </a:ext>
                    </a:extLst>
                  </a:tcPr>
                </a:tc>
                <a:tc>
                  <a:txBody>
                    <a:bodyPr/>
                    <a:lstStyle/>
                    <a:p>
                      <a:pPr indent="0" lvl="0" marL="0" rtl="0" algn="l">
                        <a:lnSpc>
                          <a:spcPct val="115000"/>
                        </a:lnSpc>
                        <a:spcBef>
                          <a:spcPts val="0"/>
                        </a:spcBef>
                        <a:spcAft>
                          <a:spcPts val="0"/>
                        </a:spcAft>
                        <a:buNone/>
                      </a:pPr>
                      <a:r>
                        <a:rPr lang="en-US" sz="1000" u="sng">
                          <a:solidFill>
                            <a:schemeClr val="hlink"/>
                          </a:solidFill>
                          <a:hlinkClick r:id="rId3"/>
                        </a:rPr>
                        <a:t>LCMXO3D-9400HC-6SG72I</a:t>
                      </a:r>
                      <a:endParaRPr sz="1000" u="sng">
                        <a:solidFill>
                          <a:schemeClr val="hlink"/>
                        </a:solidFill>
                      </a:endParaRPr>
                    </a:p>
                  </a:txBody>
                  <a:tcPr marT="19050" marB="19050" marR="28575" marL="28575" anchor="b">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extLst>
                      <a:ext uri="http://customooxmlschemas.google.com/">
                        <go:slidesCustomData xmlns:go="http://customooxmlschemas.google.com/" cellId="124:1:1"/>
                      </a:ext>
                    </a:extLst>
                  </a:tcPr>
                </a:tc>
                <a:tc>
                  <a:txBody>
                    <a:bodyPr/>
                    <a:lstStyle/>
                    <a:p>
                      <a:pPr indent="0" lvl="0" marL="0" rtl="0" algn="l">
                        <a:lnSpc>
                          <a:spcPct val="115000"/>
                        </a:lnSpc>
                        <a:spcBef>
                          <a:spcPts val="0"/>
                        </a:spcBef>
                        <a:spcAft>
                          <a:spcPts val="0"/>
                        </a:spcAft>
                        <a:buNone/>
                      </a:pPr>
                      <a:r>
                        <a:rPr lang="en-US" sz="1000"/>
                        <a:t>Onboard Flash</a:t>
                      </a:r>
                      <a:endParaRPr sz="1000"/>
                    </a:p>
                    <a:p>
                      <a:pPr indent="0" lvl="0" marL="0" rtl="0" algn="l">
                        <a:lnSpc>
                          <a:spcPct val="115000"/>
                        </a:lnSpc>
                        <a:spcBef>
                          <a:spcPts val="0"/>
                        </a:spcBef>
                        <a:spcAft>
                          <a:spcPts val="0"/>
                        </a:spcAft>
                        <a:buNone/>
                      </a:pPr>
                      <a:r>
                        <a:rPr lang="en-US" sz="1000"/>
                        <a:t>442368 RAM Bits</a:t>
                      </a:r>
                      <a:endParaRPr sz="1000"/>
                    </a:p>
                    <a:p>
                      <a:pPr indent="0" lvl="0" marL="0" rtl="0" algn="l">
                        <a:lnSpc>
                          <a:spcPct val="115000"/>
                        </a:lnSpc>
                        <a:spcBef>
                          <a:spcPts val="0"/>
                        </a:spcBef>
                        <a:spcAft>
                          <a:spcPts val="0"/>
                        </a:spcAft>
                        <a:buNone/>
                      </a:pPr>
                      <a:r>
                        <a:rPr lang="en-US" sz="1000"/>
                        <a:t>10mA output current</a:t>
                      </a:r>
                      <a:endParaRPr sz="1000"/>
                    </a:p>
                  </a:txBody>
                  <a:tcPr marT="19050" marB="19050" marR="28575" marL="28575" anchor="b">
                    <a:lnT cap="flat" cmpd="sng" w="9525">
                      <a:solidFill>
                        <a:srgbClr val="000000"/>
                      </a:solidFill>
                      <a:prstDash val="solid"/>
                      <a:round/>
                      <a:headEnd len="sm" w="sm" type="none"/>
                      <a:tailEnd len="sm" w="sm" type="none"/>
                    </a:lnT>
                    <a:extLst>
                      <a:ext uri="http://customooxmlschemas.google.com/">
                        <go:slidesCustomData xmlns:go="http://customooxmlschemas.google.com/" cellId="124:1:2"/>
                      </a:ext>
                    </a:extLst>
                  </a:tcPr>
                </a:tc>
                <a:tc>
                  <a:txBody>
                    <a:bodyPr/>
                    <a:lstStyle/>
                    <a:p>
                      <a:pPr indent="0" lvl="0" marL="0" rtl="0" algn="l">
                        <a:lnSpc>
                          <a:spcPct val="115000"/>
                        </a:lnSpc>
                        <a:spcBef>
                          <a:spcPts val="0"/>
                        </a:spcBef>
                        <a:spcAft>
                          <a:spcPts val="0"/>
                        </a:spcAft>
                        <a:buNone/>
                      </a:pPr>
                      <a:r>
                        <a:rPr lang="en-US" sz="1000"/>
                        <a:t>$34.85 per</a:t>
                      </a:r>
                      <a:endParaRPr sz="1000"/>
                    </a:p>
                  </a:txBody>
                  <a:tcPr marT="19050" marB="19050" marR="28575" marL="28575" anchor="b">
                    <a:lnT cap="flat" cmpd="sng" w="9525">
                      <a:solidFill>
                        <a:srgbClr val="000000"/>
                      </a:solidFill>
                      <a:prstDash val="solid"/>
                      <a:round/>
                      <a:headEnd len="sm" w="sm" type="none"/>
                      <a:tailEnd len="sm" w="sm" type="none"/>
                    </a:lnT>
                    <a:extLst>
                      <a:ext uri="http://customooxmlschemas.google.com/">
                        <go:slidesCustomData xmlns:go="http://customooxmlschemas.google.com/" cellId="124:1:3"/>
                      </a:ext>
                    </a:extLst>
                  </a:tcPr>
                </a:tc>
                <a:tc>
                  <a:txBody>
                    <a:bodyPr/>
                    <a:lstStyle/>
                    <a:p>
                      <a:pPr indent="0" lvl="0" marL="0" rtl="0" algn="l">
                        <a:lnSpc>
                          <a:spcPct val="115000"/>
                        </a:lnSpc>
                        <a:spcBef>
                          <a:spcPts val="0"/>
                        </a:spcBef>
                        <a:spcAft>
                          <a:spcPts val="0"/>
                        </a:spcAft>
                        <a:buNone/>
                      </a:pPr>
                      <a:r>
                        <a:rPr lang="en-US" sz="1000"/>
                        <a:t>Less Expensive that CPLDs</a:t>
                      </a:r>
                      <a:endParaRPr sz="1000"/>
                    </a:p>
                    <a:p>
                      <a:pPr indent="0" lvl="0" marL="0" rtl="0" algn="l">
                        <a:lnSpc>
                          <a:spcPct val="115000"/>
                        </a:lnSpc>
                        <a:spcBef>
                          <a:spcPts val="0"/>
                        </a:spcBef>
                        <a:spcAft>
                          <a:spcPts val="0"/>
                        </a:spcAft>
                        <a:buNone/>
                      </a:pPr>
                      <a:r>
                        <a:rPr lang="en-US" sz="1000"/>
                        <a:t>No Additional Flash Requirements</a:t>
                      </a:r>
                      <a:endParaRPr sz="1000"/>
                    </a:p>
                  </a:txBody>
                  <a:tcPr marT="19050" marB="19050" marR="28575" marL="28575" anchor="b">
                    <a:lnT cap="flat" cmpd="sng" w="9525">
                      <a:solidFill>
                        <a:srgbClr val="000000"/>
                      </a:solidFill>
                      <a:prstDash val="solid"/>
                      <a:round/>
                      <a:headEnd len="sm" w="sm" type="none"/>
                      <a:tailEnd len="sm" w="sm" type="none"/>
                    </a:lnT>
                    <a:extLst>
                      <a:ext uri="http://customooxmlschemas.google.com/">
                        <go:slidesCustomData xmlns:go="http://customooxmlschemas.google.com/" cellId="124:1:4"/>
                      </a:ext>
                    </a:extLst>
                  </a:tcPr>
                </a:tc>
              </a:tr>
              <a:tr h="657225">
                <a:tc>
                  <a:txBody>
                    <a:bodyPr/>
                    <a:lstStyle/>
                    <a:p>
                      <a:pPr indent="0" lvl="0" marL="0" rtl="0" algn="l">
                        <a:spcBef>
                          <a:spcPts val="0"/>
                        </a:spcBef>
                        <a:spcAft>
                          <a:spcPts val="0"/>
                        </a:spcAft>
                        <a:buNone/>
                      </a:pPr>
                      <a:r>
                        <a:t/>
                      </a:r>
                      <a:endParaRPr/>
                    </a:p>
                  </a:txBody>
                  <a:tcPr marT="19050" marB="19050" marR="28575" marL="28575" anchor="b">
                    <a:lnR cap="flat" cmpd="sng" w="9525">
                      <a:solidFill>
                        <a:srgbClr val="000000"/>
                      </a:solidFill>
                      <a:prstDash val="solid"/>
                      <a:round/>
                      <a:headEnd len="sm" w="sm" type="none"/>
                      <a:tailEnd len="sm" w="sm" type="none"/>
                    </a:lnR>
                    <a:extLst>
                      <a:ext uri="http://customooxmlschemas.google.com/">
                        <go:slidesCustomData xmlns:go="http://customooxmlschemas.google.com/" cellId="124:2:0"/>
                      </a:ext>
                    </a:extLst>
                  </a:tcPr>
                </a:tc>
                <a:tc>
                  <a:txBody>
                    <a:bodyPr/>
                    <a:lstStyle/>
                    <a:p>
                      <a:pPr indent="0" lvl="0" marL="0" rtl="0" algn="l">
                        <a:lnSpc>
                          <a:spcPct val="115000"/>
                        </a:lnSpc>
                        <a:spcBef>
                          <a:spcPts val="0"/>
                        </a:spcBef>
                        <a:spcAft>
                          <a:spcPts val="0"/>
                        </a:spcAft>
                        <a:buNone/>
                      </a:pPr>
                      <a:r>
                        <a:rPr lang="en-US" sz="1000" u="sng">
                          <a:solidFill>
                            <a:schemeClr val="hlink"/>
                          </a:solidFill>
                          <a:hlinkClick r:id="rId4"/>
                        </a:rPr>
                        <a:t>LCMXO3D-9400HC-5SG72C</a:t>
                      </a:r>
                      <a:endParaRPr sz="1000" u="sng">
                        <a:solidFill>
                          <a:schemeClr val="hlink"/>
                        </a:solidFill>
                      </a:endParaRPr>
                    </a:p>
                  </a:txBody>
                  <a:tcPr marT="19050" marB="19050" marR="28575" marL="28575" anchor="b">
                    <a:lnL cap="flat" cmpd="sng" w="9525">
                      <a:solidFill>
                        <a:srgbClr val="000000"/>
                      </a:solidFill>
                      <a:prstDash val="solid"/>
                      <a:round/>
                      <a:headEnd len="sm" w="sm" type="none"/>
                      <a:tailEnd len="sm" w="sm" type="none"/>
                    </a:lnL>
                    <a:solidFill>
                      <a:srgbClr val="B6D7A8"/>
                    </a:solidFill>
                    <a:extLst>
                      <a:ext uri="http://customooxmlschemas.google.com/">
                        <go:slidesCustomData xmlns:go="http://customooxmlschemas.google.com/" cellId="124:2:1"/>
                      </a:ext>
                    </a:extLst>
                  </a:tcPr>
                </a:tc>
                <a:tc>
                  <a:txBody>
                    <a:bodyPr/>
                    <a:lstStyle/>
                    <a:p>
                      <a:pPr indent="0" lvl="0" marL="0" rtl="0" algn="l">
                        <a:lnSpc>
                          <a:spcPct val="115000"/>
                        </a:lnSpc>
                        <a:spcBef>
                          <a:spcPts val="0"/>
                        </a:spcBef>
                        <a:spcAft>
                          <a:spcPts val="0"/>
                        </a:spcAft>
                        <a:buNone/>
                      </a:pPr>
                      <a:r>
                        <a:rPr lang="en-US" sz="1000"/>
                        <a:t>Onboard Flash</a:t>
                      </a:r>
                      <a:endParaRPr sz="1000"/>
                    </a:p>
                    <a:p>
                      <a:pPr indent="0" lvl="0" marL="0" rtl="0" algn="l">
                        <a:lnSpc>
                          <a:spcPct val="115000"/>
                        </a:lnSpc>
                        <a:spcBef>
                          <a:spcPts val="0"/>
                        </a:spcBef>
                        <a:spcAft>
                          <a:spcPts val="0"/>
                        </a:spcAft>
                        <a:buNone/>
                      </a:pPr>
                      <a:r>
                        <a:rPr lang="en-US" sz="1000"/>
                        <a:t>442368 RAM Bits</a:t>
                      </a:r>
                      <a:endParaRPr sz="1000"/>
                    </a:p>
                    <a:p>
                      <a:pPr indent="0" lvl="0" marL="0" rtl="0" algn="l">
                        <a:lnSpc>
                          <a:spcPct val="115000"/>
                        </a:lnSpc>
                        <a:spcBef>
                          <a:spcPts val="0"/>
                        </a:spcBef>
                        <a:spcAft>
                          <a:spcPts val="0"/>
                        </a:spcAft>
                        <a:buNone/>
                      </a:pPr>
                      <a:r>
                        <a:rPr lang="en-US" sz="1000"/>
                        <a:t>10mA output current</a:t>
                      </a:r>
                      <a:endParaRPr sz="1000"/>
                    </a:p>
                    <a:p>
                      <a:pPr indent="0" lvl="0" marL="0" rtl="0" algn="l">
                        <a:lnSpc>
                          <a:spcPct val="115000"/>
                        </a:lnSpc>
                        <a:spcBef>
                          <a:spcPts val="0"/>
                        </a:spcBef>
                        <a:spcAft>
                          <a:spcPts val="0"/>
                        </a:spcAft>
                        <a:buNone/>
                      </a:pPr>
                      <a:r>
                        <a:rPr lang="en-US" sz="1000"/>
                        <a:t>Worse Operating Temp</a:t>
                      </a:r>
                      <a:endParaRPr sz="1000"/>
                    </a:p>
                  </a:txBody>
                  <a:tcPr marT="19050" marB="19050" marR="28575" marL="28575" anchor="b">
                    <a:solidFill>
                      <a:srgbClr val="B6D7A8"/>
                    </a:solidFill>
                    <a:extLst>
                      <a:ext uri="http://customooxmlschemas.google.com/">
                        <go:slidesCustomData xmlns:go="http://customooxmlschemas.google.com/" cellId="124:2:2"/>
                      </a:ext>
                    </a:extLst>
                  </a:tcPr>
                </a:tc>
                <a:tc>
                  <a:txBody>
                    <a:bodyPr/>
                    <a:lstStyle/>
                    <a:p>
                      <a:pPr indent="0" lvl="0" marL="0" rtl="0" algn="l">
                        <a:lnSpc>
                          <a:spcPct val="115000"/>
                        </a:lnSpc>
                        <a:spcBef>
                          <a:spcPts val="0"/>
                        </a:spcBef>
                        <a:spcAft>
                          <a:spcPts val="0"/>
                        </a:spcAft>
                        <a:buNone/>
                      </a:pPr>
                      <a:r>
                        <a:rPr lang="en-US" sz="1000"/>
                        <a:t>$28.70 per</a:t>
                      </a:r>
                      <a:endParaRPr sz="1000"/>
                    </a:p>
                  </a:txBody>
                  <a:tcPr marT="19050" marB="19050" marR="28575" marL="28575" anchor="b">
                    <a:solidFill>
                      <a:srgbClr val="B6D7A8"/>
                    </a:solidFill>
                    <a:extLst>
                      <a:ext uri="http://customooxmlschemas.google.com/">
                        <go:slidesCustomData xmlns:go="http://customooxmlschemas.google.com/" cellId="124:2:3"/>
                      </a:ext>
                    </a:extLst>
                  </a:tcPr>
                </a:tc>
                <a:tc>
                  <a:txBody>
                    <a:bodyPr/>
                    <a:lstStyle/>
                    <a:p>
                      <a:pPr indent="0" lvl="0" marL="0" rtl="0" algn="l">
                        <a:lnSpc>
                          <a:spcPct val="115000"/>
                        </a:lnSpc>
                        <a:spcBef>
                          <a:spcPts val="0"/>
                        </a:spcBef>
                        <a:spcAft>
                          <a:spcPts val="0"/>
                        </a:spcAft>
                        <a:buNone/>
                      </a:pPr>
                      <a:r>
                        <a:rPr lang="en-US" sz="1000"/>
                        <a:t>Less Expensive that CPLDs</a:t>
                      </a:r>
                      <a:endParaRPr sz="1000"/>
                    </a:p>
                    <a:p>
                      <a:pPr indent="0" lvl="0" marL="0" rtl="0" algn="l">
                        <a:lnSpc>
                          <a:spcPct val="115000"/>
                        </a:lnSpc>
                        <a:spcBef>
                          <a:spcPts val="0"/>
                        </a:spcBef>
                        <a:spcAft>
                          <a:spcPts val="0"/>
                        </a:spcAft>
                        <a:buNone/>
                      </a:pPr>
                      <a:r>
                        <a:rPr lang="en-US" sz="1000"/>
                        <a:t>No Additional Flash Requirements</a:t>
                      </a:r>
                      <a:endParaRPr sz="1000"/>
                    </a:p>
                    <a:p>
                      <a:pPr indent="0" lvl="0" marL="0" rtl="0" algn="l">
                        <a:lnSpc>
                          <a:spcPct val="115000"/>
                        </a:lnSpc>
                        <a:spcBef>
                          <a:spcPts val="0"/>
                        </a:spcBef>
                        <a:spcAft>
                          <a:spcPts val="0"/>
                        </a:spcAft>
                        <a:buNone/>
                      </a:pPr>
                      <a:r>
                        <a:rPr lang="en-US" sz="1000"/>
                        <a:t>Cheaper than Other</a:t>
                      </a:r>
                      <a:endParaRPr sz="1000"/>
                    </a:p>
                  </a:txBody>
                  <a:tcPr marT="19050" marB="19050" marR="28575" marL="28575" anchor="b">
                    <a:solidFill>
                      <a:srgbClr val="B6D7A8"/>
                    </a:solidFill>
                    <a:extLst>
                      <a:ext uri="http://customooxmlschemas.google.com/">
                        <go:slidesCustomData xmlns:go="http://customooxmlschemas.google.com/" cellId="124:2:4"/>
                      </a:ext>
                    </a:extLst>
                  </a:tcPr>
                </a:tc>
              </a:tr>
              <a:tr h="200025">
                <a:tc>
                  <a:txBody>
                    <a:bodyPr/>
                    <a:lstStyle/>
                    <a:p>
                      <a:pPr indent="0" lvl="0" marL="0" rtl="0" algn="l">
                        <a:lnSpc>
                          <a:spcPct val="115000"/>
                        </a:lnSpc>
                        <a:spcBef>
                          <a:spcPts val="0"/>
                        </a:spcBef>
                        <a:spcAft>
                          <a:spcPts val="0"/>
                        </a:spcAft>
                        <a:buNone/>
                      </a:pPr>
                      <a:r>
                        <a:rPr lang="en-US" sz="1000"/>
                        <a:t>FPGA Dev Board</a:t>
                      </a:r>
                      <a:endParaRPr sz="1000"/>
                    </a:p>
                  </a:txBody>
                  <a:tcPr marT="19050" marB="19050" marR="28575" marL="28575" anchor="b">
                    <a:lnR cap="flat" cmpd="sng" w="9525">
                      <a:solidFill>
                        <a:srgbClr val="000000"/>
                      </a:solidFill>
                      <a:prstDash val="solid"/>
                      <a:round/>
                      <a:headEnd len="sm" w="sm" type="none"/>
                      <a:tailEnd len="sm" w="sm" type="none"/>
                    </a:lnR>
                    <a:extLst>
                      <a:ext uri="http://customooxmlschemas.google.com/">
                        <go:slidesCustomData xmlns:go="http://customooxmlschemas.google.com/" cellId="124:3:0"/>
                      </a:ext>
                    </a:extLst>
                  </a:tcPr>
                </a:tc>
                <a:tc>
                  <a:txBody>
                    <a:bodyPr/>
                    <a:lstStyle/>
                    <a:p>
                      <a:pPr indent="0" lvl="0" marL="0" rtl="0" algn="l">
                        <a:lnSpc>
                          <a:spcPct val="115000"/>
                        </a:lnSpc>
                        <a:spcBef>
                          <a:spcPts val="0"/>
                        </a:spcBef>
                        <a:spcAft>
                          <a:spcPts val="0"/>
                        </a:spcAft>
                        <a:buNone/>
                      </a:pPr>
                      <a:r>
                        <a:rPr lang="en-US" sz="1000" u="sng">
                          <a:solidFill>
                            <a:schemeClr val="hlink"/>
                          </a:solidFill>
                          <a:hlinkClick r:id="rId5"/>
                        </a:rPr>
                        <a:t>LCMXO3D-9400HC-B-EVN</a:t>
                      </a:r>
                      <a:endParaRPr sz="1000" u="sng">
                        <a:solidFill>
                          <a:schemeClr val="hlink"/>
                        </a:solidFill>
                      </a:endParaRPr>
                    </a:p>
                  </a:txBody>
                  <a:tcPr marT="19050" marB="19050" marR="28575" marL="28575" anchor="b">
                    <a:lnL cap="flat" cmpd="sng" w="9525">
                      <a:solidFill>
                        <a:srgbClr val="000000"/>
                      </a:solidFill>
                      <a:prstDash val="solid"/>
                      <a:round/>
                      <a:headEnd len="sm" w="sm" type="none"/>
                      <a:tailEnd len="sm" w="sm" type="none"/>
                    </a:lnL>
                    <a:solidFill>
                      <a:srgbClr val="B6D7A8"/>
                    </a:solidFill>
                    <a:extLst>
                      <a:ext uri="http://customooxmlschemas.google.com/">
                        <go:slidesCustomData xmlns:go="http://customooxmlschemas.google.com/" cellId="124:3:1"/>
                      </a:ext>
                    </a:extLst>
                  </a:tcPr>
                </a:tc>
                <a:tc>
                  <a:txBody>
                    <a:bodyPr/>
                    <a:lstStyle/>
                    <a:p>
                      <a:pPr indent="0" lvl="0" marL="0" rtl="0" algn="l">
                        <a:lnSpc>
                          <a:spcPct val="115000"/>
                        </a:lnSpc>
                        <a:spcBef>
                          <a:spcPts val="0"/>
                        </a:spcBef>
                        <a:spcAft>
                          <a:spcPts val="0"/>
                        </a:spcAft>
                        <a:buNone/>
                      </a:pPr>
                      <a:r>
                        <a:rPr lang="en-US" sz="1000"/>
                        <a:t>MACHXO3D</a:t>
                      </a:r>
                      <a:endParaRPr sz="1000"/>
                    </a:p>
                  </a:txBody>
                  <a:tcPr marT="19050" marB="19050" marR="28575" marL="28575" anchor="b">
                    <a:solidFill>
                      <a:srgbClr val="B6D7A8"/>
                    </a:solidFill>
                    <a:extLst>
                      <a:ext uri="http://customooxmlschemas.google.com/">
                        <go:slidesCustomData xmlns:go="http://customooxmlschemas.google.com/" cellId="124:3:2"/>
                      </a:ext>
                    </a:extLst>
                  </a:tcPr>
                </a:tc>
                <a:tc>
                  <a:txBody>
                    <a:bodyPr/>
                    <a:lstStyle/>
                    <a:p>
                      <a:pPr indent="0" lvl="0" marL="0" rtl="0" algn="l">
                        <a:lnSpc>
                          <a:spcPct val="115000"/>
                        </a:lnSpc>
                        <a:spcBef>
                          <a:spcPts val="0"/>
                        </a:spcBef>
                        <a:spcAft>
                          <a:spcPts val="0"/>
                        </a:spcAft>
                        <a:buNone/>
                      </a:pPr>
                      <a:r>
                        <a:rPr lang="en-US" sz="1000"/>
                        <a:t>$94.8 per</a:t>
                      </a:r>
                      <a:endParaRPr sz="1000"/>
                    </a:p>
                  </a:txBody>
                  <a:tcPr marT="19050" marB="19050" marR="28575" marL="28575" anchor="b">
                    <a:solidFill>
                      <a:srgbClr val="B6D7A8"/>
                    </a:solidFill>
                    <a:extLst>
                      <a:ext uri="http://customooxmlschemas.google.com/">
                        <go:slidesCustomData xmlns:go="http://customooxmlschemas.google.com/" cellId="124:3:3"/>
                      </a:ext>
                    </a:extLst>
                  </a:tcPr>
                </a:tc>
                <a:tc>
                  <a:txBody>
                    <a:bodyPr/>
                    <a:lstStyle/>
                    <a:p>
                      <a:pPr indent="0" lvl="0" marL="0" rtl="0" algn="l">
                        <a:lnSpc>
                          <a:spcPct val="115000"/>
                        </a:lnSpc>
                        <a:spcBef>
                          <a:spcPts val="0"/>
                        </a:spcBef>
                        <a:spcAft>
                          <a:spcPts val="0"/>
                        </a:spcAft>
                        <a:buNone/>
                      </a:pPr>
                      <a:r>
                        <a:rPr lang="en-US" sz="1000"/>
                        <a:t>Less Expensive than CPLD Devs</a:t>
                      </a:r>
                      <a:endParaRPr sz="1000"/>
                    </a:p>
                  </a:txBody>
                  <a:tcPr marT="19050" marB="19050" marR="28575" marL="28575" anchor="b">
                    <a:solidFill>
                      <a:srgbClr val="B6D7A8"/>
                    </a:solidFill>
                    <a:extLst>
                      <a:ext uri="http://customooxmlschemas.google.com/">
                        <go:slidesCustomData xmlns:go="http://customooxmlschemas.google.com/" cellId="124:3:4"/>
                      </a:ext>
                    </a:extLst>
                  </a:tcPr>
                </a:tc>
              </a:tr>
              <a:tr h="352425">
                <a:tc>
                  <a:txBody>
                    <a:bodyPr/>
                    <a:lstStyle/>
                    <a:p>
                      <a:pPr indent="0" lvl="0" marL="0" rtl="0" algn="l">
                        <a:lnSpc>
                          <a:spcPct val="115000"/>
                        </a:lnSpc>
                        <a:spcBef>
                          <a:spcPts val="0"/>
                        </a:spcBef>
                        <a:spcAft>
                          <a:spcPts val="0"/>
                        </a:spcAft>
                        <a:buNone/>
                      </a:pPr>
                      <a:r>
                        <a:rPr lang="en-US" sz="1000"/>
                        <a:t>Zero Crossing</a:t>
                      </a:r>
                      <a:endParaRPr sz="1000"/>
                    </a:p>
                  </a:txBody>
                  <a:tcPr marT="19050" marB="19050" marR="28575" marL="28575" anchor="b">
                    <a:lnR cap="flat" cmpd="sng" w="9525">
                      <a:solidFill>
                        <a:srgbClr val="000000"/>
                      </a:solidFill>
                      <a:prstDash val="solid"/>
                      <a:round/>
                      <a:headEnd len="sm" w="sm" type="none"/>
                      <a:tailEnd len="sm" w="sm" type="none"/>
                    </a:lnR>
                    <a:extLst>
                      <a:ext uri="http://customooxmlschemas.google.com/">
                        <go:slidesCustomData xmlns:go="http://customooxmlschemas.google.com/" cellId="124:4:0"/>
                      </a:ext>
                    </a:extLst>
                  </a:tcPr>
                </a:tc>
                <a:tc>
                  <a:txBody>
                    <a:bodyPr/>
                    <a:lstStyle/>
                    <a:p>
                      <a:pPr indent="0" lvl="0" marL="0" rtl="0" algn="l">
                        <a:lnSpc>
                          <a:spcPct val="115000"/>
                        </a:lnSpc>
                        <a:spcBef>
                          <a:spcPts val="0"/>
                        </a:spcBef>
                        <a:spcAft>
                          <a:spcPts val="0"/>
                        </a:spcAft>
                        <a:buNone/>
                      </a:pPr>
                      <a:r>
                        <a:rPr lang="en-US" sz="1000" u="sng">
                          <a:solidFill>
                            <a:schemeClr val="hlink"/>
                          </a:solidFill>
                          <a:hlinkClick r:id="rId6"/>
                        </a:rPr>
                        <a:t>BM1Z003FJ-E2</a:t>
                      </a:r>
                      <a:endParaRPr sz="1000" u="sng">
                        <a:solidFill>
                          <a:schemeClr val="hlink"/>
                        </a:solidFill>
                      </a:endParaRPr>
                    </a:p>
                  </a:txBody>
                  <a:tcPr marT="19050" marB="19050" marR="28575" marL="28575" anchor="b">
                    <a:lnL cap="flat" cmpd="sng" w="9525">
                      <a:solidFill>
                        <a:srgbClr val="000000"/>
                      </a:solidFill>
                      <a:prstDash val="solid"/>
                      <a:round/>
                      <a:headEnd len="sm" w="sm" type="none"/>
                      <a:tailEnd len="sm" w="sm" type="none"/>
                    </a:lnL>
                    <a:extLst>
                      <a:ext uri="http://customooxmlschemas.google.com/">
                        <go:slidesCustomData xmlns:go="http://customooxmlschemas.google.com/" cellId="124:4:1"/>
                      </a:ext>
                    </a:extLst>
                  </a:tcPr>
                </a:tc>
                <a:tc>
                  <a:txBody>
                    <a:bodyPr/>
                    <a:lstStyle/>
                    <a:p>
                      <a:pPr indent="0" lvl="0" marL="0" rtl="0" algn="l">
                        <a:lnSpc>
                          <a:spcPct val="115000"/>
                        </a:lnSpc>
                        <a:spcBef>
                          <a:spcPts val="0"/>
                        </a:spcBef>
                        <a:spcAft>
                          <a:spcPts val="0"/>
                        </a:spcAft>
                        <a:buNone/>
                      </a:pPr>
                      <a:r>
                        <a:rPr lang="en-US" sz="1000"/>
                        <a:t>0 μs delay</a:t>
                      </a:r>
                      <a:endParaRPr sz="1000"/>
                    </a:p>
                  </a:txBody>
                  <a:tcPr marT="19050" marB="19050" marR="28575" marL="28575" anchor="b">
                    <a:extLst>
                      <a:ext uri="http://customooxmlschemas.google.com/">
                        <go:slidesCustomData xmlns:go="http://customooxmlschemas.google.com/" cellId="124:4:2"/>
                      </a:ext>
                    </a:extLst>
                  </a:tcPr>
                </a:tc>
                <a:tc>
                  <a:txBody>
                    <a:bodyPr/>
                    <a:lstStyle/>
                    <a:p>
                      <a:pPr indent="0" lvl="0" marL="0" rtl="0" algn="l">
                        <a:lnSpc>
                          <a:spcPct val="115000"/>
                        </a:lnSpc>
                        <a:spcBef>
                          <a:spcPts val="0"/>
                        </a:spcBef>
                        <a:spcAft>
                          <a:spcPts val="0"/>
                        </a:spcAft>
                        <a:buNone/>
                      </a:pPr>
                      <a:r>
                        <a:rPr lang="en-US" sz="1000"/>
                        <a:t>$2.39 Per</a:t>
                      </a:r>
                      <a:endParaRPr sz="1000"/>
                    </a:p>
                    <a:p>
                      <a:pPr indent="0" lvl="0" marL="0" rtl="0" algn="l">
                        <a:lnSpc>
                          <a:spcPct val="115000"/>
                        </a:lnSpc>
                        <a:spcBef>
                          <a:spcPts val="0"/>
                        </a:spcBef>
                        <a:spcAft>
                          <a:spcPts val="0"/>
                        </a:spcAft>
                        <a:buNone/>
                      </a:pPr>
                      <a:r>
                        <a:rPr lang="en-US" sz="1000"/>
                        <a:t>$14.34 6x</a:t>
                      </a:r>
                      <a:endParaRPr sz="1000"/>
                    </a:p>
                  </a:txBody>
                  <a:tcPr marT="19050" marB="19050" marR="28575" marL="28575" anchor="b">
                    <a:extLst>
                      <a:ext uri="http://customooxmlschemas.google.com/">
                        <go:slidesCustomData xmlns:go="http://customooxmlschemas.google.com/" cellId="124:4:3"/>
                      </a:ext>
                    </a:extLst>
                  </a:tcPr>
                </a:tc>
                <a:tc>
                  <a:txBody>
                    <a:bodyPr/>
                    <a:lstStyle/>
                    <a:p>
                      <a:pPr indent="0" lvl="0" marL="0" rtl="0" algn="l">
                        <a:lnSpc>
                          <a:spcPct val="115000"/>
                        </a:lnSpc>
                        <a:spcBef>
                          <a:spcPts val="0"/>
                        </a:spcBef>
                        <a:spcAft>
                          <a:spcPts val="0"/>
                        </a:spcAft>
                        <a:buNone/>
                      </a:pPr>
                      <a:r>
                        <a:rPr lang="en-US" sz="1000"/>
                        <a:t>Price</a:t>
                      </a:r>
                      <a:endParaRPr sz="1000"/>
                    </a:p>
                  </a:txBody>
                  <a:tcPr marT="19050" marB="19050" marR="28575" marL="28575" anchor="b">
                    <a:extLst>
                      <a:ext uri="http://customooxmlschemas.google.com/">
                        <go:slidesCustomData xmlns:go="http://customooxmlschemas.google.com/" cellId="124:4:4"/>
                      </a:ext>
                    </a:extLst>
                  </a:tcPr>
                </a:tc>
              </a:tr>
              <a:tr h="504825">
                <a:tc>
                  <a:txBody>
                    <a:bodyPr/>
                    <a:lstStyle/>
                    <a:p>
                      <a:pPr indent="0" lvl="0" marL="0" rtl="0" algn="l">
                        <a:lnSpc>
                          <a:spcPct val="115000"/>
                        </a:lnSpc>
                        <a:spcBef>
                          <a:spcPts val="0"/>
                        </a:spcBef>
                        <a:spcAft>
                          <a:spcPts val="0"/>
                        </a:spcAft>
                        <a:buNone/>
                      </a:pPr>
                      <a:r>
                        <a:rPr lang="en-US" sz="1000"/>
                        <a:t>Hall Effect</a:t>
                      </a:r>
                      <a:endParaRPr sz="1000"/>
                    </a:p>
                  </a:txBody>
                  <a:tcPr marT="19050" marB="19050" marR="28575" marL="28575" anchor="b">
                    <a:lnR cap="flat" cmpd="sng" w="9525">
                      <a:solidFill>
                        <a:srgbClr val="000000"/>
                      </a:solidFill>
                      <a:prstDash val="solid"/>
                      <a:round/>
                      <a:headEnd len="sm" w="sm" type="none"/>
                      <a:tailEnd len="sm" w="sm" type="none"/>
                    </a:lnR>
                    <a:extLst>
                      <a:ext uri="http://customooxmlschemas.google.com/">
                        <go:slidesCustomData xmlns:go="http://customooxmlschemas.google.com/" cellId="124:5:0"/>
                      </a:ext>
                    </a:extLst>
                  </a:tcPr>
                </a:tc>
                <a:tc>
                  <a:txBody>
                    <a:bodyPr/>
                    <a:lstStyle/>
                    <a:p>
                      <a:pPr indent="0" lvl="0" marL="0" rtl="0" algn="l">
                        <a:lnSpc>
                          <a:spcPct val="115000"/>
                        </a:lnSpc>
                        <a:spcBef>
                          <a:spcPts val="0"/>
                        </a:spcBef>
                        <a:spcAft>
                          <a:spcPts val="0"/>
                        </a:spcAft>
                        <a:buNone/>
                      </a:pPr>
                      <a:r>
                        <a:rPr lang="en-US" sz="1000" u="sng">
                          <a:solidFill>
                            <a:schemeClr val="hlink"/>
                          </a:solidFill>
                          <a:hlinkClick r:id="rId7"/>
                        </a:rPr>
                        <a:t>ACS730KLCTR-20AB-T</a:t>
                      </a:r>
                      <a:endParaRPr sz="1000" u="sng">
                        <a:solidFill>
                          <a:schemeClr val="hlink"/>
                        </a:solidFill>
                      </a:endParaRPr>
                    </a:p>
                  </a:txBody>
                  <a:tcPr marT="19050" marB="19050" marR="28575" marL="28575" anchor="b">
                    <a:lnL cap="flat" cmpd="sng" w="9525">
                      <a:solidFill>
                        <a:srgbClr val="000000"/>
                      </a:solidFill>
                      <a:prstDash val="solid"/>
                      <a:round/>
                      <a:headEnd len="sm" w="sm" type="none"/>
                      <a:tailEnd len="sm" w="sm" type="none"/>
                    </a:lnL>
                    <a:extLst>
                      <a:ext uri="http://customooxmlschemas.google.com/">
                        <go:slidesCustomData xmlns:go="http://customooxmlschemas.google.com/" cellId="124:5:1"/>
                      </a:ext>
                    </a:extLst>
                  </a:tcPr>
                </a:tc>
                <a:tc>
                  <a:txBody>
                    <a:bodyPr/>
                    <a:lstStyle/>
                    <a:p>
                      <a:pPr indent="0" lvl="0" marL="0" rtl="0" algn="l">
                        <a:lnSpc>
                          <a:spcPct val="115000"/>
                        </a:lnSpc>
                        <a:spcBef>
                          <a:spcPts val="0"/>
                        </a:spcBef>
                        <a:spcAft>
                          <a:spcPts val="0"/>
                        </a:spcAft>
                        <a:buNone/>
                      </a:pPr>
                      <a:r>
                        <a:rPr lang="en-US" sz="1000"/>
                        <a:t>4.7V to 0.1 Range</a:t>
                      </a:r>
                      <a:endParaRPr sz="1000"/>
                    </a:p>
                    <a:p>
                      <a:pPr indent="0" lvl="0" marL="0" rtl="0" algn="l">
                        <a:lnSpc>
                          <a:spcPct val="115000"/>
                        </a:lnSpc>
                        <a:spcBef>
                          <a:spcPts val="0"/>
                        </a:spcBef>
                        <a:spcAft>
                          <a:spcPts val="0"/>
                        </a:spcAft>
                        <a:buNone/>
                      </a:pPr>
                      <a:r>
                        <a:rPr lang="en-US" sz="1000"/>
                        <a:t>1MHz Output</a:t>
                      </a:r>
                      <a:endParaRPr sz="1000"/>
                    </a:p>
                    <a:p>
                      <a:pPr indent="0" lvl="0" marL="0" rtl="0" algn="l">
                        <a:lnSpc>
                          <a:spcPct val="115000"/>
                        </a:lnSpc>
                        <a:spcBef>
                          <a:spcPts val="0"/>
                        </a:spcBef>
                        <a:spcAft>
                          <a:spcPts val="0"/>
                        </a:spcAft>
                        <a:buNone/>
                      </a:pPr>
                      <a:r>
                        <a:rPr lang="en-US" sz="1000"/>
                        <a:t>+-20A</a:t>
                      </a:r>
                      <a:endParaRPr sz="1000"/>
                    </a:p>
                  </a:txBody>
                  <a:tcPr marT="19050" marB="19050" marR="28575" marL="28575" anchor="b">
                    <a:extLst>
                      <a:ext uri="http://customooxmlschemas.google.com/">
                        <go:slidesCustomData xmlns:go="http://customooxmlschemas.google.com/" cellId="124:5:2"/>
                      </a:ext>
                    </a:extLst>
                  </a:tcPr>
                </a:tc>
                <a:tc>
                  <a:txBody>
                    <a:bodyPr/>
                    <a:lstStyle/>
                    <a:p>
                      <a:pPr indent="0" lvl="0" marL="0" rtl="0" algn="l">
                        <a:lnSpc>
                          <a:spcPct val="115000"/>
                        </a:lnSpc>
                        <a:spcBef>
                          <a:spcPts val="0"/>
                        </a:spcBef>
                        <a:spcAft>
                          <a:spcPts val="0"/>
                        </a:spcAft>
                        <a:buNone/>
                      </a:pPr>
                      <a:r>
                        <a:rPr lang="en-US" sz="1000"/>
                        <a:t>$4.27 per</a:t>
                      </a:r>
                      <a:endParaRPr sz="1000"/>
                    </a:p>
                    <a:p>
                      <a:pPr indent="0" lvl="0" marL="0" rtl="0" algn="l">
                        <a:lnSpc>
                          <a:spcPct val="115000"/>
                        </a:lnSpc>
                        <a:spcBef>
                          <a:spcPts val="0"/>
                        </a:spcBef>
                        <a:spcAft>
                          <a:spcPts val="0"/>
                        </a:spcAft>
                        <a:buNone/>
                      </a:pPr>
                      <a:r>
                        <a:rPr lang="en-US" sz="1000"/>
                        <a:t>$32.04 10x</a:t>
                      </a:r>
                      <a:endParaRPr sz="1000"/>
                    </a:p>
                  </a:txBody>
                  <a:tcPr marT="19050" marB="19050" marR="28575" marL="28575" anchor="b">
                    <a:extLst>
                      <a:ext uri="http://customooxmlschemas.google.com/">
                        <go:slidesCustomData xmlns:go="http://customooxmlschemas.google.com/" cellId="124:5:3"/>
                      </a:ext>
                    </a:extLst>
                  </a:tcPr>
                </a:tc>
                <a:tc>
                  <a:txBody>
                    <a:bodyPr/>
                    <a:lstStyle/>
                    <a:p>
                      <a:pPr indent="0" lvl="0" marL="0" rtl="0" algn="l">
                        <a:lnSpc>
                          <a:spcPct val="115000"/>
                        </a:lnSpc>
                        <a:spcBef>
                          <a:spcPts val="0"/>
                        </a:spcBef>
                        <a:spcAft>
                          <a:spcPts val="0"/>
                        </a:spcAft>
                        <a:buNone/>
                      </a:pPr>
                      <a:r>
                        <a:rPr lang="en-US" sz="1000"/>
                        <a:t>Price</a:t>
                      </a:r>
                      <a:endParaRPr sz="1000"/>
                    </a:p>
                  </a:txBody>
                  <a:tcPr marT="19050" marB="19050" marR="28575" marL="28575" anchor="b">
                    <a:extLst>
                      <a:ext uri="http://customooxmlschemas.google.com/">
                        <go:slidesCustomData xmlns:go="http://customooxmlschemas.google.com/" cellId="124:5:4"/>
                      </a:ext>
                    </a:extLst>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2ba586aa6a0_2_1"/>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t>FPGA And MCU </a:t>
            </a:r>
            <a:r>
              <a:rPr lang="en-US"/>
              <a:t>Firmware Progress</a:t>
            </a:r>
            <a:endParaRPr/>
          </a:p>
        </p:txBody>
      </p:sp>
      <p:pic>
        <p:nvPicPr>
          <p:cNvPr id="130" name="Google Shape;130;g2ba586aa6a0_2_1"/>
          <p:cNvPicPr preferRelativeResize="0"/>
          <p:nvPr/>
        </p:nvPicPr>
        <p:blipFill>
          <a:blip r:embed="rId3">
            <a:alphaModFix/>
          </a:blip>
          <a:stretch>
            <a:fillRect/>
          </a:stretch>
        </p:blipFill>
        <p:spPr>
          <a:xfrm>
            <a:off x="0" y="2271050"/>
            <a:ext cx="9144000" cy="2073301"/>
          </a:xfrm>
          <a:prstGeom prst="rect">
            <a:avLst/>
          </a:prstGeom>
          <a:noFill/>
          <a:ln>
            <a:noFill/>
          </a:ln>
        </p:spPr>
      </p:pic>
      <p:pic>
        <p:nvPicPr>
          <p:cNvPr id="131" name="Google Shape;131;g2ba586aa6a0_2_1"/>
          <p:cNvPicPr preferRelativeResize="0"/>
          <p:nvPr/>
        </p:nvPicPr>
        <p:blipFill>
          <a:blip r:embed="rId4">
            <a:alphaModFix/>
          </a:blip>
          <a:stretch>
            <a:fillRect/>
          </a:stretch>
        </p:blipFill>
        <p:spPr>
          <a:xfrm>
            <a:off x="2197004" y="4505863"/>
            <a:ext cx="4749980" cy="2033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7"/>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Execution Plan</a:t>
            </a:r>
            <a:endParaRPr/>
          </a:p>
        </p:txBody>
      </p:sp>
      <p:sp>
        <p:nvSpPr>
          <p:cNvPr id="137" name="Google Shape;137;p7"/>
          <p:cNvSpPr txBox="1"/>
          <p:nvPr>
            <p:ph idx="1" type="body"/>
          </p:nvPr>
        </p:nvSpPr>
        <p:spPr>
          <a:xfrm>
            <a:off x="457200" y="2049270"/>
            <a:ext cx="8229600" cy="4637280"/>
          </a:xfrm>
          <a:prstGeom prst="rect">
            <a:avLst/>
          </a:prstGeom>
          <a:noFill/>
          <a:ln>
            <a:noFill/>
          </a:ln>
        </p:spPr>
        <p:txBody>
          <a:bodyPr anchorCtr="0" anchor="t" bIns="45700" lIns="91425" spcFirstLastPara="1" rIns="91425" wrap="square" tIns="45700">
            <a:normAutofit/>
          </a:bodyPr>
          <a:lstStyle/>
          <a:p>
            <a:pPr indent="0" lvl="0" marL="0" rtl="0" algn="l">
              <a:spcBef>
                <a:spcPts val="640"/>
              </a:spcBef>
              <a:spcAft>
                <a:spcPts val="0"/>
              </a:spcAft>
              <a:buNone/>
            </a:pPr>
            <a:r>
              <a:t/>
            </a:r>
            <a:endParaRPr/>
          </a:p>
        </p:txBody>
      </p:sp>
      <p:pic>
        <p:nvPicPr>
          <p:cNvPr id="138" name="Google Shape;138;p7"/>
          <p:cNvPicPr preferRelativeResize="0"/>
          <p:nvPr/>
        </p:nvPicPr>
        <p:blipFill>
          <a:blip r:embed="rId3">
            <a:alphaModFix/>
          </a:blip>
          <a:stretch>
            <a:fillRect/>
          </a:stretch>
        </p:blipFill>
        <p:spPr>
          <a:xfrm>
            <a:off x="457200" y="2049275"/>
            <a:ext cx="8229601" cy="4637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8"/>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Validation Plan</a:t>
            </a:r>
            <a:endParaRPr/>
          </a:p>
        </p:txBody>
      </p:sp>
      <p:pic>
        <p:nvPicPr>
          <p:cNvPr id="144" name="Google Shape;144;p8"/>
          <p:cNvPicPr preferRelativeResize="0"/>
          <p:nvPr/>
        </p:nvPicPr>
        <p:blipFill>
          <a:blip r:embed="rId3">
            <a:alphaModFix/>
          </a:blip>
          <a:stretch>
            <a:fillRect/>
          </a:stretch>
        </p:blipFill>
        <p:spPr>
          <a:xfrm>
            <a:off x="0" y="2477825"/>
            <a:ext cx="9144003" cy="2362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2"/>
          <p:cNvPicPr preferRelativeResize="0"/>
          <p:nvPr/>
        </p:nvPicPr>
        <p:blipFill>
          <a:blip r:embed="rId3">
            <a:alphaModFix/>
          </a:blip>
          <a:stretch>
            <a:fillRect/>
          </a:stretch>
        </p:blipFill>
        <p:spPr>
          <a:xfrm>
            <a:off x="3810000" y="4171950"/>
            <a:ext cx="4876800" cy="2514600"/>
          </a:xfrm>
          <a:prstGeom prst="rect">
            <a:avLst/>
          </a:prstGeom>
          <a:noFill/>
          <a:ln>
            <a:noFill/>
          </a:ln>
        </p:spPr>
      </p:pic>
      <p:sp>
        <p:nvSpPr>
          <p:cNvPr id="62" name="Google Shape;62;p2"/>
          <p:cNvSpPr txBox="1"/>
          <p:nvPr>
            <p:ph idx="1" type="body"/>
          </p:nvPr>
        </p:nvSpPr>
        <p:spPr>
          <a:xfrm>
            <a:off x="457200" y="2049270"/>
            <a:ext cx="8229600" cy="463728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3200"/>
              <a:t>Problem statement: </a:t>
            </a:r>
            <a:endParaRPr sz="3200"/>
          </a:p>
          <a:p>
            <a:pPr indent="0" lvl="0" marL="342900" rtl="0" algn="l">
              <a:spcBef>
                <a:spcPts val="0"/>
              </a:spcBef>
              <a:spcAft>
                <a:spcPts val="0"/>
              </a:spcAft>
              <a:buNone/>
            </a:pPr>
            <a:r>
              <a:rPr lang="en-US" sz="2400"/>
              <a:t>Conventional 3 Phase Motor Drivers, Variable F</a:t>
            </a:r>
            <a:r>
              <a:rPr lang="en-US" sz="2400"/>
              <a:t>requency</a:t>
            </a:r>
            <a:r>
              <a:rPr lang="en-US" sz="2400"/>
              <a:t> Drives (VFDs) use AC-DC-AC Conversion</a:t>
            </a:r>
            <a:endParaRPr sz="2400"/>
          </a:p>
          <a:p>
            <a:pPr indent="0" lvl="0" marL="342900" rtl="0" algn="l">
              <a:spcBef>
                <a:spcPts val="0"/>
              </a:spcBef>
              <a:spcAft>
                <a:spcPts val="0"/>
              </a:spcAft>
              <a:buNone/>
            </a:pPr>
            <a:r>
              <a:rPr lang="en-US" sz="2400"/>
              <a:t>This results in decreased </a:t>
            </a:r>
            <a:r>
              <a:rPr lang="en-US" sz="2400"/>
              <a:t>efficiency, along with high Harmonic Distortion that can cause problems for the connected equipment </a:t>
            </a:r>
            <a:endParaRPr sz="2400"/>
          </a:p>
        </p:txBody>
      </p:sp>
      <p:sp>
        <p:nvSpPr>
          <p:cNvPr id="63" name="Google Shape;63;p2"/>
          <p:cNvSpPr txBox="1"/>
          <p:nvPr>
            <p:ph type="title"/>
          </p:nvPr>
        </p:nvSpPr>
        <p:spPr>
          <a:xfrm>
            <a:off x="457200" y="867102"/>
            <a:ext cx="8229600" cy="803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Project Description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ba586aa6a0_17_54"/>
          <p:cNvSpPr txBox="1"/>
          <p:nvPr>
            <p:ph idx="1" type="body"/>
          </p:nvPr>
        </p:nvSpPr>
        <p:spPr>
          <a:xfrm>
            <a:off x="457200" y="2049270"/>
            <a:ext cx="8229600" cy="4637400"/>
          </a:xfrm>
          <a:prstGeom prst="rect">
            <a:avLst/>
          </a:prstGeom>
          <a:noFill/>
          <a:ln>
            <a:noFill/>
          </a:ln>
        </p:spPr>
        <p:txBody>
          <a:bodyPr anchorCtr="0" anchor="t" bIns="45700" lIns="91425" spcFirstLastPara="1" rIns="91425" wrap="square" tIns="45700">
            <a:normAutofit/>
          </a:bodyPr>
          <a:lstStyle/>
          <a:p>
            <a:pPr indent="0" lvl="0" marL="342900" rtl="0" algn="l">
              <a:spcBef>
                <a:spcPts val="0"/>
              </a:spcBef>
              <a:spcAft>
                <a:spcPts val="0"/>
              </a:spcAft>
              <a:buNone/>
            </a:pPr>
            <a:r>
              <a:t/>
            </a:r>
            <a:endParaRPr sz="3600"/>
          </a:p>
          <a:p>
            <a:pPr indent="0" lvl="0" marL="342900" rtl="0" algn="l">
              <a:spcBef>
                <a:spcPts val="0"/>
              </a:spcBef>
              <a:spcAft>
                <a:spcPts val="0"/>
              </a:spcAft>
              <a:buNone/>
            </a:pPr>
            <a:r>
              <a:rPr lang="en-US" sz="2400"/>
              <a:t>Our Matrix Converter will provide AC-AC power, and will have higher </a:t>
            </a:r>
            <a:r>
              <a:rPr lang="en-US" sz="2400"/>
              <a:t>efficiency at lower frequencies than VFDs traditionally do, along with lower harmonic distortion.</a:t>
            </a:r>
            <a:endParaRPr sz="1600"/>
          </a:p>
        </p:txBody>
      </p:sp>
      <p:sp>
        <p:nvSpPr>
          <p:cNvPr id="69" name="Google Shape;69;g2ba586aa6a0_17_54"/>
          <p:cNvSpPr txBox="1"/>
          <p:nvPr>
            <p:ph type="title"/>
          </p:nvPr>
        </p:nvSpPr>
        <p:spPr>
          <a:xfrm>
            <a:off x="457200" y="867102"/>
            <a:ext cx="8229600" cy="803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Project Description</a:t>
            </a:r>
            <a:endParaRPr/>
          </a:p>
        </p:txBody>
      </p:sp>
      <p:pic>
        <p:nvPicPr>
          <p:cNvPr id="70" name="Google Shape;70;g2ba586aa6a0_17_54"/>
          <p:cNvPicPr preferRelativeResize="0"/>
          <p:nvPr/>
        </p:nvPicPr>
        <p:blipFill rotWithShape="1">
          <a:blip r:embed="rId3">
            <a:alphaModFix/>
          </a:blip>
          <a:srcRect b="9739" l="0" r="50675" t="0"/>
          <a:stretch/>
        </p:blipFill>
        <p:spPr>
          <a:xfrm>
            <a:off x="4693425" y="3832475"/>
            <a:ext cx="3993374" cy="2854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3"/>
          <p:cNvSpPr txBox="1"/>
          <p:nvPr>
            <p:ph type="title"/>
          </p:nvPr>
        </p:nvSpPr>
        <p:spPr>
          <a:xfrm>
            <a:off x="457200" y="867102"/>
            <a:ext cx="8229600" cy="803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Project Description</a:t>
            </a:r>
            <a:endParaRPr/>
          </a:p>
        </p:txBody>
      </p:sp>
      <p:sp>
        <p:nvSpPr>
          <p:cNvPr id="76" name="Google Shape;76;p3"/>
          <p:cNvSpPr txBox="1"/>
          <p:nvPr>
            <p:ph idx="1" type="body"/>
          </p:nvPr>
        </p:nvSpPr>
        <p:spPr>
          <a:xfrm>
            <a:off x="89700" y="1727100"/>
            <a:ext cx="8964600" cy="4637400"/>
          </a:xfrm>
          <a:prstGeom prst="rect">
            <a:avLst/>
          </a:prstGeom>
          <a:noFill/>
          <a:ln>
            <a:noFill/>
          </a:ln>
        </p:spPr>
        <p:txBody>
          <a:bodyPr anchorCtr="0" anchor="t" bIns="45700" lIns="91425" spcFirstLastPara="1" rIns="91425" wrap="square" tIns="45700">
            <a:normAutofit/>
          </a:bodyPr>
          <a:lstStyle/>
          <a:p>
            <a:pPr indent="0" lvl="0" marL="342900" rtl="0" algn="l">
              <a:spcBef>
                <a:spcPts val="0"/>
              </a:spcBef>
              <a:spcAft>
                <a:spcPts val="0"/>
              </a:spcAft>
              <a:buNone/>
            </a:pPr>
            <a:r>
              <a:rPr lang="en-US" sz="2000"/>
              <a:t>This converter will have three subsystems, which are the matrix of bidirectional switches with input filter and varistors on the input and output three-phase, the pulse generator circuit to control the switches, and the firmware, which will control the frequency of the output. The input will be 208V 60Hz three-phase power and the output will be 208V variable 0-60Hz three-phase power.</a:t>
            </a:r>
            <a:endParaRPr sz="2000"/>
          </a:p>
          <a:p>
            <a:pPr indent="0" lvl="0" marL="342900" rtl="0" algn="l">
              <a:spcBef>
                <a:spcPts val="0"/>
              </a:spcBef>
              <a:spcAft>
                <a:spcPts val="0"/>
              </a:spcAft>
              <a:buNone/>
            </a:pPr>
            <a:r>
              <a:t/>
            </a:r>
            <a:endParaRPr sz="2200"/>
          </a:p>
        </p:txBody>
      </p:sp>
      <p:pic>
        <p:nvPicPr>
          <p:cNvPr id="77" name="Google Shape;77;p3"/>
          <p:cNvPicPr preferRelativeResize="0"/>
          <p:nvPr/>
        </p:nvPicPr>
        <p:blipFill>
          <a:blip r:embed="rId3">
            <a:alphaModFix/>
          </a:blip>
          <a:stretch>
            <a:fillRect/>
          </a:stretch>
        </p:blipFill>
        <p:spPr>
          <a:xfrm>
            <a:off x="2203824" y="3699950"/>
            <a:ext cx="4982799" cy="2849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4"/>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System Overview</a:t>
            </a:r>
            <a:endParaRPr/>
          </a:p>
        </p:txBody>
      </p:sp>
      <p:sp>
        <p:nvSpPr>
          <p:cNvPr id="83" name="Google Shape;83;p4"/>
          <p:cNvSpPr txBox="1"/>
          <p:nvPr>
            <p:ph idx="1" type="body"/>
          </p:nvPr>
        </p:nvSpPr>
        <p:spPr>
          <a:xfrm>
            <a:off x="457200" y="2049270"/>
            <a:ext cx="8229600" cy="407689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84" name="Google Shape;84;p4"/>
          <p:cNvPicPr preferRelativeResize="0"/>
          <p:nvPr/>
        </p:nvPicPr>
        <p:blipFill>
          <a:blip r:embed="rId3">
            <a:alphaModFix/>
          </a:blip>
          <a:stretch>
            <a:fillRect/>
          </a:stretch>
        </p:blipFill>
        <p:spPr>
          <a:xfrm>
            <a:off x="457204" y="2049275"/>
            <a:ext cx="8229601" cy="438726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2b9bcc2b315_0_0"/>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Matrix Converter </a:t>
            </a:r>
            <a:r>
              <a:rPr lang="en-US"/>
              <a:t>Circuit Board</a:t>
            </a:r>
            <a:endParaRPr/>
          </a:p>
        </p:txBody>
      </p:sp>
      <p:sp>
        <p:nvSpPr>
          <p:cNvPr id="90" name="Google Shape;90;g2b9bcc2b315_0_0"/>
          <p:cNvSpPr txBox="1"/>
          <p:nvPr>
            <p:ph idx="1" type="body"/>
          </p:nvPr>
        </p:nvSpPr>
        <p:spPr>
          <a:xfrm>
            <a:off x="457200" y="2049275"/>
            <a:ext cx="4057800" cy="4431600"/>
          </a:xfrm>
          <a:prstGeom prst="rect">
            <a:avLst/>
          </a:prstGeom>
        </p:spPr>
        <p:txBody>
          <a:bodyPr anchorCtr="0" anchor="t" bIns="45700" lIns="91425" spcFirstLastPara="1" rIns="91425" wrap="square" tIns="45700">
            <a:noAutofit/>
          </a:bodyPr>
          <a:lstStyle/>
          <a:p>
            <a:pPr indent="0" lvl="0" marL="0" rtl="0" algn="l">
              <a:lnSpc>
                <a:spcPct val="95000"/>
              </a:lnSpc>
              <a:spcBef>
                <a:spcPts val="1200"/>
              </a:spcBef>
              <a:spcAft>
                <a:spcPts val="0"/>
              </a:spcAft>
              <a:buClr>
                <a:schemeClr val="dk1"/>
              </a:buClr>
              <a:buSzPts val="935"/>
              <a:buFont typeface="Arial"/>
              <a:buNone/>
            </a:pPr>
            <a:r>
              <a:rPr lang="en-US" sz="1629"/>
              <a:t>This is the power electronics system designed to perform direct AC-AC conversion without an intermediate DC link.</a:t>
            </a:r>
            <a:endParaRPr sz="1629"/>
          </a:p>
          <a:p>
            <a:pPr indent="-332105" lvl="0" marL="457200" rtl="0" algn="l">
              <a:lnSpc>
                <a:spcPct val="95000"/>
              </a:lnSpc>
              <a:spcBef>
                <a:spcPts val="1200"/>
              </a:spcBef>
              <a:spcAft>
                <a:spcPts val="0"/>
              </a:spcAft>
              <a:buSzPts val="1630"/>
              <a:buChar char="•"/>
            </a:pPr>
            <a:r>
              <a:rPr lang="en-US" sz="1629"/>
              <a:t>The source three-phase AC power will be directly connected to the input stage of the converter, which includes varistors for overvoltage protection and an input filter. (LC)</a:t>
            </a:r>
            <a:endParaRPr sz="1629"/>
          </a:p>
          <a:p>
            <a:pPr indent="-332105" lvl="0" marL="457200" rtl="0" algn="l">
              <a:lnSpc>
                <a:spcPct val="95000"/>
              </a:lnSpc>
              <a:spcBef>
                <a:spcPts val="0"/>
              </a:spcBef>
              <a:spcAft>
                <a:spcPts val="0"/>
              </a:spcAft>
              <a:buSzPts val="1630"/>
              <a:buChar char="•"/>
            </a:pPr>
            <a:r>
              <a:rPr lang="en-US" sz="1629"/>
              <a:t>Utilizes a 3x3 matrix of bidirectional semiconductor switches which comprises of two IGBT transistors and two gate drivers.</a:t>
            </a:r>
            <a:endParaRPr sz="1629"/>
          </a:p>
          <a:p>
            <a:pPr indent="-332105" lvl="1" marL="914400" rtl="0" algn="l">
              <a:lnSpc>
                <a:spcPct val="95000"/>
              </a:lnSpc>
              <a:spcBef>
                <a:spcPts val="0"/>
              </a:spcBef>
              <a:spcAft>
                <a:spcPts val="0"/>
              </a:spcAft>
              <a:buSzPts val="1630"/>
              <a:buChar char="–"/>
            </a:pPr>
            <a:r>
              <a:rPr lang="en-US" sz="1629"/>
              <a:t>This will total to 18 IGBT transistors and 18 gate drivers</a:t>
            </a:r>
            <a:endParaRPr sz="1629"/>
          </a:p>
          <a:p>
            <a:pPr indent="-332105" lvl="0" marL="457200" rtl="0" algn="l">
              <a:lnSpc>
                <a:spcPct val="95000"/>
              </a:lnSpc>
              <a:spcBef>
                <a:spcPts val="0"/>
              </a:spcBef>
              <a:spcAft>
                <a:spcPts val="0"/>
              </a:spcAft>
              <a:buSzPts val="1630"/>
              <a:buChar char="•"/>
            </a:pPr>
            <a:r>
              <a:rPr lang="en-US" sz="1629"/>
              <a:t>Will include three more varistors on the output phases</a:t>
            </a:r>
            <a:endParaRPr sz="1629"/>
          </a:p>
          <a:p>
            <a:pPr indent="0" lvl="0" marL="0" rtl="0" algn="just">
              <a:lnSpc>
                <a:spcPct val="80000"/>
              </a:lnSpc>
              <a:spcBef>
                <a:spcPts val="1200"/>
              </a:spcBef>
              <a:spcAft>
                <a:spcPts val="0"/>
              </a:spcAft>
              <a:buSzPts val="935"/>
              <a:buNone/>
            </a:pPr>
            <a:r>
              <a:t/>
            </a:r>
            <a:endParaRPr sz="1629"/>
          </a:p>
        </p:txBody>
      </p:sp>
      <p:pic>
        <p:nvPicPr>
          <p:cNvPr id="91" name="Google Shape;91;g2b9bcc2b315_0_0"/>
          <p:cNvPicPr preferRelativeResize="0"/>
          <p:nvPr/>
        </p:nvPicPr>
        <p:blipFill>
          <a:blip r:embed="rId3">
            <a:alphaModFix/>
          </a:blip>
          <a:stretch>
            <a:fillRect/>
          </a:stretch>
        </p:blipFill>
        <p:spPr>
          <a:xfrm>
            <a:off x="4572000" y="2049278"/>
            <a:ext cx="4249974" cy="2950899"/>
          </a:xfrm>
          <a:prstGeom prst="rect">
            <a:avLst/>
          </a:prstGeom>
          <a:noFill/>
          <a:ln>
            <a:noFill/>
          </a:ln>
        </p:spPr>
      </p:pic>
      <p:sp>
        <p:nvSpPr>
          <p:cNvPr id="92" name="Google Shape;92;g2b9bcc2b315_0_0"/>
          <p:cNvSpPr txBox="1"/>
          <p:nvPr/>
        </p:nvSpPr>
        <p:spPr>
          <a:xfrm>
            <a:off x="5119500" y="5196575"/>
            <a:ext cx="35673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dk1"/>
                </a:solidFill>
              </a:rPr>
              <a:t>Bidirectional Switch with Common Emitter Configuration</a:t>
            </a:r>
            <a:endParaRPr sz="17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2b9bcc2b315_0_5"/>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Pulse Generator Circuit Boar</a:t>
            </a:r>
            <a:r>
              <a:rPr lang="en-US">
                <a:extLst>
                  <a:ext uri="http://customooxmlschemas.google.com/">
                    <go:slidesCustomData xmlns:go="http://customooxmlschemas.google.com/" textRoundtripDataId="0"/>
                  </a:ext>
                </a:extLst>
              </a:rPr>
              <a:t>d</a:t>
            </a:r>
            <a:endParaRPr/>
          </a:p>
        </p:txBody>
      </p:sp>
      <p:sp>
        <p:nvSpPr>
          <p:cNvPr id="98" name="Google Shape;98;g2b9bcc2b315_0_5"/>
          <p:cNvSpPr txBox="1"/>
          <p:nvPr>
            <p:ph idx="1" type="body"/>
          </p:nvPr>
        </p:nvSpPr>
        <p:spPr>
          <a:xfrm>
            <a:off x="457200" y="1852875"/>
            <a:ext cx="8229600" cy="4722900"/>
          </a:xfrm>
          <a:prstGeom prst="rect">
            <a:avLst/>
          </a:prstGeom>
        </p:spPr>
        <p:txBody>
          <a:bodyPr anchorCtr="0" anchor="t" bIns="45700" lIns="91425" spcFirstLastPara="1" rIns="91425" wrap="square" tIns="45700">
            <a:normAutofit lnSpcReduction="10000"/>
          </a:bodyPr>
          <a:lstStyle/>
          <a:p>
            <a:pPr indent="0" lvl="0" marL="0" rtl="0" algn="l">
              <a:spcBef>
                <a:spcPts val="360"/>
              </a:spcBef>
              <a:spcAft>
                <a:spcPts val="0"/>
              </a:spcAft>
              <a:buNone/>
            </a:pPr>
            <a:r>
              <a:rPr lang="en-US" sz="2400"/>
              <a:t>The Pulse Generator Circuit Board will house 3 </a:t>
            </a:r>
            <a:r>
              <a:rPr lang="en-US" sz="2400"/>
              <a:t>sensors. These sensors will be Zero Crossing Sensors, Current Signal Detectors, and Short Circuit Detectors.</a:t>
            </a:r>
            <a:endParaRPr sz="2400"/>
          </a:p>
          <a:p>
            <a:pPr indent="0" lvl="0" marL="0" rtl="0" algn="l">
              <a:spcBef>
                <a:spcPts val="360"/>
              </a:spcBef>
              <a:spcAft>
                <a:spcPts val="0"/>
              </a:spcAft>
              <a:buNone/>
            </a:pPr>
            <a:r>
              <a:t/>
            </a:r>
            <a:endParaRPr sz="1000"/>
          </a:p>
          <a:p>
            <a:pPr indent="0" lvl="0" marL="0" rtl="0" algn="l">
              <a:spcBef>
                <a:spcPts val="360"/>
              </a:spcBef>
              <a:spcAft>
                <a:spcPts val="0"/>
              </a:spcAft>
              <a:buNone/>
            </a:pPr>
            <a:r>
              <a:rPr lang="en-US" sz="2400"/>
              <a:t>The Zero Crossing Sensor will detect when the all 3 phases change their signs. </a:t>
            </a:r>
            <a:endParaRPr sz="2400"/>
          </a:p>
          <a:p>
            <a:pPr indent="0" lvl="0" marL="0" rtl="0" algn="l">
              <a:spcBef>
                <a:spcPts val="360"/>
              </a:spcBef>
              <a:spcAft>
                <a:spcPts val="0"/>
              </a:spcAft>
              <a:buNone/>
            </a:pPr>
            <a:r>
              <a:t/>
            </a:r>
            <a:endParaRPr sz="1000"/>
          </a:p>
          <a:p>
            <a:pPr indent="0" lvl="0" marL="0" rtl="0" algn="l">
              <a:spcBef>
                <a:spcPts val="360"/>
              </a:spcBef>
              <a:spcAft>
                <a:spcPts val="0"/>
              </a:spcAft>
              <a:buNone/>
            </a:pPr>
            <a:r>
              <a:rPr lang="en-US" sz="2400"/>
              <a:t>The Current Signal Sensor will detect when either current is flowing into the load or out of the load.</a:t>
            </a:r>
            <a:endParaRPr sz="2400"/>
          </a:p>
          <a:p>
            <a:pPr indent="0" lvl="0" marL="0" rtl="0" algn="l">
              <a:spcBef>
                <a:spcPts val="360"/>
              </a:spcBef>
              <a:spcAft>
                <a:spcPts val="0"/>
              </a:spcAft>
              <a:buNone/>
            </a:pPr>
            <a:r>
              <a:t/>
            </a:r>
            <a:endParaRPr sz="1000"/>
          </a:p>
          <a:p>
            <a:pPr indent="0" lvl="0" marL="0" rtl="0" algn="l">
              <a:spcBef>
                <a:spcPts val="360"/>
              </a:spcBef>
              <a:spcAft>
                <a:spcPts val="0"/>
              </a:spcAft>
              <a:buNone/>
            </a:pPr>
            <a:r>
              <a:rPr lang="en-US" sz="2400"/>
              <a:t>The Short Circuit Sensor will detect for any short circuits within the Matrix Converter.</a:t>
            </a:r>
            <a:endParaRPr sz="2400"/>
          </a:p>
          <a:p>
            <a:pPr indent="0" lvl="0" marL="0" rtl="0" algn="l">
              <a:spcBef>
                <a:spcPts val="360"/>
              </a:spcBef>
              <a:spcAft>
                <a:spcPts val="0"/>
              </a:spcAft>
              <a:buNone/>
            </a:pPr>
            <a:r>
              <a:t/>
            </a:r>
            <a:endParaRPr sz="1000"/>
          </a:p>
          <a:p>
            <a:pPr indent="0" lvl="0" marL="0" rtl="0" algn="l">
              <a:spcBef>
                <a:spcPts val="360"/>
              </a:spcBef>
              <a:spcAft>
                <a:spcPts val="0"/>
              </a:spcAft>
              <a:buNone/>
            </a:pPr>
            <a:r>
              <a:rPr lang="en-US" sz="2400"/>
              <a:t>All outputs of these sensors will feed into the MCU/FPGA to trigger appropriate stages.</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g2b9bcc2b315_0_10"/>
          <p:cNvPicPr preferRelativeResize="0"/>
          <p:nvPr/>
        </p:nvPicPr>
        <p:blipFill>
          <a:blip r:embed="rId3">
            <a:alphaModFix/>
          </a:blip>
          <a:stretch>
            <a:fillRect/>
          </a:stretch>
        </p:blipFill>
        <p:spPr>
          <a:xfrm>
            <a:off x="5769600" y="1049175"/>
            <a:ext cx="3374400" cy="3346175"/>
          </a:xfrm>
          <a:prstGeom prst="rect">
            <a:avLst/>
          </a:prstGeom>
          <a:noFill/>
          <a:ln>
            <a:noFill/>
          </a:ln>
        </p:spPr>
      </p:pic>
      <p:sp>
        <p:nvSpPr>
          <p:cNvPr id="104" name="Google Shape;104;g2b9bcc2b315_0_10"/>
          <p:cNvSpPr txBox="1"/>
          <p:nvPr>
            <p:ph type="title"/>
          </p:nvPr>
        </p:nvSpPr>
        <p:spPr>
          <a:xfrm>
            <a:off x="457200" y="1049175"/>
            <a:ext cx="5897700" cy="803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Microcontroller and FPGA Firmware</a:t>
            </a:r>
            <a:endParaRPr/>
          </a:p>
        </p:txBody>
      </p:sp>
      <p:sp>
        <p:nvSpPr>
          <p:cNvPr id="105" name="Google Shape;105;g2b9bcc2b315_0_10"/>
          <p:cNvSpPr txBox="1"/>
          <p:nvPr>
            <p:ph idx="1" type="body"/>
          </p:nvPr>
        </p:nvSpPr>
        <p:spPr>
          <a:xfrm>
            <a:off x="457200" y="2049275"/>
            <a:ext cx="5312400" cy="40770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sz="3000"/>
              <a:t>FPGA Firmware:</a:t>
            </a:r>
            <a:endParaRPr sz="3000"/>
          </a:p>
          <a:p>
            <a:pPr indent="0" lvl="0" marL="0" rtl="0" algn="l">
              <a:spcBef>
                <a:spcPts val="360"/>
              </a:spcBef>
              <a:spcAft>
                <a:spcPts val="0"/>
              </a:spcAft>
              <a:buNone/>
            </a:pPr>
            <a:r>
              <a:rPr lang="en-US" sz="1900"/>
              <a:t>Safe Commutation System</a:t>
            </a:r>
            <a:br>
              <a:rPr lang="en-US" sz="1900"/>
            </a:br>
            <a:r>
              <a:rPr lang="en-US" sz="1900"/>
              <a:t>Allows Bidirectional Switches to not short</a:t>
            </a:r>
            <a:endParaRPr sz="1900"/>
          </a:p>
          <a:p>
            <a:pPr indent="0" lvl="0" marL="0" rtl="0" algn="l">
              <a:spcBef>
                <a:spcPts val="360"/>
              </a:spcBef>
              <a:spcAft>
                <a:spcPts val="0"/>
              </a:spcAft>
              <a:buNone/>
            </a:pPr>
            <a:r>
              <a:t/>
            </a:r>
            <a:endParaRPr/>
          </a:p>
          <a:p>
            <a:pPr indent="0" lvl="0" marL="0" rtl="0" algn="l">
              <a:spcBef>
                <a:spcPts val="360"/>
              </a:spcBef>
              <a:spcAft>
                <a:spcPts val="0"/>
              </a:spcAft>
              <a:buNone/>
            </a:pPr>
            <a:r>
              <a:rPr lang="en-US"/>
              <a:t>Microcontroller Firmware:</a:t>
            </a:r>
            <a:endParaRPr sz="1900"/>
          </a:p>
          <a:p>
            <a:pPr indent="0" lvl="0" marL="0" rtl="0" algn="l">
              <a:spcBef>
                <a:spcPts val="360"/>
              </a:spcBef>
              <a:spcAft>
                <a:spcPts val="0"/>
              </a:spcAft>
              <a:buNone/>
            </a:pPr>
            <a:r>
              <a:rPr lang="en-US" sz="1900"/>
              <a:t>Modeling the design virtually as a 2 stage rectifier and inverter stage allows for utilization of the Space Vector Modulation Algorithm. This is able to provide the correct load output for each phase to then be fed into the FPGA</a:t>
            </a:r>
            <a:endParaRPr sz="1900"/>
          </a:p>
        </p:txBody>
      </p:sp>
      <p:pic>
        <p:nvPicPr>
          <p:cNvPr id="106" name="Google Shape;106;g2b9bcc2b315_0_10"/>
          <p:cNvPicPr preferRelativeResize="0"/>
          <p:nvPr/>
        </p:nvPicPr>
        <p:blipFill>
          <a:blip r:embed="rId4">
            <a:alphaModFix/>
          </a:blip>
          <a:stretch>
            <a:fillRect/>
          </a:stretch>
        </p:blipFill>
        <p:spPr>
          <a:xfrm>
            <a:off x="5769600" y="4691475"/>
            <a:ext cx="3374400" cy="195765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2ba586aa6a0_17_9"/>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Matrix Converter Circuit Board Progress</a:t>
            </a:r>
            <a:endParaRPr/>
          </a:p>
        </p:txBody>
      </p:sp>
      <p:graphicFrame>
        <p:nvGraphicFramePr>
          <p:cNvPr id="112" name="Google Shape;112;g2ba586aa6a0_17_9"/>
          <p:cNvGraphicFramePr/>
          <p:nvPr/>
        </p:nvGraphicFramePr>
        <p:xfrm>
          <a:off x="629025" y="1847850"/>
          <a:ext cx="3000000" cy="3000000"/>
        </p:xfrm>
        <a:graphic>
          <a:graphicData uri="http://schemas.openxmlformats.org/drawingml/2006/table">
            <a:tbl>
              <a:tblPr>
                <a:noFill/>
                <a:tableStyleId>{4D1D506B-BAE6-424A-B62E-109699E29F92}</a:tableStyleId>
              </a:tblPr>
              <a:tblGrid>
                <a:gridCol w="1141950"/>
                <a:gridCol w="1831450"/>
                <a:gridCol w="1508250"/>
                <a:gridCol w="1077300"/>
                <a:gridCol w="2327000"/>
              </a:tblGrid>
              <a:tr h="200025">
                <a:tc>
                  <a:txBody>
                    <a:bodyPr/>
                    <a:lstStyle/>
                    <a:p>
                      <a:pPr indent="0" lvl="0" marL="0" rtl="0" algn="l">
                        <a:lnSpc>
                          <a:spcPct val="115000"/>
                        </a:lnSpc>
                        <a:spcBef>
                          <a:spcPts val="0"/>
                        </a:spcBef>
                        <a:spcAft>
                          <a:spcPts val="0"/>
                        </a:spcAft>
                        <a:buNone/>
                      </a:pPr>
                      <a:r>
                        <a:rPr lang="en-US" sz="1000"/>
                        <a:t>Part Type</a:t>
                      </a:r>
                      <a:endParaRPr sz="1000"/>
                    </a:p>
                  </a:txBody>
                  <a:tcPr marT="19050" marB="19050" marR="28575" marL="28575" anchor="b">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extLst>
                      <a:ext uri="http://customooxmlschemas.google.com/">
                        <go:slidesCustomData xmlns:go="http://customooxmlschemas.google.com/" cellId="112:0:0"/>
                      </a:ext>
                    </a:extLst>
                  </a:tcPr>
                </a:tc>
                <a:tc>
                  <a:txBody>
                    <a:bodyPr/>
                    <a:lstStyle/>
                    <a:p>
                      <a:pPr indent="0" lvl="0" marL="0" rtl="0" algn="l">
                        <a:lnSpc>
                          <a:spcPct val="115000"/>
                        </a:lnSpc>
                        <a:spcBef>
                          <a:spcPts val="0"/>
                        </a:spcBef>
                        <a:spcAft>
                          <a:spcPts val="0"/>
                        </a:spcAft>
                        <a:buNone/>
                      </a:pPr>
                      <a:r>
                        <a:rPr lang="en-US" sz="1000"/>
                        <a:t>Part Name</a:t>
                      </a:r>
                      <a:endParaRPr sz="1000"/>
                    </a:p>
                  </a:txBody>
                  <a:tcPr marT="19050" marB="19050" marR="28575" marL="28575" anchor="b">
                    <a:lnL cap="flat" cmpd="sng" w="9525">
                      <a:solidFill>
                        <a:srgbClr val="000000"/>
                      </a:solidFill>
                      <a:prstDash val="solid"/>
                      <a:round/>
                      <a:headEnd len="sm" w="sm" type="none"/>
                      <a:tailEnd len="sm" w="sm" type="none"/>
                    </a:lnL>
                    <a:lnB cap="flat" cmpd="sng" w="9525">
                      <a:solidFill>
                        <a:srgbClr val="000000"/>
                      </a:solidFill>
                      <a:prstDash val="solid"/>
                      <a:round/>
                      <a:headEnd len="sm" w="sm" type="none"/>
                      <a:tailEnd len="sm" w="sm" type="none"/>
                    </a:lnB>
                    <a:extLst>
                      <a:ext uri="http://customooxmlschemas.google.com/">
                        <go:slidesCustomData xmlns:go="http://customooxmlschemas.google.com/" cellId="112:0:1"/>
                      </a:ext>
                    </a:extLst>
                  </a:tcPr>
                </a:tc>
                <a:tc>
                  <a:txBody>
                    <a:bodyPr/>
                    <a:lstStyle/>
                    <a:p>
                      <a:pPr indent="0" lvl="0" marL="0" rtl="0" algn="l">
                        <a:lnSpc>
                          <a:spcPct val="115000"/>
                        </a:lnSpc>
                        <a:spcBef>
                          <a:spcPts val="0"/>
                        </a:spcBef>
                        <a:spcAft>
                          <a:spcPts val="0"/>
                        </a:spcAft>
                        <a:buNone/>
                      </a:pPr>
                      <a:r>
                        <a:rPr lang="en-US" sz="1000"/>
                        <a:t>Info</a:t>
                      </a:r>
                      <a:endParaRPr sz="1000"/>
                    </a:p>
                  </a:txBody>
                  <a:tcPr marT="19050" marB="19050" marR="28575" marL="28575" anchor="b">
                    <a:lnB cap="flat" cmpd="sng" w="9525">
                      <a:solidFill>
                        <a:srgbClr val="000000"/>
                      </a:solidFill>
                      <a:prstDash val="solid"/>
                      <a:round/>
                      <a:headEnd len="sm" w="sm" type="none"/>
                      <a:tailEnd len="sm" w="sm" type="none"/>
                    </a:lnB>
                    <a:extLst>
                      <a:ext uri="http://customooxmlschemas.google.com/">
                        <go:slidesCustomData xmlns:go="http://customooxmlschemas.google.com/" cellId="112:0:2"/>
                      </a:ext>
                    </a:extLst>
                  </a:tcPr>
                </a:tc>
                <a:tc>
                  <a:txBody>
                    <a:bodyPr/>
                    <a:lstStyle/>
                    <a:p>
                      <a:pPr indent="0" lvl="0" marL="0" rtl="0" algn="l">
                        <a:lnSpc>
                          <a:spcPct val="115000"/>
                        </a:lnSpc>
                        <a:spcBef>
                          <a:spcPts val="0"/>
                        </a:spcBef>
                        <a:spcAft>
                          <a:spcPts val="0"/>
                        </a:spcAft>
                        <a:buNone/>
                      </a:pPr>
                      <a:r>
                        <a:rPr lang="en-US" sz="1000"/>
                        <a:t>Price</a:t>
                      </a:r>
                      <a:endParaRPr sz="1000"/>
                    </a:p>
                  </a:txBody>
                  <a:tcPr marT="19050" marB="19050" marR="28575" marL="28575" anchor="b">
                    <a:lnB cap="flat" cmpd="sng" w="9525">
                      <a:solidFill>
                        <a:srgbClr val="000000"/>
                      </a:solidFill>
                      <a:prstDash val="solid"/>
                      <a:round/>
                      <a:headEnd len="sm" w="sm" type="none"/>
                      <a:tailEnd len="sm" w="sm" type="none"/>
                    </a:lnB>
                    <a:extLst>
                      <a:ext uri="http://customooxmlschemas.google.com/">
                        <go:slidesCustomData xmlns:go="http://customooxmlschemas.google.com/" cellId="112:0:3"/>
                      </a:ext>
                    </a:extLst>
                  </a:tcPr>
                </a:tc>
                <a:tc>
                  <a:txBody>
                    <a:bodyPr/>
                    <a:lstStyle/>
                    <a:p>
                      <a:pPr indent="0" lvl="0" marL="0" rtl="0" algn="l">
                        <a:lnSpc>
                          <a:spcPct val="115000"/>
                        </a:lnSpc>
                        <a:spcBef>
                          <a:spcPts val="0"/>
                        </a:spcBef>
                        <a:spcAft>
                          <a:spcPts val="0"/>
                        </a:spcAft>
                        <a:buNone/>
                      </a:pPr>
                      <a:r>
                        <a:rPr lang="en-US" sz="1000"/>
                        <a:t>Cons</a:t>
                      </a:r>
                      <a:endParaRPr sz="1000"/>
                    </a:p>
                  </a:txBody>
                  <a:tcPr marT="19050" marB="19050" marR="28575" marL="28575" anchor="b">
                    <a:lnB cap="flat" cmpd="sng" w="9525">
                      <a:solidFill>
                        <a:srgbClr val="000000"/>
                      </a:solidFill>
                      <a:prstDash val="solid"/>
                      <a:round/>
                      <a:headEnd len="sm" w="sm" type="none"/>
                      <a:tailEnd len="sm" w="sm" type="none"/>
                    </a:lnB>
                    <a:extLst>
                      <a:ext uri="http://customooxmlschemas.google.com/">
                        <go:slidesCustomData xmlns:go="http://customooxmlschemas.google.com/" cellId="112:0:4"/>
                      </a:ext>
                    </a:extLst>
                  </a:tcPr>
                </a:tc>
              </a:tr>
              <a:tr h="504825">
                <a:tc>
                  <a:txBody>
                    <a:bodyPr/>
                    <a:lstStyle/>
                    <a:p>
                      <a:pPr indent="0" lvl="0" marL="0" rtl="0" algn="l">
                        <a:lnSpc>
                          <a:spcPct val="115000"/>
                        </a:lnSpc>
                        <a:spcBef>
                          <a:spcPts val="0"/>
                        </a:spcBef>
                        <a:spcAft>
                          <a:spcPts val="0"/>
                        </a:spcAft>
                        <a:buNone/>
                      </a:pPr>
                      <a:r>
                        <a:rPr lang="en-US" sz="1000"/>
                        <a:t>IGBT</a:t>
                      </a:r>
                      <a:endParaRPr sz="1000"/>
                    </a:p>
                  </a:txBody>
                  <a:tcPr marT="19050" marB="19050" marR="28575" marL="28575"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extLst>
                      <a:ext uri="http://customooxmlschemas.google.com/">
                        <go:slidesCustomData xmlns:go="http://customooxmlschemas.google.com/" cellId="112:1:0"/>
                      </a:ext>
                    </a:extLst>
                  </a:tcPr>
                </a:tc>
                <a:tc>
                  <a:txBody>
                    <a:bodyPr/>
                    <a:lstStyle/>
                    <a:p>
                      <a:pPr indent="0" lvl="0" marL="0" rtl="0" algn="l">
                        <a:lnSpc>
                          <a:spcPct val="115000"/>
                        </a:lnSpc>
                        <a:spcBef>
                          <a:spcPts val="0"/>
                        </a:spcBef>
                        <a:spcAft>
                          <a:spcPts val="0"/>
                        </a:spcAft>
                        <a:buNone/>
                      </a:pPr>
                      <a:r>
                        <a:rPr lang="en-US" sz="1000" u="sng">
                          <a:solidFill>
                            <a:schemeClr val="hlink"/>
                          </a:solidFill>
                          <a:hlinkClick r:id="rId3"/>
                        </a:rPr>
                        <a:t>STGW19NC60HD</a:t>
                      </a:r>
                      <a:endParaRPr sz="1000" u="sng">
                        <a:solidFill>
                          <a:schemeClr val="hlink"/>
                        </a:solidFill>
                      </a:endParaRPr>
                    </a:p>
                  </a:txBody>
                  <a:tcPr marT="19050" marB="19050" marR="28575" marL="28575" anchor="b">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extLst>
                      <a:ext uri="http://customooxmlschemas.google.com/">
                        <go:slidesCustomData xmlns:go="http://customooxmlschemas.google.com/" cellId="112:1:1"/>
                      </a:ext>
                    </a:extLst>
                  </a:tcPr>
                </a:tc>
                <a:tc>
                  <a:txBody>
                    <a:bodyPr/>
                    <a:lstStyle/>
                    <a:p>
                      <a:pPr indent="0" lvl="0" marL="0" rtl="0" algn="l">
                        <a:lnSpc>
                          <a:spcPct val="115000"/>
                        </a:lnSpc>
                        <a:spcBef>
                          <a:spcPts val="0"/>
                        </a:spcBef>
                        <a:spcAft>
                          <a:spcPts val="0"/>
                        </a:spcAft>
                        <a:buNone/>
                      </a:pPr>
                      <a:r>
                        <a:rPr lang="en-US" sz="1000"/>
                        <a:t>600V</a:t>
                      </a:r>
                      <a:endParaRPr sz="1000"/>
                    </a:p>
                    <a:p>
                      <a:pPr indent="0" lvl="0" marL="0" rtl="0" algn="l">
                        <a:lnSpc>
                          <a:spcPct val="115000"/>
                        </a:lnSpc>
                        <a:spcBef>
                          <a:spcPts val="0"/>
                        </a:spcBef>
                        <a:spcAft>
                          <a:spcPts val="0"/>
                        </a:spcAft>
                        <a:buNone/>
                      </a:pPr>
                      <a:r>
                        <a:rPr lang="en-US" sz="1000"/>
                        <a:t>19A</a:t>
                      </a:r>
                      <a:endParaRPr sz="1000"/>
                    </a:p>
                    <a:p>
                      <a:pPr indent="0" lvl="0" marL="0" rtl="0" algn="l">
                        <a:lnSpc>
                          <a:spcPct val="115000"/>
                        </a:lnSpc>
                        <a:spcBef>
                          <a:spcPts val="0"/>
                        </a:spcBef>
                        <a:spcAft>
                          <a:spcPts val="0"/>
                        </a:spcAft>
                        <a:buNone/>
                      </a:pPr>
                      <a:r>
                        <a:rPr lang="en-US" sz="1000"/>
                        <a:t>97ns Td off</a:t>
                      </a:r>
                      <a:endParaRPr sz="1000"/>
                    </a:p>
                  </a:txBody>
                  <a:tcPr marT="19050" marB="19050" marR="28575" marL="28575" anchor="b">
                    <a:lnT cap="flat" cmpd="sng" w="9525">
                      <a:solidFill>
                        <a:srgbClr val="000000"/>
                      </a:solidFill>
                      <a:prstDash val="solid"/>
                      <a:round/>
                      <a:headEnd len="sm" w="sm" type="none"/>
                      <a:tailEnd len="sm" w="sm" type="none"/>
                    </a:lnT>
                    <a:extLst>
                      <a:ext uri="http://customooxmlschemas.google.com/">
                        <go:slidesCustomData xmlns:go="http://customooxmlschemas.google.com/" cellId="112:1:2"/>
                      </a:ext>
                    </a:extLst>
                  </a:tcPr>
                </a:tc>
                <a:tc>
                  <a:txBody>
                    <a:bodyPr/>
                    <a:lstStyle/>
                    <a:p>
                      <a:pPr indent="0" lvl="0" marL="0" rtl="0" algn="l">
                        <a:lnSpc>
                          <a:spcPct val="115000"/>
                        </a:lnSpc>
                        <a:spcBef>
                          <a:spcPts val="0"/>
                        </a:spcBef>
                        <a:spcAft>
                          <a:spcPts val="0"/>
                        </a:spcAft>
                        <a:buNone/>
                      </a:pPr>
                      <a:r>
                        <a:rPr lang="en-US" sz="1000"/>
                        <a:t>$3.11 Per</a:t>
                      </a:r>
                      <a:endParaRPr sz="1000"/>
                    </a:p>
                    <a:p>
                      <a:pPr indent="0" lvl="0" marL="0" rtl="0" algn="l">
                        <a:lnSpc>
                          <a:spcPct val="115000"/>
                        </a:lnSpc>
                        <a:spcBef>
                          <a:spcPts val="0"/>
                        </a:spcBef>
                        <a:spcAft>
                          <a:spcPts val="0"/>
                        </a:spcAft>
                        <a:buNone/>
                      </a:pPr>
                      <a:r>
                        <a:rPr lang="en-US" sz="1000"/>
                        <a:t>$55.98 18x</a:t>
                      </a:r>
                      <a:endParaRPr sz="1000"/>
                    </a:p>
                  </a:txBody>
                  <a:tcPr marT="19050" marB="19050" marR="28575" marL="28575" anchor="b">
                    <a:lnT cap="flat" cmpd="sng" w="9525">
                      <a:solidFill>
                        <a:srgbClr val="000000"/>
                      </a:solidFill>
                      <a:prstDash val="solid"/>
                      <a:round/>
                      <a:headEnd len="sm" w="sm" type="none"/>
                      <a:tailEnd len="sm" w="sm" type="none"/>
                    </a:lnT>
                    <a:extLst>
                      <a:ext uri="http://customooxmlschemas.google.com/">
                        <go:slidesCustomData xmlns:go="http://customooxmlschemas.google.com/" cellId="112:1:3"/>
                      </a:ext>
                    </a:extLst>
                  </a:tcPr>
                </a:tc>
                <a:tc>
                  <a:txBody>
                    <a:bodyPr/>
                    <a:lstStyle/>
                    <a:p>
                      <a:pPr indent="0" lvl="0" marL="0" rtl="0" algn="l">
                        <a:lnSpc>
                          <a:spcPct val="115000"/>
                        </a:lnSpc>
                        <a:spcBef>
                          <a:spcPts val="0"/>
                        </a:spcBef>
                        <a:spcAft>
                          <a:spcPts val="0"/>
                        </a:spcAft>
                        <a:buNone/>
                      </a:pPr>
                      <a:r>
                        <a:rPr lang="en-US" sz="1000"/>
                        <a:t>Price</a:t>
                      </a:r>
                      <a:endParaRPr sz="1000"/>
                    </a:p>
                  </a:txBody>
                  <a:tcPr marT="19050" marB="19050" marR="28575" marL="28575" anchor="b">
                    <a:lnT cap="flat" cmpd="sng" w="9525">
                      <a:solidFill>
                        <a:srgbClr val="000000"/>
                      </a:solidFill>
                      <a:prstDash val="solid"/>
                      <a:round/>
                      <a:headEnd len="sm" w="sm" type="none"/>
                      <a:tailEnd len="sm" w="sm" type="none"/>
                    </a:lnT>
                    <a:extLst>
                      <a:ext uri="http://customooxmlschemas.google.com/">
                        <go:slidesCustomData xmlns:go="http://customooxmlschemas.google.com/" cellId="112:1:4"/>
                      </a:ext>
                    </a:extLst>
                  </a:tcPr>
                </a:tc>
              </a:tr>
              <a:tr h="504825">
                <a:tc>
                  <a:txBody>
                    <a:bodyPr/>
                    <a:lstStyle/>
                    <a:p>
                      <a:pPr indent="0" lvl="0" marL="0" rtl="0" algn="l">
                        <a:spcBef>
                          <a:spcPts val="0"/>
                        </a:spcBef>
                        <a:spcAft>
                          <a:spcPts val="0"/>
                        </a:spcAft>
                        <a:buNone/>
                      </a:pPr>
                      <a:r>
                        <a:t/>
                      </a:r>
                      <a:endParaRPr/>
                    </a:p>
                  </a:txBody>
                  <a:tcPr marT="19050" marB="19050" marR="28575" marL="28575" anchor="b">
                    <a:lnR cap="flat" cmpd="sng" w="9525">
                      <a:solidFill>
                        <a:srgbClr val="000000"/>
                      </a:solidFill>
                      <a:prstDash val="solid"/>
                      <a:round/>
                      <a:headEnd len="sm" w="sm" type="none"/>
                      <a:tailEnd len="sm" w="sm" type="none"/>
                    </a:lnR>
                    <a:extLst>
                      <a:ext uri="http://customooxmlschemas.google.com/">
                        <go:slidesCustomData xmlns:go="http://customooxmlschemas.google.com/" cellId="112:2:0"/>
                      </a:ext>
                    </a:extLst>
                  </a:tcPr>
                </a:tc>
                <a:tc>
                  <a:txBody>
                    <a:bodyPr/>
                    <a:lstStyle/>
                    <a:p>
                      <a:pPr indent="0" lvl="0" marL="0" rtl="0" algn="l">
                        <a:lnSpc>
                          <a:spcPct val="115000"/>
                        </a:lnSpc>
                        <a:spcBef>
                          <a:spcPts val="0"/>
                        </a:spcBef>
                        <a:spcAft>
                          <a:spcPts val="0"/>
                        </a:spcAft>
                        <a:buNone/>
                      </a:pPr>
                      <a:r>
                        <a:rPr lang="en-US" sz="1000" u="sng">
                          <a:solidFill>
                            <a:schemeClr val="hlink"/>
                          </a:solidFill>
                          <a:hlinkClick r:id="rId4"/>
                        </a:rPr>
                        <a:t>STGP19NC60HD</a:t>
                      </a:r>
                      <a:endParaRPr sz="1000" u="sng">
                        <a:solidFill>
                          <a:schemeClr val="hlink"/>
                        </a:solidFill>
                      </a:endParaRPr>
                    </a:p>
                  </a:txBody>
                  <a:tcPr marT="19050" marB="19050" marR="28575" marL="28575" anchor="b">
                    <a:lnL cap="flat" cmpd="sng" w="9525">
                      <a:solidFill>
                        <a:srgbClr val="000000"/>
                      </a:solidFill>
                      <a:prstDash val="solid"/>
                      <a:round/>
                      <a:headEnd len="sm" w="sm" type="none"/>
                      <a:tailEnd len="sm" w="sm" type="none"/>
                    </a:lnL>
                    <a:extLst>
                      <a:ext uri="http://customooxmlschemas.google.com/">
                        <go:slidesCustomData xmlns:go="http://customooxmlschemas.google.com/" cellId="112:2:1"/>
                      </a:ext>
                    </a:extLst>
                  </a:tcPr>
                </a:tc>
                <a:tc>
                  <a:txBody>
                    <a:bodyPr/>
                    <a:lstStyle/>
                    <a:p>
                      <a:pPr indent="0" lvl="0" marL="0" rtl="0" algn="l">
                        <a:lnSpc>
                          <a:spcPct val="115000"/>
                        </a:lnSpc>
                        <a:spcBef>
                          <a:spcPts val="0"/>
                        </a:spcBef>
                        <a:spcAft>
                          <a:spcPts val="0"/>
                        </a:spcAft>
                        <a:buNone/>
                      </a:pPr>
                      <a:r>
                        <a:rPr lang="en-US" sz="1000"/>
                        <a:t>600V</a:t>
                      </a:r>
                      <a:endParaRPr sz="1000"/>
                    </a:p>
                    <a:p>
                      <a:pPr indent="0" lvl="0" marL="0" rtl="0" algn="l">
                        <a:lnSpc>
                          <a:spcPct val="115000"/>
                        </a:lnSpc>
                        <a:spcBef>
                          <a:spcPts val="0"/>
                        </a:spcBef>
                        <a:spcAft>
                          <a:spcPts val="0"/>
                        </a:spcAft>
                        <a:buNone/>
                      </a:pPr>
                      <a:r>
                        <a:rPr lang="en-US" sz="1000"/>
                        <a:t>19A</a:t>
                      </a:r>
                      <a:endParaRPr sz="1000"/>
                    </a:p>
                    <a:p>
                      <a:pPr indent="0" lvl="0" marL="0" rtl="0" algn="l">
                        <a:lnSpc>
                          <a:spcPct val="115000"/>
                        </a:lnSpc>
                        <a:spcBef>
                          <a:spcPts val="0"/>
                        </a:spcBef>
                        <a:spcAft>
                          <a:spcPts val="0"/>
                        </a:spcAft>
                        <a:buNone/>
                      </a:pPr>
                      <a:r>
                        <a:rPr lang="en-US" sz="1000"/>
                        <a:t>97ns Td off</a:t>
                      </a:r>
                      <a:endParaRPr sz="1000"/>
                    </a:p>
                  </a:txBody>
                  <a:tcPr marT="19050" marB="19050" marR="28575" marL="28575" anchor="b">
                    <a:extLst>
                      <a:ext uri="http://customooxmlschemas.google.com/">
                        <go:slidesCustomData xmlns:go="http://customooxmlschemas.google.com/" cellId="112:2:2"/>
                      </a:ext>
                    </a:extLst>
                  </a:tcPr>
                </a:tc>
                <a:tc>
                  <a:txBody>
                    <a:bodyPr/>
                    <a:lstStyle/>
                    <a:p>
                      <a:pPr indent="0" lvl="0" marL="0" rtl="0" algn="l">
                        <a:lnSpc>
                          <a:spcPct val="115000"/>
                        </a:lnSpc>
                        <a:spcBef>
                          <a:spcPts val="0"/>
                        </a:spcBef>
                        <a:spcAft>
                          <a:spcPts val="0"/>
                        </a:spcAft>
                        <a:buNone/>
                      </a:pPr>
                      <a:r>
                        <a:rPr lang="en-US" sz="1000"/>
                        <a:t>$2.72 Per</a:t>
                      </a:r>
                      <a:endParaRPr sz="1000"/>
                    </a:p>
                    <a:p>
                      <a:pPr indent="0" lvl="0" marL="0" rtl="0" algn="l">
                        <a:lnSpc>
                          <a:spcPct val="115000"/>
                        </a:lnSpc>
                        <a:spcBef>
                          <a:spcPts val="0"/>
                        </a:spcBef>
                        <a:spcAft>
                          <a:spcPts val="0"/>
                        </a:spcAft>
                        <a:buNone/>
                      </a:pPr>
                      <a:r>
                        <a:rPr lang="en-US" sz="1000"/>
                        <a:t>$48.96 18x</a:t>
                      </a:r>
                      <a:endParaRPr sz="1000"/>
                    </a:p>
                  </a:txBody>
                  <a:tcPr marT="19050" marB="19050" marR="28575" marL="28575" anchor="b">
                    <a:extLst>
                      <a:ext uri="http://customooxmlschemas.google.com/">
                        <go:slidesCustomData xmlns:go="http://customooxmlschemas.google.com/" cellId="112:2:3"/>
                      </a:ext>
                    </a:extLst>
                  </a:tcPr>
                </a:tc>
                <a:tc>
                  <a:txBody>
                    <a:bodyPr/>
                    <a:lstStyle/>
                    <a:p>
                      <a:pPr indent="0" lvl="0" marL="0" rtl="0" algn="l">
                        <a:lnSpc>
                          <a:spcPct val="115000"/>
                        </a:lnSpc>
                        <a:spcBef>
                          <a:spcPts val="0"/>
                        </a:spcBef>
                        <a:spcAft>
                          <a:spcPts val="0"/>
                        </a:spcAft>
                        <a:buNone/>
                      </a:pPr>
                      <a:r>
                        <a:rPr lang="en-US" sz="1000"/>
                        <a:t>Price</a:t>
                      </a:r>
                      <a:endParaRPr sz="1000"/>
                    </a:p>
                  </a:txBody>
                  <a:tcPr marT="19050" marB="19050" marR="28575" marL="28575" anchor="b">
                    <a:extLst>
                      <a:ext uri="http://customooxmlschemas.google.com/">
                        <go:slidesCustomData xmlns:go="http://customooxmlschemas.google.com/" cellId="112:2:4"/>
                      </a:ext>
                    </a:extLst>
                  </a:tcPr>
                </a:tc>
              </a:tr>
              <a:tr h="657225">
                <a:tc>
                  <a:txBody>
                    <a:bodyPr/>
                    <a:lstStyle/>
                    <a:p>
                      <a:pPr indent="0" lvl="0" marL="0" rtl="0" algn="l">
                        <a:spcBef>
                          <a:spcPts val="0"/>
                        </a:spcBef>
                        <a:spcAft>
                          <a:spcPts val="0"/>
                        </a:spcAft>
                        <a:buNone/>
                      </a:pPr>
                      <a:r>
                        <a:t/>
                      </a:r>
                      <a:endParaRPr/>
                    </a:p>
                  </a:txBody>
                  <a:tcPr marT="19050" marB="19050" marR="28575" marL="28575" anchor="b">
                    <a:lnR cap="flat" cmpd="sng" w="9525">
                      <a:solidFill>
                        <a:srgbClr val="000000"/>
                      </a:solidFill>
                      <a:prstDash val="solid"/>
                      <a:round/>
                      <a:headEnd len="sm" w="sm" type="none"/>
                      <a:tailEnd len="sm" w="sm" type="none"/>
                    </a:lnR>
                    <a:extLst>
                      <a:ext uri="http://customooxmlschemas.google.com/">
                        <go:slidesCustomData xmlns:go="http://customooxmlschemas.google.com/" cellId="112:3:0"/>
                      </a:ext>
                    </a:extLst>
                  </a:tcPr>
                </a:tc>
                <a:tc>
                  <a:txBody>
                    <a:bodyPr/>
                    <a:lstStyle/>
                    <a:p>
                      <a:pPr indent="0" lvl="0" marL="0" rtl="0" algn="l">
                        <a:lnSpc>
                          <a:spcPct val="115000"/>
                        </a:lnSpc>
                        <a:spcBef>
                          <a:spcPts val="0"/>
                        </a:spcBef>
                        <a:spcAft>
                          <a:spcPts val="0"/>
                        </a:spcAft>
                        <a:buNone/>
                      </a:pPr>
                      <a:r>
                        <a:rPr lang="en-US" sz="1000" u="sng">
                          <a:solidFill>
                            <a:schemeClr val="hlink"/>
                          </a:solidFill>
                          <a:hlinkClick r:id="rId5"/>
                        </a:rPr>
                        <a:t>IKP10N60TXKSA1</a:t>
                      </a:r>
                      <a:endParaRPr sz="1000" u="sng">
                        <a:solidFill>
                          <a:schemeClr val="hlink"/>
                        </a:solidFill>
                      </a:endParaRPr>
                    </a:p>
                  </a:txBody>
                  <a:tcPr marT="19050" marB="19050" marR="28575" marL="28575" anchor="b">
                    <a:lnL cap="flat" cmpd="sng" w="9525">
                      <a:solidFill>
                        <a:srgbClr val="000000"/>
                      </a:solidFill>
                      <a:prstDash val="solid"/>
                      <a:round/>
                      <a:headEnd len="sm" w="sm" type="none"/>
                      <a:tailEnd len="sm" w="sm" type="none"/>
                    </a:lnL>
                    <a:extLst>
                      <a:ext uri="http://customooxmlschemas.google.com/">
                        <go:slidesCustomData xmlns:go="http://customooxmlschemas.google.com/" cellId="112:3:1"/>
                      </a:ext>
                    </a:extLst>
                  </a:tcPr>
                </a:tc>
                <a:tc>
                  <a:txBody>
                    <a:bodyPr/>
                    <a:lstStyle/>
                    <a:p>
                      <a:pPr indent="0" lvl="0" marL="0" rtl="0" algn="l">
                        <a:lnSpc>
                          <a:spcPct val="115000"/>
                        </a:lnSpc>
                        <a:spcBef>
                          <a:spcPts val="0"/>
                        </a:spcBef>
                        <a:spcAft>
                          <a:spcPts val="0"/>
                        </a:spcAft>
                        <a:buNone/>
                      </a:pPr>
                      <a:r>
                        <a:rPr lang="en-US" sz="1000"/>
                        <a:t>600V</a:t>
                      </a:r>
                      <a:endParaRPr sz="1000"/>
                    </a:p>
                    <a:p>
                      <a:pPr indent="0" lvl="0" marL="0" rtl="0" algn="l">
                        <a:lnSpc>
                          <a:spcPct val="115000"/>
                        </a:lnSpc>
                        <a:spcBef>
                          <a:spcPts val="0"/>
                        </a:spcBef>
                        <a:spcAft>
                          <a:spcPts val="0"/>
                        </a:spcAft>
                        <a:buNone/>
                      </a:pPr>
                      <a:r>
                        <a:rPr lang="en-US" sz="1000"/>
                        <a:t>10A</a:t>
                      </a:r>
                      <a:endParaRPr sz="1000"/>
                    </a:p>
                    <a:p>
                      <a:pPr indent="0" lvl="0" marL="0" rtl="0" algn="l">
                        <a:lnSpc>
                          <a:spcPct val="115000"/>
                        </a:lnSpc>
                        <a:spcBef>
                          <a:spcPts val="0"/>
                        </a:spcBef>
                        <a:spcAft>
                          <a:spcPts val="0"/>
                        </a:spcAft>
                        <a:buNone/>
                      </a:pPr>
                      <a:r>
                        <a:rPr lang="en-US" sz="1000"/>
                        <a:t>215ns Td off</a:t>
                      </a:r>
                      <a:endParaRPr sz="1000"/>
                    </a:p>
                    <a:p>
                      <a:pPr indent="0" lvl="0" marL="0" rtl="0" algn="l">
                        <a:lnSpc>
                          <a:spcPct val="115000"/>
                        </a:lnSpc>
                        <a:spcBef>
                          <a:spcPts val="0"/>
                        </a:spcBef>
                        <a:spcAft>
                          <a:spcPts val="0"/>
                        </a:spcAft>
                        <a:buNone/>
                      </a:pPr>
                      <a:r>
                        <a:rPr lang="en-US" sz="1000"/>
                        <a:t>5 μs Short Protection</a:t>
                      </a:r>
                      <a:endParaRPr sz="1000"/>
                    </a:p>
                  </a:txBody>
                  <a:tcPr marT="19050" marB="19050" marR="28575" marL="28575" anchor="b">
                    <a:extLst>
                      <a:ext uri="http://customooxmlschemas.google.com/">
                        <go:slidesCustomData xmlns:go="http://customooxmlschemas.google.com/" cellId="112:3:2"/>
                      </a:ext>
                    </a:extLst>
                  </a:tcPr>
                </a:tc>
                <a:tc>
                  <a:txBody>
                    <a:bodyPr/>
                    <a:lstStyle/>
                    <a:p>
                      <a:pPr indent="0" lvl="0" marL="0" rtl="0" algn="l">
                        <a:lnSpc>
                          <a:spcPct val="115000"/>
                        </a:lnSpc>
                        <a:spcBef>
                          <a:spcPts val="0"/>
                        </a:spcBef>
                        <a:spcAft>
                          <a:spcPts val="0"/>
                        </a:spcAft>
                        <a:buNone/>
                      </a:pPr>
                      <a:r>
                        <a:rPr lang="en-US" sz="1000"/>
                        <a:t>$1.73 Per</a:t>
                      </a:r>
                      <a:endParaRPr sz="1000"/>
                    </a:p>
                    <a:p>
                      <a:pPr indent="0" lvl="0" marL="0" rtl="0" algn="l">
                        <a:lnSpc>
                          <a:spcPct val="115000"/>
                        </a:lnSpc>
                        <a:spcBef>
                          <a:spcPts val="0"/>
                        </a:spcBef>
                        <a:spcAft>
                          <a:spcPts val="0"/>
                        </a:spcAft>
                        <a:buNone/>
                      </a:pPr>
                      <a:r>
                        <a:rPr lang="en-US" sz="1000"/>
                        <a:t>$31.14 18x</a:t>
                      </a:r>
                      <a:endParaRPr sz="1000"/>
                    </a:p>
                  </a:txBody>
                  <a:tcPr marT="19050" marB="19050" marR="28575" marL="28575" anchor="b">
                    <a:extLst>
                      <a:ext uri="http://customooxmlschemas.google.com/">
                        <go:slidesCustomData xmlns:go="http://customooxmlschemas.google.com/" cellId="112:3:3"/>
                      </a:ext>
                    </a:extLst>
                  </a:tcPr>
                </a:tc>
                <a:tc>
                  <a:txBody>
                    <a:bodyPr/>
                    <a:lstStyle/>
                    <a:p>
                      <a:pPr indent="0" lvl="0" marL="0" rtl="0" algn="l">
                        <a:lnSpc>
                          <a:spcPct val="115000"/>
                        </a:lnSpc>
                        <a:spcBef>
                          <a:spcPts val="0"/>
                        </a:spcBef>
                        <a:spcAft>
                          <a:spcPts val="0"/>
                        </a:spcAft>
                        <a:buNone/>
                      </a:pPr>
                      <a:r>
                        <a:rPr lang="en-US" sz="1000"/>
                        <a:t>Price</a:t>
                      </a:r>
                      <a:endParaRPr sz="1000"/>
                    </a:p>
                    <a:p>
                      <a:pPr indent="0" lvl="0" marL="0" rtl="0" algn="l">
                        <a:lnSpc>
                          <a:spcPct val="115000"/>
                        </a:lnSpc>
                        <a:spcBef>
                          <a:spcPts val="0"/>
                        </a:spcBef>
                        <a:spcAft>
                          <a:spcPts val="0"/>
                        </a:spcAft>
                        <a:buNone/>
                      </a:pPr>
                      <a:r>
                        <a:rPr lang="en-US" sz="1000"/>
                        <a:t>Slow Td off</a:t>
                      </a:r>
                      <a:endParaRPr sz="1000"/>
                    </a:p>
                  </a:txBody>
                  <a:tcPr marT="19050" marB="19050" marR="28575" marL="28575" anchor="b">
                    <a:extLst>
                      <a:ext uri="http://customooxmlschemas.google.com/">
                        <go:slidesCustomData xmlns:go="http://customooxmlschemas.google.com/" cellId="112:3:4"/>
                      </a:ext>
                    </a:extLst>
                  </a:tcPr>
                </a:tc>
              </a:tr>
              <a:tr h="657225">
                <a:tc>
                  <a:txBody>
                    <a:bodyPr/>
                    <a:lstStyle/>
                    <a:p>
                      <a:pPr indent="0" lvl="0" marL="0" rtl="0" algn="l">
                        <a:spcBef>
                          <a:spcPts val="0"/>
                        </a:spcBef>
                        <a:spcAft>
                          <a:spcPts val="0"/>
                        </a:spcAft>
                        <a:buNone/>
                      </a:pPr>
                      <a:r>
                        <a:t/>
                      </a:r>
                      <a:endParaRPr/>
                    </a:p>
                  </a:txBody>
                  <a:tcPr marT="19050" marB="19050" marR="28575" marL="28575" anchor="b">
                    <a:lnR cap="flat" cmpd="sng" w="9525">
                      <a:solidFill>
                        <a:srgbClr val="000000"/>
                      </a:solidFill>
                      <a:prstDash val="solid"/>
                      <a:round/>
                      <a:headEnd len="sm" w="sm" type="none"/>
                      <a:tailEnd len="sm" w="sm" type="none"/>
                    </a:lnR>
                    <a:extLst>
                      <a:ext uri="http://customooxmlschemas.google.com/">
                        <go:slidesCustomData xmlns:go="http://customooxmlschemas.google.com/" cellId="112:4:0"/>
                      </a:ext>
                    </a:extLst>
                  </a:tcPr>
                </a:tc>
                <a:tc>
                  <a:txBody>
                    <a:bodyPr/>
                    <a:lstStyle/>
                    <a:p>
                      <a:pPr indent="0" lvl="0" marL="0" rtl="0" algn="l">
                        <a:lnSpc>
                          <a:spcPct val="115000"/>
                        </a:lnSpc>
                        <a:spcBef>
                          <a:spcPts val="0"/>
                        </a:spcBef>
                        <a:spcAft>
                          <a:spcPts val="0"/>
                        </a:spcAft>
                        <a:buNone/>
                      </a:pPr>
                      <a:r>
                        <a:rPr lang="en-US" sz="1000" u="sng">
                          <a:solidFill>
                            <a:schemeClr val="hlink"/>
                          </a:solidFill>
                          <a:hlinkClick r:id="rId6"/>
                        </a:rPr>
                        <a:t>STGF10M65DF2</a:t>
                      </a:r>
                      <a:endParaRPr sz="1000" u="sng">
                        <a:solidFill>
                          <a:schemeClr val="hlink"/>
                        </a:solidFill>
                      </a:endParaRPr>
                    </a:p>
                  </a:txBody>
                  <a:tcPr marT="19050" marB="19050" marR="28575" marL="28575" anchor="b">
                    <a:lnL cap="flat" cmpd="sng" w="9525">
                      <a:solidFill>
                        <a:srgbClr val="000000"/>
                      </a:solidFill>
                      <a:prstDash val="solid"/>
                      <a:round/>
                      <a:headEnd len="sm" w="sm" type="none"/>
                      <a:tailEnd len="sm" w="sm" type="none"/>
                    </a:lnL>
                    <a:solidFill>
                      <a:srgbClr val="B6D7A8"/>
                    </a:solidFill>
                    <a:extLst>
                      <a:ext uri="http://customooxmlschemas.google.com/">
                        <go:slidesCustomData xmlns:go="http://customooxmlschemas.google.com/" cellId="112:4:1"/>
                      </a:ext>
                    </a:extLst>
                  </a:tcPr>
                </a:tc>
                <a:tc>
                  <a:txBody>
                    <a:bodyPr/>
                    <a:lstStyle/>
                    <a:p>
                      <a:pPr indent="0" lvl="0" marL="0" rtl="0" algn="l">
                        <a:lnSpc>
                          <a:spcPct val="115000"/>
                        </a:lnSpc>
                        <a:spcBef>
                          <a:spcPts val="0"/>
                        </a:spcBef>
                        <a:spcAft>
                          <a:spcPts val="0"/>
                        </a:spcAft>
                        <a:buNone/>
                      </a:pPr>
                      <a:r>
                        <a:rPr lang="en-US" sz="1000"/>
                        <a:t>650V</a:t>
                      </a:r>
                      <a:endParaRPr sz="1000"/>
                    </a:p>
                    <a:p>
                      <a:pPr indent="0" lvl="0" marL="0" rtl="0" algn="l">
                        <a:lnSpc>
                          <a:spcPct val="115000"/>
                        </a:lnSpc>
                        <a:spcBef>
                          <a:spcPts val="0"/>
                        </a:spcBef>
                        <a:spcAft>
                          <a:spcPts val="0"/>
                        </a:spcAft>
                        <a:buNone/>
                      </a:pPr>
                      <a:r>
                        <a:rPr lang="en-US" sz="1000"/>
                        <a:t>10A</a:t>
                      </a:r>
                      <a:endParaRPr sz="1000"/>
                    </a:p>
                    <a:p>
                      <a:pPr indent="0" lvl="0" marL="0" rtl="0" algn="l">
                        <a:lnSpc>
                          <a:spcPct val="115000"/>
                        </a:lnSpc>
                        <a:spcBef>
                          <a:spcPts val="0"/>
                        </a:spcBef>
                        <a:spcAft>
                          <a:spcPts val="0"/>
                        </a:spcAft>
                        <a:buNone/>
                      </a:pPr>
                      <a:r>
                        <a:rPr lang="en-US" sz="1000"/>
                        <a:t>96ns Td off</a:t>
                      </a:r>
                      <a:endParaRPr sz="1000"/>
                    </a:p>
                    <a:p>
                      <a:pPr indent="0" lvl="0" marL="0" rtl="0" algn="l">
                        <a:lnSpc>
                          <a:spcPct val="115000"/>
                        </a:lnSpc>
                        <a:spcBef>
                          <a:spcPts val="0"/>
                        </a:spcBef>
                        <a:spcAft>
                          <a:spcPts val="0"/>
                        </a:spcAft>
                        <a:buNone/>
                      </a:pPr>
                      <a:r>
                        <a:rPr lang="en-US" sz="1000"/>
                        <a:t>6 μs Short Protection</a:t>
                      </a:r>
                      <a:endParaRPr sz="1000"/>
                    </a:p>
                  </a:txBody>
                  <a:tcPr marT="19050" marB="19050" marR="28575" marL="28575" anchor="b">
                    <a:solidFill>
                      <a:srgbClr val="B6D7A8"/>
                    </a:solidFill>
                    <a:extLst>
                      <a:ext uri="http://customooxmlschemas.google.com/">
                        <go:slidesCustomData xmlns:go="http://customooxmlschemas.google.com/" cellId="112:4:2"/>
                      </a:ext>
                    </a:extLst>
                  </a:tcPr>
                </a:tc>
                <a:tc>
                  <a:txBody>
                    <a:bodyPr/>
                    <a:lstStyle/>
                    <a:p>
                      <a:pPr indent="0" lvl="0" marL="0" rtl="0" algn="l">
                        <a:lnSpc>
                          <a:spcPct val="115000"/>
                        </a:lnSpc>
                        <a:spcBef>
                          <a:spcPts val="0"/>
                        </a:spcBef>
                        <a:spcAft>
                          <a:spcPts val="0"/>
                        </a:spcAft>
                        <a:buNone/>
                      </a:pPr>
                      <a:r>
                        <a:rPr lang="en-US" sz="1000"/>
                        <a:t>$1.25 Per</a:t>
                      </a:r>
                      <a:endParaRPr sz="1000"/>
                    </a:p>
                    <a:p>
                      <a:pPr indent="0" lvl="0" marL="0" rtl="0" algn="l">
                        <a:lnSpc>
                          <a:spcPct val="115000"/>
                        </a:lnSpc>
                        <a:spcBef>
                          <a:spcPts val="0"/>
                        </a:spcBef>
                        <a:spcAft>
                          <a:spcPts val="0"/>
                        </a:spcAft>
                        <a:buNone/>
                      </a:pPr>
                      <a:r>
                        <a:rPr lang="en-US" sz="1000"/>
                        <a:t>$22.50 18x</a:t>
                      </a:r>
                      <a:endParaRPr sz="1000"/>
                    </a:p>
                  </a:txBody>
                  <a:tcPr marT="19050" marB="19050" marR="28575" marL="28575" anchor="b">
                    <a:solidFill>
                      <a:srgbClr val="B6D7A8"/>
                    </a:solidFill>
                    <a:extLst>
                      <a:ext uri="http://customooxmlschemas.google.com/">
                        <go:slidesCustomData xmlns:go="http://customooxmlschemas.google.com/" cellId="112:4:3"/>
                      </a:ext>
                    </a:extLst>
                  </a:tcPr>
                </a:tc>
                <a:tc>
                  <a:txBody>
                    <a:bodyPr/>
                    <a:lstStyle/>
                    <a:p>
                      <a:pPr indent="0" lvl="0" marL="0" rtl="0" algn="l">
                        <a:lnSpc>
                          <a:spcPct val="115000"/>
                        </a:lnSpc>
                        <a:spcBef>
                          <a:spcPts val="0"/>
                        </a:spcBef>
                        <a:spcAft>
                          <a:spcPts val="0"/>
                        </a:spcAft>
                        <a:buNone/>
                      </a:pPr>
                      <a:r>
                        <a:rPr lang="en-US" sz="1000"/>
                        <a:t>Plastic Packaging</a:t>
                      </a:r>
                      <a:endParaRPr sz="1000"/>
                    </a:p>
                  </a:txBody>
                  <a:tcPr marT="19050" marB="19050" marR="28575" marL="28575" anchor="b">
                    <a:solidFill>
                      <a:srgbClr val="B6D7A8"/>
                    </a:solidFill>
                    <a:extLst>
                      <a:ext uri="http://customooxmlschemas.google.com/">
                        <go:slidesCustomData xmlns:go="http://customooxmlschemas.google.com/" cellId="112:4:4"/>
                      </a:ext>
                    </a:extLst>
                  </a:tcPr>
                </a:tc>
              </a:tr>
              <a:tr h="352425">
                <a:tc>
                  <a:txBody>
                    <a:bodyPr/>
                    <a:lstStyle/>
                    <a:p>
                      <a:pPr indent="0" lvl="0" marL="0" rtl="0" algn="l">
                        <a:lnSpc>
                          <a:spcPct val="115000"/>
                        </a:lnSpc>
                        <a:spcBef>
                          <a:spcPts val="0"/>
                        </a:spcBef>
                        <a:spcAft>
                          <a:spcPts val="0"/>
                        </a:spcAft>
                        <a:buNone/>
                      </a:pPr>
                      <a:r>
                        <a:rPr lang="en-US" sz="1000"/>
                        <a:t>Gate Drivers</a:t>
                      </a:r>
                      <a:endParaRPr sz="1000"/>
                    </a:p>
                  </a:txBody>
                  <a:tcPr marT="19050" marB="19050" marR="28575" marL="28575" anchor="b">
                    <a:lnR cap="flat" cmpd="sng" w="9525">
                      <a:solidFill>
                        <a:srgbClr val="000000"/>
                      </a:solidFill>
                      <a:prstDash val="solid"/>
                      <a:round/>
                      <a:headEnd len="sm" w="sm" type="none"/>
                      <a:tailEnd len="sm" w="sm" type="none"/>
                    </a:lnR>
                    <a:extLst>
                      <a:ext uri="http://customooxmlschemas.google.com/">
                        <go:slidesCustomData xmlns:go="http://customooxmlschemas.google.com/" cellId="112:5:0"/>
                      </a:ext>
                    </a:extLst>
                  </a:tcPr>
                </a:tc>
                <a:tc>
                  <a:txBody>
                    <a:bodyPr/>
                    <a:lstStyle/>
                    <a:p>
                      <a:pPr indent="0" lvl="0" marL="0" rtl="0" algn="l">
                        <a:lnSpc>
                          <a:spcPct val="115000"/>
                        </a:lnSpc>
                        <a:spcBef>
                          <a:spcPts val="0"/>
                        </a:spcBef>
                        <a:spcAft>
                          <a:spcPts val="0"/>
                        </a:spcAft>
                        <a:buNone/>
                      </a:pPr>
                      <a:r>
                        <a:rPr lang="en-US" sz="1100" u="sng">
                          <a:solidFill>
                            <a:schemeClr val="hlink"/>
                          </a:solidFill>
                          <a:hlinkClick r:id="rId7"/>
                        </a:rPr>
                        <a:t>HCPL-3150-000E</a:t>
                      </a:r>
                      <a:endParaRPr sz="1100" u="sng">
                        <a:solidFill>
                          <a:schemeClr val="hlink"/>
                        </a:solidFill>
                      </a:endParaRPr>
                    </a:p>
                  </a:txBody>
                  <a:tcPr marT="19050" marB="19050" marR="28575" marL="28575" anchor="b">
                    <a:lnL cap="flat" cmpd="sng" w="9525">
                      <a:solidFill>
                        <a:srgbClr val="000000"/>
                      </a:solidFill>
                      <a:prstDash val="solid"/>
                      <a:round/>
                      <a:headEnd len="sm" w="sm" type="none"/>
                      <a:tailEnd len="sm" w="sm" type="none"/>
                    </a:lnL>
                    <a:extLst>
                      <a:ext uri="http://customooxmlschemas.google.com/">
                        <go:slidesCustomData xmlns:go="http://customooxmlschemas.google.com/" cellId="112:5:1"/>
                      </a:ext>
                    </a:extLst>
                  </a:tcPr>
                </a:tc>
                <a:tc>
                  <a:txBody>
                    <a:bodyPr/>
                    <a:lstStyle/>
                    <a:p>
                      <a:pPr indent="0" lvl="0" marL="0" rtl="0" algn="l">
                        <a:lnSpc>
                          <a:spcPct val="115000"/>
                        </a:lnSpc>
                        <a:spcBef>
                          <a:spcPts val="0"/>
                        </a:spcBef>
                        <a:spcAft>
                          <a:spcPts val="0"/>
                        </a:spcAft>
                        <a:buNone/>
                      </a:pPr>
                      <a:r>
                        <a:rPr lang="en-US" sz="1000"/>
                        <a:t>0.6 A max output</a:t>
                      </a:r>
                      <a:endParaRPr sz="1000"/>
                    </a:p>
                    <a:p>
                      <a:pPr indent="0" lvl="0" marL="0" rtl="0" algn="l">
                        <a:lnSpc>
                          <a:spcPct val="115000"/>
                        </a:lnSpc>
                        <a:spcBef>
                          <a:spcPts val="0"/>
                        </a:spcBef>
                        <a:spcAft>
                          <a:spcPts val="0"/>
                        </a:spcAft>
                        <a:buNone/>
                      </a:pPr>
                      <a:r>
                        <a:rPr lang="en-US" sz="1000"/>
                        <a:t>0.5 A min output</a:t>
                      </a:r>
                      <a:endParaRPr sz="1000"/>
                    </a:p>
                  </a:txBody>
                  <a:tcPr marT="19050" marB="19050" marR="28575" marL="28575" anchor="b">
                    <a:extLst>
                      <a:ext uri="http://customooxmlschemas.google.com/">
                        <go:slidesCustomData xmlns:go="http://customooxmlschemas.google.com/" cellId="112:5:2"/>
                      </a:ext>
                    </a:extLst>
                  </a:tcPr>
                </a:tc>
                <a:tc>
                  <a:txBody>
                    <a:bodyPr/>
                    <a:lstStyle/>
                    <a:p>
                      <a:pPr indent="0" lvl="0" marL="0" rtl="0" algn="l">
                        <a:lnSpc>
                          <a:spcPct val="115000"/>
                        </a:lnSpc>
                        <a:spcBef>
                          <a:spcPts val="0"/>
                        </a:spcBef>
                        <a:spcAft>
                          <a:spcPts val="0"/>
                        </a:spcAft>
                        <a:buNone/>
                      </a:pPr>
                      <a:r>
                        <a:rPr lang="en-US" sz="1000"/>
                        <a:t>$3.26 per</a:t>
                      </a:r>
                      <a:endParaRPr sz="1000"/>
                    </a:p>
                    <a:p>
                      <a:pPr indent="0" lvl="0" marL="0" rtl="0" algn="l">
                        <a:lnSpc>
                          <a:spcPct val="115000"/>
                        </a:lnSpc>
                        <a:spcBef>
                          <a:spcPts val="0"/>
                        </a:spcBef>
                        <a:spcAft>
                          <a:spcPts val="0"/>
                        </a:spcAft>
                        <a:buNone/>
                      </a:pPr>
                      <a:r>
                        <a:rPr lang="en-US" sz="1000"/>
                        <a:t>$58.68 18x</a:t>
                      </a:r>
                      <a:endParaRPr sz="1000"/>
                    </a:p>
                  </a:txBody>
                  <a:tcPr marT="19050" marB="19050" marR="28575" marL="28575" anchor="b">
                    <a:extLst>
                      <a:ext uri="http://customooxmlschemas.google.com/">
                        <go:slidesCustomData xmlns:go="http://customooxmlschemas.google.com/" cellId="112:5:3"/>
                      </a:ext>
                    </a:extLst>
                  </a:tcPr>
                </a:tc>
                <a:tc>
                  <a:txBody>
                    <a:bodyPr/>
                    <a:lstStyle/>
                    <a:p>
                      <a:pPr indent="0" lvl="0" marL="0" rtl="0" algn="l">
                        <a:lnSpc>
                          <a:spcPct val="115000"/>
                        </a:lnSpc>
                        <a:spcBef>
                          <a:spcPts val="0"/>
                        </a:spcBef>
                        <a:spcAft>
                          <a:spcPts val="0"/>
                        </a:spcAft>
                        <a:buNone/>
                      </a:pPr>
                      <a:r>
                        <a:rPr lang="en-US" sz="1000"/>
                        <a:t>Price</a:t>
                      </a:r>
                      <a:endParaRPr sz="1000"/>
                    </a:p>
                  </a:txBody>
                  <a:tcPr marT="19050" marB="19050" marR="28575" marL="28575" anchor="b">
                    <a:extLst>
                      <a:ext uri="http://customooxmlschemas.google.com/">
                        <go:slidesCustomData xmlns:go="http://customooxmlschemas.google.com/" cellId="112:5:4"/>
                      </a:ext>
                    </a:extLst>
                  </a:tcPr>
                </a:tc>
              </a:tr>
              <a:tr h="657225">
                <a:tc>
                  <a:txBody>
                    <a:bodyPr/>
                    <a:lstStyle/>
                    <a:p>
                      <a:pPr indent="0" lvl="0" marL="0" rtl="0" algn="l">
                        <a:spcBef>
                          <a:spcPts val="0"/>
                        </a:spcBef>
                        <a:spcAft>
                          <a:spcPts val="0"/>
                        </a:spcAft>
                        <a:buNone/>
                      </a:pPr>
                      <a:r>
                        <a:t/>
                      </a:r>
                      <a:endParaRPr/>
                    </a:p>
                  </a:txBody>
                  <a:tcPr marT="19050" marB="19050" marR="28575" marL="28575" anchor="b">
                    <a:lnR cap="flat" cmpd="sng" w="9525">
                      <a:solidFill>
                        <a:srgbClr val="000000"/>
                      </a:solidFill>
                      <a:prstDash val="solid"/>
                      <a:round/>
                      <a:headEnd len="sm" w="sm" type="none"/>
                      <a:tailEnd len="sm" w="sm" type="none"/>
                    </a:lnR>
                    <a:extLst>
                      <a:ext uri="http://customooxmlschemas.google.com/">
                        <go:slidesCustomData xmlns:go="http://customooxmlschemas.google.com/" cellId="112:6:0"/>
                      </a:ext>
                    </a:extLst>
                  </a:tcPr>
                </a:tc>
                <a:tc>
                  <a:txBody>
                    <a:bodyPr/>
                    <a:lstStyle/>
                    <a:p>
                      <a:pPr indent="0" lvl="0" marL="0" rtl="0" algn="l">
                        <a:lnSpc>
                          <a:spcPct val="115000"/>
                        </a:lnSpc>
                        <a:spcBef>
                          <a:spcPts val="0"/>
                        </a:spcBef>
                        <a:spcAft>
                          <a:spcPts val="0"/>
                        </a:spcAft>
                        <a:buNone/>
                      </a:pPr>
                      <a:r>
                        <a:rPr lang="en-US" sz="1100" u="sng">
                          <a:solidFill>
                            <a:schemeClr val="hlink"/>
                          </a:solidFill>
                          <a:hlinkClick r:id="rId8"/>
                        </a:rPr>
                        <a:t>HCPL-315J-500E</a:t>
                      </a:r>
                      <a:endParaRPr sz="1100" u="sng">
                        <a:solidFill>
                          <a:schemeClr val="hlink"/>
                        </a:solidFill>
                      </a:endParaRPr>
                    </a:p>
                  </a:txBody>
                  <a:tcPr marT="19050" marB="19050" marR="28575" marL="28575" anchor="b">
                    <a:lnL cap="flat" cmpd="sng" w="9525">
                      <a:solidFill>
                        <a:srgbClr val="000000"/>
                      </a:solidFill>
                      <a:prstDash val="solid"/>
                      <a:round/>
                      <a:headEnd len="sm" w="sm" type="none"/>
                      <a:tailEnd len="sm" w="sm" type="none"/>
                    </a:lnL>
                    <a:extLst>
                      <a:ext uri="http://customooxmlschemas.google.com/">
                        <go:slidesCustomData xmlns:go="http://customooxmlschemas.google.com/" cellId="112:6:1"/>
                      </a:ext>
                    </a:extLst>
                  </a:tcPr>
                </a:tc>
                <a:tc>
                  <a:txBody>
                    <a:bodyPr/>
                    <a:lstStyle/>
                    <a:p>
                      <a:pPr indent="0" lvl="0" marL="0" rtl="0" algn="l">
                        <a:lnSpc>
                          <a:spcPct val="115000"/>
                        </a:lnSpc>
                        <a:spcBef>
                          <a:spcPts val="0"/>
                        </a:spcBef>
                        <a:spcAft>
                          <a:spcPts val="0"/>
                        </a:spcAft>
                        <a:buNone/>
                      </a:pPr>
                      <a:r>
                        <a:rPr lang="en-US" sz="1000"/>
                        <a:t>0.6 A max output</a:t>
                      </a:r>
                      <a:endParaRPr sz="1000"/>
                    </a:p>
                    <a:p>
                      <a:pPr indent="0" lvl="0" marL="0" rtl="0" algn="l">
                        <a:lnSpc>
                          <a:spcPct val="115000"/>
                        </a:lnSpc>
                        <a:spcBef>
                          <a:spcPts val="0"/>
                        </a:spcBef>
                        <a:spcAft>
                          <a:spcPts val="0"/>
                        </a:spcAft>
                        <a:buNone/>
                      </a:pPr>
                      <a:r>
                        <a:rPr lang="en-US" sz="1000"/>
                        <a:t>0.5 A min output</a:t>
                      </a:r>
                      <a:endParaRPr sz="1000"/>
                    </a:p>
                    <a:p>
                      <a:pPr indent="0" lvl="0" marL="0" rtl="0" algn="l">
                        <a:lnSpc>
                          <a:spcPct val="115000"/>
                        </a:lnSpc>
                        <a:spcBef>
                          <a:spcPts val="0"/>
                        </a:spcBef>
                        <a:spcAft>
                          <a:spcPts val="0"/>
                        </a:spcAft>
                        <a:buNone/>
                      </a:pPr>
                      <a:r>
                        <a:rPr lang="en-US" sz="1000"/>
                        <a:t>2 Gate Drivers</a:t>
                      </a:r>
                      <a:endParaRPr sz="1000"/>
                    </a:p>
                    <a:p>
                      <a:pPr indent="0" lvl="0" marL="0" rtl="0" algn="l">
                        <a:lnSpc>
                          <a:spcPct val="115000"/>
                        </a:lnSpc>
                        <a:spcBef>
                          <a:spcPts val="0"/>
                        </a:spcBef>
                        <a:spcAft>
                          <a:spcPts val="0"/>
                        </a:spcAft>
                        <a:buNone/>
                      </a:pPr>
                      <a:r>
                        <a:rPr lang="en-US" sz="1000"/>
                        <a:t>Less Components</a:t>
                      </a:r>
                      <a:endParaRPr sz="1000"/>
                    </a:p>
                  </a:txBody>
                  <a:tcPr marT="19050" marB="19050" marR="28575" marL="28575" anchor="b">
                    <a:extLst>
                      <a:ext uri="http://customooxmlschemas.google.com/">
                        <go:slidesCustomData xmlns:go="http://customooxmlschemas.google.com/" cellId="112:6:2"/>
                      </a:ext>
                    </a:extLst>
                  </a:tcPr>
                </a:tc>
                <a:tc>
                  <a:txBody>
                    <a:bodyPr/>
                    <a:lstStyle/>
                    <a:p>
                      <a:pPr indent="0" lvl="0" marL="0" rtl="0" algn="l">
                        <a:lnSpc>
                          <a:spcPct val="115000"/>
                        </a:lnSpc>
                        <a:spcBef>
                          <a:spcPts val="0"/>
                        </a:spcBef>
                        <a:spcAft>
                          <a:spcPts val="0"/>
                        </a:spcAft>
                        <a:buNone/>
                      </a:pPr>
                      <a:r>
                        <a:rPr lang="en-US" sz="1000"/>
                        <a:t>$6.87 per</a:t>
                      </a:r>
                      <a:endParaRPr sz="1000"/>
                    </a:p>
                    <a:p>
                      <a:pPr indent="0" lvl="0" marL="0" rtl="0" algn="l">
                        <a:lnSpc>
                          <a:spcPct val="115000"/>
                        </a:lnSpc>
                        <a:spcBef>
                          <a:spcPts val="0"/>
                        </a:spcBef>
                        <a:spcAft>
                          <a:spcPts val="0"/>
                        </a:spcAft>
                        <a:buNone/>
                      </a:pPr>
                      <a:r>
                        <a:rPr lang="en-US" sz="1000"/>
                        <a:t>$49.84 10x</a:t>
                      </a:r>
                      <a:endParaRPr sz="1000"/>
                    </a:p>
                  </a:txBody>
                  <a:tcPr marT="19050" marB="19050" marR="28575" marL="28575" anchor="b">
                    <a:extLst>
                      <a:ext uri="http://customooxmlschemas.google.com/">
                        <go:slidesCustomData xmlns:go="http://customooxmlschemas.google.com/" cellId="112:6:3"/>
                      </a:ext>
                    </a:extLst>
                  </a:tcPr>
                </a:tc>
                <a:tc>
                  <a:txBody>
                    <a:bodyPr/>
                    <a:lstStyle/>
                    <a:p>
                      <a:pPr indent="0" lvl="0" marL="0" rtl="0" algn="l">
                        <a:lnSpc>
                          <a:spcPct val="115000"/>
                        </a:lnSpc>
                        <a:spcBef>
                          <a:spcPts val="0"/>
                        </a:spcBef>
                        <a:spcAft>
                          <a:spcPts val="0"/>
                        </a:spcAft>
                        <a:buNone/>
                      </a:pPr>
                      <a:r>
                        <a:rPr lang="en-US" sz="1000"/>
                        <a:t>Price</a:t>
                      </a:r>
                      <a:endParaRPr sz="1000"/>
                    </a:p>
                  </a:txBody>
                  <a:tcPr marT="19050" marB="19050" marR="28575" marL="28575" anchor="b">
                    <a:extLst>
                      <a:ext uri="http://customooxmlschemas.google.com/">
                        <go:slidesCustomData xmlns:go="http://customooxmlschemas.google.com/" cellId="112:6:4"/>
                      </a:ext>
                    </a:extLst>
                  </a:tcPr>
                </a:tc>
              </a:tr>
              <a:tr h="352425">
                <a:tc>
                  <a:txBody>
                    <a:bodyPr/>
                    <a:lstStyle/>
                    <a:p>
                      <a:pPr indent="0" lvl="0" marL="0" rtl="0" algn="l">
                        <a:spcBef>
                          <a:spcPts val="0"/>
                        </a:spcBef>
                        <a:spcAft>
                          <a:spcPts val="0"/>
                        </a:spcAft>
                        <a:buNone/>
                      </a:pPr>
                      <a:r>
                        <a:t/>
                      </a:r>
                      <a:endParaRPr/>
                    </a:p>
                  </a:txBody>
                  <a:tcPr marT="19050" marB="19050" marR="28575" marL="28575" anchor="b">
                    <a:lnR cap="flat" cmpd="sng" w="9525">
                      <a:solidFill>
                        <a:srgbClr val="000000"/>
                      </a:solidFill>
                      <a:prstDash val="solid"/>
                      <a:round/>
                      <a:headEnd len="sm" w="sm" type="none"/>
                      <a:tailEnd len="sm" w="sm" type="none"/>
                    </a:lnR>
                    <a:extLst>
                      <a:ext uri="http://customooxmlschemas.google.com/">
                        <go:slidesCustomData xmlns:go="http://customooxmlschemas.google.com/" cellId="112:7:0"/>
                      </a:ext>
                    </a:extLst>
                  </a:tcPr>
                </a:tc>
                <a:tc>
                  <a:txBody>
                    <a:bodyPr/>
                    <a:lstStyle/>
                    <a:p>
                      <a:pPr indent="0" lvl="0" marL="0" rtl="0" algn="l">
                        <a:lnSpc>
                          <a:spcPct val="115000"/>
                        </a:lnSpc>
                        <a:spcBef>
                          <a:spcPts val="0"/>
                        </a:spcBef>
                        <a:spcAft>
                          <a:spcPts val="0"/>
                        </a:spcAft>
                        <a:buNone/>
                      </a:pPr>
                      <a:r>
                        <a:rPr lang="en-US" sz="1000" u="sng">
                          <a:solidFill>
                            <a:schemeClr val="hlink"/>
                          </a:solidFill>
                          <a:hlinkClick r:id="rId9"/>
                        </a:rPr>
                        <a:t>HCPL-0302-000E</a:t>
                      </a:r>
                      <a:endParaRPr sz="1000" u="sng">
                        <a:solidFill>
                          <a:schemeClr val="hlink"/>
                        </a:solidFill>
                      </a:endParaRPr>
                    </a:p>
                  </a:txBody>
                  <a:tcPr marT="19050" marB="19050" marR="28575" marL="28575" anchor="b">
                    <a:lnL cap="flat" cmpd="sng" w="9525">
                      <a:solidFill>
                        <a:srgbClr val="000000"/>
                      </a:solidFill>
                      <a:prstDash val="solid"/>
                      <a:round/>
                      <a:headEnd len="sm" w="sm" type="none"/>
                      <a:tailEnd len="sm" w="sm" type="none"/>
                    </a:lnL>
                    <a:extLst>
                      <a:ext uri="http://customooxmlschemas.google.com/">
                        <go:slidesCustomData xmlns:go="http://customooxmlschemas.google.com/" cellId="112:7:1"/>
                      </a:ext>
                    </a:extLst>
                  </a:tcPr>
                </a:tc>
                <a:tc>
                  <a:txBody>
                    <a:bodyPr/>
                    <a:lstStyle/>
                    <a:p>
                      <a:pPr indent="0" lvl="0" marL="0" rtl="0" algn="l">
                        <a:lnSpc>
                          <a:spcPct val="115000"/>
                        </a:lnSpc>
                        <a:spcBef>
                          <a:spcPts val="0"/>
                        </a:spcBef>
                        <a:spcAft>
                          <a:spcPts val="0"/>
                        </a:spcAft>
                        <a:buNone/>
                      </a:pPr>
                      <a:r>
                        <a:rPr lang="en-US" sz="1000"/>
                        <a:t>0.4 A max output</a:t>
                      </a:r>
                      <a:endParaRPr sz="1000"/>
                    </a:p>
                    <a:p>
                      <a:pPr indent="0" lvl="0" marL="0" rtl="0" algn="l">
                        <a:lnSpc>
                          <a:spcPct val="115000"/>
                        </a:lnSpc>
                        <a:spcBef>
                          <a:spcPts val="0"/>
                        </a:spcBef>
                        <a:spcAft>
                          <a:spcPts val="0"/>
                        </a:spcAft>
                        <a:buNone/>
                      </a:pPr>
                      <a:r>
                        <a:rPr lang="en-US" sz="1000"/>
                        <a:t>0.2 A min output</a:t>
                      </a:r>
                      <a:endParaRPr sz="1000"/>
                    </a:p>
                  </a:txBody>
                  <a:tcPr marT="19050" marB="19050" marR="28575" marL="28575" anchor="b">
                    <a:extLst>
                      <a:ext uri="http://customooxmlschemas.google.com/">
                        <go:slidesCustomData xmlns:go="http://customooxmlschemas.google.com/" cellId="112:7:2"/>
                      </a:ext>
                    </a:extLst>
                  </a:tcPr>
                </a:tc>
                <a:tc>
                  <a:txBody>
                    <a:bodyPr/>
                    <a:lstStyle/>
                    <a:p>
                      <a:pPr indent="0" lvl="0" marL="0" rtl="0" algn="l">
                        <a:lnSpc>
                          <a:spcPct val="115000"/>
                        </a:lnSpc>
                        <a:spcBef>
                          <a:spcPts val="0"/>
                        </a:spcBef>
                        <a:spcAft>
                          <a:spcPts val="0"/>
                        </a:spcAft>
                        <a:buNone/>
                      </a:pPr>
                      <a:r>
                        <a:rPr lang="en-US" sz="1000"/>
                        <a:t>$2.24 per</a:t>
                      </a:r>
                      <a:endParaRPr sz="1000"/>
                    </a:p>
                    <a:p>
                      <a:pPr indent="0" lvl="0" marL="0" rtl="0" algn="l">
                        <a:lnSpc>
                          <a:spcPct val="115000"/>
                        </a:lnSpc>
                        <a:spcBef>
                          <a:spcPts val="0"/>
                        </a:spcBef>
                        <a:spcAft>
                          <a:spcPts val="0"/>
                        </a:spcAft>
                        <a:buNone/>
                      </a:pPr>
                      <a:r>
                        <a:rPr lang="en-US" sz="1000"/>
                        <a:t>$26.93 18x</a:t>
                      </a:r>
                      <a:endParaRPr sz="1000"/>
                    </a:p>
                  </a:txBody>
                  <a:tcPr marT="19050" marB="19050" marR="28575" marL="28575" anchor="b">
                    <a:extLst>
                      <a:ext uri="http://customooxmlschemas.google.com/">
                        <go:slidesCustomData xmlns:go="http://customooxmlschemas.google.com/" cellId="112:7:3"/>
                      </a:ext>
                    </a:extLst>
                  </a:tcPr>
                </a:tc>
                <a:tc>
                  <a:txBody>
                    <a:bodyPr/>
                    <a:lstStyle/>
                    <a:p>
                      <a:pPr indent="0" lvl="0" marL="0" rtl="0" algn="l">
                        <a:lnSpc>
                          <a:spcPct val="115000"/>
                        </a:lnSpc>
                        <a:spcBef>
                          <a:spcPts val="0"/>
                        </a:spcBef>
                        <a:spcAft>
                          <a:spcPts val="0"/>
                        </a:spcAft>
                        <a:buNone/>
                      </a:pPr>
                      <a:r>
                        <a:rPr lang="en-US" sz="1000"/>
                        <a:t>Lower Amperage Output</a:t>
                      </a:r>
                      <a:endParaRPr sz="1000"/>
                    </a:p>
                  </a:txBody>
                  <a:tcPr marT="19050" marB="19050" marR="28575" marL="28575" anchor="b">
                    <a:extLst>
                      <a:ext uri="http://customooxmlschemas.google.com/">
                        <go:slidesCustomData xmlns:go="http://customooxmlschemas.google.com/" cellId="112:7:4"/>
                      </a:ext>
                    </a:extLst>
                  </a:tcPr>
                </a:tc>
              </a:tr>
              <a:tr h="352425">
                <a:tc>
                  <a:txBody>
                    <a:bodyPr/>
                    <a:lstStyle/>
                    <a:p>
                      <a:pPr indent="0" lvl="0" marL="0" rtl="0" algn="l">
                        <a:lnSpc>
                          <a:spcPct val="115000"/>
                        </a:lnSpc>
                        <a:spcBef>
                          <a:spcPts val="0"/>
                        </a:spcBef>
                        <a:spcAft>
                          <a:spcPts val="0"/>
                        </a:spcAft>
                        <a:buNone/>
                      </a:pPr>
                      <a:r>
                        <a:rPr lang="en-US" sz="1000"/>
                        <a:t>Varistor</a:t>
                      </a:r>
                      <a:endParaRPr sz="1000"/>
                    </a:p>
                  </a:txBody>
                  <a:tcPr marT="19050" marB="19050" marR="28575" marL="28575" anchor="b">
                    <a:lnR cap="flat" cmpd="sng" w="9525">
                      <a:solidFill>
                        <a:srgbClr val="000000"/>
                      </a:solidFill>
                      <a:prstDash val="solid"/>
                      <a:round/>
                      <a:headEnd len="sm" w="sm" type="none"/>
                      <a:tailEnd len="sm" w="sm" type="none"/>
                    </a:lnR>
                    <a:extLst>
                      <a:ext uri="http://customooxmlschemas.google.com/">
                        <go:slidesCustomData xmlns:go="http://customooxmlschemas.google.com/" cellId="112:8:0"/>
                      </a:ext>
                    </a:extLst>
                  </a:tcPr>
                </a:tc>
                <a:tc>
                  <a:txBody>
                    <a:bodyPr/>
                    <a:lstStyle/>
                    <a:p>
                      <a:pPr indent="0" lvl="0" marL="0" rtl="0" algn="l">
                        <a:lnSpc>
                          <a:spcPct val="115000"/>
                        </a:lnSpc>
                        <a:spcBef>
                          <a:spcPts val="0"/>
                        </a:spcBef>
                        <a:spcAft>
                          <a:spcPts val="0"/>
                        </a:spcAft>
                        <a:buNone/>
                      </a:pPr>
                      <a:r>
                        <a:rPr lang="en-US" sz="1000" u="sng">
                          <a:solidFill>
                            <a:schemeClr val="hlink"/>
                          </a:solidFill>
                          <a:hlinkClick r:id="rId10"/>
                        </a:rPr>
                        <a:t>B72220S0151K101</a:t>
                      </a:r>
                      <a:endParaRPr sz="1000" u="sng">
                        <a:solidFill>
                          <a:schemeClr val="hlink"/>
                        </a:solidFill>
                      </a:endParaRPr>
                    </a:p>
                  </a:txBody>
                  <a:tcPr marT="19050" marB="19050" marR="28575" marL="28575" anchor="b">
                    <a:lnL cap="flat" cmpd="sng" w="9525">
                      <a:solidFill>
                        <a:srgbClr val="000000"/>
                      </a:solidFill>
                      <a:prstDash val="solid"/>
                      <a:round/>
                      <a:headEnd len="sm" w="sm" type="none"/>
                      <a:tailEnd len="sm" w="sm" type="none"/>
                    </a:lnL>
                    <a:extLst>
                      <a:ext uri="http://customooxmlschemas.google.com/">
                        <go:slidesCustomData xmlns:go="http://customooxmlschemas.google.com/" cellId="112:8:1"/>
                      </a:ext>
                    </a:extLst>
                  </a:tcPr>
                </a:tc>
                <a:tc>
                  <a:txBody>
                    <a:bodyPr/>
                    <a:lstStyle/>
                    <a:p>
                      <a:pPr indent="0" lvl="0" marL="0" rtl="0" algn="l">
                        <a:lnSpc>
                          <a:spcPct val="115000"/>
                        </a:lnSpc>
                        <a:spcBef>
                          <a:spcPts val="0"/>
                        </a:spcBef>
                        <a:spcAft>
                          <a:spcPts val="0"/>
                        </a:spcAft>
                        <a:buNone/>
                      </a:pPr>
                      <a:r>
                        <a:rPr lang="en-US" sz="1000"/>
                        <a:t>240V</a:t>
                      </a:r>
                      <a:endParaRPr sz="1000"/>
                    </a:p>
                    <a:p>
                      <a:pPr indent="0" lvl="0" marL="0" rtl="0" algn="l">
                        <a:lnSpc>
                          <a:spcPct val="115000"/>
                        </a:lnSpc>
                        <a:spcBef>
                          <a:spcPts val="0"/>
                        </a:spcBef>
                        <a:spcAft>
                          <a:spcPts val="0"/>
                        </a:spcAft>
                        <a:buNone/>
                      </a:pPr>
                      <a:r>
                        <a:rPr lang="en-US" sz="1000"/>
                        <a:t>8kA</a:t>
                      </a:r>
                      <a:endParaRPr sz="1000"/>
                    </a:p>
                  </a:txBody>
                  <a:tcPr marT="19050" marB="19050" marR="28575" marL="28575" anchor="b">
                    <a:extLst>
                      <a:ext uri="http://customooxmlschemas.google.com/">
                        <go:slidesCustomData xmlns:go="http://customooxmlschemas.google.com/" cellId="112:8:2"/>
                      </a:ext>
                    </a:extLst>
                  </a:tcPr>
                </a:tc>
                <a:tc>
                  <a:txBody>
                    <a:bodyPr/>
                    <a:lstStyle/>
                    <a:p>
                      <a:pPr indent="0" lvl="0" marL="0" rtl="0" algn="l">
                        <a:spcBef>
                          <a:spcPts val="0"/>
                        </a:spcBef>
                        <a:spcAft>
                          <a:spcPts val="0"/>
                        </a:spcAft>
                        <a:buNone/>
                      </a:pPr>
                      <a:r>
                        <a:t/>
                      </a:r>
                      <a:endParaRPr/>
                    </a:p>
                  </a:txBody>
                  <a:tcPr marT="19050" marB="19050" marR="28575" marL="28575" anchor="b">
                    <a:extLst>
                      <a:ext uri="http://customooxmlschemas.google.com/">
                        <go:slidesCustomData xmlns:go="http://customooxmlschemas.google.com/" cellId="112:8:3"/>
                      </a:ext>
                    </a:extLst>
                  </a:tcPr>
                </a:tc>
                <a:tc>
                  <a:txBody>
                    <a:bodyPr/>
                    <a:lstStyle/>
                    <a:p>
                      <a:pPr indent="0" lvl="0" marL="0" rtl="0" algn="l">
                        <a:spcBef>
                          <a:spcPts val="0"/>
                        </a:spcBef>
                        <a:spcAft>
                          <a:spcPts val="0"/>
                        </a:spcAft>
                        <a:buNone/>
                      </a:pPr>
                      <a:r>
                        <a:t/>
                      </a:r>
                      <a:endParaRPr/>
                    </a:p>
                  </a:txBody>
                  <a:tcPr marT="19050" marB="19050" marR="28575" marL="28575" anchor="b">
                    <a:extLst>
                      <a:ext uri="http://customooxmlschemas.google.com/">
                        <go:slidesCustomData xmlns:go="http://customooxmlschemas.google.com/" cellId="112:8:4"/>
                      </a:ext>
                    </a:extLst>
                  </a:tcPr>
                </a:tc>
              </a:tr>
              <a:tr h="200025">
                <a:tc>
                  <a:txBody>
                    <a:bodyPr/>
                    <a:lstStyle/>
                    <a:p>
                      <a:pPr indent="0" lvl="0" marL="0" rtl="0" algn="l">
                        <a:spcBef>
                          <a:spcPts val="0"/>
                        </a:spcBef>
                        <a:spcAft>
                          <a:spcPts val="0"/>
                        </a:spcAft>
                        <a:buNone/>
                      </a:pPr>
                      <a:r>
                        <a:t/>
                      </a:r>
                      <a:endParaRPr/>
                    </a:p>
                  </a:txBody>
                  <a:tcPr marT="19050" marB="19050" marR="28575" marL="28575" anchor="b">
                    <a:lnR cap="flat" cmpd="sng" w="9525">
                      <a:solidFill>
                        <a:srgbClr val="000000"/>
                      </a:solidFill>
                      <a:prstDash val="solid"/>
                      <a:round/>
                      <a:headEnd len="sm" w="sm" type="none"/>
                      <a:tailEnd len="sm" w="sm" type="none"/>
                    </a:lnR>
                    <a:extLst>
                      <a:ext uri="http://customooxmlschemas.google.com/">
                        <go:slidesCustomData xmlns:go="http://customooxmlschemas.google.com/" cellId="112:9:0"/>
                      </a:ext>
                    </a:extLst>
                  </a:tcPr>
                </a:tc>
                <a:tc>
                  <a:txBody>
                    <a:bodyPr/>
                    <a:lstStyle/>
                    <a:p>
                      <a:pPr indent="0" lvl="0" marL="0" rtl="0" algn="l">
                        <a:lnSpc>
                          <a:spcPct val="115000"/>
                        </a:lnSpc>
                        <a:spcBef>
                          <a:spcPts val="0"/>
                        </a:spcBef>
                        <a:spcAft>
                          <a:spcPts val="0"/>
                        </a:spcAft>
                        <a:buNone/>
                      </a:pPr>
                      <a:r>
                        <a:rPr lang="en-US" sz="1000" u="sng">
                          <a:solidFill>
                            <a:schemeClr val="hlink"/>
                          </a:solidFill>
                          <a:hlinkClick r:id="rId11"/>
                        </a:rPr>
                        <a:t>B72214Q0151K101</a:t>
                      </a:r>
                      <a:endParaRPr sz="1000" u="sng">
                        <a:solidFill>
                          <a:schemeClr val="hlink"/>
                        </a:solidFill>
                      </a:endParaRPr>
                    </a:p>
                  </a:txBody>
                  <a:tcPr marT="19050" marB="19050" marR="28575" marL="28575" anchor="b">
                    <a:lnL cap="flat" cmpd="sng" w="9525">
                      <a:solidFill>
                        <a:srgbClr val="000000"/>
                      </a:solidFill>
                      <a:prstDash val="solid"/>
                      <a:round/>
                      <a:headEnd len="sm" w="sm" type="none"/>
                      <a:tailEnd len="sm" w="sm" type="none"/>
                    </a:lnL>
                    <a:extLst>
                      <a:ext uri="http://customooxmlschemas.google.com/">
                        <go:slidesCustomData xmlns:go="http://customooxmlschemas.google.com/" cellId="112:9:1"/>
                      </a:ext>
                    </a:extLst>
                  </a:tcPr>
                </a:tc>
                <a:tc>
                  <a:txBody>
                    <a:bodyPr/>
                    <a:lstStyle/>
                    <a:p>
                      <a:pPr indent="0" lvl="0" marL="0" rtl="0" algn="l">
                        <a:lnSpc>
                          <a:spcPct val="115000"/>
                        </a:lnSpc>
                        <a:spcBef>
                          <a:spcPts val="0"/>
                        </a:spcBef>
                        <a:spcAft>
                          <a:spcPts val="0"/>
                        </a:spcAft>
                        <a:buNone/>
                      </a:pPr>
                      <a:r>
                        <a:rPr lang="en-US" sz="1000"/>
                        <a:t>240V</a:t>
                      </a:r>
                      <a:endParaRPr sz="1000"/>
                    </a:p>
                    <a:p>
                      <a:pPr indent="0" lvl="0" marL="0" rtl="0" algn="l">
                        <a:lnSpc>
                          <a:spcPct val="115000"/>
                        </a:lnSpc>
                        <a:spcBef>
                          <a:spcPts val="0"/>
                        </a:spcBef>
                        <a:spcAft>
                          <a:spcPts val="0"/>
                        </a:spcAft>
                        <a:buNone/>
                      </a:pPr>
                      <a:r>
                        <a:rPr lang="en-US" sz="1000"/>
                        <a:t>8kA</a:t>
                      </a:r>
                      <a:endParaRPr sz="1000"/>
                    </a:p>
                  </a:txBody>
                  <a:tcPr marT="19050" marB="19050" marR="28575" marL="28575" anchor="b">
                    <a:extLst>
                      <a:ext uri="http://customooxmlschemas.google.com/">
                        <go:slidesCustomData xmlns:go="http://customooxmlschemas.google.com/" cellId="112:9:2"/>
                      </a:ext>
                    </a:extLst>
                  </a:tcPr>
                </a:tc>
                <a:tc>
                  <a:txBody>
                    <a:bodyPr/>
                    <a:lstStyle/>
                    <a:p>
                      <a:pPr indent="0" lvl="0" marL="0" rtl="0" algn="l">
                        <a:spcBef>
                          <a:spcPts val="0"/>
                        </a:spcBef>
                        <a:spcAft>
                          <a:spcPts val="0"/>
                        </a:spcAft>
                        <a:buNone/>
                      </a:pPr>
                      <a:r>
                        <a:t/>
                      </a:r>
                      <a:endParaRPr/>
                    </a:p>
                  </a:txBody>
                  <a:tcPr marT="19050" marB="19050" marR="28575" marL="28575" anchor="b">
                    <a:extLst>
                      <a:ext uri="http://customooxmlschemas.google.com/">
                        <go:slidesCustomData xmlns:go="http://customooxmlschemas.google.com/" cellId="112:9:3"/>
                      </a:ext>
                    </a:extLst>
                  </a:tcPr>
                </a:tc>
                <a:tc>
                  <a:txBody>
                    <a:bodyPr/>
                    <a:lstStyle/>
                    <a:p>
                      <a:pPr indent="0" lvl="0" marL="0" rtl="0" algn="l">
                        <a:spcBef>
                          <a:spcPts val="0"/>
                        </a:spcBef>
                        <a:spcAft>
                          <a:spcPts val="0"/>
                        </a:spcAft>
                        <a:buNone/>
                      </a:pPr>
                      <a:r>
                        <a:t/>
                      </a:r>
                      <a:endParaRPr/>
                    </a:p>
                  </a:txBody>
                  <a:tcPr marT="19050" marB="19050" marR="28575" marL="28575" anchor="b">
                    <a:extLst>
                      <a:ext uri="http://customooxmlschemas.google.com/">
                        <go:slidesCustomData xmlns:go="http://customooxmlschemas.google.com/" cellId="112:9:4"/>
                      </a:ext>
                    </a:extLst>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2013-06-18T16:37:55Z</dcterms:created>
  <dc:creator>Brian Gardner</dc:creator>
</cp:coreProperties>
</file>