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VedPF2q3Dbh2FFxwlSGSC8PPR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C512F6-4E66-42D6-BD11-5AFDA37CF34B}">
  <a:tblStyle styleId="{96C512F6-4E66-42D6-BD11-5AFDA37CF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6C331C-16B8-4D4D-9A02-97147DB0802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Barnes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1d02b0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g2831d02b07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31d02b073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831d02b0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34d063a20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834d063a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Someone else do this one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6d75882f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6d75882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f6d75882f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Barnes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Barnes</a:t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Barnes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31d02b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g2831d02b07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1d02b0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31d02b0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3 Phase Matrix Converter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Team 20: </a:t>
            </a:r>
            <a:r>
              <a:rPr lang="en-US"/>
              <a:t>Bi-Weekly Update 1</a:t>
            </a:r>
            <a:br>
              <a:rPr lang="en-US"/>
            </a:br>
            <a:r>
              <a:rPr lang="en-US" sz="2455"/>
              <a:t>Chase Barnes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Shanelle Algama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Daniel Loeza</a:t>
            </a:r>
            <a:br>
              <a:rPr lang="en-US" sz="2455"/>
            </a:br>
            <a:r>
              <a:rPr lang="en-US" sz="2455"/>
              <a:t>Sponsor: Dr. John Lusher</a:t>
            </a:r>
            <a:br>
              <a:rPr lang="en-US" sz="2455"/>
            </a:br>
            <a:r>
              <a:rPr lang="en-US" sz="2455"/>
              <a:t>TA: Mohamed Massaoudi</a:t>
            </a: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1d02b073_0_12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 sz="2980"/>
          </a:p>
        </p:txBody>
      </p:sp>
      <p:graphicFrame>
        <p:nvGraphicFramePr>
          <p:cNvPr id="131" name="Google Shape;131;g2831d02b073_0_12"/>
          <p:cNvGraphicFramePr/>
          <p:nvPr/>
        </p:nvGraphicFramePr>
        <p:xfrm>
          <a:off x="685800" y="172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{2A6C331C-16B8-4D4D-9A02-97147DB08028}</a:tableStyleId>
              </a:tblPr>
              <a:tblGrid>
                <a:gridCol w="3886200"/>
                <a:gridCol w="3886200"/>
              </a:tblGrid>
              <a:tr h="78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22 hours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403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The board was redesigned to avoid the shorting issue from the initial design.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FPGA output pins were redesigned to align with the input of the Bidirectional Switch.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A new voltage regulator was selected based on an overheating issue with the old voltage regulator, along with providing more current to the components.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Trace width for the current sign sensor input were reduced.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Need to find a way to get neutral for the voltage sign sensors.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Finalize the design with the team and submit the PCB to be ordered.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700"/>
                        <a:t>Assemble the board once received.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1d02b073_0_18"/>
          <p:cNvSpPr txBox="1"/>
          <p:nvPr>
            <p:ph idx="1" type="body"/>
          </p:nvPr>
        </p:nvSpPr>
        <p:spPr>
          <a:xfrm>
            <a:off x="3975900" y="1710400"/>
            <a:ext cx="1192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/>
              <a:t>Old PCB</a:t>
            </a:r>
            <a:endParaRPr sz="2000"/>
          </a:p>
        </p:txBody>
      </p:sp>
      <p:sp>
        <p:nvSpPr>
          <p:cNvPr id="137" name="Google Shape;137;g2831d02b073_0_18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 sz="2980"/>
          </a:p>
        </p:txBody>
      </p:sp>
      <p:pic>
        <p:nvPicPr>
          <p:cNvPr id="138" name="Google Shape;138;g2831d02b07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075688"/>
            <a:ext cx="7315199" cy="47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34d063a20_0_1"/>
          <p:cNvSpPr txBox="1"/>
          <p:nvPr>
            <p:ph type="title"/>
          </p:nvPr>
        </p:nvSpPr>
        <p:spPr>
          <a:xfrm>
            <a:off x="457188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 sz="2980"/>
          </a:p>
        </p:txBody>
      </p:sp>
      <p:sp>
        <p:nvSpPr>
          <p:cNvPr id="144" name="Google Shape;144;g2834d063a20_0_1"/>
          <p:cNvSpPr txBox="1"/>
          <p:nvPr/>
        </p:nvSpPr>
        <p:spPr>
          <a:xfrm>
            <a:off x="6390888" y="2384775"/>
            <a:ext cx="1185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5" name="Google Shape;145;g2834d063a20_0_1"/>
          <p:cNvSpPr txBox="1"/>
          <p:nvPr>
            <p:ph idx="1" type="body"/>
          </p:nvPr>
        </p:nvSpPr>
        <p:spPr>
          <a:xfrm>
            <a:off x="3912000" y="1691650"/>
            <a:ext cx="13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/>
              <a:t>New </a:t>
            </a:r>
            <a:r>
              <a:rPr lang="en-US" sz="2000"/>
              <a:t>PCB</a:t>
            </a:r>
            <a:endParaRPr sz="2000"/>
          </a:p>
        </p:txBody>
      </p:sp>
      <p:pic>
        <p:nvPicPr>
          <p:cNvPr id="146" name="Google Shape;146;g2834d063a2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050075"/>
            <a:ext cx="7315198" cy="471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952500" y="175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{96C512F6-4E66-42D6-BD11-5AFDA37CF34B}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Date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Redesigned Pulse Generator PCB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Order should be placed no later than 9/2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 Pulse Generator Components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Order should be placed no later than 9/2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(9)x  Bidirectional Switch PCB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Order should be placed no later than 9/16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Bidirectional Switch Components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Order should be placed no later than 9/16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d75882fe_0_0"/>
          <p:cNvSpPr txBox="1"/>
          <p:nvPr>
            <p:ph type="title"/>
          </p:nvPr>
        </p:nvSpPr>
        <p:spPr>
          <a:xfrm>
            <a:off x="457200" y="84865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59" name="Google Shape;159;g2f6d75882f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349"/>
            <a:ext cx="9144001" cy="402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457200" y="137160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Thanks, and Gig ‘em!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9739" l="0" r="50675" t="0"/>
          <a:stretch/>
        </p:blipFill>
        <p:spPr>
          <a:xfrm>
            <a:off x="5150625" y="4003800"/>
            <a:ext cx="3993374" cy="2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0132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Traditional Variable Frequency Drives utilizes AC-DC-AC conversion:</a:t>
            </a:r>
            <a:endParaRPr/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Decreased efficiency across power output, and increased harmonic distortion. </a:t>
            </a:r>
            <a:endParaRPr/>
          </a:p>
          <a:p>
            <a:pPr indent="-4013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3 Phase Matrix Converter</a:t>
            </a:r>
            <a:r>
              <a:rPr lang="en-US"/>
              <a:t> utilizes </a:t>
            </a:r>
            <a:r>
              <a:rPr lang="en-US"/>
              <a:t>AC-AC conversion:</a:t>
            </a:r>
            <a:endParaRPr/>
          </a:p>
          <a:p>
            <a:pPr indent="-344170" lvl="1" marL="742950" rtl="0" algn="l">
              <a:spcBef>
                <a:spcPts val="640"/>
              </a:spcBef>
              <a:spcAft>
                <a:spcPts val="0"/>
              </a:spcAft>
              <a:buSzPct val="133333"/>
              <a:buChar char="–"/>
            </a:pPr>
            <a:r>
              <a:rPr lang="en-US"/>
              <a:t>Reduced efficiency loss across components.</a:t>
            </a:r>
            <a:endParaRPr sz="2400"/>
          </a:p>
        </p:txBody>
      </p:sp>
      <p:pic>
        <p:nvPicPr>
          <p:cNvPr id="69" name="Google Shape;6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638" y="2049266"/>
            <a:ext cx="4154700" cy="18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0" y="1988900"/>
            <a:ext cx="5015751" cy="3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5096450" y="2322375"/>
            <a:ext cx="389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Bidirectional Switch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Creation of bidirectional switches with associated input filtration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Pulse Generator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Control board for sensing and communication to bidirectional switches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Firmware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Software for microcontroller, FPGA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 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1069049" y="2459250"/>
            <a:ext cx="7005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PSU DC Voltage change from 15V to 5V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Heat </a:t>
            </a:r>
            <a:r>
              <a:rPr lang="en-US" sz="2400">
                <a:solidFill>
                  <a:schemeClr val="dk1"/>
                </a:solidFill>
              </a:rPr>
              <a:t>dissipation concerns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Change in component cost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Change in DC-DC converter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Large Heatsink addition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{96C512F6-4E66-42D6-BD11-5AFDA37CF34B}</a:tableStyleId>
              </a:tblPr>
              <a:tblGrid>
                <a:gridCol w="7239000"/>
              </a:tblGrid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September</a:t>
                      </a:r>
                      <a:r>
                        <a:rPr lang="en-US"/>
                        <a:t> 23 - Pulse Generator will be assembled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September 30 - Firmware will be integrated with the Pulse Generator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September 30 - Full Matrix of Bidirectional Switches will be assembled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October 7 - Both the whole Pulse Generator and Matrix Converter Subsystems will be validated and functional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October 14 - System Integration will begin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October</a:t>
                      </a:r>
                      <a:r>
                        <a:rPr lang="en-US"/>
                        <a:t> 21 - System Validation will begin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11 - System will be validated and functional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21 - Final Demo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Firmware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Chase Barnes</a:t>
            </a:r>
            <a:endParaRPr sz="2980"/>
          </a:p>
        </p:txBody>
      </p:sp>
      <p:graphicFrame>
        <p:nvGraphicFramePr>
          <p:cNvPr id="94" name="Google Shape;94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{2A6C331C-16B8-4D4D-9A02-97147DB08028}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FPGA Firmware Fully Functional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MC Communication, Sensor Response Functional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MC Asynchronous Communication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MC SVM Implementation Completion and Verification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Firmware</a:t>
            </a:r>
            <a:r>
              <a:rPr lang="en-US"/>
              <a:t>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Chase Barnes</a:t>
            </a:r>
            <a:endParaRPr sz="2980"/>
          </a:p>
        </p:txBody>
      </p:sp>
      <p:sp>
        <p:nvSpPr>
          <p:cNvPr id="100" name="Google Shape;100;p7"/>
          <p:cNvSpPr txBox="1"/>
          <p:nvPr/>
        </p:nvSpPr>
        <p:spPr>
          <a:xfrm>
            <a:off x="1927123" y="3382297"/>
            <a:ext cx="27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7161"/>
            <a:ext cx="9144002" cy="2658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/>
        </p:nvSpPr>
        <p:spPr>
          <a:xfrm>
            <a:off x="61900" y="5104000"/>
            <a:ext cx="78276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FPGA RTL With ADC and Shorting capabilities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31d02b073_0_0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Bidirectional Switch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 sz="2980"/>
          </a:p>
        </p:txBody>
      </p:sp>
      <p:graphicFrame>
        <p:nvGraphicFramePr>
          <p:cNvPr id="108" name="Google Shape;108;g2831d02b073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{2A6C331C-16B8-4D4D-9A02-97147DB08028}</a:tableStyleId>
              </a:tblPr>
              <a:tblGrid>
                <a:gridCol w="3886200"/>
                <a:gridCol w="3886200"/>
              </a:tblGrid>
              <a:tr h="89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7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Single bidirectional switch board is functional in isolation. This was tested with the VARIAC (variable AC voltage input). 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New DC-DC Converter selected (previous one is discontinued due to sanctions) but it requires a different input voltage. 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Power dissipation is a problem. Passive cooling will be tested to see if that mitigates the problem. Active cooling might be introduced later if passive is deemed insufficient.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Redesign of PCB is currently underway. Improvements will be made with varistors, fuses, capacitors, more refined layout that will allow heatsinks to attach to IGBTs, connectors at edges, etc.</a:t>
                      </a:r>
                      <a:endParaRPr sz="15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31d02b073_0_6"/>
          <p:cNvSpPr txBox="1"/>
          <p:nvPr>
            <p:ph type="title"/>
          </p:nvPr>
        </p:nvSpPr>
        <p:spPr>
          <a:xfrm>
            <a:off x="457200" y="91440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Bidirectional Switch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 sz="2980"/>
          </a:p>
        </p:txBody>
      </p:sp>
      <p:pic>
        <p:nvPicPr>
          <p:cNvPr id="114" name="Google Shape;114;g2831d02b073_0_6"/>
          <p:cNvPicPr preferRelativeResize="0"/>
          <p:nvPr/>
        </p:nvPicPr>
        <p:blipFill rotWithShape="1">
          <a:blip r:embed="rId3">
            <a:alphaModFix/>
          </a:blip>
          <a:srcRect b="15822" l="0" r="0" t="23346"/>
          <a:stretch/>
        </p:blipFill>
        <p:spPr>
          <a:xfrm>
            <a:off x="2058589" y="2486774"/>
            <a:ext cx="5103260" cy="413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831d02b073_0_6"/>
          <p:cNvSpPr/>
          <p:nvPr/>
        </p:nvSpPr>
        <p:spPr>
          <a:xfrm>
            <a:off x="1909800" y="3241850"/>
            <a:ext cx="18714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6" name="Google Shape;116;g2831d02b073_0_6"/>
          <p:cNvSpPr txBox="1"/>
          <p:nvPr/>
        </p:nvSpPr>
        <p:spPr>
          <a:xfrm>
            <a:off x="286625" y="2957750"/>
            <a:ext cx="16710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Adjust placement of IGBTs to edge for heatsink application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7" name="Google Shape;117;g2831d02b073_0_6"/>
          <p:cNvSpPr txBox="1"/>
          <p:nvPr/>
        </p:nvSpPr>
        <p:spPr>
          <a:xfrm>
            <a:off x="286625" y="4211025"/>
            <a:ext cx="1496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Fix varistor setup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8" name="Google Shape;118;g2831d02b073_0_6"/>
          <p:cNvSpPr txBox="1"/>
          <p:nvPr/>
        </p:nvSpPr>
        <p:spPr>
          <a:xfrm>
            <a:off x="208875" y="5547950"/>
            <a:ext cx="1622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Swap SMD capacitors with through-hole capacitors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9" name="Google Shape;119;g2831d02b073_0_6"/>
          <p:cNvSpPr/>
          <p:nvPr/>
        </p:nvSpPr>
        <p:spPr>
          <a:xfrm rot="10800000">
            <a:off x="5656650" y="5096700"/>
            <a:ext cx="16590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0" name="Google Shape;120;g2831d02b073_0_6"/>
          <p:cNvSpPr txBox="1"/>
          <p:nvPr/>
        </p:nvSpPr>
        <p:spPr>
          <a:xfrm>
            <a:off x="7389475" y="5096700"/>
            <a:ext cx="1344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Swap DC-DC converter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1" name="Google Shape;121;g2831d02b073_0_6"/>
          <p:cNvSpPr/>
          <p:nvPr/>
        </p:nvSpPr>
        <p:spPr>
          <a:xfrm>
            <a:off x="1909800" y="4281975"/>
            <a:ext cx="21474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2" name="Google Shape;122;g2831d02b073_0_6"/>
          <p:cNvSpPr/>
          <p:nvPr/>
        </p:nvSpPr>
        <p:spPr>
          <a:xfrm>
            <a:off x="1870025" y="5618900"/>
            <a:ext cx="9924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3" name="Google Shape;123;g2831d02b073_0_6"/>
          <p:cNvSpPr/>
          <p:nvPr/>
        </p:nvSpPr>
        <p:spPr>
          <a:xfrm rot="10800000">
            <a:off x="6500550" y="4313325"/>
            <a:ext cx="8151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4" name="Google Shape;124;g2831d02b073_0_6"/>
          <p:cNvSpPr txBox="1"/>
          <p:nvPr/>
        </p:nvSpPr>
        <p:spPr>
          <a:xfrm>
            <a:off x="7437875" y="4228500"/>
            <a:ext cx="1250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Adjust connectors to edge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5" name="Google Shape;125;g2831d02b073_0_6"/>
          <p:cNvSpPr txBox="1"/>
          <p:nvPr/>
        </p:nvSpPr>
        <p:spPr>
          <a:xfrm>
            <a:off x="286625" y="1879925"/>
            <a:ext cx="8723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Add stitching vias, improve and optimize overall PCB design and properties, add component labels, and make changes to improve connections across a matrix of 9 individual boards.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