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jqxJfS21D0yr+WivuC0rgJFmzI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E11208-B848-4ED4-8397-A53FB6686CF6}">
  <a:tblStyle styleId="{7EE11208-B848-4ED4-8397-A53FB6686C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D2C172B-9CD3-44B4-8B07-7636C76F844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96d50a71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6" name="Google Shape;116;g2896d50a719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96d50a719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896d50a71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96d50a7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Barnes</a:t>
            </a:r>
            <a:endParaRPr/>
          </a:p>
        </p:txBody>
      </p:sp>
      <p:sp>
        <p:nvSpPr>
          <p:cNvPr id="63" name="Google Shape;63;g2896d50a71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96d50a71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1" name="Google Shape;71;g2896d50a719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96d50a71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8" name="Google Shape;78;g2896d50a719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96d50a71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" name="Google Shape;97;g2896d50a719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96d50a719_2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896d50a71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96d50a719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896d50a71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8420"/>
              <a:buFont typeface="Arial"/>
              <a:buNone/>
            </a:pPr>
            <a:r>
              <a:rPr lang="en-US" sz="3377"/>
              <a:t>Team 20: 3-Phase Matrix Converter</a:t>
            </a:r>
            <a:endParaRPr sz="3377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/>
              <a:t>Bi-Weekly Update 2</a:t>
            </a:r>
            <a:br>
              <a:rPr lang="en-US"/>
            </a:br>
            <a:r>
              <a:rPr lang="en-US" sz="2455"/>
              <a:t>Chase Barnes, Daniel Loeza, Shanelle Algama</a:t>
            </a:r>
            <a:br>
              <a:rPr lang="en-US" sz="2455"/>
            </a:br>
            <a:r>
              <a:rPr lang="en-US" sz="2455"/>
              <a:t>Sponsor: Dr. John Lusher</a:t>
            </a:r>
            <a:br>
              <a:rPr lang="en-US" sz="2455"/>
            </a:br>
            <a:r>
              <a:rPr lang="en-US" sz="2455"/>
              <a:t>TA: Rhett Guthrie</a:t>
            </a:r>
            <a:br>
              <a:rPr lang="en-US" sz="2455"/>
            </a:br>
            <a:endParaRPr sz="2455"/>
          </a:p>
        </p:txBody>
      </p:sp>
      <p:sp>
        <p:nvSpPr>
          <p:cNvPr id="59" name="Google Shape;59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60" name="Google Shape;6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96d50a719_0_75"/>
          <p:cNvSpPr txBox="1"/>
          <p:nvPr>
            <p:ph type="title"/>
          </p:nvPr>
        </p:nvSpPr>
        <p:spPr>
          <a:xfrm>
            <a:off x="457200" y="924030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Pulse Generator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Daniel Loeza</a:t>
            </a:r>
            <a:endParaRPr sz="2980"/>
          </a:p>
        </p:txBody>
      </p:sp>
      <p:graphicFrame>
        <p:nvGraphicFramePr>
          <p:cNvPr id="119" name="Google Shape;119;g2896d50a719_0_75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{FD2C172B-9CD3-44B4-8B07-7636C76F844B}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Finishing touches on PCB (resizing, cleaning up, etc.)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New components have been ordered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Begin and complete soldering components onto board (by end of this </a:t>
                      </a:r>
                      <a:r>
                        <a:rPr lang="en-US" sz="1800"/>
                        <a:t>week's</a:t>
                      </a:r>
                      <a:r>
                        <a:rPr lang="en-US" sz="1800"/>
                        <a:t> lab)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Begin integration with the Firmware subsystem.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96d50a719_0_81"/>
          <p:cNvSpPr txBox="1"/>
          <p:nvPr>
            <p:ph type="title"/>
          </p:nvPr>
        </p:nvSpPr>
        <p:spPr>
          <a:xfrm>
            <a:off x="457200" y="924030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Pulse Generator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Daniel Loeza</a:t>
            </a:r>
            <a:endParaRPr sz="2980"/>
          </a:p>
        </p:txBody>
      </p:sp>
      <p:pic>
        <p:nvPicPr>
          <p:cNvPr id="125" name="Google Shape;125;g2896d50a719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00" y="1773450"/>
            <a:ext cx="8043351" cy="498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457200" y="924030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&amp; Plan</a:t>
            </a:r>
            <a:endParaRPr/>
          </a:p>
        </p:txBody>
      </p:sp>
      <p:pic>
        <p:nvPicPr>
          <p:cNvPr id="131" name="Google Shape;13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75" y="1657175"/>
            <a:ext cx="8606648" cy="51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457200" y="139050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Thanks, and Gig ‘em!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2896d50a719_0_0"/>
          <p:cNvPicPr preferRelativeResize="0"/>
          <p:nvPr/>
        </p:nvPicPr>
        <p:blipFill rotWithShape="1">
          <a:blip r:embed="rId3">
            <a:alphaModFix/>
          </a:blip>
          <a:srcRect b="9739" l="0" r="50675" t="0"/>
          <a:stretch/>
        </p:blipFill>
        <p:spPr>
          <a:xfrm>
            <a:off x="5150625" y="4003800"/>
            <a:ext cx="3993374" cy="28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896d50a719_0_0"/>
          <p:cNvSpPr txBox="1"/>
          <p:nvPr>
            <p:ph type="title"/>
          </p:nvPr>
        </p:nvSpPr>
        <p:spPr>
          <a:xfrm>
            <a:off x="457200" y="924030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7" name="Google Shape;67;g2896d50a719_0_0"/>
          <p:cNvSpPr txBox="1"/>
          <p:nvPr>
            <p:ph idx="1" type="body"/>
          </p:nvPr>
        </p:nvSpPr>
        <p:spPr>
          <a:xfrm>
            <a:off x="457200" y="1852875"/>
            <a:ext cx="45321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40132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Traditional Variable Frequency Drives utilizes AC-DC-AC conversion:</a:t>
            </a:r>
            <a:endParaRPr/>
          </a:p>
          <a:p>
            <a:pPr indent="-344170" lvl="1" marL="742950" rtl="0" algn="l"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Decreased efficiency across power output, and increased harmonic distortion. </a:t>
            </a:r>
            <a:endParaRPr/>
          </a:p>
          <a:p>
            <a:pPr indent="-401320" lvl="0" marL="342900" rtl="0" algn="l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3 Phase Matrix Converter utilizes AC-AC conversion:</a:t>
            </a:r>
            <a:endParaRPr/>
          </a:p>
          <a:p>
            <a:pPr indent="-344170" lvl="1" marL="742950" rtl="0" algn="l">
              <a:spcBef>
                <a:spcPts val="640"/>
              </a:spcBef>
              <a:spcAft>
                <a:spcPts val="0"/>
              </a:spcAft>
              <a:buSzPct val="133333"/>
              <a:buChar char="–"/>
            </a:pPr>
            <a:r>
              <a:rPr lang="en-US"/>
              <a:t>Reduced efficiency loss across components.</a:t>
            </a:r>
            <a:endParaRPr sz="2400"/>
          </a:p>
        </p:txBody>
      </p:sp>
      <p:pic>
        <p:nvPicPr>
          <p:cNvPr id="68" name="Google Shape;68;g2896d50a71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638" y="2049266"/>
            <a:ext cx="4154700" cy="1857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96d50a719_0_7"/>
          <p:cNvSpPr txBox="1"/>
          <p:nvPr>
            <p:ph type="title"/>
          </p:nvPr>
        </p:nvSpPr>
        <p:spPr>
          <a:xfrm>
            <a:off x="457200" y="924030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Project/Subsystem Overview </a:t>
            </a:r>
            <a:endParaRPr/>
          </a:p>
        </p:txBody>
      </p:sp>
      <p:pic>
        <p:nvPicPr>
          <p:cNvPr id="74" name="Google Shape;74;g2896d50a719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00" y="1988900"/>
            <a:ext cx="5015751" cy="38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2896d50a719_0_7"/>
          <p:cNvSpPr txBox="1"/>
          <p:nvPr/>
        </p:nvSpPr>
        <p:spPr>
          <a:xfrm>
            <a:off x="5096450" y="2322375"/>
            <a:ext cx="3892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Bidirectional Switch subsystem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Creation of bidirectional switches with associated input filtration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Pulse Generator subsystem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Control board for sensing and communication to bidirectional switches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Firmware subsystem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Software for microcontroller, FPGA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96d50a719_0_13"/>
          <p:cNvSpPr txBox="1"/>
          <p:nvPr>
            <p:ph type="title"/>
          </p:nvPr>
        </p:nvSpPr>
        <p:spPr>
          <a:xfrm>
            <a:off x="457200" y="924030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 </a:t>
            </a:r>
            <a:endParaRPr/>
          </a:p>
        </p:txBody>
      </p:sp>
      <p:graphicFrame>
        <p:nvGraphicFramePr>
          <p:cNvPr id="81" name="Google Shape;81;g2896d50a719_0_13"/>
          <p:cNvGraphicFramePr/>
          <p:nvPr/>
        </p:nvGraphicFramePr>
        <p:xfrm>
          <a:off x="952500" y="209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{7EE11208-B848-4ED4-8397-A53FB6686CF6}</a:tableStyleId>
              </a:tblPr>
              <a:tblGrid>
                <a:gridCol w="7239000"/>
              </a:tblGrid>
              <a:tr h="49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September 19 - Pulse Generator will be assembled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September 19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- System Integration will begin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September 30 - Firmware will be integrated with the Pulse Generator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September 30 - Full Matrix of Bidirectional Switches will be assembled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5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October 7 - Pulse Generator and Matrix Converter Subsystems will be validated and functional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October 14 - Full System Validation will begin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November 11 - System will be validated and functional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November 21 - Final Demo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457200" y="924030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Firmware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Chase Barnes</a:t>
            </a:r>
            <a:endParaRPr sz="2980"/>
          </a:p>
        </p:txBody>
      </p:sp>
      <p:graphicFrame>
        <p:nvGraphicFramePr>
          <p:cNvPr id="87" name="Google Shape;87;p5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{FD2C172B-9CD3-44B4-8B07-7636C76F844B}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</a:t>
                      </a:r>
                      <a:r>
                        <a:rPr lang="en-US" sz="1800" u="none" cap="none" strike="noStrike"/>
                        <a:t>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MC Asynchronous Communication Fully Functional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FPGA ADC Validated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Completing refactoring for target chips for board integration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MC SVM Validation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idx="1" type="body"/>
          </p:nvPr>
        </p:nvSpPr>
        <p:spPr>
          <a:xfrm>
            <a:off x="2013900" y="1842800"/>
            <a:ext cx="51162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Async</a:t>
            </a:r>
            <a:r>
              <a:rPr lang="en-US"/>
              <a:t> Uart Functionality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/>
              <a:t>No additional figures for refactoring</a:t>
            </a:r>
            <a:endParaRPr sz="2400"/>
          </a:p>
        </p:txBody>
      </p:sp>
      <p:sp>
        <p:nvSpPr>
          <p:cNvPr id="93" name="Google Shape;93;p6"/>
          <p:cNvSpPr txBox="1"/>
          <p:nvPr>
            <p:ph type="title"/>
          </p:nvPr>
        </p:nvSpPr>
        <p:spPr>
          <a:xfrm>
            <a:off x="457200" y="924030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Firmware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Chase Barnes</a:t>
            </a:r>
            <a:endParaRPr sz="2980"/>
          </a:p>
        </p:txBody>
      </p:sp>
      <p:pic>
        <p:nvPicPr>
          <p:cNvPr id="94" name="Google Shape;9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975" y="2419350"/>
            <a:ext cx="25336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96d50a719_0_63"/>
          <p:cNvSpPr txBox="1"/>
          <p:nvPr>
            <p:ph type="title"/>
          </p:nvPr>
        </p:nvSpPr>
        <p:spPr>
          <a:xfrm>
            <a:off x="457200" y="924030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Matrix Converter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Shanelle Algama</a:t>
            </a:r>
            <a:endParaRPr sz="2980"/>
          </a:p>
        </p:txBody>
      </p:sp>
      <p:graphicFrame>
        <p:nvGraphicFramePr>
          <p:cNvPr id="100" name="Google Shape;100;g2896d50a719_0_63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{FD2C172B-9CD3-44B4-8B07-7636C76F844B}</a:tableStyleId>
              </a:tblPr>
              <a:tblGrid>
                <a:gridCol w="3886200"/>
                <a:gridCol w="3886200"/>
              </a:tblGrid>
              <a:tr h="77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15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388035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Finished selecting and ordering all new components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Finished redesign of the bidirectional switch schematic and PCB and </a:t>
                      </a:r>
                      <a:r>
                        <a:rPr lang="en-US" sz="1800"/>
                        <a:t>ordered</a:t>
                      </a:r>
                      <a:r>
                        <a:rPr lang="en-US" sz="1800"/>
                        <a:t> it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Completed schematic and PCB of the input filter board for integration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Completed schematic and PCB of the output board (overvoltage protection and current signal detector connectors) for the motor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Upon receiving the boards, I will complete soldering of an isolated bidirectional switch board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Validation process of the isolated bidirectional switch board will begin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Solder and assemble the Input Filter board and Output board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96d50a719_2_15"/>
          <p:cNvSpPr txBox="1"/>
          <p:nvPr>
            <p:ph type="title"/>
          </p:nvPr>
        </p:nvSpPr>
        <p:spPr>
          <a:xfrm>
            <a:off x="457200" y="924030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Matrix Converter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Shanelle Algama</a:t>
            </a:r>
            <a:endParaRPr sz="2980"/>
          </a:p>
        </p:txBody>
      </p:sp>
      <p:pic>
        <p:nvPicPr>
          <p:cNvPr id="106" name="Google Shape;106;g2896d50a719_2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788" y="2145952"/>
            <a:ext cx="5298427" cy="4547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96d50a719_0_69"/>
          <p:cNvSpPr txBox="1"/>
          <p:nvPr>
            <p:ph type="title"/>
          </p:nvPr>
        </p:nvSpPr>
        <p:spPr>
          <a:xfrm>
            <a:off x="457200" y="924030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Matrix Converter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Shanelle Algama</a:t>
            </a:r>
            <a:endParaRPr sz="2980"/>
          </a:p>
        </p:txBody>
      </p:sp>
      <p:pic>
        <p:nvPicPr>
          <p:cNvPr id="112" name="Google Shape;112;g2896d50a719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500" y="2331125"/>
            <a:ext cx="4324499" cy="388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896d50a719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25" y="2449950"/>
            <a:ext cx="4759576" cy="3479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