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0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0"/>
          </p:nvPr>
        </p:nvSpPr>
        <p:spPr>
          <a:xfrm>
            <a:off x="537210" y="433705"/>
            <a:ext cx="4317365" cy="403225"/>
          </a:xfrm>
        </p:spPr>
        <p:txBody>
          <a:bodyPr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idx="11"/>
          </p:nvPr>
        </p:nvSpPr>
        <p:spPr>
          <a:xfrm>
            <a:off x="537210" y="1117600"/>
            <a:ext cx="5995670" cy="468884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语言基础篇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作：陈柏列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五、指针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/>
          <a:p>
            <a:r>
              <a:rPr lang="zh-CN" altLang="en-US"/>
              <a:t>指针</a:t>
            </a:r>
            <a:endParaRPr lang="zh-CN" altLang="en-US"/>
          </a:p>
          <a:p>
            <a:pPr lvl="1"/>
            <a:r>
              <a:rPr lang="zh-CN" altLang="en-US"/>
              <a:t>存储地址的变量</a:t>
            </a:r>
            <a:endParaRPr lang="zh-CN" altLang="en-US"/>
          </a:p>
          <a:p>
            <a:pPr lvl="1"/>
            <a:r>
              <a:rPr lang="zh-CN" altLang="en-US"/>
              <a:t>大小</a:t>
            </a:r>
            <a:endParaRPr lang="zh-CN" altLang="en-US"/>
          </a:p>
          <a:p>
            <a:pPr lvl="2"/>
            <a:r>
              <a:rPr lang="zh-CN" altLang="en-US"/>
              <a:t>不管什么类型的指针，大小只和系统编译器有关 （x86——4个字节）</a:t>
            </a:r>
            <a:endParaRPr lang="zh-CN" altLang="en-US"/>
          </a:p>
          <a:p>
            <a:pPr lvl="2"/>
            <a:r>
              <a:rPr lang="zh-CN" altLang="en-US"/>
              <a:t>因为指针存的是：地址</a:t>
            </a:r>
            <a:endParaRPr lang="zh-CN" altLang="en-US"/>
          </a:p>
          <a:p>
            <a:pPr lvl="1"/>
            <a:r>
              <a:rPr lang="zh-CN" altLang="en-US"/>
              <a:t>指针类型</a:t>
            </a:r>
            <a:endParaRPr lang="zh-CN" altLang="en-US"/>
          </a:p>
          <a:p>
            <a:pPr lvl="2"/>
            <a:r>
              <a:rPr lang="zh-CN" altLang="en-US"/>
              <a:t>这是给指针指向那块空间的</a:t>
            </a:r>
            <a:endParaRPr lang="zh-CN" altLang="en-US"/>
          </a:p>
          <a:p>
            <a:pPr lvl="2"/>
            <a:r>
              <a:rPr lang="zh-CN" altLang="en-US"/>
              <a:t>限制指针取的内存的宽度</a:t>
            </a:r>
            <a:endParaRPr lang="zh-CN" altLang="en-US"/>
          </a:p>
          <a:p>
            <a:pPr lvl="1"/>
            <a:r>
              <a:rPr lang="zh-CN" altLang="en-US"/>
              <a:t>指针宽度</a:t>
            </a:r>
            <a:endParaRPr lang="zh-CN" altLang="en-US"/>
          </a:p>
          <a:p>
            <a:pPr lvl="2"/>
            <a:r>
              <a:rPr lang="zh-CN" altLang="en-US"/>
              <a:t>通过*取指针变量所指向那块空间时，取的内存的宽度和指针变量本身的类型有关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532880" y="1117600"/>
            <a:ext cx="5435600" cy="46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野指针</a:t>
            </a:r>
            <a:endParaRPr lang="zh-CN" altLang="en-US"/>
          </a:p>
          <a:p>
            <a:pPr lvl="1"/>
            <a:r>
              <a:rPr lang="zh-CN" altLang="en-US"/>
              <a:t>没有初始化的指针，指针的指向是</a:t>
            </a:r>
            <a:r>
              <a:rPr lang="zh-CN" altLang="en-US" b="1"/>
              <a:t>随机</a:t>
            </a:r>
            <a:r>
              <a:rPr lang="zh-CN" altLang="en-US"/>
              <a:t>的，不可以操作野指针，会报错</a:t>
            </a:r>
            <a:endParaRPr lang="zh-CN" altLang="en-US"/>
          </a:p>
          <a:p>
            <a:pPr lvl="2"/>
            <a:r>
              <a:rPr lang="en-US" altLang="zh-CN"/>
              <a:t>int* p; *p =200</a:t>
            </a:r>
            <a:r>
              <a:rPr lang="zh-CN" altLang="en-US"/>
              <a:t>（报错）</a:t>
            </a:r>
            <a:endParaRPr lang="zh-CN" altLang="en-US"/>
          </a:p>
          <a:p>
            <a:pPr lvl="0"/>
            <a:r>
              <a:rPr lang="zh-CN" altLang="en-US"/>
              <a:t>空指针</a:t>
            </a:r>
            <a:endParaRPr lang="zh-CN" altLang="en-US"/>
          </a:p>
          <a:p>
            <a:pPr lvl="1"/>
            <a:r>
              <a:rPr lang="en-US" altLang="zh-CN"/>
              <a:t>指针指向地址为0x00000000的地址 ，程序的起始地址</a:t>
            </a:r>
            <a:endParaRPr lang="en-US" altLang="zh-CN"/>
          </a:p>
          <a:p>
            <a:pPr lvl="2"/>
            <a:r>
              <a:rPr lang="en-US" altLang="zh-CN"/>
              <a:t>不能对该地址进行任何</a:t>
            </a:r>
            <a:r>
              <a:rPr lang="zh-CN" altLang="en-US"/>
              <a:t>赋值</a:t>
            </a:r>
            <a:r>
              <a:rPr lang="en-US" altLang="zh-CN"/>
              <a:t>操作，都会报错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955405" y="4848860"/>
            <a:ext cx="1554480" cy="15792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96730" y="6428105"/>
            <a:ext cx="93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内存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089265" y="6160770"/>
            <a:ext cx="840740" cy="229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312025" y="5806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起始位置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五、指针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37210" y="1117600"/>
            <a:ext cx="5995670" cy="2510155"/>
          </a:xfrm>
        </p:spPr>
        <p:txBody>
          <a:bodyPr/>
          <a:p>
            <a:r>
              <a:rPr lang="zh-CN" altLang="en-US"/>
              <a:t>多级指针</a:t>
            </a:r>
            <a:endParaRPr lang="zh-CN" altLang="en-US"/>
          </a:p>
          <a:p>
            <a:pPr lvl="1"/>
            <a:r>
              <a:rPr lang="zh-CN" altLang="en-US"/>
              <a:t>指针可以在调用函数时，全局修改参数值</a:t>
            </a:r>
            <a:endParaRPr lang="zh-CN" altLang="en-US"/>
          </a:p>
          <a:p>
            <a:pPr lvl="1"/>
            <a:r>
              <a:rPr lang="zh-CN" altLang="en-US"/>
              <a:t>一级指针可以修改变量值，</a:t>
            </a:r>
            <a:endParaRPr lang="zh-CN" altLang="en-US"/>
          </a:p>
          <a:p>
            <a:pPr lvl="1"/>
            <a:r>
              <a:rPr lang="zh-CN" altLang="en-US"/>
              <a:t>二级指针可以修改指针值，也就是指针指向的值，也可以修改变量值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1575" y="4275455"/>
            <a:ext cx="1617980" cy="12617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03045" y="5689600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598035" y="4275455"/>
            <a:ext cx="1617980" cy="12617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24495" y="4275455"/>
            <a:ext cx="1617980" cy="12617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5050" y="5689600"/>
            <a:ext cx="1370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指针</a:t>
            </a:r>
            <a:r>
              <a:rPr lang="en-US" altLang="zh-CN"/>
              <a:t>*p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089265" y="5689600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二级指针</a:t>
            </a:r>
            <a:r>
              <a:rPr lang="en-US" altLang="zh-CN"/>
              <a:t>**q</a:t>
            </a:r>
            <a:endParaRPr lang="en-US" altLang="zh-CN"/>
          </a:p>
        </p:txBody>
      </p:sp>
      <p:cxnSp>
        <p:nvCxnSpPr>
          <p:cNvPr id="12" name="直接箭头连接符 11"/>
          <p:cNvCxnSpPr>
            <a:endCxn id="4" idx="3"/>
          </p:cNvCxnSpPr>
          <p:nvPr/>
        </p:nvCxnSpPr>
        <p:spPr>
          <a:xfrm flipH="1" flipV="1">
            <a:off x="2789555" y="4906645"/>
            <a:ext cx="2560320" cy="31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8" idx="3"/>
          </p:cNvCxnSpPr>
          <p:nvPr/>
        </p:nvCxnSpPr>
        <p:spPr>
          <a:xfrm flipH="1">
            <a:off x="6216015" y="4900295"/>
            <a:ext cx="263779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94180" y="4721860"/>
            <a:ext cx="66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值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54575" y="4570095"/>
            <a:ext cx="118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值：地址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67700" y="4531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值：指针的地址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六、内存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/>
          <a:p>
            <a:r>
              <a:rPr lang="zh-CN" altLang="en-US"/>
              <a:t>作用域和变量</a:t>
            </a:r>
            <a:endParaRPr lang="zh-CN" altLang="en-US"/>
          </a:p>
          <a:p>
            <a:pPr lvl="1"/>
            <a:r>
              <a:rPr lang="zh-CN" altLang="en-US"/>
              <a:t>变量</a:t>
            </a:r>
            <a:endParaRPr lang="zh-CN" altLang="en-US"/>
          </a:p>
          <a:p>
            <a:pPr lvl="2"/>
            <a:r>
              <a:rPr lang="zh-CN" altLang="en-US"/>
              <a:t>局部变量（</a:t>
            </a:r>
            <a:r>
              <a:rPr lang="en-US" altLang="zh-CN"/>
              <a:t>auto</a:t>
            </a:r>
            <a:r>
              <a:rPr lang="zh-CN" altLang="en-US"/>
              <a:t>）、静态变量（</a:t>
            </a:r>
            <a:r>
              <a:rPr lang="en-US" altLang="zh-CN"/>
              <a:t>static</a:t>
            </a:r>
            <a:r>
              <a:rPr lang="zh-CN" altLang="en-US"/>
              <a:t>）、全局变量（</a:t>
            </a:r>
            <a:r>
              <a:rPr lang="en-US" altLang="zh-CN"/>
              <a:t>extern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全局变量</a:t>
            </a:r>
            <a:endParaRPr lang="zh-CN" altLang="en-US"/>
          </a:p>
          <a:p>
            <a:pPr lvl="3"/>
            <a:r>
              <a:rPr lang="zh-CN" altLang="en-US"/>
              <a:t>全局变量可以重复定义，因为它可以被误认为是声明</a:t>
            </a:r>
            <a:endParaRPr lang="zh-CN" altLang="en-US"/>
          </a:p>
          <a:p>
            <a:pPr lvl="3"/>
            <a:r>
              <a:rPr lang="zh-CN" altLang="en-US"/>
              <a:t>因此，为避免编译器分不清是声明还是定义，建议在声明前面加extern </a:t>
            </a:r>
            <a:endParaRPr lang="zh-CN" altLang="en-US"/>
          </a:p>
          <a:p>
            <a:pPr lvl="3"/>
            <a:r>
              <a:rPr lang="zh-CN" altLang="en-US"/>
              <a:t>其他文件想用不属于本文件的全局变量，</a:t>
            </a:r>
            <a:r>
              <a:rPr lang="zh-CN" altLang="en-US" b="1"/>
              <a:t>需要声明</a:t>
            </a:r>
            <a:endParaRPr lang="zh-CN" altLang="en-US"/>
          </a:p>
          <a:p>
            <a:pPr lvl="1"/>
            <a:r>
              <a:rPr lang="zh-CN" altLang="en-US"/>
              <a:t>作用域</a:t>
            </a:r>
            <a:endParaRPr lang="zh-CN" altLang="en-US"/>
          </a:p>
          <a:p>
            <a:pPr lvl="2"/>
            <a:r>
              <a:rPr lang="zh-CN" altLang="en-US"/>
              <a:t>局部、全局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532880" y="1117600"/>
            <a:ext cx="5510530" cy="46888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/>
              <a:t>内存</a:t>
            </a:r>
            <a:endParaRPr lang="zh-CN" altLang="en-US"/>
          </a:p>
          <a:p>
            <a:pPr lvl="1"/>
            <a:r>
              <a:rPr lang="zh-CN" altLang="en-US"/>
              <a:t>内存操作函数</a:t>
            </a:r>
            <a:endParaRPr lang="zh-CN" altLang="en-US"/>
          </a:p>
          <a:p>
            <a:pPr lvl="2"/>
            <a:r>
              <a:rPr lang="zh-CN" altLang="en-US"/>
              <a:t>memset(void* s, int c, size_t n)</a:t>
            </a:r>
            <a:endParaRPr lang="zh-CN" altLang="en-US"/>
          </a:p>
          <a:p>
            <a:pPr lvl="3"/>
            <a:r>
              <a:rPr lang="zh-CN" altLang="en-US"/>
              <a:t>功能： 将s的内存区域的前n个字节以参数c填入。c必须是：unsigned char，范围：0-255） </a:t>
            </a:r>
            <a:endParaRPr lang="zh-CN" altLang="en-US"/>
          </a:p>
          <a:p>
            <a:pPr lvl="3"/>
            <a:r>
              <a:rPr lang="zh-CN" altLang="en-US"/>
              <a:t>返回值：s的首地址 </a:t>
            </a:r>
            <a:endParaRPr lang="zh-CN" altLang="en-US"/>
          </a:p>
          <a:p>
            <a:pPr lvl="2"/>
            <a:r>
              <a:rPr lang="zh-CN" altLang="en-US"/>
              <a:t>memcpy（void* dest, const void* src, size_t n）</a:t>
            </a:r>
            <a:endParaRPr lang="zh-CN" altLang="en-US"/>
          </a:p>
          <a:p>
            <a:pPr lvl="3"/>
            <a:r>
              <a:rPr lang="zh-CN" altLang="en-US"/>
              <a:t>功能：拷贝src所指的内容的前n个字节到dest所指的内存地址上（src与dest所指的内存空间不能重叠，可能会导致报错） </a:t>
            </a:r>
            <a:endParaRPr lang="zh-CN" altLang="en-US"/>
          </a:p>
          <a:p>
            <a:pPr lvl="3"/>
            <a:r>
              <a:rPr lang="zh-CN" altLang="en-US"/>
              <a:t>strncpy函数遇到'/0'就停止copy，memcpy不会 </a:t>
            </a:r>
            <a:endParaRPr lang="zh-CN" altLang="en-US"/>
          </a:p>
          <a:p>
            <a:pPr lvl="3"/>
            <a:r>
              <a:rPr lang="zh-CN" altLang="en-US"/>
              <a:t>返回值：dest的首地址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81785" y="566420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内存泄漏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内存只申请，不释放，导致程序使用的内存空间一直增长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21375" y="5806440"/>
            <a:ext cx="4064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内存污染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向未申请过的内存空间写入数据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78530" y="0"/>
            <a:ext cx="2840990" cy="1916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七、文件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/>
          <a:p>
            <a:r>
              <a:rPr lang="zh-CN" altLang="en-US"/>
              <a:t>设备文件</a:t>
            </a:r>
            <a:endParaRPr lang="zh-CN" altLang="en-US"/>
          </a:p>
          <a:p>
            <a:pPr lvl="1"/>
            <a:r>
              <a:rPr lang="zh-CN" altLang="en-US"/>
              <a:t>在操作系统中把每一个</a:t>
            </a:r>
            <a:r>
              <a:rPr lang="zh-CN" altLang="en-US" b="1"/>
              <a:t>与主机相连</a:t>
            </a:r>
            <a:r>
              <a:rPr lang="zh-CN" altLang="en-US"/>
              <a:t>的输入、输出设备看作是一个文件</a:t>
            </a:r>
            <a:endParaRPr lang="zh-CN" altLang="en-US"/>
          </a:p>
          <a:p>
            <a:pPr lvl="1"/>
            <a:r>
              <a:rPr lang="zh-CN" altLang="en-US"/>
              <a:t>他们的输入、输出等同于对磁盘文件的读和写</a:t>
            </a:r>
            <a:endParaRPr lang="zh-CN" altLang="en-US"/>
          </a:p>
          <a:p>
            <a:pPr lvl="1"/>
            <a:r>
              <a:rPr lang="en-US" altLang="zh-CN"/>
              <a:t>stdin</a:t>
            </a:r>
            <a:r>
              <a:rPr lang="zh-CN" altLang="en-US"/>
              <a:t>：键盘</a:t>
            </a:r>
            <a:endParaRPr lang="zh-CN" altLang="en-US"/>
          </a:p>
          <a:p>
            <a:pPr lvl="1"/>
            <a:r>
              <a:rPr lang="en-US" altLang="zh-CN"/>
              <a:t>stdout</a:t>
            </a:r>
            <a:r>
              <a:rPr lang="zh-CN" altLang="en-US"/>
              <a:t>：屏幕</a:t>
            </a:r>
            <a:endParaRPr lang="zh-CN" altLang="en-US"/>
          </a:p>
          <a:p>
            <a:pPr lvl="0"/>
            <a:r>
              <a:rPr lang="zh-CN" altLang="en-US"/>
              <a:t>磁盘文件</a:t>
            </a:r>
            <a:endParaRPr lang="zh-CN" altLang="en-US"/>
          </a:p>
          <a:p>
            <a:pPr lvl="1"/>
            <a:r>
              <a:rPr lang="zh-CN" altLang="en-US"/>
              <a:t>存储外部介质，使用时才调入内存中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703695" y="1117600"/>
            <a:ext cx="4980940" cy="46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文本文件</a:t>
            </a:r>
            <a:endParaRPr lang="zh-CN" altLang="en-US"/>
          </a:p>
          <a:p>
            <a:pPr lvl="1"/>
            <a:r>
              <a:rPr lang="zh-CN" altLang="en-US"/>
              <a:t>存储时，是将字符的</a:t>
            </a:r>
            <a:r>
              <a:rPr lang="en-US" altLang="zh-CN"/>
              <a:t>ASCII</a:t>
            </a:r>
            <a:r>
              <a:rPr lang="zh-CN" altLang="en-US"/>
              <a:t>值存储在磁盘中，存的是</a:t>
            </a:r>
            <a:r>
              <a:rPr lang="en-US" altLang="zh-CN" b="1"/>
              <a:t>ASCII</a:t>
            </a:r>
            <a:r>
              <a:rPr lang="zh-CN" altLang="en-US" b="1"/>
              <a:t>的二进制</a:t>
            </a:r>
            <a:endParaRPr lang="zh-CN" altLang="en-US" b="1"/>
          </a:p>
          <a:p>
            <a:pPr lvl="1"/>
            <a:r>
              <a:rPr lang="zh-CN" altLang="en-US"/>
              <a:t>取的时候：将</a:t>
            </a:r>
            <a:r>
              <a:rPr lang="en-US" altLang="zh-CN"/>
              <a:t>ASCII</a:t>
            </a:r>
            <a:r>
              <a:rPr lang="zh-CN" altLang="en-US"/>
              <a:t>转换成字符</a:t>
            </a:r>
            <a:endParaRPr lang="zh-CN" altLang="en-US"/>
          </a:p>
          <a:p>
            <a:pPr lvl="0"/>
            <a:r>
              <a:rPr lang="zh-CN" altLang="en-US"/>
              <a:t>二进制文件</a:t>
            </a:r>
            <a:endParaRPr lang="zh-CN" altLang="en-US"/>
          </a:p>
          <a:p>
            <a:pPr lvl="1"/>
            <a:r>
              <a:rPr lang="zh-CN" altLang="en-US"/>
              <a:t>存的是二进制，取也是二进制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992245" y="4834255"/>
            <a:ext cx="6774815" cy="1755775"/>
            <a:chOff x="332" y="7613"/>
            <a:chExt cx="10669" cy="2765"/>
          </a:xfrm>
        </p:grpSpPr>
        <p:sp>
          <p:nvSpPr>
            <p:cNvPr id="5" name="矩形 4"/>
            <p:cNvSpPr/>
            <p:nvPr/>
          </p:nvSpPr>
          <p:spPr>
            <a:xfrm>
              <a:off x="7307" y="7613"/>
              <a:ext cx="3694" cy="27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3499" y="7613"/>
              <a:ext cx="2700" cy="12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888" y="7942"/>
              <a:ext cx="154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键盘</a:t>
              </a:r>
              <a:endParaRPr lang="zh-CN" altLang="en-US" sz="2400"/>
            </a:p>
          </p:txBody>
        </p:sp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3499" y="9140"/>
              <a:ext cx="2700" cy="12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888" y="9397"/>
              <a:ext cx="16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屏幕</a:t>
              </a:r>
              <a:endParaRPr lang="zh-CN" altLang="en-US" sz="2400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586" y="8251"/>
              <a:ext cx="2417" cy="5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5664" y="9566"/>
              <a:ext cx="2513" cy="3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410" y="8575"/>
              <a:ext cx="187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/>
                <a:t>主机</a:t>
              </a:r>
              <a:endParaRPr lang="zh-CN" altLang="en-US" sz="3200" b="1"/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>
            <a:xfrm>
              <a:off x="332" y="8328"/>
              <a:ext cx="2700" cy="12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79" y="8742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硬盘</a:t>
              </a:r>
              <a:endParaRPr lang="zh-CN" altLang="en-US" sz="240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377" y="9044"/>
              <a:ext cx="5220" cy="1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3694430" y="4834890"/>
            <a:ext cx="4469765" cy="19024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468880" y="51568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设备文件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七、文件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6621145" y="1031875"/>
            <a:ext cx="4945380" cy="5741035"/>
          </a:xfrm>
        </p:spPr>
        <p:txBody>
          <a:bodyPr>
            <a:normAutofit/>
          </a:bodyPr>
          <a:p>
            <a:pPr lvl="0"/>
            <a:r>
              <a:rPr lang="zh-CN" altLang="en-US"/>
              <a:t>相对路径</a:t>
            </a:r>
            <a:endParaRPr lang="zh-CN" altLang="en-US"/>
          </a:p>
          <a:p>
            <a:pPr lvl="1"/>
            <a:r>
              <a:rPr lang="zh-CN" altLang="en-US"/>
              <a:t>如果直接在</a:t>
            </a:r>
            <a:r>
              <a:rPr lang="en-US" altLang="zh-CN"/>
              <a:t>vs</a:t>
            </a:r>
            <a:r>
              <a:rPr lang="zh-CN" altLang="en-US"/>
              <a:t>中调试运行，相对路径相对的</a:t>
            </a:r>
            <a:r>
              <a:rPr lang="zh-CN" altLang="en-US" b="1"/>
              <a:t>工程文件</a:t>
            </a:r>
            <a:endParaRPr lang="zh-CN" altLang="en-US" b="1"/>
          </a:p>
          <a:p>
            <a:pPr lvl="1"/>
            <a:r>
              <a:rPr lang="zh-CN" altLang="en-US"/>
              <a:t>如果是手动运行</a:t>
            </a:r>
            <a:r>
              <a:rPr lang="en-US" altLang="zh-CN"/>
              <a:t>exe</a:t>
            </a:r>
            <a:r>
              <a:rPr lang="zh-CN" altLang="en-US"/>
              <a:t>文件，相对路径相对的是可执行文件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4210" y="1244600"/>
            <a:ext cx="5995670" cy="5741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文件</a:t>
            </a:r>
            <a:endParaRPr lang="zh-CN" altLang="en-US"/>
          </a:p>
          <a:p>
            <a:pPr lvl="1"/>
            <a:r>
              <a:rPr lang="zh-CN" altLang="en-US"/>
              <a:t>打开一个文件时，系统会返回一个</a:t>
            </a:r>
            <a:r>
              <a:rPr lang="zh-CN" altLang="en-US" b="1"/>
              <a:t>结构体</a:t>
            </a:r>
            <a:r>
              <a:rPr lang="zh-CN" altLang="en-US"/>
              <a:t>，这个结构体有对此文件操作的所有信息</a:t>
            </a:r>
            <a:endParaRPr lang="zh-CN" altLang="en-US"/>
          </a:p>
          <a:p>
            <a:pPr lvl="1"/>
            <a:r>
              <a:rPr lang="zh-CN" altLang="en-US"/>
              <a:t>调用</a:t>
            </a:r>
            <a:r>
              <a:rPr lang="en-US" altLang="zh-CN"/>
              <a:t>fopen</a:t>
            </a:r>
            <a:r>
              <a:rPr lang="zh-CN" altLang="en-US"/>
              <a:t>时，系统会返回这个结构体地址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打开方式</a:t>
            </a:r>
            <a:endParaRPr lang="zh-CN" altLang="en-US"/>
          </a:p>
          <a:p>
            <a:pPr lvl="2"/>
            <a:r>
              <a:rPr lang="en-US" altLang="zh-CN"/>
              <a:t>fopen</a:t>
            </a:r>
            <a:r>
              <a:rPr lang="zh-CN" altLang="en-US"/>
              <a:t>（</a:t>
            </a:r>
            <a:r>
              <a:rPr lang="en-US" altLang="zh-CN"/>
              <a:t>“pathfile”</a:t>
            </a:r>
            <a:r>
              <a:rPr lang="zh-CN" altLang="en-US"/>
              <a:t>，打开方式）</a:t>
            </a:r>
            <a:endParaRPr lang="zh-CN" altLang="en-US"/>
          </a:p>
          <a:p>
            <a:pPr lvl="2"/>
            <a:r>
              <a:rPr lang="zh-CN" altLang="en-US"/>
              <a:t>成功：返回</a:t>
            </a:r>
            <a:r>
              <a:rPr lang="en-US" altLang="zh-CN"/>
              <a:t>FILE</a:t>
            </a:r>
            <a:r>
              <a:rPr lang="zh-CN" altLang="en-US"/>
              <a:t>结构体地址，失败返回</a:t>
            </a:r>
            <a:r>
              <a:rPr lang="en-US" altLang="zh-CN"/>
              <a:t>NULL</a:t>
            </a:r>
            <a:endParaRPr lang="en-US" altLang="zh-CN"/>
          </a:p>
          <a:p>
            <a:pPr lvl="2"/>
            <a:endParaRPr lang="en-US" altLang="zh-CN"/>
          </a:p>
          <a:p>
            <a:pPr lvl="2"/>
            <a:r>
              <a:rPr lang="en-US" altLang="zh-CN"/>
              <a:t>r	：只读（不创建文件）</a:t>
            </a:r>
            <a:endParaRPr lang="en-US" altLang="zh-CN"/>
          </a:p>
          <a:p>
            <a:pPr lvl="2"/>
            <a:r>
              <a:rPr lang="en-US" altLang="zh-CN"/>
              <a:t>w	：只写 （如果文件存在：先清空文件再	     写；不存在就</a:t>
            </a:r>
            <a:r>
              <a:rPr lang="en-US" altLang="zh-CN" b="1"/>
              <a:t>相对路径</a:t>
            </a:r>
            <a:r>
              <a:rPr lang="en-US" altLang="zh-CN"/>
              <a:t>创建一个）</a:t>
            </a:r>
            <a:endParaRPr lang="en-US" altLang="zh-CN"/>
          </a:p>
          <a:p>
            <a:pPr lvl="2"/>
            <a:r>
              <a:rPr lang="en-US" altLang="zh-CN"/>
              <a:t>r+	：可读可写（不创建文件）</a:t>
            </a:r>
            <a:endParaRPr lang="en-US" altLang="zh-CN"/>
          </a:p>
          <a:p>
            <a:pPr lvl="2"/>
            <a:r>
              <a:rPr lang="en-US" altLang="zh-CN"/>
              <a:t>w+	：可读可写可清空文件 </a:t>
            </a:r>
            <a:endParaRPr lang="en-US" altLang="zh-CN"/>
          </a:p>
          <a:p>
            <a:pPr lvl="2"/>
            <a:r>
              <a:rPr lang="en-US" altLang="zh-CN"/>
              <a:t>b	：二进制文件 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21145" y="3157855"/>
            <a:ext cx="5450840" cy="2410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七、文件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37210" y="1117600"/>
            <a:ext cx="7849870" cy="1791335"/>
          </a:xfrm>
        </p:spPr>
        <p:txBody>
          <a:bodyPr/>
          <a:p>
            <a:r>
              <a:rPr lang="zh-CN" altLang="en-US"/>
              <a:t>当启动一个程序，系统会自动打开</a:t>
            </a:r>
            <a:r>
              <a:rPr lang="en-US" altLang="zh-CN"/>
              <a:t>3</a:t>
            </a:r>
            <a:r>
              <a:rPr lang="zh-CN" altLang="en-US"/>
              <a:t>个设备文件</a:t>
            </a:r>
            <a:endParaRPr lang="zh-CN" altLang="en-US"/>
          </a:p>
          <a:p>
            <a:pPr lvl="1"/>
            <a:r>
              <a:rPr lang="en-US" altLang="zh-CN"/>
              <a:t>stdin</a:t>
            </a:r>
            <a:r>
              <a:rPr lang="zh-CN" altLang="en-US"/>
              <a:t>（标准输入文件）</a:t>
            </a:r>
            <a:endParaRPr lang="zh-CN" altLang="en-US"/>
          </a:p>
          <a:p>
            <a:pPr lvl="1"/>
            <a:r>
              <a:rPr lang="en-US" altLang="zh-CN"/>
              <a:t>stdout</a:t>
            </a:r>
            <a:r>
              <a:rPr lang="zh-CN" altLang="en-US"/>
              <a:t>（标准输出文件）</a:t>
            </a:r>
            <a:endParaRPr lang="zh-CN" altLang="en-US"/>
          </a:p>
          <a:p>
            <a:pPr lvl="1"/>
            <a:r>
              <a:rPr lang="en-US" altLang="zh-CN"/>
              <a:t>stderr</a:t>
            </a:r>
            <a:r>
              <a:rPr lang="zh-CN" altLang="en-US"/>
              <a:t>（标准错误文件）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1200" y="2971165"/>
            <a:ext cx="2075180" cy="8934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58410" y="2971165"/>
            <a:ext cx="2075180" cy="8934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87080" y="2971165"/>
            <a:ext cx="3375660" cy="8934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1200" y="4307205"/>
            <a:ext cx="3585845" cy="8934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58410" y="4307205"/>
            <a:ext cx="2075180" cy="8934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05620" y="4307205"/>
            <a:ext cx="2075180" cy="8934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1200" y="5643245"/>
            <a:ext cx="3585845" cy="8934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58410" y="5643245"/>
            <a:ext cx="2075180" cy="8934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405620" y="5643245"/>
            <a:ext cx="2075180" cy="8934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89990" y="3189605"/>
            <a:ext cx="1252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键盘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523865" y="3262630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stdin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594090" y="3189605"/>
            <a:ext cx="316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FILE* stdin = fopen(stdin, “r”)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4" idx="3"/>
            <a:endCxn id="7" idx="1"/>
          </p:cNvCxnSpPr>
          <p:nvPr/>
        </p:nvCxnSpPr>
        <p:spPr>
          <a:xfrm>
            <a:off x="2786380" y="3418205"/>
            <a:ext cx="2272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8" idx="1"/>
          </p:cNvCxnSpPr>
          <p:nvPr/>
        </p:nvCxnSpPr>
        <p:spPr>
          <a:xfrm>
            <a:off x="7133590" y="3418205"/>
            <a:ext cx="12534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25830" y="4564380"/>
            <a:ext cx="346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FILE* stdout = fopen(stdout, “w”)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15340" y="5951855"/>
            <a:ext cx="321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FILE* stderr = fopen(stderr, “w”)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0" idx="3"/>
            <a:endCxn id="10" idx="1"/>
          </p:cNvCxnSpPr>
          <p:nvPr/>
        </p:nvCxnSpPr>
        <p:spPr>
          <a:xfrm>
            <a:off x="4388485" y="4748530"/>
            <a:ext cx="669925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3" idx="1"/>
          </p:cNvCxnSpPr>
          <p:nvPr/>
        </p:nvCxnSpPr>
        <p:spPr>
          <a:xfrm>
            <a:off x="4297045" y="6090285"/>
            <a:ext cx="761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346065" y="4564380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stdout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309235" y="6000750"/>
            <a:ext cx="115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stderr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9716770" y="4650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终端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667875" y="5988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终端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10" idx="3"/>
            <a:endCxn id="11" idx="1"/>
          </p:cNvCxnSpPr>
          <p:nvPr/>
        </p:nvCxnSpPr>
        <p:spPr>
          <a:xfrm>
            <a:off x="7133590" y="4754245"/>
            <a:ext cx="2272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3"/>
            <a:endCxn id="14" idx="1"/>
          </p:cNvCxnSpPr>
          <p:nvPr/>
        </p:nvCxnSpPr>
        <p:spPr>
          <a:xfrm>
            <a:off x="7133590" y="6090285"/>
            <a:ext cx="22720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七、文件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p>
            <a:r>
              <a:rPr lang="zh-CN" altLang="en-US"/>
              <a:t>获取文件状态</a:t>
            </a:r>
            <a:endParaRPr lang="zh-CN" altLang="en-US"/>
          </a:p>
          <a:p>
            <a:pPr lvl="1"/>
            <a:r>
              <a:rPr lang="en-US" altLang="zh-CN"/>
              <a:t>stat</a:t>
            </a:r>
            <a:r>
              <a:rPr lang="zh-CN" altLang="en-US"/>
              <a:t>函数（调用前需要导入</a:t>
            </a:r>
            <a:r>
              <a:rPr lang="en-US" altLang="zh-CN"/>
              <a:t>	</a:t>
            </a:r>
            <a:r>
              <a:rPr lang="zh-CN" altLang="en-US"/>
              <a:t>#include&lt;sys/stat.h&gt;</a:t>
            </a:r>
            <a:endParaRPr lang="zh-CN" altLang="en-US"/>
          </a:p>
          <a:p>
            <a:pPr marL="457200" lvl="1" indent="457200">
              <a:buNone/>
            </a:pPr>
            <a:r>
              <a:rPr lang="zh-CN" altLang="en-US"/>
              <a:t>#include&lt;sys/types.h&gt; ）</a:t>
            </a:r>
            <a:endParaRPr lang="zh-CN" altLang="en-US"/>
          </a:p>
          <a:p>
            <a:pPr marL="457200" lvl="1" indent="457200">
              <a:buNone/>
            </a:pPr>
            <a:endParaRPr lang="zh-CN" altLang="en-US"/>
          </a:p>
          <a:p>
            <a:pPr lvl="1"/>
            <a:r>
              <a:rPr lang="en-US" altLang="zh-CN"/>
              <a:t>stat(const char* path, struct stat* buf)</a:t>
            </a:r>
            <a:endParaRPr lang="en-US" altLang="zh-CN"/>
          </a:p>
          <a:p>
            <a:pPr lvl="1"/>
            <a:r>
              <a:rPr lang="en-US" altLang="zh-CN"/>
              <a:t>struct stat* buf</a:t>
            </a:r>
            <a:endParaRPr lang="en-US" altLang="zh-CN"/>
          </a:p>
          <a:p>
            <a:pPr lvl="2"/>
            <a:r>
              <a:rPr lang="en-US" altLang="zh-CN"/>
              <a:t> 先定义一个stat类型的buf结构体 </a:t>
            </a:r>
            <a:endParaRPr lang="en-US" altLang="zh-CN"/>
          </a:p>
          <a:p>
            <a:pPr lvl="2"/>
            <a:r>
              <a:rPr lang="en-US" altLang="zh-CN"/>
              <a:t>这个结构体不需要声明，因为头文件已经有了</a:t>
            </a:r>
            <a:endParaRPr lang="en-US" altLang="zh-CN"/>
          </a:p>
          <a:p>
            <a:pPr lvl="2"/>
            <a:r>
              <a:rPr lang="en-US" altLang="zh-CN"/>
              <a:t>而且这个结构体是上面说的结构体 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2535" y="1117600"/>
            <a:ext cx="5701665" cy="46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windows </a:t>
            </a:r>
            <a:r>
              <a:rPr lang="zh-CN" altLang="en-US"/>
              <a:t>与</a:t>
            </a:r>
            <a:r>
              <a:rPr lang="en-US" altLang="zh-CN"/>
              <a:t> Linux</a:t>
            </a:r>
            <a:endParaRPr lang="en-US" altLang="zh-CN"/>
          </a:p>
          <a:p>
            <a:pPr lvl="1"/>
            <a:r>
              <a:rPr lang="en-US" altLang="zh-CN"/>
              <a:t>\r是回车，英文是Carriage return，作用：使光标到行首</a:t>
            </a:r>
            <a:endParaRPr lang="en-US" altLang="zh-CN"/>
          </a:p>
          <a:p>
            <a:pPr lvl="1"/>
            <a:r>
              <a:rPr lang="en-US" altLang="zh-CN"/>
              <a:t>\n是换行，英文是New line/line feed，作用：使光标下移一行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windows存储"\n"：\n	——》 \r\n；取出:\r\n ——》\n 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Linux存储"\n"：\n ——》 \n 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七、文件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37210" y="1117600"/>
            <a:ext cx="5995670" cy="5008245"/>
          </a:xfrm>
        </p:spPr>
        <p:txBody>
          <a:bodyPr/>
          <a:p>
            <a:r>
              <a:rPr lang="zh-CN" altLang="en-US"/>
              <a:t>文件缓冲区</a:t>
            </a:r>
            <a:endParaRPr lang="zh-CN" altLang="en-US"/>
          </a:p>
          <a:p>
            <a:pPr lvl="1"/>
            <a:r>
              <a:rPr lang="zh-CN" altLang="en-US"/>
              <a:t>每一个正在使用的文件，操作系统都会为其在内存中开辟一块区域，称之为：文件缓冲区。</a:t>
            </a:r>
            <a:endParaRPr lang="zh-CN" altLang="en-US"/>
          </a:p>
          <a:p>
            <a:pPr lvl="1"/>
            <a:r>
              <a:rPr lang="zh-CN" altLang="en-US"/>
              <a:t>每当我们想从内存向硬盘中输出数据，都会先将数据输送到缓冲区中，</a:t>
            </a:r>
            <a:endParaRPr lang="zh-CN" altLang="en-US"/>
          </a:p>
          <a:p>
            <a:pPr lvl="1"/>
            <a:r>
              <a:rPr lang="zh-CN" altLang="en-US"/>
              <a:t>然后装满缓冲区后才一起输送到硬盘上。如果想从硬盘向计算机内读入数据，</a:t>
            </a:r>
            <a:endParaRPr lang="zh-CN" altLang="en-US"/>
          </a:p>
          <a:p>
            <a:pPr lvl="1"/>
            <a:r>
              <a:rPr lang="zh-CN" altLang="en-US"/>
              <a:t>则会先将读到的数据输送到缓冲区中，装满缓冲区后再逐个将数据输送到程序数据区（内存中的变量）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23380" y="1250950"/>
            <a:ext cx="419735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七、文件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37210" y="1117600"/>
            <a:ext cx="5995670" cy="4995545"/>
          </a:xfrm>
        </p:spPr>
        <p:txBody>
          <a:bodyPr>
            <a:normAutofit fontScale="50000"/>
          </a:bodyPr>
          <a:p>
            <a:r>
              <a:rPr lang="zh-CN" altLang="en-US" sz="4000" b="1"/>
              <a:t>文件缓冲区存在的目的是什么呀？为什么文件缓冲区需要装满后再输送？</a:t>
            </a:r>
            <a:endParaRPr lang="zh-CN" altLang="en-US" sz="4000" b="1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sz="2700"/>
              <a:t>先问大家一个问题：当我们用fwrite()这样的函数写数据时，难道真的光靠它就能将数据直接扔到文件里去了吗？ 当然不是，像fwrite()这样的函数是要进行系统调用后才能将数据最终写到文件中去（</a:t>
            </a:r>
            <a:r>
              <a:rPr lang="zh-CN" altLang="en-US" sz="2700" b="1"/>
              <a:t>所谓系统调用就是：由操作系统来代替我们去做一些事情，譬如代替我们写文件之类的</a:t>
            </a:r>
            <a:r>
              <a:rPr lang="zh-CN" altLang="en-US" sz="2700"/>
              <a:t>）。既然我们在写数据的过程中，会让操作系统调用接口来替我们做一些事情，那么写数据这个操作就必然会打断操作系统。如果频繁的写数据，就譬如4个字节写一次，4个字节写一次，那么</a:t>
            </a:r>
            <a:r>
              <a:rPr lang="zh-CN" altLang="en-US" sz="2700" b="1"/>
              <a:t>操作系统必然会被频繁的打断</a:t>
            </a:r>
            <a:r>
              <a:rPr lang="zh-CN" altLang="en-US" sz="2700"/>
              <a:t>。操作系统啥事都不用干了，天天来服务你一个就够了！！！这是不现实的。</a:t>
            </a:r>
            <a:endParaRPr lang="zh-CN" altLang="en-US" sz="27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endParaRPr lang="zh-CN" altLang="en-US" sz="2700"/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zh-CN" altLang="en-US" sz="2700"/>
              <a:t>  所以为了不会因为频繁的操作而打断操作系统，我们会在内存中另外开辟一块空间，用于存放需要传输的数据，直到缓冲区被放满，再由操作系统一次性全部输送到硬盘中去。可以这么理解：文件缓冲区在写文件的时候提高整个操作系统的效率，在读文件的时候提高了程序的效率。</a:t>
            </a:r>
            <a:endParaRPr lang="zh-CN" altLang="en-US" sz="2700"/>
          </a:p>
        </p:txBody>
      </p:sp>
      <p:sp>
        <p:nvSpPr>
          <p:cNvPr id="5" name="矩形 4"/>
          <p:cNvSpPr/>
          <p:nvPr/>
        </p:nvSpPr>
        <p:spPr>
          <a:xfrm>
            <a:off x="7162165" y="5365115"/>
            <a:ext cx="3498215" cy="12954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操作系统</a:t>
            </a:r>
            <a:endParaRPr lang="zh-CN" altLang="en-US" sz="2000" b="1"/>
          </a:p>
        </p:txBody>
      </p:sp>
      <p:grpSp>
        <p:nvGrpSpPr>
          <p:cNvPr id="9" name="组合 8"/>
          <p:cNvGrpSpPr/>
          <p:nvPr/>
        </p:nvGrpSpPr>
        <p:grpSpPr>
          <a:xfrm rot="20700000">
            <a:off x="10202545" y="3982085"/>
            <a:ext cx="1727200" cy="1179195"/>
            <a:chOff x="12830" y="3060"/>
            <a:chExt cx="2540" cy="2340"/>
          </a:xfrm>
        </p:grpSpPr>
        <p:sp>
          <p:nvSpPr>
            <p:cNvPr id="6" name="泪滴形 5"/>
            <p:cNvSpPr/>
            <p:nvPr/>
          </p:nvSpPr>
          <p:spPr>
            <a:xfrm rot="10800000">
              <a:off x="12830" y="3060"/>
              <a:ext cx="2540" cy="2340"/>
            </a:xfrm>
            <a:prstGeom prst="teardrop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840000">
              <a:off x="12970" y="3916"/>
              <a:ext cx="2400" cy="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我不干了</a:t>
              </a:r>
              <a:endParaRPr lang="zh-CN" altLang="en-US" sz="2400"/>
            </a:p>
          </p:txBody>
        </p:sp>
      </p:grpSp>
      <p:sp>
        <p:nvSpPr>
          <p:cNvPr id="10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21145" y="1031875"/>
            <a:ext cx="4945380" cy="574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000"/>
              <a:t>将字符写入文件，调用系统调用，进入内核，需要消耗资源和时间 </a:t>
            </a:r>
            <a:endParaRPr lang="zh-CN" altLang="en-US" sz="2000"/>
          </a:p>
          <a:p>
            <a:pPr lvl="1"/>
            <a:r>
              <a:rPr lang="zh-CN" altLang="en-US" sz="2000"/>
              <a:t>文件缓冲区在写文件的时候提高整个操作系统的效率，在读文件的时候提高了程序的效率。</a:t>
            </a:r>
            <a:endParaRPr lang="zh-CN" altLang="en-US"/>
          </a:p>
          <a:p>
            <a:pPr lvl="0"/>
            <a:r>
              <a:rPr lang="zh-CN" altLang="en-US"/>
              <a:t>刷新缓冲区（</a:t>
            </a:r>
            <a:r>
              <a:rPr lang="en-US" altLang="zh-CN"/>
              <a:t>64k</a:t>
            </a:r>
            <a:r>
              <a:rPr lang="zh-CN" altLang="en-US"/>
              <a:t>内存）</a:t>
            </a:r>
            <a:endParaRPr lang="zh-CN" altLang="en-US"/>
          </a:p>
          <a:p>
            <a:pPr lvl="1"/>
            <a:r>
              <a:rPr lang="zh-CN" altLang="en-US"/>
              <a:t>3种</a:t>
            </a:r>
            <a:endParaRPr lang="zh-CN" altLang="en-US"/>
          </a:p>
          <a:p>
            <a:pPr lvl="1"/>
            <a:r>
              <a:rPr lang="zh-CN" altLang="en-US"/>
              <a:t>当内容满了 </a:t>
            </a:r>
            <a:endParaRPr lang="zh-CN" altLang="en-US"/>
          </a:p>
          <a:p>
            <a:pPr lvl="1"/>
            <a:r>
              <a:rPr lang="zh-CN" altLang="en-US"/>
              <a:t>调用fflush（） ，强制刷新</a:t>
            </a:r>
            <a:endParaRPr lang="zh-CN" altLang="en-US"/>
          </a:p>
          <a:p>
            <a:pPr lvl="1"/>
            <a:r>
              <a:rPr lang="zh-CN" altLang="en-US"/>
              <a:t>程序正常退出 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七、结构体</a:t>
            </a:r>
            <a:r>
              <a:rPr lang="en-US" altLang="zh-CN"/>
              <a:t>&amp;</a:t>
            </a:r>
            <a:r>
              <a:rPr lang="zh-CN" altLang="en-US"/>
              <a:t>共用体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/>
          <a:p>
            <a:r>
              <a:rPr lang="zh-CN" altLang="en-US"/>
              <a:t>结构体</a:t>
            </a:r>
            <a:endParaRPr lang="zh-CN" altLang="en-US"/>
          </a:p>
          <a:p>
            <a:pPr lvl="1"/>
            <a:r>
              <a:rPr lang="zh-CN" altLang="en-US"/>
              <a:t>多个相同数据类型或不同数据类型组合成的代码块（模版）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9485" y="2406650"/>
            <a:ext cx="4667250" cy="385445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396990" y="1117600"/>
            <a:ext cx="5702935" cy="46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/>
              <a:t>共用体（</a:t>
            </a:r>
            <a:r>
              <a:rPr lang="en-US" altLang="zh-CN"/>
              <a:t>union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能在同一个存储空间内存储不同类型数据</a:t>
            </a:r>
            <a:endParaRPr lang="zh-CN" altLang="en-US"/>
          </a:p>
          <a:p>
            <a:pPr lvl="1"/>
            <a:r>
              <a:rPr lang="zh-CN" altLang="en-US"/>
              <a:t>内存长度</a:t>
            </a:r>
            <a:endParaRPr lang="zh-CN" altLang="en-US"/>
          </a:p>
          <a:p>
            <a:pPr lvl="2"/>
            <a:r>
              <a:rPr lang="zh-CN" altLang="en-US"/>
              <a:t>最长成员的长度倍数</a:t>
            </a:r>
            <a:endParaRPr lang="zh-CN" altLang="en-US"/>
          </a:p>
          <a:p>
            <a:pPr lvl="1"/>
            <a:r>
              <a:rPr lang="en-US" altLang="zh-CN"/>
              <a:t>同</a:t>
            </a:r>
            <a:r>
              <a:rPr lang="zh-CN" altLang="en-US"/>
              <a:t>一内存段可以用来存放几种不同类型的成员，但</a:t>
            </a:r>
            <a:r>
              <a:rPr lang="zh-CN" altLang="en-US" b="1"/>
              <a:t>每一瞬间只有一种起作用</a:t>
            </a:r>
            <a:endParaRPr lang="zh-CN" altLang="en-US" b="1"/>
          </a:p>
          <a:p>
            <a:pPr lvl="0"/>
            <a:r>
              <a:rPr lang="zh-CN" altLang="en-US"/>
              <a:t>枚举（</a:t>
            </a:r>
            <a:r>
              <a:rPr lang="en-US" altLang="zh-CN"/>
              <a:t>enum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默认从</a:t>
            </a:r>
            <a:r>
              <a:rPr lang="en-US" altLang="zh-CN"/>
              <a:t>0</a:t>
            </a:r>
            <a:r>
              <a:rPr lang="zh-CN" altLang="en-US"/>
              <a:t>开始，改变了，从改变的那个值开始，再递增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85915" y="5326380"/>
            <a:ext cx="51244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37210" y="1428750"/>
            <a:ext cx="4550410" cy="46888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 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变量和数据类型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en-US" altLang="zh-CN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 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数组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 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函数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0" y="1428750"/>
            <a:ext cx="6096000" cy="4688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4. 多文件编译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5. 指针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6. 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内存</a:t>
            </a: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7.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结构体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&amp;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共用体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&amp;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枚举</a:t>
            </a: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algn="l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8.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文件</a:t>
            </a:r>
            <a:endParaRPr lang="zh-CN" altLang="en-US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37210" y="433705"/>
            <a:ext cx="4267835" cy="403225"/>
          </a:xfrm>
        </p:spPr>
        <p:txBody>
          <a:bodyPr/>
          <a:p>
            <a:r>
              <a:rPr lang="zh-CN" altLang="en-US"/>
              <a:t>一、变量和数据类型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37210" y="1084580"/>
            <a:ext cx="5995670" cy="4688840"/>
          </a:xfrm>
        </p:spPr>
        <p:txBody>
          <a:bodyPr/>
          <a:p>
            <a:r>
              <a:rPr lang="zh-CN" altLang="en-US"/>
              <a:t>变量</a:t>
            </a:r>
            <a:endParaRPr lang="zh-CN" altLang="en-US"/>
          </a:p>
          <a:p>
            <a:pPr lvl="1"/>
            <a:r>
              <a:rPr lang="zh-CN" altLang="en-US" sz="2400"/>
              <a:t>就是可以改变值的数据存储单位</a:t>
            </a:r>
            <a:endParaRPr lang="zh-CN" altLang="en-US" sz="2400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变量的数据类型</a:t>
            </a:r>
            <a:endParaRPr lang="zh-CN" altLang="en-US"/>
          </a:p>
          <a:p>
            <a:pPr lvl="1"/>
            <a:r>
              <a:rPr lang="zh-CN" altLang="en-US"/>
              <a:t>整型、浮点型、字符型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输入</a:t>
            </a:r>
            <a:endParaRPr lang="zh-CN" altLang="en-US"/>
          </a:p>
          <a:p>
            <a:pPr lvl="1"/>
            <a:r>
              <a:rPr lang="zh-CN" altLang="en-US"/>
              <a:t>整型变量：</a:t>
            </a:r>
            <a:r>
              <a:rPr lang="en-US" altLang="zh-CN"/>
              <a:t>scanf(“%d”, &amp;a)</a:t>
            </a:r>
            <a:endParaRPr lang="en-US" altLang="zh-CN"/>
          </a:p>
          <a:p>
            <a:pPr lvl="2"/>
            <a:r>
              <a:rPr lang="en-US" altLang="zh-CN"/>
              <a:t>%d</a:t>
            </a:r>
            <a:r>
              <a:rPr lang="zh-CN" altLang="en-US"/>
              <a:t>表示给</a:t>
            </a:r>
            <a:r>
              <a:rPr lang="en-US" altLang="zh-CN"/>
              <a:t>a</a:t>
            </a:r>
            <a:r>
              <a:rPr lang="zh-CN" altLang="en-US"/>
              <a:t>输入一个整型类型的值</a:t>
            </a:r>
            <a:endParaRPr lang="zh-CN" altLang="en-US"/>
          </a:p>
          <a:p>
            <a:pPr lvl="2"/>
            <a:r>
              <a:rPr lang="en-US" altLang="zh-CN"/>
              <a:t>&amp;</a:t>
            </a:r>
            <a:r>
              <a:rPr lang="zh-CN" altLang="en-US"/>
              <a:t>是取变量</a:t>
            </a:r>
            <a:r>
              <a:rPr lang="en-US" altLang="zh-CN"/>
              <a:t>a</a:t>
            </a:r>
            <a:r>
              <a:rPr lang="zh-CN" altLang="en-US"/>
              <a:t>的地址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>
          <a:xfrm>
            <a:off x="537210" y="433705"/>
            <a:ext cx="3258185" cy="403225"/>
          </a:xfrm>
        </p:spPr>
        <p:txBody>
          <a:bodyPr/>
          <a:p>
            <a:r>
              <a:rPr lang="zh-CN" altLang="en-US"/>
              <a:t>一、原码补码反码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/>
          <a:p>
            <a:r>
              <a:rPr lang="zh-CN" altLang="en-US"/>
              <a:t>机器数</a:t>
            </a:r>
            <a:endParaRPr lang="zh-CN" altLang="en-US"/>
          </a:p>
          <a:p>
            <a:pPr lvl="1"/>
            <a:r>
              <a:rPr lang="zh-CN" altLang="en-US"/>
              <a:t>在计算机中表示形式是二进制的数</a:t>
            </a:r>
            <a:endParaRPr lang="zh-CN" altLang="en-US"/>
          </a:p>
          <a:p>
            <a:pPr lvl="1"/>
            <a:r>
              <a:rPr lang="zh-CN" altLang="en-US"/>
              <a:t>计算机底层存储数据就是二进制数</a:t>
            </a:r>
            <a:endParaRPr lang="zh-CN" altLang="en-US"/>
          </a:p>
        </p:txBody>
      </p:sp>
      <p:sp>
        <p:nvSpPr>
          <p:cNvPr id="4" name="流程图: 预定义过程 3"/>
          <p:cNvSpPr/>
          <p:nvPr/>
        </p:nvSpPr>
        <p:spPr>
          <a:xfrm>
            <a:off x="774065" y="2935605"/>
            <a:ext cx="5758815" cy="1334135"/>
          </a:xfrm>
          <a:prstGeom prst="flowChartPredefinedProcess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87170" y="2930525"/>
            <a:ext cx="810260" cy="13277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07690" y="2930525"/>
            <a:ext cx="810260" cy="13277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17950" y="2930525"/>
            <a:ext cx="810260" cy="13277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28210" y="2930525"/>
            <a:ext cx="624840" cy="13277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84655" y="45427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一个字节（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byte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）有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个位（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bite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849630" y="4271645"/>
            <a:ext cx="597535" cy="85026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0" y="5214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第一位为符号位：</a:t>
            </a:r>
            <a:r>
              <a:rPr lang="en-US" altLang="zh-CN"/>
              <a:t>0</a:t>
            </a:r>
            <a:r>
              <a:rPr lang="zh-CN" altLang="en-US"/>
              <a:t>是正号，</a:t>
            </a:r>
            <a:r>
              <a:rPr lang="en-US" altLang="zh-CN"/>
              <a:t>1</a:t>
            </a:r>
            <a:r>
              <a:rPr lang="zh-CN" altLang="en-US"/>
              <a:t>是负号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14820" y="3309620"/>
            <a:ext cx="4584700" cy="27743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669405" y="1211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反码：反码表示法是将原码的符号位不变，其他各位取反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669405" y="2066925"/>
            <a:ext cx="5234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补码：若是正数，则与原码一样</a:t>
            </a:r>
            <a:endParaRPr lang="zh-CN" altLang="en-US"/>
          </a:p>
          <a:p>
            <a:pPr indent="457200"/>
            <a:r>
              <a:rPr lang="en-US" altLang="zh-CN"/>
              <a:t>    </a:t>
            </a:r>
            <a:r>
              <a:rPr lang="zh-CN" altLang="en-US"/>
              <a:t>若是负数，则在反码的基础上</a:t>
            </a:r>
            <a:r>
              <a:rPr lang="zh-CN" altLang="en-US" b="1"/>
              <a:t>最低有效位</a:t>
            </a:r>
            <a:r>
              <a:rPr lang="en-US" altLang="zh-CN"/>
              <a:t>+1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二、数组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37210" y="1117600"/>
            <a:ext cx="5995670" cy="3519805"/>
          </a:xfrm>
        </p:spPr>
        <p:txBody>
          <a:bodyPr/>
          <a:p>
            <a:r>
              <a:rPr lang="zh-CN" altLang="en-US"/>
              <a:t>数组</a:t>
            </a:r>
            <a:endParaRPr lang="zh-CN" altLang="en-US"/>
          </a:p>
          <a:p>
            <a:pPr lvl="1"/>
            <a:r>
              <a:rPr lang="zh-CN" altLang="en-US" sz="2400"/>
              <a:t>是一种用于存储</a:t>
            </a:r>
            <a:r>
              <a:rPr lang="zh-CN" altLang="en-US" sz="2400" b="1"/>
              <a:t>相同类型</a:t>
            </a:r>
            <a:r>
              <a:rPr lang="zh-CN" altLang="en-US" sz="2400"/>
              <a:t>元素的数据结构</a:t>
            </a:r>
            <a:endParaRPr lang="zh-CN" altLang="en-US" sz="2400"/>
          </a:p>
          <a:p>
            <a:pPr lvl="1"/>
            <a:r>
              <a:rPr lang="zh-CN" altLang="en-US"/>
              <a:t>下标从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  <a:p>
            <a:r>
              <a:rPr lang="zh-CN" altLang="en-US"/>
              <a:t>数组的内存空间</a:t>
            </a:r>
            <a:endParaRPr lang="zh-CN" altLang="en-US"/>
          </a:p>
          <a:p>
            <a:pPr lvl="1"/>
            <a:r>
              <a:rPr lang="zh-CN" altLang="en-US"/>
              <a:t>一个连续的空间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随机访问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628130" y="309245"/>
            <a:ext cx="4967605" cy="2962910"/>
            <a:chOff x="731" y="5868"/>
            <a:chExt cx="7823" cy="4666"/>
          </a:xfrm>
        </p:grpSpPr>
        <p:sp>
          <p:nvSpPr>
            <p:cNvPr id="4" name="矩形 3"/>
            <p:cNvSpPr/>
            <p:nvPr/>
          </p:nvSpPr>
          <p:spPr>
            <a:xfrm>
              <a:off x="731" y="7146"/>
              <a:ext cx="7823" cy="33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150" y="7564"/>
              <a:ext cx="5647" cy="13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152" y="6541"/>
              <a:ext cx="224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443" y="5868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数组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1" y="9954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内存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45" y="7585"/>
              <a:ext cx="753" cy="12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698" y="7585"/>
              <a:ext cx="753" cy="12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51" y="7585"/>
              <a:ext cx="753" cy="12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204" y="7585"/>
              <a:ext cx="753" cy="12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957" y="7585"/>
              <a:ext cx="753" cy="12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710" y="7585"/>
              <a:ext cx="753" cy="12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388735" y="3525520"/>
            <a:ext cx="54457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&amp;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数组名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有什么区别呢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设一个数组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同：都表示地址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a[0]=&amp;a=a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a+1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&amp;a[0] + 1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&amp;a+1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跨过整个数组，指向数组下面的空间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二、字符串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/>
          <a:p>
            <a:r>
              <a:rPr lang="zh-CN" altLang="en-US"/>
              <a:t>字符串</a:t>
            </a:r>
            <a:endParaRPr lang="zh-CN" altLang="en-US"/>
          </a:p>
          <a:p>
            <a:pPr lvl="1"/>
            <a:r>
              <a:rPr lang="zh-CN" altLang="en-US"/>
              <a:t>可以理解成一个数组只存储字符类型的元素</a:t>
            </a:r>
            <a:endParaRPr lang="zh-CN" altLang="en-US"/>
          </a:p>
          <a:p>
            <a:pPr lvl="1"/>
            <a:endParaRPr lang="zh-CN" altLang="en-US"/>
          </a:p>
          <a:p>
            <a:pPr lvl="0"/>
            <a:r>
              <a:rPr lang="zh-CN" altLang="en-US"/>
              <a:t>内存污染</a:t>
            </a:r>
            <a:endParaRPr lang="zh-CN" altLang="en-US"/>
          </a:p>
          <a:p>
            <a:pPr lvl="1"/>
            <a:r>
              <a:rPr lang="zh-CN" altLang="en-US"/>
              <a:t>从键盘读取数据时，无视变量存储空间大小，只要没遇到停止指令，就会全部收下，如果塞不下，就会塞给后面的内存，</a:t>
            </a:r>
            <a:r>
              <a:rPr lang="zh-CN" altLang="en-US" b="1"/>
              <a:t>容易修改后面的变量的值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23050" y="1117600"/>
            <a:ext cx="4911725" cy="30518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6295" y="5281295"/>
            <a:ext cx="10782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给变量赋值：建议采用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fgets(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数组名，大小，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stdin)	(stdin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：标准输入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键盘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endParaRPr lang="en-US" altLang="zh-CN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三、函数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37210" y="1117600"/>
            <a:ext cx="8027670" cy="5273040"/>
          </a:xfrm>
        </p:spPr>
        <p:txBody>
          <a:bodyPr/>
          <a:p>
            <a:r>
              <a:rPr lang="zh-CN" altLang="en-US"/>
              <a:t>函数</a:t>
            </a:r>
            <a:endParaRPr lang="zh-CN" altLang="en-US"/>
          </a:p>
          <a:p>
            <a:pPr lvl="1"/>
            <a:r>
              <a:rPr lang="zh-CN" altLang="en-US"/>
              <a:t>是由关键字</a:t>
            </a:r>
            <a:r>
              <a:rPr lang="en-US" altLang="zh-CN"/>
              <a:t>function</a:t>
            </a:r>
            <a:r>
              <a:rPr lang="zh-CN" altLang="en-US"/>
              <a:t>申明的，封装好的、可重复使用的一段代码块</a:t>
            </a:r>
            <a:endParaRPr lang="zh-CN" altLang="en-US"/>
          </a:p>
          <a:p>
            <a:pPr lvl="1"/>
            <a:r>
              <a:rPr lang="zh-CN" altLang="en-US"/>
              <a:t>为了使程序看起来方便、整洁，更容易调试和维护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结构</a:t>
            </a:r>
            <a:endParaRPr lang="zh-CN" altLang="en-US"/>
          </a:p>
          <a:p>
            <a:pPr lvl="1"/>
            <a:r>
              <a:rPr lang="zh-CN" altLang="en-US"/>
              <a:t>返回值类型（无：</a:t>
            </a:r>
            <a:r>
              <a:rPr lang="en-US" altLang="zh-CN"/>
              <a:t>void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函数名（参数）</a:t>
            </a:r>
            <a:r>
              <a:rPr lang="en-US" altLang="zh-CN"/>
              <a:t>{</a:t>
            </a:r>
            <a:r>
              <a:rPr lang="zh-CN" altLang="en-US"/>
              <a:t>代码块</a:t>
            </a:r>
            <a:r>
              <a:rPr lang="en-US" altLang="zh-CN"/>
              <a:t>}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13890" y="4131310"/>
            <a:ext cx="7673340" cy="2726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四、多文件编译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头文件与源文件</a:t>
            </a:r>
            <a:endParaRPr lang="zh-CN" altLang="en-US"/>
          </a:p>
          <a:p>
            <a:pPr lvl="1"/>
            <a:r>
              <a:rPr lang="zh-CN" altLang="en-US"/>
              <a:t>头文件</a:t>
            </a:r>
            <a:endParaRPr lang="zh-CN" altLang="en-US"/>
          </a:p>
          <a:p>
            <a:pPr lvl="2"/>
            <a:r>
              <a:rPr lang="zh-CN" altLang="en-US"/>
              <a:t>后缀是</a:t>
            </a:r>
            <a:r>
              <a:rPr lang="en-US" altLang="zh-CN"/>
              <a:t>.h</a:t>
            </a:r>
            <a:r>
              <a:rPr lang="zh-CN" altLang="en-US"/>
              <a:t>，内含：函数声明、宏定义、结构体定义等内容</a:t>
            </a:r>
            <a:endParaRPr lang="zh-CN" altLang="en-US"/>
          </a:p>
          <a:p>
            <a:pPr lvl="2"/>
            <a:r>
              <a:rPr lang="en-US" altLang="zh-CN"/>
              <a:t>#include“</a:t>
            </a:r>
            <a:r>
              <a:rPr lang="zh-CN" altLang="en-US"/>
              <a:t>文件名</a:t>
            </a:r>
            <a:r>
              <a:rPr lang="en-US" altLang="zh-CN"/>
              <a:t>”</a:t>
            </a:r>
            <a:r>
              <a:rPr lang="zh-CN" altLang="en-US"/>
              <a:t>：如果使用</a:t>
            </a:r>
            <a:r>
              <a:rPr lang="en-US" altLang="zh-CN"/>
              <a:t>”</a:t>
            </a:r>
            <a:r>
              <a:rPr lang="zh-CN" altLang="en-US"/>
              <a:t>双引号</a:t>
            </a:r>
            <a:r>
              <a:rPr lang="en-US" altLang="zh-CN"/>
              <a:t>“</a:t>
            </a:r>
            <a:r>
              <a:rPr lang="zh-CN" altLang="en-US"/>
              <a:t>，那就告诉编译器，</a:t>
            </a:r>
            <a:r>
              <a:rPr lang="zh-CN" altLang="en-US" b="1"/>
              <a:t>优先在源文件所在目录下找头文件</a:t>
            </a:r>
            <a:endParaRPr lang="zh-CN" altLang="en-US" b="1"/>
          </a:p>
          <a:p>
            <a:pPr lvl="2"/>
            <a:endParaRPr lang="zh-CN" altLang="en-US"/>
          </a:p>
          <a:p>
            <a:pPr lvl="1"/>
            <a:r>
              <a:rPr lang="zh-CN" altLang="en-US"/>
              <a:t>源文件</a:t>
            </a:r>
            <a:endParaRPr lang="zh-CN" altLang="en-US"/>
          </a:p>
          <a:p>
            <a:pPr lvl="2"/>
            <a:r>
              <a:rPr lang="zh-CN" altLang="en-US" sz="2000"/>
              <a:t>内含：函数的实现、结构体实现等内容</a:t>
            </a:r>
            <a:endParaRPr lang="zh-CN" altLang="en-US" sz="2000"/>
          </a:p>
          <a:p>
            <a:pPr lvl="2"/>
            <a:endParaRPr lang="zh-CN" altLang="en-US" sz="2000"/>
          </a:p>
          <a:p>
            <a:pPr lvl="1"/>
            <a:r>
              <a:rPr lang="zh-CN" altLang="en-US" sz="2400"/>
              <a:t>头文件就是告诉源文件，有这个东西，只是你暂时找不到实现内容，别急着报错！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338060" y="816610"/>
            <a:ext cx="1657350" cy="24726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09840" y="433705"/>
            <a:ext cx="107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头文件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9800590" y="643255"/>
            <a:ext cx="2145030" cy="26454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206355" y="340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86015" y="1290955"/>
            <a:ext cx="120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声明代码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842500" y="643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#include“</a:t>
            </a:r>
            <a:r>
              <a:rPr lang="zh-CN" altLang="en-US"/>
              <a:t>头文件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904095" y="13735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不需要：</a:t>
            </a:r>
            <a:endParaRPr lang="zh-CN" altLang="en-US"/>
          </a:p>
          <a:p>
            <a:r>
              <a:rPr lang="zh-CN" altLang="en-US"/>
              <a:t>重复声明</a:t>
            </a:r>
            <a:endParaRPr lang="zh-CN" altLang="en-US"/>
          </a:p>
          <a:p>
            <a:r>
              <a:rPr lang="zh-CN" altLang="en-US"/>
              <a:t>宏定义</a:t>
            </a:r>
            <a:endParaRPr lang="zh-CN" altLang="en-US"/>
          </a:p>
          <a:p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09840" y="1824355"/>
            <a:ext cx="126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宏定义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93330" y="2388235"/>
            <a:ext cx="114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648700" y="859790"/>
            <a:ext cx="1038860" cy="142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456295" y="984250"/>
            <a:ext cx="1896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打包成一行代码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p>
            <a:r>
              <a:rPr lang="zh-CN" altLang="en-US"/>
              <a:t>五、指针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>
          <a:xfrm>
            <a:off x="537210" y="1117600"/>
            <a:ext cx="5995670" cy="6233795"/>
          </a:xfrm>
        </p:spPr>
        <p:txBody>
          <a:bodyPr>
            <a:normAutofit lnSpcReduction="10000"/>
          </a:bodyPr>
          <a:p>
            <a:r>
              <a:rPr lang="zh-CN" altLang="en-US"/>
              <a:t>内存</a:t>
            </a:r>
            <a:endParaRPr lang="zh-CN" altLang="en-US"/>
          </a:p>
          <a:p>
            <a:pPr lvl="1"/>
            <a:r>
              <a:rPr lang="zh-CN" altLang="en-US"/>
              <a:t>存储器</a:t>
            </a:r>
            <a:endParaRPr lang="zh-CN" altLang="en-US"/>
          </a:p>
          <a:p>
            <a:pPr lvl="2"/>
            <a:r>
              <a:rPr lang="zh-CN" altLang="en-US"/>
              <a:t>计算机的组成中，用来存储程序和数据，辅助CPU进行计算处理的重要部分</a:t>
            </a:r>
            <a:endParaRPr lang="zh-CN" altLang="en-US"/>
          </a:p>
          <a:p>
            <a:pPr lvl="1"/>
            <a:r>
              <a:rPr lang="zh-CN" altLang="en-US"/>
              <a:t>内存</a:t>
            </a:r>
            <a:endParaRPr lang="zh-CN" altLang="en-US"/>
          </a:p>
          <a:p>
            <a:pPr lvl="2"/>
            <a:r>
              <a:rPr lang="zh-CN" altLang="en-US"/>
              <a:t>内部存储器，暂存程序/数据——掉电丢失数据：SRAM、DRAM、DDR、DDR2、DDR3</a:t>
            </a:r>
            <a:endParaRPr lang="zh-CN" altLang="en-US"/>
          </a:p>
          <a:p>
            <a:pPr lvl="1"/>
            <a:r>
              <a:rPr lang="zh-CN" altLang="en-US"/>
              <a:t>外存</a:t>
            </a:r>
            <a:endParaRPr lang="zh-CN" altLang="en-US"/>
          </a:p>
          <a:p>
            <a:pPr lvl="2"/>
            <a:r>
              <a:rPr lang="zh-CN" altLang="en-US"/>
              <a:t>外部存储器，长时间保存程序/数据——掉电不丢：ROM、EEROM、FLASH（NAND、NOR） 、硬盘、光盘</a:t>
            </a:r>
            <a:endParaRPr lang="zh-CN" altLang="en-US"/>
          </a:p>
          <a:p>
            <a:pPr lvl="0"/>
            <a:r>
              <a:rPr lang="zh-CN" altLang="en-US"/>
              <a:t>内存是沟通</a:t>
            </a:r>
            <a:r>
              <a:rPr lang="en-US" altLang="zh-CN"/>
              <a:t>CPU</a:t>
            </a:r>
            <a:r>
              <a:rPr lang="zh-CN" altLang="en-US"/>
              <a:t>与硬盘间的桥梁</a:t>
            </a:r>
            <a:endParaRPr lang="zh-CN" altLang="en-US"/>
          </a:p>
          <a:p>
            <a:pPr lvl="1"/>
            <a:r>
              <a:rPr lang="zh-CN" altLang="en-US"/>
              <a:t>暂存放CPU中的运算数据</a:t>
            </a:r>
            <a:endParaRPr lang="zh-CN" altLang="en-US"/>
          </a:p>
          <a:p>
            <a:pPr lvl="1"/>
            <a:r>
              <a:rPr lang="zh-CN" altLang="en-US"/>
              <a:t>暂存与硬盘等外部存储器交换的数据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89750" y="1117600"/>
            <a:ext cx="4735195" cy="623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存储地址空间</a:t>
            </a:r>
            <a:endParaRPr lang="zh-CN" altLang="en-US"/>
          </a:p>
          <a:p>
            <a:pPr lvl="1"/>
            <a:r>
              <a:rPr lang="zh-CN" altLang="en-US"/>
              <a:t>存储编码的</a:t>
            </a:r>
            <a:r>
              <a:rPr lang="zh-CN" altLang="en-US" b="1"/>
              <a:t>范围</a:t>
            </a:r>
            <a:endParaRPr lang="zh-CN" altLang="en-US" b="1"/>
          </a:p>
          <a:p>
            <a:pPr lvl="2"/>
            <a:r>
              <a:rPr lang="zh-CN" altLang="en-US"/>
              <a:t>编码：对每个物理存储单元（一个字节）分配一个号码</a:t>
            </a:r>
            <a:endParaRPr lang="zh-CN" altLang="en-US"/>
          </a:p>
          <a:p>
            <a:pPr lvl="2"/>
            <a:r>
              <a:rPr lang="zh-CN" altLang="en-US"/>
              <a:t>寻址：可以根据分配的号码找到相应的存储单元，完成数据的读写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OTQzODdhODAxYmI1MjBkMDk4NGYwY2UzNDc5MmU1Ym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3696</Words>
  <Application>WPS 演示</Application>
  <PresentationFormat>宽屏</PresentationFormat>
  <Paragraphs>347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华文楷体</vt:lpstr>
      <vt:lpstr>微软雅黑</vt:lpstr>
      <vt:lpstr>华文中宋</vt:lpstr>
      <vt:lpstr>Calibri</vt:lpstr>
      <vt:lpstr>Arial Unicode MS</vt:lpstr>
      <vt:lpstr>WPS</vt:lpstr>
      <vt:lpstr>C语言基础篇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worldly wisdom</dc:creator>
  <cp:lastModifiedBy>lme</cp:lastModifiedBy>
  <cp:revision>14</cp:revision>
  <dcterms:created xsi:type="dcterms:W3CDTF">2023-08-09T12:44:00Z</dcterms:created>
  <dcterms:modified xsi:type="dcterms:W3CDTF">2024-01-13T09:23:34Z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