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DA6D0-6265-4DB7-957E-11090DB07473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49392-3F9E-41D9-BDE9-EEE251EDF9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03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49392-3F9E-41D9-BDE9-EEE251EDF9E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704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49392-3F9E-41D9-BDE9-EEE251EDF9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057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49392-3F9E-41D9-BDE9-EEE251EDF9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105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49392-3F9E-41D9-BDE9-EEE251EDF9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814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49392-3F9E-41D9-BDE9-EEE251EDF9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469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49392-3F9E-41D9-BDE9-EEE251EDF9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230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49392-3F9E-41D9-BDE9-EEE251EDF9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995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49392-3F9E-41D9-BDE9-EEE251EDF9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059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49392-3F9E-41D9-BDE9-EEE251EDF9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180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49392-3F9E-41D9-BDE9-EEE251EDF9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901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49392-3F9E-41D9-BDE9-EEE251EDF9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602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49392-3F9E-41D9-BDE9-EEE251EDF9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09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49392-3F9E-41D9-BDE9-EEE251EDF9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776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49392-3F9E-41D9-BDE9-EEE251EDF9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31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93AF79-0512-449D-8253-243F4F645DF9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E50A79-A819-495B-B864-A609E518C53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7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AF79-0512-449D-8253-243F4F645DF9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0A79-A819-495B-B864-A609E518C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51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AF79-0512-449D-8253-243F4F645DF9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0A79-A819-495B-B864-A609E518C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03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AF79-0512-449D-8253-243F4F645DF9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0A79-A819-495B-B864-A609E518C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08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AF79-0512-449D-8253-243F4F645DF9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0A79-A819-495B-B864-A609E518C53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14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AF79-0512-449D-8253-243F4F645DF9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0A79-A819-495B-B864-A609E518C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05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AF79-0512-449D-8253-243F4F645DF9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0A79-A819-495B-B864-A609E518C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17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AF79-0512-449D-8253-243F4F645DF9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0A79-A819-495B-B864-A609E518C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46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AF79-0512-449D-8253-243F4F645DF9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0A79-A819-495B-B864-A609E518C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64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AF79-0512-449D-8253-243F4F645DF9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0A79-A819-495B-B864-A609E518C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44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AF79-0512-449D-8253-243F4F645DF9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0A79-A819-495B-B864-A609E518C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35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E93AF79-0512-449D-8253-243F4F645DF9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E50A79-A819-495B-B864-A609E518C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30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curtador.com.br/epFGV" TargetMode="External"/><Relationship Id="rId2" Type="http://schemas.openxmlformats.org/officeDocument/2006/relationships/hyperlink" Target="http://www.encurtador.com.br/dotB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for Spectrum Sensing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Jiabao Gao, </a:t>
            </a:r>
            <a:r>
              <a:rPr lang="pt-BR" dirty="0" err="1"/>
              <a:t>Xuemei</a:t>
            </a:r>
            <a:r>
              <a:rPr lang="pt-BR" dirty="0"/>
              <a:t> Yi, </a:t>
            </a:r>
            <a:r>
              <a:rPr lang="pt-BR" dirty="0" err="1"/>
              <a:t>Caijun</a:t>
            </a:r>
            <a:r>
              <a:rPr lang="pt-BR" dirty="0"/>
              <a:t> </a:t>
            </a:r>
            <a:r>
              <a:rPr lang="pt-BR" dirty="0" err="1"/>
              <a:t>Zhong</a:t>
            </a:r>
            <a:r>
              <a:rPr lang="pt-BR" dirty="0"/>
              <a:t>, </a:t>
            </a:r>
            <a:r>
              <a:rPr lang="pt-BR" dirty="0" err="1"/>
              <a:t>Xiaoming</a:t>
            </a:r>
            <a:r>
              <a:rPr lang="pt-BR" dirty="0"/>
              <a:t> Chen,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Zhaoyang</a:t>
            </a:r>
            <a:r>
              <a:rPr lang="pt-BR" dirty="0"/>
              <a:t> Zhang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709530" y="5257799"/>
            <a:ext cx="8767860" cy="1388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Aluno: Wesley Reis da Silva.</a:t>
            </a:r>
          </a:p>
          <a:p>
            <a:r>
              <a:rPr lang="pt-BR" dirty="0" smtClean="0"/>
              <a:t>Matrícula: 803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010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Comparação de modulação</a:t>
            </a:r>
            <a:endParaRPr lang="pt-BR" dirty="0"/>
          </a:p>
        </p:txBody>
      </p:sp>
      <p:pic>
        <p:nvPicPr>
          <p:cNvPr id="5" name="Picture 2" descr="TEDE: INA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681" y="325278"/>
            <a:ext cx="2449852" cy="17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132" y="1693069"/>
            <a:ext cx="4666401" cy="4666401"/>
          </a:xfrm>
          <a:prstGeom prst="rect">
            <a:avLst/>
          </a:prstGeom>
        </p:spPr>
      </p:pic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44" y="2419785"/>
            <a:ext cx="6971720" cy="3485860"/>
          </a:xfrm>
        </p:spPr>
      </p:pic>
    </p:spTree>
    <p:extLst>
      <p:ext uri="{BB962C8B-B14F-4D97-AF65-F5344CB8AC3E}">
        <p14:creationId xmlns:p14="http://schemas.microsoft.com/office/powerpoint/2010/main" val="134071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Comparação do tam. da amostra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6" r="7017"/>
          <a:stretch/>
        </p:blipFill>
        <p:spPr>
          <a:xfrm>
            <a:off x="517357" y="2250281"/>
            <a:ext cx="5428026" cy="3139865"/>
          </a:xfrm>
        </p:spPr>
      </p:pic>
      <p:pic>
        <p:nvPicPr>
          <p:cNvPr id="5" name="Picture 2" descr="TEDE: INAT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681" y="325278"/>
            <a:ext cx="2449852" cy="17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6" r="7129"/>
          <a:stretch/>
        </p:blipFill>
        <p:spPr>
          <a:xfrm>
            <a:off x="6136035" y="2245409"/>
            <a:ext cx="5414282" cy="314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6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do tam. da amostra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5247399"/>
              </p:ext>
            </p:extLst>
          </p:nvPr>
        </p:nvGraphicFramePr>
        <p:xfrm>
          <a:off x="1979957" y="3126211"/>
          <a:ext cx="76280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391"/>
                <a:gridCol w="2273775"/>
                <a:gridCol w="1371329"/>
                <a:gridCol w="1335505"/>
                <a:gridCol w="19130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Pf</a:t>
                      </a:r>
                      <a:r>
                        <a:rPr lang="pt-BR" dirty="0" smtClean="0"/>
                        <a:t>(%)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amostra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EDW(</a:t>
                      </a:r>
                      <a:r>
                        <a:rPr lang="pt-BR" dirty="0" err="1" smtClean="0"/>
                        <a:t>db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DLW(</a:t>
                      </a:r>
                      <a:r>
                        <a:rPr lang="pt-BR" dirty="0" err="1" smtClean="0"/>
                        <a:t>db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Melhoria(</a:t>
                      </a:r>
                      <a:r>
                        <a:rPr lang="pt-BR" dirty="0" err="1" smtClean="0"/>
                        <a:t>db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6.61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-3.6743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-8.0183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4.344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7.41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-5.5845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-9.3231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3.7386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5.89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-7.0540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-10.2315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3.1775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-8.7568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-10.6611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1.9043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7.33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-10.4841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-11.3839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0.8998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 descr="TEDE: INA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681" y="325278"/>
            <a:ext cx="2449852" cy="17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1979957" y="2460413"/>
            <a:ext cx="3230639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Modulação GFSK;</a:t>
            </a:r>
          </a:p>
        </p:txBody>
      </p:sp>
    </p:spTree>
    <p:extLst>
      <p:ext uri="{BB962C8B-B14F-4D97-AF65-F5344CB8AC3E}">
        <p14:creationId xmlns:p14="http://schemas.microsoft.com/office/powerpoint/2010/main" val="27327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Sensoriamento Espectral </a:t>
            </a:r>
            <a:br>
              <a:rPr lang="pt-BR" dirty="0" smtClean="0"/>
            </a:br>
            <a:r>
              <a:rPr lang="pt-BR" dirty="0" smtClean="0"/>
              <a:t>Cooperativo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decisão sobre utilizar ou não o espectro pose ser tomada em conjunto;</a:t>
            </a:r>
          </a:p>
          <a:p>
            <a:r>
              <a:rPr lang="pt-BR" dirty="0" smtClean="0"/>
              <a:t>Cada nó colhe amostras toma a decisão e a envia para o cetro de fusão;</a:t>
            </a:r>
            <a:endParaRPr lang="pt-BR" dirty="0"/>
          </a:p>
        </p:txBody>
      </p:sp>
      <p:pic>
        <p:nvPicPr>
          <p:cNvPr id="5" name="Picture 2" descr="TEDE: INA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681" y="325278"/>
            <a:ext cx="2449852" cy="17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156" y="3670510"/>
            <a:ext cx="4735715" cy="2047500"/>
          </a:xfrm>
          <a:prstGeom prst="rect">
            <a:avLst/>
          </a:prstGeom>
        </p:spPr>
      </p:pic>
      <p:pic>
        <p:nvPicPr>
          <p:cNvPr id="3074" name="Picture 2" descr="Performance Analysis of Centralized Cooperative Spectrum Sensing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30" y="3291401"/>
            <a:ext cx="2915947" cy="280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992903" y="618744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Figura 4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648013" y="566301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Figura 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87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EDE: INA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681" y="325278"/>
            <a:ext cx="2449852" cy="17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3" r="7520"/>
          <a:stretch/>
        </p:blipFill>
        <p:spPr>
          <a:xfrm>
            <a:off x="2453322" y="2057400"/>
            <a:ext cx="6841359" cy="3979068"/>
          </a:xfrm>
        </p:spPr>
      </p:pic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pt-BR" dirty="0" smtClean="0"/>
              <a:t>Sensoriamento Espectral </a:t>
            </a:r>
            <a:br>
              <a:rPr lang="pt-BR" dirty="0" smtClean="0"/>
            </a:br>
            <a:r>
              <a:rPr lang="pt-BR" dirty="0" smtClean="0"/>
              <a:t>Cooperativo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97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</a:t>
            </a:r>
            <a:r>
              <a:rPr lang="pt-BR" dirty="0" smtClean="0"/>
              <a:t>rabalhos </a:t>
            </a:r>
            <a:r>
              <a:rPr lang="pt-BR" dirty="0"/>
              <a:t>F</a:t>
            </a:r>
            <a:r>
              <a:rPr lang="pt-BR" dirty="0" smtClean="0"/>
              <a:t>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Realizar a comparação dos modelos de DL com outras técnicas de sensoriamento do espectro;</a:t>
            </a:r>
          </a:p>
          <a:p>
            <a:r>
              <a:rPr lang="pt-BR" dirty="0" smtClean="0"/>
              <a:t>Avaliar o comportamento dos modelos de DL ao adicionar desvanecimento e sombreamento ao canal.</a:t>
            </a:r>
            <a:endParaRPr lang="pt-BR" dirty="0"/>
          </a:p>
        </p:txBody>
      </p:sp>
      <p:pic>
        <p:nvPicPr>
          <p:cNvPr id="5" name="Picture 2" descr="TEDE: INA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681" y="325278"/>
            <a:ext cx="2449852" cy="17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6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Obrigado 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85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Figura[1] – </a:t>
            </a:r>
            <a:r>
              <a:rPr lang="pt-BR" dirty="0" smtClean="0">
                <a:hlinkClick r:id="rId2"/>
              </a:rPr>
              <a:t>www.encurtador.com.br/dotBN</a:t>
            </a:r>
            <a:endParaRPr lang="pt-BR" dirty="0" smtClean="0"/>
          </a:p>
          <a:p>
            <a:r>
              <a:rPr lang="pt-BR" dirty="0" smtClean="0"/>
              <a:t>Figura[4] – </a:t>
            </a:r>
            <a:r>
              <a:rPr lang="pt-BR" dirty="0" smtClean="0">
                <a:hlinkClick r:id="rId3"/>
              </a:rPr>
              <a:t>www.encurtador.com.br/epFGV</a:t>
            </a:r>
            <a:endParaRPr lang="pt-BR" dirty="0" smtClean="0"/>
          </a:p>
          <a:p>
            <a:r>
              <a:rPr lang="pt-BR" dirty="0" smtClean="0"/>
              <a:t>Figura[2] – Aluno</a:t>
            </a:r>
          </a:p>
          <a:p>
            <a:r>
              <a:rPr lang="pt-BR" dirty="0" smtClean="0"/>
              <a:t>Figura[3,5] </a:t>
            </a:r>
            <a:r>
              <a:rPr lang="pt-BR" dirty="0"/>
              <a:t>– </a:t>
            </a:r>
            <a:r>
              <a:rPr lang="pt-BR" dirty="0" smtClean="0"/>
              <a:t>Artigo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123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Escassez do espectro de frequências;</a:t>
            </a:r>
          </a:p>
          <a:p>
            <a:r>
              <a:rPr lang="pt-BR" dirty="0" smtClean="0"/>
              <a:t>Alocação estática;</a:t>
            </a:r>
          </a:p>
          <a:p>
            <a:r>
              <a:rPr lang="pt-BR" dirty="0" smtClean="0"/>
              <a:t>Faixas de frequências ociosas;</a:t>
            </a:r>
          </a:p>
          <a:p>
            <a:r>
              <a:rPr lang="pt-BR" dirty="0" smtClean="0"/>
              <a:t>Utilização oportunista (Rádio Cognitivo - CR);</a:t>
            </a:r>
            <a:endParaRPr lang="pt-BR" dirty="0"/>
          </a:p>
        </p:txBody>
      </p:sp>
      <p:pic>
        <p:nvPicPr>
          <p:cNvPr id="5" name="Picture 2" descr="TEDE: INA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681" y="325278"/>
            <a:ext cx="2449852" cy="17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O que é rádio cognitivo? - Electrical e-Library.com"/>
          <p:cNvSpPr>
            <a:spLocks noChangeAspect="1" noChangeArrowheads="1"/>
          </p:cNvSpPr>
          <p:nvPr/>
        </p:nvSpPr>
        <p:spPr bwMode="auto">
          <a:xfrm>
            <a:off x="155575" y="-144463"/>
            <a:ext cx="4616450" cy="461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Spectrum Holes or White Space [5] | Download Scientific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131" y="3776675"/>
            <a:ext cx="49911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9151455" y="617696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Figura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313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Sensoriamento Espectral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Verificar a presença do usuário primário;</a:t>
            </a:r>
          </a:p>
          <a:p>
            <a:r>
              <a:rPr lang="pt-BR" dirty="0" smtClean="0"/>
              <a:t>Coleta de amostras e tomada de decisão;</a:t>
            </a:r>
          </a:p>
        </p:txBody>
      </p:sp>
      <p:pic>
        <p:nvPicPr>
          <p:cNvPr id="5" name="Picture 2" descr="TEDE: INA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681" y="325278"/>
            <a:ext cx="2449852" cy="17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1421606" y="3877628"/>
                <a:ext cx="3450431" cy="61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h𝑠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type m:val="noBar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606" y="3877628"/>
                <a:ext cx="3450431" cy="617861"/>
              </a:xfrm>
              <a:prstGeom prst="rect">
                <a:avLst/>
              </a:prstGeom>
              <a:blipFill rotWithShape="0">
                <a:blip r:embed="rId4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7" y="2691155"/>
            <a:ext cx="4305300" cy="340484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8264348" y="617379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Figura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69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Detecção por Energia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2000894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Baixa complexidade;</a:t>
            </a:r>
          </a:p>
          <a:p>
            <a:r>
              <a:rPr lang="pt-BR" dirty="0" smtClean="0"/>
              <a:t>A priori não necessita conhecimento do sinal primário;</a:t>
            </a:r>
          </a:p>
          <a:p>
            <a:r>
              <a:rPr lang="pt-BR" dirty="0" smtClean="0"/>
              <a:t>Compara a energia das amostras com um limiar</a:t>
            </a:r>
            <a:r>
              <a:rPr lang="pt-BR" dirty="0" smtClean="0"/>
              <a:t>;</a:t>
            </a:r>
          </a:p>
          <a:p>
            <a:r>
              <a:rPr lang="pt-BR" dirty="0" smtClean="0"/>
              <a:t>Bom detector </a:t>
            </a:r>
            <a:r>
              <a:rPr lang="pt-BR" dirty="0" err="1" smtClean="0"/>
              <a:t>Pf</a:t>
            </a:r>
            <a:r>
              <a:rPr lang="pt-BR" dirty="0" smtClean="0"/>
              <a:t> &lt; 10% e </a:t>
            </a:r>
            <a:r>
              <a:rPr lang="pt-BR" dirty="0" err="1" smtClean="0"/>
              <a:t>Pd</a:t>
            </a:r>
            <a:r>
              <a:rPr lang="pt-BR" dirty="0" smtClean="0"/>
              <a:t> &gt; 90%;</a:t>
            </a:r>
          </a:p>
          <a:p>
            <a:r>
              <a:rPr lang="pt-BR" dirty="0" smtClean="0"/>
              <a:t>Detector apresenta falhas quando o SNR cai abaixo de um limiar (SNR-</a:t>
            </a:r>
            <a:r>
              <a:rPr lang="pt-BR" dirty="0" err="1" smtClean="0"/>
              <a:t>wall</a:t>
            </a:r>
            <a:r>
              <a:rPr lang="pt-BR" dirty="0" smtClean="0"/>
              <a:t>);</a:t>
            </a:r>
            <a:endParaRPr lang="pt-BR" dirty="0"/>
          </a:p>
        </p:txBody>
      </p:sp>
      <p:pic>
        <p:nvPicPr>
          <p:cNvPr id="5" name="Picture 2" descr="TEDE: INA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681" y="325278"/>
            <a:ext cx="2449852" cy="17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1329641" y="4647020"/>
                <a:ext cx="2568074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 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)|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641" y="4647020"/>
                <a:ext cx="2568074" cy="7788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/>
              <p:cNvSpPr txBox="1"/>
              <p:nvPr/>
            </p:nvSpPr>
            <p:spPr>
              <a:xfrm>
                <a:off x="7379554" y="4530571"/>
                <a:ext cx="3466270" cy="11671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𝑆𝑁𝑅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 </m:t>
                          </m:r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ra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 </m:t>
                          </m:r>
                          <m:rad>
                            <m:radPr>
                              <m:degHide m:val="on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554" y="4530571"/>
                <a:ext cx="3466270" cy="116717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o 3"/>
          <p:cNvGrpSpPr/>
          <p:nvPr/>
        </p:nvGrpSpPr>
        <p:grpSpPr>
          <a:xfrm>
            <a:off x="4610751" y="4458911"/>
            <a:ext cx="2053767" cy="1698810"/>
            <a:chOff x="4560674" y="4103602"/>
            <a:chExt cx="2053767" cy="1698810"/>
          </a:xfrm>
        </p:grpSpPr>
        <p:grpSp>
          <p:nvGrpSpPr>
            <p:cNvPr id="13" name="Grupo 12"/>
            <p:cNvGrpSpPr/>
            <p:nvPr/>
          </p:nvGrpSpPr>
          <p:grpSpPr>
            <a:xfrm>
              <a:off x="4610752" y="4103602"/>
              <a:ext cx="1953612" cy="553998"/>
              <a:chOff x="8038266" y="4393852"/>
              <a:chExt cx="1953612" cy="5539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ixaDeTexto 9"/>
                  <p:cNvSpPr txBox="1"/>
                  <p:nvPr/>
                </p:nvSpPr>
                <p:spPr>
                  <a:xfrm>
                    <a:off x="8038267" y="4670851"/>
                    <a:ext cx="189699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𝑒𝑛𝑡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ã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0" name="CaixaDeTexto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8267" y="4670851"/>
                    <a:ext cx="1896993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564" r="-962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aixaDeTexto 11"/>
                  <p:cNvSpPr txBox="1"/>
                  <p:nvPr/>
                </p:nvSpPr>
                <p:spPr>
                  <a:xfrm>
                    <a:off x="8038266" y="4393852"/>
                    <a:ext cx="195361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𝑒𝑛𝑡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ã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2" name="CaixaDeTexto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8266" y="4393852"/>
                    <a:ext cx="1953612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492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upo 16"/>
            <p:cNvGrpSpPr/>
            <p:nvPr/>
          </p:nvGrpSpPr>
          <p:grpSpPr>
            <a:xfrm>
              <a:off x="4560674" y="5114161"/>
              <a:ext cx="2053767" cy="688251"/>
              <a:chOff x="1801476" y="5018745"/>
              <a:chExt cx="2053767" cy="68825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CaixaDeTexto 17"/>
                  <p:cNvSpPr txBox="1"/>
                  <p:nvPr/>
                </p:nvSpPr>
                <p:spPr>
                  <a:xfrm>
                    <a:off x="1846847" y="5018745"/>
                    <a:ext cx="1965025" cy="29924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8" name="CaixaDeTexto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6847" y="5018745"/>
                    <a:ext cx="1965025" cy="29924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2484" r="-4348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aixaDeTexto 18"/>
                  <p:cNvSpPr txBox="1"/>
                  <p:nvPr/>
                </p:nvSpPr>
                <p:spPr>
                  <a:xfrm>
                    <a:off x="1801476" y="5429997"/>
                    <a:ext cx="205376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9" name="CaixaDe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1476" y="5429997"/>
                    <a:ext cx="2053767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890" t="-2174" r="-2077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01093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 classificação binária;</a:t>
            </a:r>
          </a:p>
          <a:p>
            <a:r>
              <a:rPr lang="pt-BR" dirty="0" smtClean="0"/>
              <a:t>Avaliar a utilização de um rede CLDNN (</a:t>
            </a:r>
            <a:r>
              <a:rPr lang="pt-BR" dirty="0" err="1"/>
              <a:t>c</a:t>
            </a:r>
            <a:r>
              <a:rPr lang="pt-BR" dirty="0" err="1" smtClean="0"/>
              <a:t>onvolutional</a:t>
            </a:r>
            <a:r>
              <a:rPr lang="pt-BR" dirty="0" smtClean="0"/>
              <a:t> </a:t>
            </a:r>
            <a:r>
              <a:rPr lang="en-US" dirty="0" smtClean="0"/>
              <a:t>long </a:t>
            </a:r>
            <a:r>
              <a:rPr lang="en-US" dirty="0"/>
              <a:t>short-term deep neural networks</a:t>
            </a:r>
            <a:r>
              <a:rPr lang="pt-BR" dirty="0" smtClean="0"/>
              <a:t>) para tomada de decisão de um CR;</a:t>
            </a:r>
          </a:p>
          <a:p>
            <a:r>
              <a:rPr lang="pt-BR" dirty="0" smtClean="0"/>
              <a:t>Comparar os resultados com outr</a:t>
            </a:r>
            <a:r>
              <a:rPr lang="pt-BR" dirty="0"/>
              <a:t>o</a:t>
            </a:r>
            <a:r>
              <a:rPr lang="pt-BR" dirty="0" smtClean="0"/>
              <a:t>s modelos de DL (CNN, DNN e LSTM);</a:t>
            </a:r>
          </a:p>
          <a:p>
            <a:r>
              <a:rPr lang="pt-BR" dirty="0" smtClean="0"/>
              <a:t>Modelos implementado em </a:t>
            </a:r>
            <a:r>
              <a:rPr lang="pt-BR" dirty="0" err="1" smtClean="0"/>
              <a:t>python</a:t>
            </a:r>
            <a:r>
              <a:rPr lang="pt-BR" dirty="0" smtClean="0"/>
              <a:t> utilizando o </a:t>
            </a:r>
            <a:r>
              <a:rPr lang="pt-BR" dirty="0" err="1" smtClean="0"/>
              <a:t>Tensorflow</a:t>
            </a:r>
            <a:r>
              <a:rPr lang="pt-BR" dirty="0" smtClean="0"/>
              <a:t>;</a:t>
            </a:r>
            <a:endParaRPr lang="pt-BR" dirty="0"/>
          </a:p>
        </p:txBody>
      </p:sp>
      <p:pic>
        <p:nvPicPr>
          <p:cNvPr id="5" name="Picture 2" descr="TEDE: INA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681" y="325278"/>
            <a:ext cx="2449852" cy="17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58" y="4428172"/>
            <a:ext cx="6439223" cy="211074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440776" y="61695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Figura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09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Dataset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Dataset</a:t>
            </a:r>
            <a:r>
              <a:rPr lang="pt-BR" dirty="0" smtClean="0"/>
              <a:t> gerado utilizando software GNU Radio baseado no </a:t>
            </a:r>
            <a:r>
              <a:rPr lang="pt-BR" dirty="0"/>
              <a:t>RadioML2016.10a</a:t>
            </a:r>
            <a:r>
              <a:rPr lang="pt-BR" dirty="0" smtClean="0"/>
              <a:t>;</a:t>
            </a:r>
          </a:p>
          <a:p>
            <a:r>
              <a:rPr lang="pt-BR" dirty="0" smtClean="0"/>
              <a:t>Gerados 1000 amostras para cada valor SNR para cada modulação;</a:t>
            </a:r>
          </a:p>
          <a:p>
            <a:pPr lvl="1"/>
            <a:r>
              <a:rPr lang="pt-BR" dirty="0" smtClean="0"/>
              <a:t>40000 amostras contendo sinal + ruído;</a:t>
            </a:r>
          </a:p>
          <a:p>
            <a:pPr lvl="1"/>
            <a:r>
              <a:rPr lang="pt-BR" dirty="0" smtClean="0"/>
              <a:t>40000 amostras contendo apenas ruído; </a:t>
            </a:r>
          </a:p>
          <a:p>
            <a:r>
              <a:rPr lang="pt-BR" dirty="0" smtClean="0"/>
              <a:t>Particionado em 3 (treinamento, validação e teste);</a:t>
            </a:r>
            <a:endParaRPr lang="pt-BR" dirty="0"/>
          </a:p>
        </p:txBody>
      </p:sp>
      <p:pic>
        <p:nvPicPr>
          <p:cNvPr id="5" name="Picture 2" descr="TEDE: INA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681" y="325278"/>
            <a:ext cx="2449852" cy="17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900" y="4177529"/>
            <a:ext cx="5039426" cy="214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Treinamento em 2 etapas;</a:t>
            </a:r>
          </a:p>
          <a:p>
            <a:r>
              <a:rPr lang="pt-BR" dirty="0" smtClean="0"/>
              <a:t>Primeira etapa: minimizar o erro com </a:t>
            </a:r>
            <a:r>
              <a:rPr lang="pt-BR" dirty="0" err="1"/>
              <a:t>E</a:t>
            </a:r>
            <a:r>
              <a:rPr lang="pt-BR" dirty="0" err="1" smtClean="0"/>
              <a:t>arling</a:t>
            </a:r>
            <a:r>
              <a:rPr lang="pt-BR" dirty="0" smtClean="0"/>
              <a:t> Stop com 6 épocas de paciência;</a:t>
            </a:r>
          </a:p>
          <a:p>
            <a:r>
              <a:rPr lang="pt-BR" dirty="0" smtClean="0"/>
              <a:t>Segunda etapa: estabilizar a probabilidade de falso alarme (</a:t>
            </a:r>
            <a:r>
              <a:rPr lang="pt-BR" dirty="0" err="1" smtClean="0"/>
              <a:t>pf</a:t>
            </a:r>
            <a:r>
              <a:rPr lang="pt-BR" dirty="0" smtClean="0"/>
              <a:t>) para uma faixa permitida;</a:t>
            </a:r>
            <a:endParaRPr lang="pt-BR" dirty="0"/>
          </a:p>
        </p:txBody>
      </p:sp>
      <p:pic>
        <p:nvPicPr>
          <p:cNvPr id="5" name="Picture 2" descr="TEDE: INA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681" y="325278"/>
            <a:ext cx="2449852" cy="17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06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Simulação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Foram treinados e avaliados 160 modelos;</a:t>
            </a:r>
          </a:p>
          <a:p>
            <a:r>
              <a:rPr lang="pt-BR" dirty="0" smtClean="0"/>
              <a:t>DNN (</a:t>
            </a:r>
            <a:r>
              <a:rPr lang="pt-BR" dirty="0" err="1" smtClean="0"/>
              <a:t>deep</a:t>
            </a:r>
            <a:r>
              <a:rPr lang="pt-BR" dirty="0" smtClean="0"/>
              <a:t> neural network), CNN (</a:t>
            </a:r>
            <a:r>
              <a:rPr lang="pt-BR" dirty="0" err="1"/>
              <a:t>Convolutional</a:t>
            </a:r>
            <a:r>
              <a:rPr lang="pt-BR" dirty="0"/>
              <a:t> </a:t>
            </a:r>
            <a:r>
              <a:rPr lang="pt-BR" dirty="0" smtClean="0"/>
              <a:t>Neural Network), LSTM (</a:t>
            </a:r>
            <a:r>
              <a:rPr lang="pt-BR" dirty="0" err="1" smtClean="0"/>
              <a:t>Long</a:t>
            </a:r>
            <a:r>
              <a:rPr lang="pt-BR" dirty="0" smtClean="0"/>
              <a:t> Short –</a:t>
            </a:r>
            <a:r>
              <a:rPr lang="pt-BR" dirty="0" err="1" smtClean="0"/>
              <a:t>term</a:t>
            </a:r>
            <a:r>
              <a:rPr lang="pt-BR" dirty="0" smtClean="0"/>
              <a:t> </a:t>
            </a:r>
            <a:r>
              <a:rPr lang="pt-BR" dirty="0" err="1" smtClean="0"/>
              <a:t>Memory</a:t>
            </a:r>
            <a:r>
              <a:rPr lang="pt-BR" dirty="0" smtClean="0"/>
              <a:t>) e </a:t>
            </a:r>
            <a:r>
              <a:rPr lang="pt-BR" dirty="0" err="1" smtClean="0"/>
              <a:t>DetectNet</a:t>
            </a:r>
            <a:r>
              <a:rPr lang="pt-BR" dirty="0" smtClean="0"/>
              <a:t> (CLDNN);</a:t>
            </a:r>
          </a:p>
          <a:p>
            <a:r>
              <a:rPr lang="pt-BR" dirty="0" smtClean="0"/>
              <a:t>Tamanho de amostras: 64,128,256,512 e 1024;</a:t>
            </a:r>
          </a:p>
          <a:p>
            <a:r>
              <a:rPr lang="pt-BR" dirty="0" smtClean="0"/>
              <a:t>Modulações: BPSK,QPSK,8PSK,CPFSK, QAM16,QAM64,GFSK,PAM4;</a:t>
            </a:r>
          </a:p>
          <a:p>
            <a:r>
              <a:rPr lang="pt-BR" dirty="0" smtClean="0"/>
              <a:t>Foi utilizado um servidor do Laboratório CDG:</a:t>
            </a:r>
          </a:p>
          <a:p>
            <a:pPr lvl="1"/>
            <a:r>
              <a:rPr lang="pt-BR" dirty="0" smtClean="0"/>
              <a:t>32 GB memória RAM;</a:t>
            </a:r>
          </a:p>
          <a:p>
            <a:pPr lvl="1"/>
            <a:r>
              <a:rPr lang="pt-BR" dirty="0" smtClean="0"/>
              <a:t>Processador Intel i7;</a:t>
            </a:r>
          </a:p>
          <a:p>
            <a:pPr lvl="1"/>
            <a:r>
              <a:rPr lang="pt-BR" dirty="0" smtClean="0"/>
              <a:t>Placa de vídeo GeForce RTX 2060 com 6 GB de memória e 1920 CUDA cores. </a:t>
            </a:r>
            <a:endParaRPr lang="pt-BR" dirty="0"/>
          </a:p>
        </p:txBody>
      </p:sp>
      <p:pic>
        <p:nvPicPr>
          <p:cNvPr id="5" name="Picture 2" descr="TEDE: INA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681" y="325278"/>
            <a:ext cx="2449852" cy="17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4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Comparação de modelos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133" y="1965960"/>
            <a:ext cx="8262902" cy="4131451"/>
          </a:xfrm>
        </p:spPr>
      </p:pic>
      <p:pic>
        <p:nvPicPr>
          <p:cNvPr id="5" name="Picture 2" descr="TEDE: INAT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681" y="325278"/>
            <a:ext cx="2449852" cy="17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4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Base</Template>
  <TotalTime>933</TotalTime>
  <Words>462</Words>
  <Application>Microsoft Office PowerPoint</Application>
  <PresentationFormat>Widescreen</PresentationFormat>
  <Paragraphs>116</Paragraphs>
  <Slides>17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Calibri</vt:lpstr>
      <vt:lpstr>Cambria Math</vt:lpstr>
      <vt:lpstr>Corbel</vt:lpstr>
      <vt:lpstr>Base</vt:lpstr>
      <vt:lpstr>Deep Learning for Spectrum Sensing</vt:lpstr>
      <vt:lpstr>Introdução</vt:lpstr>
      <vt:lpstr>Sensoriamento Espectral</vt:lpstr>
      <vt:lpstr>Detecção por Energia</vt:lpstr>
      <vt:lpstr>Proposta</vt:lpstr>
      <vt:lpstr>Dataset</vt:lpstr>
      <vt:lpstr>Treinamento</vt:lpstr>
      <vt:lpstr>Simulação</vt:lpstr>
      <vt:lpstr>Comparação de modelos</vt:lpstr>
      <vt:lpstr>Comparação de modulação</vt:lpstr>
      <vt:lpstr>Comparação do tam. da amostra</vt:lpstr>
      <vt:lpstr>Comparação do tam. da amostra</vt:lpstr>
      <vt:lpstr>Sensoriamento Espectral  Cooperativo</vt:lpstr>
      <vt:lpstr>Sensoriamento Espectral  Cooperativo</vt:lpstr>
      <vt:lpstr>Trabalhos Futuros</vt:lpstr>
      <vt:lpstr>Obrigado !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Spectrum Sensing</dc:title>
  <dc:creator>Wesley Silva</dc:creator>
  <cp:lastModifiedBy>Wesley Silva</cp:lastModifiedBy>
  <cp:revision>51</cp:revision>
  <dcterms:created xsi:type="dcterms:W3CDTF">2020-06-22T17:37:55Z</dcterms:created>
  <dcterms:modified xsi:type="dcterms:W3CDTF">2020-06-23T17:54:21Z</dcterms:modified>
</cp:coreProperties>
</file>