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96" r:id="rId2"/>
    <p:sldId id="2540" r:id="rId3"/>
    <p:sldId id="2565" r:id="rId4"/>
    <p:sldId id="2597" r:id="rId5"/>
    <p:sldId id="2598" r:id="rId6"/>
    <p:sldId id="2567" r:id="rId7"/>
    <p:sldId id="2584" r:id="rId8"/>
    <p:sldId id="2601" r:id="rId9"/>
    <p:sldId id="2616" r:id="rId10"/>
    <p:sldId id="2603" r:id="rId11"/>
    <p:sldId id="2602" r:id="rId12"/>
    <p:sldId id="2607" r:id="rId13"/>
    <p:sldId id="2560" r:id="rId14"/>
    <p:sldId id="2608" r:id="rId15"/>
    <p:sldId id="2610" r:id="rId16"/>
    <p:sldId id="2612" r:id="rId17"/>
    <p:sldId id="2613" r:id="rId18"/>
    <p:sldId id="255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DAAB0"/>
    <a:srgbClr val="3B7579"/>
    <a:srgbClr val="AAD3D6"/>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280" autoAdjust="0"/>
  </p:normalViewPr>
  <p:slideViewPr>
    <p:cSldViewPr snapToGrid="0" snapToObjects="1" showGuides="1">
      <p:cViewPr varScale="1">
        <p:scale>
          <a:sx n="82" d="100"/>
          <a:sy n="82" d="100"/>
        </p:scale>
        <p:origin x="720" y="58"/>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2021-09-25</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2021-09-25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gregpinchy@gmail.com" TargetMode="Externa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35F5C4-2DBC-4F97-B949-45C25BCBE5FB}"/>
              </a:ext>
            </a:extLst>
          </p:cNvPr>
          <p:cNvSpPr/>
          <p:nvPr/>
        </p:nvSpPr>
        <p:spPr>
          <a:xfrm>
            <a:off x="-1" y="3429001"/>
            <a:ext cx="12200112" cy="3429000"/>
          </a:xfrm>
          <a:prstGeom prst="rect">
            <a:avLst/>
          </a:prstGeom>
          <a:solidFill>
            <a:schemeClr val="accent2">
              <a:lumMod val="90000"/>
              <a:lumOff val="10000"/>
            </a:schemeClr>
          </a:solidFill>
          <a:effectLst>
            <a:outerShdw blurRad="50800" dist="38100" dir="18900000" algn="b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1308100" y="5962416"/>
            <a:ext cx="9575800" cy="338549"/>
          </a:xfrm>
          <a:prstGeom prst="rect">
            <a:avLst/>
          </a:prstGeom>
        </p:spPr>
        <p:txBody>
          <a:bodyPr>
            <a:normAutofit/>
          </a:bodyPr>
          <a:lstStyle/>
          <a:p>
            <a:pPr algn="ctr"/>
            <a:r>
              <a:rPr lang="en-US" dirty="0">
                <a:solidFill>
                  <a:schemeClr val="bg2">
                    <a:lumMod val="40000"/>
                    <a:lumOff val="60000"/>
                  </a:schemeClr>
                </a:solidFill>
              </a:rPr>
              <a:t>A MACHINE LEARNING APPROACH</a:t>
            </a:r>
          </a:p>
          <a:p>
            <a:pPr algn="ctr"/>
            <a:endParaRPr lang="en-US" dirty="0"/>
          </a:p>
        </p:txBody>
      </p:sp>
      <p:sp>
        <p:nvSpPr>
          <p:cNvPr id="4" name="Text Placeholder 2">
            <a:extLst>
              <a:ext uri="{FF2B5EF4-FFF2-40B4-BE49-F238E27FC236}">
                <a16:creationId xmlns:a16="http://schemas.microsoft.com/office/drawing/2014/main" id="{67C19F0E-694A-4DE0-BADB-09F0560F39FA}"/>
              </a:ext>
            </a:extLst>
          </p:cNvPr>
          <p:cNvSpPr txBox="1">
            <a:spLocks/>
          </p:cNvSpPr>
          <p:nvPr/>
        </p:nvSpPr>
        <p:spPr>
          <a:xfrm>
            <a:off x="1291901" y="6271011"/>
            <a:ext cx="9575800" cy="3385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rgbClr val="FFC000"/>
                </a:solidFill>
              </a:rPr>
              <a:t>By </a:t>
            </a:r>
            <a:r>
              <a:rPr lang="en-US" b="1" dirty="0" err="1">
                <a:solidFill>
                  <a:srgbClr val="FFC000"/>
                </a:solidFill>
              </a:rPr>
              <a:t>Chasnick</a:t>
            </a:r>
            <a:r>
              <a:rPr lang="en-US" b="1" dirty="0">
                <a:solidFill>
                  <a:srgbClr val="FFC000"/>
                </a:solidFill>
              </a:rPr>
              <a:t> DESIR </a:t>
            </a:r>
            <a:r>
              <a:rPr lang="fr-CA" sz="1800" b="1" dirty="0">
                <a:solidFill>
                  <a:srgbClr val="FFC000"/>
                </a:solidFill>
                <a:effectLst/>
                <a:latin typeface="Times New Roman" panose="02020603050405020304" pitchFamily="18" charset="0"/>
                <a:ea typeface="Times New Roman" panose="02020603050405020304" pitchFamily="18" charset="0"/>
              </a:rPr>
              <a:t>©</a:t>
            </a:r>
            <a:r>
              <a:rPr lang="en-US" b="1" dirty="0">
                <a:solidFill>
                  <a:srgbClr val="FFC000"/>
                </a:solidFill>
              </a:rPr>
              <a:t> September 24, 2021 </a:t>
            </a:r>
          </a:p>
        </p:txBody>
      </p:sp>
      <p:sp>
        <p:nvSpPr>
          <p:cNvPr id="7" name="Rectangle 6">
            <a:extLst>
              <a:ext uri="{FF2B5EF4-FFF2-40B4-BE49-F238E27FC236}">
                <a16:creationId xmlns:a16="http://schemas.microsoft.com/office/drawing/2014/main" id="{DCEABC85-DD9F-4324-A41D-E18E27098D32}"/>
              </a:ext>
            </a:extLst>
          </p:cNvPr>
          <p:cNvSpPr/>
          <p:nvPr/>
        </p:nvSpPr>
        <p:spPr>
          <a:xfrm>
            <a:off x="-8110" y="24040"/>
            <a:ext cx="12240488" cy="3409052"/>
          </a:xfrm>
          <a:prstGeom prst="rect">
            <a:avLst/>
          </a:prstGeom>
          <a:solidFill>
            <a:schemeClr val="accent2">
              <a:lumMod val="90000"/>
              <a:lumOff val="1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dirty="0"/>
          </a:p>
        </p:txBody>
      </p:sp>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111" y="248746"/>
            <a:ext cx="12191999" cy="1103263"/>
          </a:xfrm>
          <a:prstGeom prst="rect">
            <a:avLst/>
          </a:prstGeom>
        </p:spPr>
        <p:txBody>
          <a:bodyPr anchor="t">
            <a:normAutofit/>
          </a:bodyPr>
          <a:lstStyle/>
          <a:p>
            <a:pPr algn="ctr"/>
            <a:r>
              <a:rPr lang="en-US" sz="3200" dirty="0"/>
              <a:t>FORECASTING INFLATION RATE IN HAITI</a:t>
            </a:r>
          </a:p>
        </p:txBody>
      </p:sp>
      <p:pic>
        <p:nvPicPr>
          <p:cNvPr id="1028" name="Picture 4" descr="Inflation : images, photos et images vectorielles de stock | Shutterstock">
            <a:extLst>
              <a:ext uri="{FF2B5EF4-FFF2-40B4-BE49-F238E27FC236}">
                <a16:creationId xmlns:a16="http://schemas.microsoft.com/office/drawing/2014/main" id="{84A4EE37-9A39-4C50-B705-E060C5B65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993" y="1388929"/>
            <a:ext cx="5983705" cy="407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EXPORTS </a:t>
            </a:r>
          </a:p>
          <a:p>
            <a:pPr algn="ctr"/>
            <a:r>
              <a:rPr lang="en-US" sz="3600" dirty="0"/>
              <a:t>TO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471426" y="1527241"/>
            <a:ext cx="3260135" cy="53307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0" i="0" dirty="0">
                <a:solidFill>
                  <a:srgbClr val="000000"/>
                </a:solidFill>
                <a:effectLst/>
              </a:rPr>
              <a:t>The first thing to note is the seasonality in the US Imports. A seasonality is a regularity that happens at the very same period of each period group. For example, the USA imports drops dramatically in January of every year, sometimes down to 20M USD. We can also see some correlation in the upward trends of imports and inflation.</a:t>
            </a:r>
            <a:endParaRPr lang="en-US" dirty="0"/>
          </a:p>
        </p:txBody>
      </p:sp>
      <p:pic>
        <p:nvPicPr>
          <p:cNvPr id="7170" name="Picture 2">
            <a:extLst>
              <a:ext uri="{FF2B5EF4-FFF2-40B4-BE49-F238E27FC236}">
                <a16:creationId xmlns:a16="http://schemas.microsoft.com/office/drawing/2014/main" id="{74F38BD1-4CC6-4C77-89EA-1E81D102D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71" y="0"/>
            <a:ext cx="8237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40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IMPORTS </a:t>
            </a:r>
          </a:p>
          <a:p>
            <a:pPr algn="ctr"/>
            <a:r>
              <a:rPr lang="en-US" sz="3600" dirty="0"/>
              <a:t>FROM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533032" y="1475874"/>
            <a:ext cx="3373623" cy="458445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Among other dates alike, in December 2017, the Imports hit a historical high (U$ 160M), but the Inflation Rate did not increase accordingly in the preceding months. </a:t>
            </a:r>
          </a:p>
          <a:p>
            <a:pPr>
              <a:lnSpc>
                <a:spcPct val="120000"/>
              </a:lnSpc>
            </a:pPr>
            <a:r>
              <a:rPr lang="en-US" b="0" i="0" dirty="0">
                <a:solidFill>
                  <a:srgbClr val="000000"/>
                </a:solidFill>
                <a:effectLst/>
              </a:rPr>
              <a:t>As for the exports, the imports seem to be seized with lows in February. Inflation does not seem to be directly correlated to the level of Haitian imports.</a:t>
            </a:r>
            <a:endParaRPr lang="en-US" dirty="0"/>
          </a:p>
          <a:p>
            <a:pPr>
              <a:lnSpc>
                <a:spcPct val="120000"/>
              </a:lnSpc>
            </a:pPr>
            <a:r>
              <a:rPr lang="en-US" dirty="0">
                <a:solidFill>
                  <a:schemeClr val="tx1"/>
                </a:solidFill>
              </a:rPr>
              <a:t>The Inflation rate behaving so weirdly may give the economists </a:t>
            </a:r>
            <a:r>
              <a:rPr lang="en-US" dirty="0">
                <a:solidFill>
                  <a:srgbClr val="FF0000"/>
                </a:solidFill>
              </a:rPr>
              <a:t>reasons to believe that some major agents</a:t>
            </a:r>
            <a:r>
              <a:rPr lang="en-US" dirty="0">
                <a:solidFill>
                  <a:schemeClr val="tx1"/>
                </a:solidFill>
              </a:rPr>
              <a:t> have the power to influence the price level.</a:t>
            </a:r>
            <a:endParaRPr lang="en-US" dirty="0"/>
          </a:p>
        </p:txBody>
      </p:sp>
      <p:pic>
        <p:nvPicPr>
          <p:cNvPr id="8194" name="Picture 2">
            <a:extLst>
              <a:ext uri="{FF2B5EF4-FFF2-40B4-BE49-F238E27FC236}">
                <a16:creationId xmlns:a16="http://schemas.microsoft.com/office/drawing/2014/main" id="{C61A5F92-ED9F-4662-A433-D7B1C4801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71" y="0"/>
            <a:ext cx="8237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0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gn="ctr">
              <a:lnSpc>
                <a:spcPct val="100000"/>
              </a:lnSpc>
            </a:pPr>
            <a:r>
              <a:rPr lang="en-US" sz="4400" dirty="0">
                <a:solidFill>
                  <a:srgbClr val="FF0000"/>
                </a:solidFill>
              </a:rPr>
              <a:t>FORECASTING</a:t>
            </a:r>
            <a:r>
              <a:rPr lang="en-US" sz="4400" b="0" dirty="0"/>
              <a:t> THE </a:t>
            </a:r>
            <a:r>
              <a:rPr lang="en-US" sz="4400" b="0" dirty="0">
                <a:solidFill>
                  <a:srgbClr val="FFFF00"/>
                </a:solidFill>
              </a:rPr>
              <a:t>INFLATION RATES!</a:t>
            </a:r>
          </a:p>
        </p:txBody>
      </p:sp>
    </p:spTree>
    <p:extLst>
      <p:ext uri="{BB962C8B-B14F-4D97-AF65-F5344CB8AC3E}">
        <p14:creationId xmlns:p14="http://schemas.microsoft.com/office/powerpoint/2010/main" val="331800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a:xfrm>
            <a:off x="4252921" y="388725"/>
            <a:ext cx="3686159" cy="1456118"/>
          </a:xfrm>
        </p:spPr>
        <p:txBody>
          <a:bodyPr>
            <a:noAutofit/>
          </a:bodyPr>
          <a:lstStyle/>
          <a:p>
            <a:r>
              <a:rPr lang="en-US" sz="2400" dirty="0"/>
              <a:t>Different models have been developed but only two, the most accurate and robust will be presented.</a:t>
            </a:r>
            <a:br>
              <a:rPr lang="en-US" sz="2400" dirty="0"/>
            </a:br>
            <a:endParaRPr lang="en-US" sz="2400" dirty="0"/>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20" y="1914817"/>
            <a:ext cx="2955208" cy="3784440"/>
          </a:xfrm>
        </p:spPr>
        <p:txBody>
          <a:bodyPr>
            <a:normAutofit fontScale="85000" lnSpcReduction="20000"/>
          </a:bodyPr>
          <a:lstStyle/>
          <a:p>
            <a:r>
              <a:rPr lang="en-US" sz="1800" dirty="0">
                <a:solidFill>
                  <a:srgbClr val="FFFF00"/>
                </a:solidFill>
              </a:rPr>
              <a:t>Model 1 </a:t>
            </a:r>
            <a:r>
              <a:rPr lang="en-US" sz="1800" dirty="0"/>
              <a:t>accounts for all the factors analyzed before such as (M3,Policies Rate, Change Rate, Import and Export) and studies their evolution from December 1997 too June 2020.</a:t>
            </a:r>
          </a:p>
          <a:p>
            <a:r>
              <a:rPr lang="en-US" sz="1800" dirty="0"/>
              <a:t>After different statistical tests, such as the chow test that showed a break in structural parameters in 2003 (following the GNB events and the departure of Aristide) and in 2009 (following the period of post-Preval political instability), it was decided to build model 2.</a:t>
            </a:r>
          </a:p>
          <a:p>
            <a:r>
              <a:rPr lang="en-US" sz="1800" dirty="0">
                <a:solidFill>
                  <a:srgbClr val="FFFF00"/>
                </a:solidFill>
              </a:rPr>
              <a:t>With Model 2</a:t>
            </a:r>
            <a:r>
              <a:rPr lang="en-US" sz="1800" dirty="0"/>
              <a:t>, only the most significant variables (Change Rate and Policies Rate) were kept, and the data used then started in October 2009 to June 2020.</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1</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41107" y="1952011"/>
            <a:ext cx="3920248" cy="43204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600" dirty="0">
                <a:solidFill>
                  <a:schemeClr val="tx1"/>
                </a:solidFill>
              </a:rPr>
              <a:t>Model 1 takes into account the 5 variables and determines an equation </a:t>
            </a:r>
            <a:r>
              <a:rPr lang="en-US" sz="1600" dirty="0">
                <a:solidFill>
                  <a:srgbClr val="FF0000"/>
                </a:solidFill>
              </a:rPr>
              <a:t>(</a:t>
            </a:r>
            <a:r>
              <a:rPr lang="en-US" sz="1600" dirty="0" err="1">
                <a:solidFill>
                  <a:srgbClr val="FF0000"/>
                </a:solidFill>
              </a:rPr>
              <a:t>InflationRate</a:t>
            </a:r>
            <a:r>
              <a:rPr lang="en-US" sz="1600" dirty="0">
                <a:solidFill>
                  <a:srgbClr val="FF0000"/>
                </a:solidFill>
              </a:rPr>
              <a:t>= -6.0805 - 0.0627*logM3 + 0.4632*(</a:t>
            </a:r>
            <a:r>
              <a:rPr lang="en-US" sz="1600" dirty="0" err="1">
                <a:solidFill>
                  <a:srgbClr val="FF0000"/>
                </a:solidFill>
              </a:rPr>
              <a:t>ChangeRate</a:t>
            </a:r>
            <a:r>
              <a:rPr lang="en-US" sz="1600" dirty="0">
                <a:solidFill>
                  <a:srgbClr val="FF0000"/>
                </a:solidFill>
              </a:rPr>
              <a:t>*100) + 0.5672*(</a:t>
            </a:r>
            <a:r>
              <a:rPr lang="en-US" sz="1600" dirty="0" err="1">
                <a:solidFill>
                  <a:srgbClr val="FF0000"/>
                </a:solidFill>
              </a:rPr>
              <a:t>PoliciesRate</a:t>
            </a:r>
            <a:r>
              <a:rPr lang="en-US" sz="1600" dirty="0">
                <a:solidFill>
                  <a:srgbClr val="FF0000"/>
                </a:solidFill>
              </a:rPr>
              <a:t>*100) + 0.5405*log(EXP_HT) -1.0234*log(IMP_HT) </a:t>
            </a:r>
            <a:r>
              <a:rPr lang="en-US" sz="1600" dirty="0">
                <a:solidFill>
                  <a:schemeClr val="tx1"/>
                </a:solidFill>
              </a:rPr>
              <a:t>of the dependent variable (Inflation) compared to the lags (level 5) of the other variables. </a:t>
            </a:r>
          </a:p>
          <a:p>
            <a:pPr algn="l">
              <a:lnSpc>
                <a:spcPct val="100000"/>
              </a:lnSpc>
            </a:pPr>
            <a:endParaRPr lang="en-US" sz="1600" dirty="0">
              <a:solidFill>
                <a:schemeClr val="tx1"/>
              </a:solidFill>
            </a:endParaRPr>
          </a:p>
          <a:p>
            <a:pPr algn="l">
              <a:lnSpc>
                <a:spcPct val="100000"/>
              </a:lnSpc>
            </a:pPr>
            <a:r>
              <a:rPr lang="en-US" sz="1600" dirty="0">
                <a:solidFill>
                  <a:schemeClr val="tx1"/>
                </a:solidFill>
              </a:rPr>
              <a:t>It has a significant p-value for the 5 variables and an </a:t>
            </a:r>
            <a:r>
              <a:rPr lang="en-US" sz="1600" dirty="0">
                <a:solidFill>
                  <a:srgbClr val="FF0000"/>
                </a:solidFill>
              </a:rPr>
              <a:t>R2 of 0.617</a:t>
            </a:r>
            <a:r>
              <a:rPr lang="en-US" sz="1600" dirty="0">
                <a:solidFill>
                  <a:schemeClr val="tx1"/>
                </a:solidFill>
              </a:rPr>
              <a:t>.</a:t>
            </a:r>
          </a:p>
        </p:txBody>
      </p:sp>
      <p:pic>
        <p:nvPicPr>
          <p:cNvPr id="9218" name="Picture 2">
            <a:extLst>
              <a:ext uri="{FF2B5EF4-FFF2-40B4-BE49-F238E27FC236}">
                <a16:creationId xmlns:a16="http://schemas.microsoft.com/office/drawing/2014/main" id="{1FB92793-1877-4375-9D65-CD2410F07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25027"/>
            <a:ext cx="7541106" cy="499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8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2</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87004" y="1793984"/>
            <a:ext cx="3727314" cy="433409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r>
              <a:rPr lang="en-US" sz="1800" dirty="0">
                <a:solidFill>
                  <a:schemeClr val="tx1"/>
                </a:solidFill>
              </a:rPr>
              <a:t>Model 2, taking into account only the most significant variables and not including the structural breaks of 2009, produces an equation </a:t>
            </a:r>
            <a:r>
              <a:rPr lang="en-US" sz="1800" dirty="0">
                <a:solidFill>
                  <a:srgbClr val="FF0000"/>
                </a:solidFill>
              </a:rPr>
              <a:t>(</a:t>
            </a:r>
            <a:r>
              <a:rPr lang="en-US" sz="1800" dirty="0" err="1">
                <a:solidFill>
                  <a:srgbClr val="FF0000"/>
                </a:solidFill>
              </a:rPr>
              <a:t>InflationRate</a:t>
            </a:r>
            <a:r>
              <a:rPr lang="en-US" sz="1800" dirty="0">
                <a:solidFill>
                  <a:srgbClr val="FF0000"/>
                </a:solidFill>
              </a:rPr>
              <a:t>= -4.812+0.1686(</a:t>
            </a:r>
            <a:r>
              <a:rPr lang="en-US" sz="1800" dirty="0" err="1">
                <a:solidFill>
                  <a:srgbClr val="FF0000"/>
                </a:solidFill>
              </a:rPr>
              <a:t>PoliciesRate</a:t>
            </a:r>
            <a:r>
              <a:rPr lang="en-US" sz="1800" dirty="0">
                <a:solidFill>
                  <a:srgbClr val="FF0000"/>
                </a:solidFill>
              </a:rPr>
              <a:t>*100)+0.2419(</a:t>
            </a:r>
            <a:r>
              <a:rPr lang="en-US" sz="1800" dirty="0" err="1">
                <a:solidFill>
                  <a:srgbClr val="FF0000"/>
                </a:solidFill>
              </a:rPr>
              <a:t>ChangeRate</a:t>
            </a:r>
            <a:r>
              <a:rPr lang="en-US" sz="1800" dirty="0">
                <a:solidFill>
                  <a:srgbClr val="FF0000"/>
                </a:solidFill>
              </a:rPr>
              <a:t>*100)).</a:t>
            </a:r>
          </a:p>
          <a:p>
            <a:pPr>
              <a:lnSpc>
                <a:spcPct val="110000"/>
              </a:lnSpc>
              <a:spcAft>
                <a:spcPts val="600"/>
              </a:spcAft>
            </a:pPr>
            <a:r>
              <a:rPr lang="en-US" sz="1800" dirty="0">
                <a:solidFill>
                  <a:schemeClr val="tx1"/>
                </a:solidFill>
              </a:rPr>
              <a:t>With an F-statistic of 378 and an </a:t>
            </a:r>
            <a:r>
              <a:rPr lang="en-US" sz="1800" dirty="0">
                <a:solidFill>
                  <a:srgbClr val="FF0000"/>
                </a:solidFill>
              </a:rPr>
              <a:t>R2= 0.857</a:t>
            </a:r>
            <a:r>
              <a:rPr lang="en-US" sz="1800" dirty="0">
                <a:solidFill>
                  <a:schemeClr val="tx1"/>
                </a:solidFill>
              </a:rPr>
              <a:t>.</a:t>
            </a:r>
          </a:p>
          <a:p>
            <a:pPr>
              <a:lnSpc>
                <a:spcPct val="110000"/>
              </a:lnSpc>
              <a:spcAft>
                <a:spcPts val="600"/>
              </a:spcAft>
            </a:pPr>
            <a:r>
              <a:rPr lang="en-US" sz="1800" dirty="0">
                <a:solidFill>
                  <a:schemeClr val="tx1"/>
                </a:solidFill>
              </a:rPr>
              <a:t>The model does not perform beyond 6 months of prediction (December 2020) with an acceptable accuracy.</a:t>
            </a:r>
          </a:p>
          <a:p>
            <a:pPr marL="0" indent="0">
              <a:lnSpc>
                <a:spcPct val="110000"/>
              </a:lnSpc>
              <a:spcAft>
                <a:spcPts val="600"/>
              </a:spcAft>
              <a:buNone/>
            </a:pPr>
            <a:endParaRPr lang="en-US" sz="1800" dirty="0">
              <a:solidFill>
                <a:schemeClr val="tx1"/>
              </a:solidFill>
            </a:endParaRPr>
          </a:p>
        </p:txBody>
      </p:sp>
      <p:pic>
        <p:nvPicPr>
          <p:cNvPr id="10242" name="Picture 2">
            <a:extLst>
              <a:ext uri="{FF2B5EF4-FFF2-40B4-BE49-F238E27FC236}">
                <a16:creationId xmlns:a16="http://schemas.microsoft.com/office/drawing/2014/main" id="{D240C82A-8877-49B4-9C7E-358C5F2FA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36295"/>
            <a:ext cx="7587005" cy="492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01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CONLUSION</a:t>
            </a:r>
          </a:p>
        </p:txBody>
      </p:sp>
      <p:sp>
        <p:nvSpPr>
          <p:cNvPr id="5" name="Rectangle 4">
            <a:extLst>
              <a:ext uri="{FF2B5EF4-FFF2-40B4-BE49-F238E27FC236}">
                <a16:creationId xmlns:a16="http://schemas.microsoft.com/office/drawing/2014/main" id="{F1B2BF04-DB0D-4BDA-93BB-B6517571BC2D}"/>
              </a:ext>
            </a:extLst>
          </p:cNvPr>
          <p:cNvSpPr/>
          <p:nvPr/>
        </p:nvSpPr>
        <p:spPr>
          <a:xfrm>
            <a:off x="4776281" y="3521413"/>
            <a:ext cx="204281" cy="2470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612843" y="2081719"/>
            <a:ext cx="10963072" cy="43579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1200"/>
              </a:spcAft>
            </a:pPr>
            <a:r>
              <a:rPr lang="en-US" b="1" dirty="0">
                <a:solidFill>
                  <a:srgbClr val="0070C0"/>
                </a:solidFill>
              </a:rPr>
              <a:t>The problem </a:t>
            </a:r>
            <a:r>
              <a:rPr lang="en-US" dirty="0">
                <a:sym typeface="Wingdings" panose="05000000000000000000" pitchFamily="2" charset="2"/>
              </a:rPr>
              <a:t></a:t>
            </a:r>
            <a:r>
              <a:rPr lang="en-US" dirty="0"/>
              <a:t> </a:t>
            </a:r>
            <a:r>
              <a:rPr lang="en-US" b="1" dirty="0">
                <a:solidFill>
                  <a:srgbClr val="FF0000"/>
                </a:solidFill>
              </a:rPr>
              <a:t>Inflation Rate constantly increasing</a:t>
            </a:r>
            <a:r>
              <a:rPr lang="en-US" dirty="0"/>
              <a:t>. </a:t>
            </a:r>
          </a:p>
          <a:p>
            <a:pPr>
              <a:lnSpc>
                <a:spcPct val="100000"/>
              </a:lnSpc>
              <a:spcAft>
                <a:spcPts val="1200"/>
              </a:spcAft>
            </a:pPr>
            <a:r>
              <a:rPr lang="en-US" b="1" dirty="0">
                <a:solidFill>
                  <a:srgbClr val="0070C0"/>
                </a:solidFill>
              </a:rPr>
              <a:t>Economic factors + Non-economic Factors </a:t>
            </a:r>
            <a:r>
              <a:rPr lang="en-US" dirty="0">
                <a:sym typeface="Wingdings" panose="05000000000000000000" pitchFamily="2" charset="2"/>
              </a:rPr>
              <a:t> </a:t>
            </a:r>
            <a:r>
              <a:rPr lang="en-US" b="1" dirty="0">
                <a:solidFill>
                  <a:srgbClr val="FF0000"/>
                </a:solidFill>
                <a:sym typeface="Wingdings" panose="05000000000000000000" pitchFamily="2" charset="2"/>
              </a:rPr>
              <a:t>2 models</a:t>
            </a:r>
            <a:r>
              <a:rPr lang="en-US" dirty="0"/>
              <a:t>. </a:t>
            </a:r>
          </a:p>
          <a:p>
            <a:pPr>
              <a:lnSpc>
                <a:spcPct val="100000"/>
              </a:lnSpc>
              <a:spcAft>
                <a:spcPts val="1200"/>
              </a:spcAft>
            </a:pPr>
            <a:r>
              <a:rPr lang="en-US" b="1" dirty="0">
                <a:solidFill>
                  <a:srgbClr val="0070C0"/>
                </a:solidFill>
              </a:rPr>
              <a:t>Meddling with the market forces? </a:t>
            </a:r>
            <a:r>
              <a:rPr lang="en-US" dirty="0">
                <a:sym typeface="Wingdings" panose="05000000000000000000" pitchFamily="2" charset="2"/>
              </a:rPr>
              <a:t> </a:t>
            </a:r>
            <a:r>
              <a:rPr lang="en-US" b="1" dirty="0">
                <a:solidFill>
                  <a:srgbClr val="FF0000"/>
                </a:solidFill>
                <a:sym typeface="Wingdings" panose="05000000000000000000" pitchFamily="2" charset="2"/>
              </a:rPr>
              <a:t>Not good!</a:t>
            </a:r>
          </a:p>
          <a:p>
            <a:pPr marL="0" indent="0">
              <a:lnSpc>
                <a:spcPct val="100000"/>
              </a:lnSpc>
              <a:spcAft>
                <a:spcPts val="1200"/>
              </a:spcAft>
              <a:buNone/>
            </a:pPr>
            <a:r>
              <a:rPr lang="en-US" dirty="0"/>
              <a:t>Despite the economic information available, the dependent variable (inflation) does not always seem to react as expected. This is certainly the effect of external variables not taken into account by the models. Such as political shocks, natural disasters.</a:t>
            </a:r>
          </a:p>
        </p:txBody>
      </p:sp>
    </p:spTree>
    <p:extLst>
      <p:ext uri="{BB962C8B-B14F-4D97-AF65-F5344CB8AC3E}">
        <p14:creationId xmlns:p14="http://schemas.microsoft.com/office/powerpoint/2010/main" val="380272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RECOMMENDATIONS  TO  THE  </a:t>
            </a:r>
            <a:r>
              <a:rPr lang="en-US" sz="3600"/>
              <a:t>PRIVATE  AND PUBLIC  SECTOR</a:t>
            </a:r>
            <a:endParaRPr lang="en-US" sz="3600" dirty="0"/>
          </a:p>
        </p:txBody>
      </p:sp>
      <p:sp>
        <p:nvSpPr>
          <p:cNvPr id="2" name="Rectangle 1">
            <a:extLst>
              <a:ext uri="{FF2B5EF4-FFF2-40B4-BE49-F238E27FC236}">
                <a16:creationId xmlns:a16="http://schemas.microsoft.com/office/drawing/2014/main" id="{75BFE590-8649-4E86-8CF7-CB2AEB8FC64B}"/>
              </a:ext>
            </a:extLst>
          </p:cNvPr>
          <p:cNvSpPr/>
          <p:nvPr/>
        </p:nvSpPr>
        <p:spPr>
          <a:xfrm>
            <a:off x="4805464" y="3618689"/>
            <a:ext cx="165370" cy="2256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982494" y="1780674"/>
            <a:ext cx="10321046" cy="435747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It will be necessary to be aware of the risk that an economy undermined by a stagnation of growth combined with a high rate of inflation and unemployment runs.</a:t>
            </a:r>
          </a:p>
          <a:p>
            <a:pPr marL="0" indent="0">
              <a:buNone/>
            </a:pPr>
            <a:endParaRPr lang="en-US" dirty="0"/>
          </a:p>
          <a:p>
            <a:pPr marL="0" indent="0">
              <a:buNone/>
            </a:pPr>
            <a:r>
              <a:rPr lang="en-US" dirty="0"/>
              <a:t>-A policy of economic recovery should be launched, prioritizing </a:t>
            </a:r>
            <a:r>
              <a:rPr lang="en-US" dirty="0">
                <a:solidFill>
                  <a:schemeClr val="accent2">
                    <a:lumMod val="90000"/>
                    <a:lumOff val="10000"/>
                  </a:schemeClr>
                </a:solidFill>
              </a:rPr>
              <a:t>real investment </a:t>
            </a:r>
            <a:r>
              <a:rPr lang="en-US" dirty="0"/>
              <a:t>(public infrastructure works, for example).</a:t>
            </a:r>
          </a:p>
          <a:p>
            <a:pPr marL="0" indent="0">
              <a:buNone/>
            </a:pPr>
            <a:r>
              <a:rPr lang="en-US" dirty="0"/>
              <a:t>-A priority </a:t>
            </a:r>
            <a:r>
              <a:rPr lang="en-US" dirty="0">
                <a:solidFill>
                  <a:schemeClr val="accent2">
                    <a:lumMod val="90000"/>
                    <a:lumOff val="10000"/>
                  </a:schemeClr>
                </a:solidFill>
              </a:rPr>
              <a:t>fight against insecurity </a:t>
            </a:r>
            <a:r>
              <a:rPr lang="en-US" dirty="0"/>
              <a:t>should also be on the agenda of public officials in order to improve the performance of investments, and this should be done within 12 months at the most.</a:t>
            </a:r>
          </a:p>
          <a:p>
            <a:pPr marL="0" indent="0">
              <a:buNone/>
            </a:pPr>
            <a:r>
              <a:rPr lang="en-US" dirty="0"/>
              <a:t>-</a:t>
            </a:r>
            <a:r>
              <a:rPr lang="en-US" dirty="0">
                <a:solidFill>
                  <a:schemeClr val="accent2">
                    <a:lumMod val="90000"/>
                    <a:lumOff val="10000"/>
                  </a:schemeClr>
                </a:solidFill>
              </a:rPr>
              <a:t>Lower interest </a:t>
            </a:r>
            <a:r>
              <a:rPr lang="en-US" dirty="0"/>
              <a:t>rates for a period </a:t>
            </a:r>
            <a:r>
              <a:rPr lang="en-US" dirty="0">
                <a:solidFill>
                  <a:schemeClr val="accent2">
                    <a:lumMod val="90000"/>
                    <a:lumOff val="10000"/>
                  </a:schemeClr>
                </a:solidFill>
              </a:rPr>
              <a:t>of 3 to 5 years </a:t>
            </a:r>
            <a:r>
              <a:rPr lang="en-US" dirty="0"/>
              <a:t>on investment loans will support entrepreneurs.</a:t>
            </a:r>
          </a:p>
          <a:p>
            <a:pPr marL="0" indent="0">
              <a:buNone/>
            </a:pPr>
            <a:r>
              <a:rPr lang="en-US" dirty="0"/>
              <a:t>-A policy of long-term </a:t>
            </a:r>
            <a:r>
              <a:rPr lang="en-US" dirty="0">
                <a:solidFill>
                  <a:schemeClr val="accent2">
                    <a:lumMod val="90000"/>
                    <a:lumOff val="10000"/>
                  </a:schemeClr>
                </a:solidFill>
              </a:rPr>
              <a:t>financial independence </a:t>
            </a:r>
            <a:r>
              <a:rPr lang="en-US" dirty="0"/>
              <a:t>from the United States should be pursued to reduce the sensitivity of the Haitian economy to </a:t>
            </a:r>
            <a:r>
              <a:rPr lang="en-US" dirty="0">
                <a:solidFill>
                  <a:srgbClr val="FF0000"/>
                </a:solidFill>
              </a:rPr>
              <a:t>imported inflation and foreign exchange</a:t>
            </a:r>
            <a:r>
              <a:rPr lang="en-US" dirty="0"/>
              <a:t>.</a:t>
            </a:r>
          </a:p>
          <a:p>
            <a:pPr marL="0" indent="0">
              <a:buNone/>
            </a:pPr>
            <a:r>
              <a:rPr lang="en-US" dirty="0"/>
              <a:t>-A limitation of the power of </a:t>
            </a:r>
            <a:r>
              <a:rPr lang="en-US" dirty="0">
                <a:solidFill>
                  <a:srgbClr val="FF0000"/>
                </a:solidFill>
              </a:rPr>
              <a:t>price manipulation </a:t>
            </a:r>
            <a:r>
              <a:rPr lang="en-US" dirty="0"/>
              <a:t>of certain actors (large distributors) by reestablishing state-owned warehouses, subject to a balanced and </a:t>
            </a:r>
            <a:r>
              <a:rPr lang="en-US" dirty="0">
                <a:solidFill>
                  <a:srgbClr val="0070C0"/>
                </a:solidFill>
              </a:rPr>
              <a:t>uncorrupted administration </a:t>
            </a:r>
            <a:r>
              <a:rPr lang="en-US" dirty="0"/>
              <a:t>of these warehouses.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941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a:xfrm>
            <a:off x="8654824" y="3748333"/>
            <a:ext cx="2489200" cy="3124198"/>
          </a:xfrm>
        </p:spPr>
        <p:txBody>
          <a:bodyPr/>
          <a:lstStyle/>
          <a:p>
            <a:endParaRPr lang="en-US" dirty="0"/>
          </a:p>
        </p:txBody>
      </p:sp>
      <p:sp>
        <p:nvSpPr>
          <p:cNvPr id="6" name="Title 3">
            <a:extLst>
              <a:ext uri="{FF2B5EF4-FFF2-40B4-BE49-F238E27FC236}">
                <a16:creationId xmlns:a16="http://schemas.microsoft.com/office/drawing/2014/main" id="{08CD9341-2044-434B-84AD-18F0EADD8DA3}"/>
              </a:ext>
            </a:extLst>
          </p:cNvPr>
          <p:cNvSpPr txBox="1">
            <a:spLocks/>
          </p:cNvSpPr>
          <p:nvPr/>
        </p:nvSpPr>
        <p:spPr>
          <a:xfrm>
            <a:off x="-225357" y="2228849"/>
            <a:ext cx="6078166" cy="2036036"/>
          </a:xfrm>
          <a:prstGeom prst="rect">
            <a:avLst/>
          </a:prstGeom>
        </p:spPr>
        <p:txBody>
          <a:bodyPr vert="horz" lIns="0" tIns="45720" rIns="91440" bIns="45720" rtlCol="0" anchor="t">
            <a:normAutofit fontScale="60000" lnSpcReduction="200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r"/>
            <a:r>
              <a:rPr lang="en-US" sz="4400" dirty="0" err="1"/>
              <a:t>Chasnick</a:t>
            </a:r>
            <a:r>
              <a:rPr lang="en-US" sz="4400" dirty="0"/>
              <a:t> DESIR</a:t>
            </a:r>
          </a:p>
          <a:p>
            <a:pPr algn="r"/>
            <a:r>
              <a:rPr lang="en-US" sz="2900" dirty="0"/>
              <a:t>Data Analyst </a:t>
            </a:r>
          </a:p>
          <a:p>
            <a:pPr algn="r"/>
            <a:r>
              <a:rPr lang="en-US" sz="2900" dirty="0"/>
              <a:t>Business  Manager</a:t>
            </a:r>
          </a:p>
          <a:p>
            <a:pPr algn="r"/>
            <a:endParaRPr lang="en-US" sz="2900" dirty="0"/>
          </a:p>
          <a:p>
            <a:pPr algn="r"/>
            <a:r>
              <a:rPr lang="en-US" sz="2900" dirty="0">
                <a:highlight>
                  <a:srgbClr val="FFFF00"/>
                </a:highlight>
                <a:hlinkClick r:id="rId2"/>
              </a:rPr>
              <a:t>chasnickdesir@gmail.com</a:t>
            </a:r>
            <a:endParaRPr lang="en-US" sz="2900" dirty="0">
              <a:highlight>
                <a:srgbClr val="FFFF00"/>
              </a:highlight>
            </a:endParaRPr>
          </a:p>
          <a:p>
            <a:pPr algn="r"/>
            <a:endParaRPr lang="en-US" sz="2900" dirty="0">
              <a:highlight>
                <a:srgbClr val="FFFF00"/>
              </a:highlight>
            </a:endParaRPr>
          </a:p>
          <a:p>
            <a:pPr algn="r"/>
            <a:endParaRPr lang="en-US" sz="2900" dirty="0"/>
          </a:p>
          <a:p>
            <a:pPr algn="r"/>
            <a:r>
              <a:rPr lang="en-US" sz="2900" dirty="0" err="1"/>
              <a:t>Github</a:t>
            </a:r>
            <a:r>
              <a:rPr lang="en-US" sz="2900" dirty="0"/>
              <a:t> link to this project:</a:t>
            </a:r>
          </a:p>
          <a:p>
            <a:pPr algn="r"/>
            <a:r>
              <a:rPr lang="en-US" sz="2900" dirty="0"/>
              <a:t>  </a:t>
            </a:r>
          </a:p>
          <a:p>
            <a:pPr algn="r"/>
            <a:r>
              <a:rPr lang="en-US" sz="2900" dirty="0">
                <a:solidFill>
                  <a:schemeClr val="tx1"/>
                </a:solidFill>
                <a:highlight>
                  <a:srgbClr val="FFFF00"/>
                </a:highlight>
              </a:rPr>
              <a:t>https://github.com/ChasnickDesir1995/Capstone-AyitiAnalytics.git</a:t>
            </a:r>
          </a:p>
          <a:p>
            <a:pPr algn="r"/>
            <a:endParaRPr lang="en-US" sz="2900" dirty="0"/>
          </a:p>
        </p:txBody>
      </p:sp>
      <p:sp>
        <p:nvSpPr>
          <p:cNvPr id="7" name="Title 3">
            <a:extLst>
              <a:ext uri="{FF2B5EF4-FFF2-40B4-BE49-F238E27FC236}">
                <a16:creationId xmlns:a16="http://schemas.microsoft.com/office/drawing/2014/main" id="{982471E1-DE16-4F99-927E-AA5D4C851AB4}"/>
              </a:ext>
            </a:extLst>
          </p:cNvPr>
          <p:cNvSpPr txBox="1">
            <a:spLocks/>
          </p:cNvSpPr>
          <p:nvPr/>
        </p:nvSpPr>
        <p:spPr>
          <a:xfrm>
            <a:off x="-20265" y="5422662"/>
            <a:ext cx="6078166"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400" dirty="0">
                <a:solidFill>
                  <a:schemeClr val="tx1"/>
                </a:solidFill>
              </a:rPr>
              <a:t>THANK YOU FOR FOLLOWING</a:t>
            </a:r>
          </a:p>
        </p:txBody>
      </p:sp>
      <p:sp>
        <p:nvSpPr>
          <p:cNvPr id="9" name="Title 3">
            <a:extLst>
              <a:ext uri="{FF2B5EF4-FFF2-40B4-BE49-F238E27FC236}">
                <a16:creationId xmlns:a16="http://schemas.microsoft.com/office/drawing/2014/main" id="{5BB5D831-3C48-4220-9C1D-02703263D4A1}"/>
              </a:ext>
            </a:extLst>
          </p:cNvPr>
          <p:cNvSpPr txBox="1">
            <a:spLocks/>
          </p:cNvSpPr>
          <p:nvPr/>
        </p:nvSpPr>
        <p:spPr>
          <a:xfrm>
            <a:off x="0" y="638936"/>
            <a:ext cx="6154365"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000" dirty="0">
                <a:solidFill>
                  <a:schemeClr val="tx1"/>
                </a:solidFill>
              </a:rPr>
              <a:t>THANK YOU</a:t>
            </a:r>
          </a:p>
        </p:txBody>
      </p:sp>
      <p:pic>
        <p:nvPicPr>
          <p:cNvPr id="4" name="Picture 3">
            <a:extLst>
              <a:ext uri="{FF2B5EF4-FFF2-40B4-BE49-F238E27FC236}">
                <a16:creationId xmlns:a16="http://schemas.microsoft.com/office/drawing/2014/main" id="{C3595FB8-8CA2-4498-88C6-7B5B0A0ABB08}"/>
              </a:ext>
            </a:extLst>
          </p:cNvPr>
          <p:cNvPicPr>
            <a:picLocks noChangeAspect="1"/>
          </p:cNvPicPr>
          <p:nvPr/>
        </p:nvPicPr>
        <p:blipFill>
          <a:blip r:embed="rId3"/>
          <a:stretch>
            <a:fillRect/>
          </a:stretch>
        </p:blipFill>
        <p:spPr>
          <a:xfrm>
            <a:off x="6283258" y="1379621"/>
            <a:ext cx="5908742" cy="5492910"/>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PLAN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b="1" dirty="0"/>
              <a:t>INTRODUCTION</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1438284"/>
            <a:ext cx="4294206" cy="755650"/>
          </a:xfrm>
        </p:spPr>
        <p:txBody>
          <a:bodyPr/>
          <a:lstStyle/>
          <a:p>
            <a:r>
              <a:rPr lang="en-US" b="1" dirty="0"/>
              <a:t>METHODOLOGY</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4155313" y="1956155"/>
            <a:ext cx="4294206" cy="755650"/>
          </a:xfrm>
        </p:spPr>
        <p:txBody>
          <a:bodyPr/>
          <a:lstStyle/>
          <a:p>
            <a:r>
              <a:rPr lang="en-US" b="1" dirty="0"/>
              <a:t>DATA SOURCES</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4155313" y="2494377"/>
            <a:ext cx="4294206" cy="755650"/>
          </a:xfrm>
        </p:spPr>
        <p:txBody>
          <a:bodyPr/>
          <a:lstStyle/>
          <a:p>
            <a:r>
              <a:rPr lang="en-US" b="1" dirty="0"/>
              <a:t>QUICK FACTS &amp; FIGURES</a:t>
            </a:r>
          </a:p>
        </p:txBody>
      </p:sp>
      <p:sp>
        <p:nvSpPr>
          <p:cNvPr id="9" name="Text Placeholder 10">
            <a:extLst>
              <a:ext uri="{FF2B5EF4-FFF2-40B4-BE49-F238E27FC236}">
                <a16:creationId xmlns:a16="http://schemas.microsoft.com/office/drawing/2014/main" id="{B0FA9A63-989F-4813-9695-4395E7611307}"/>
              </a:ext>
            </a:extLst>
          </p:cNvPr>
          <p:cNvSpPr txBox="1">
            <a:spLocks/>
          </p:cNvSpPr>
          <p:nvPr/>
        </p:nvSpPr>
        <p:spPr>
          <a:xfrm>
            <a:off x="4155313" y="2942174"/>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IMPACT OF VARIOUS FACTORS</a:t>
            </a:r>
          </a:p>
        </p:txBody>
      </p:sp>
      <p:sp>
        <p:nvSpPr>
          <p:cNvPr id="2" name="Text Placeholder 10">
            <a:extLst>
              <a:ext uri="{FF2B5EF4-FFF2-40B4-BE49-F238E27FC236}">
                <a16:creationId xmlns:a16="http://schemas.microsoft.com/office/drawing/2014/main" id="{9ED5A87F-9648-41B9-903E-24499BF4BC2E}"/>
              </a:ext>
            </a:extLst>
          </p:cNvPr>
          <p:cNvSpPr txBox="1">
            <a:spLocks/>
          </p:cNvSpPr>
          <p:nvPr/>
        </p:nvSpPr>
        <p:spPr>
          <a:xfrm>
            <a:off x="4155313" y="335947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FORECASTING THE INFLATION RATE</a:t>
            </a:r>
          </a:p>
        </p:txBody>
      </p:sp>
      <p:sp>
        <p:nvSpPr>
          <p:cNvPr id="3" name="Text Placeholder 10">
            <a:extLst>
              <a:ext uri="{FF2B5EF4-FFF2-40B4-BE49-F238E27FC236}">
                <a16:creationId xmlns:a16="http://schemas.microsoft.com/office/drawing/2014/main" id="{B6CAA8C0-A1D3-4607-A8DF-5EF14DE3B5C4}"/>
              </a:ext>
            </a:extLst>
          </p:cNvPr>
          <p:cNvSpPr txBox="1">
            <a:spLocks/>
          </p:cNvSpPr>
          <p:nvPr/>
        </p:nvSpPr>
        <p:spPr>
          <a:xfrm>
            <a:off x="4155313" y="395492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COMPARISONS OF DIFFERENTS FORECASTING MODELS</a:t>
            </a:r>
          </a:p>
        </p:txBody>
      </p:sp>
      <p:sp>
        <p:nvSpPr>
          <p:cNvPr id="4" name="Text Placeholder 10">
            <a:extLst>
              <a:ext uri="{FF2B5EF4-FFF2-40B4-BE49-F238E27FC236}">
                <a16:creationId xmlns:a16="http://schemas.microsoft.com/office/drawing/2014/main" id="{7F56956F-C5EB-4D0D-9FCD-97BDA54EA3B9}"/>
              </a:ext>
            </a:extLst>
          </p:cNvPr>
          <p:cNvSpPr txBox="1">
            <a:spLocks/>
          </p:cNvSpPr>
          <p:nvPr/>
        </p:nvSpPr>
        <p:spPr>
          <a:xfrm>
            <a:off x="4155313" y="4589855"/>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CONCLUSIONS &amp; RECOMMENDATIONS</a:t>
            </a:r>
          </a:p>
        </p:txBody>
      </p:sp>
      <p:sp>
        <p:nvSpPr>
          <p:cNvPr id="5" name="Text Placeholder 10">
            <a:extLst>
              <a:ext uri="{FF2B5EF4-FFF2-40B4-BE49-F238E27FC236}">
                <a16:creationId xmlns:a16="http://schemas.microsoft.com/office/drawing/2014/main" id="{D38C82F3-37C2-4A1B-B629-69E66665E509}"/>
              </a:ext>
            </a:extLst>
          </p:cNvPr>
          <p:cNvSpPr txBox="1">
            <a:spLocks/>
          </p:cNvSpPr>
          <p:nvPr/>
        </p:nvSpPr>
        <p:spPr>
          <a:xfrm>
            <a:off x="4155313" y="517823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THANKS, ANNEXES &amp; REFERENCES</a:t>
            </a:r>
          </a:p>
        </p:txBody>
      </p:sp>
      <p:pic>
        <p:nvPicPr>
          <p:cNvPr id="2050" name="Picture 2" descr="Stock : images, photos et images vectorielles de stock | Shutterstock">
            <a:extLst>
              <a:ext uri="{FF2B5EF4-FFF2-40B4-BE49-F238E27FC236}">
                <a16:creationId xmlns:a16="http://schemas.microsoft.com/office/drawing/2014/main" id="{0CC44F88-A11F-4194-8741-15068AE0F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700" y="969202"/>
            <a:ext cx="3581400" cy="545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15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2130355" y="2052535"/>
            <a:ext cx="10061642" cy="4795741"/>
          </a:xfrm>
          <a:solidFill>
            <a:schemeClr val="accent2">
              <a:lumMod val="90000"/>
              <a:lumOff val="10000"/>
            </a:schemeClr>
          </a:solidFill>
        </p:spPr>
        <p:txBody>
          <a:bodyPr/>
          <a:lstStyle/>
          <a:p>
            <a:r>
              <a:rPr lang="en-US" sz="2000" dirty="0"/>
              <a:t>Not a day goes by without variations in the prices of consumer products. As a data analyst, my project is to understand the underlying mechanisms of these fluctuations, to use machine learning models to predict the future evolution of the inflation rate in order to be able to try out corrective measures to stabilize prices.</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372416"/>
            <a:ext cx="6435524" cy="1113595"/>
          </a:xfrm>
        </p:spPr>
        <p:txBody>
          <a:bodyPr/>
          <a:lstStyle/>
          <a:p>
            <a:pPr algn="ctr"/>
            <a:r>
              <a:rPr lang="en-US" dirty="0"/>
              <a:t>INTRODUCTION</a:t>
            </a:r>
          </a:p>
        </p:txBody>
      </p:sp>
      <p:pic>
        <p:nvPicPr>
          <p:cNvPr id="3074" name="Picture 2" descr="L'inflation en Haïti augmente de 17,2% en marsL'inflation en Haïti augmente  de 17,2% en mars - Haiti Economie">
            <a:extLst>
              <a:ext uri="{FF2B5EF4-FFF2-40B4-BE49-F238E27FC236}">
                <a16:creationId xmlns:a16="http://schemas.microsoft.com/office/drawing/2014/main" id="{698AD1E3-8BFC-48F8-9B37-1657DEAE2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42" y="2052535"/>
            <a:ext cx="7074569" cy="479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176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770434" y="1926075"/>
            <a:ext cx="10437777" cy="4931924"/>
          </a:xfrm>
        </p:spPr>
        <p:txBody>
          <a:bodyPr/>
          <a:lstStyle/>
          <a:p>
            <a:r>
              <a:rPr lang="en-US" sz="2000" dirty="0"/>
              <a:t>Methodologically the work is based on fisher's theories, quantitative theories of money, the work of Cristiano.</a:t>
            </a:r>
          </a:p>
          <a:p>
            <a:r>
              <a:rPr lang="en-US" sz="2000" dirty="0"/>
              <a:t>Then a Data Science approach is used to implement different prediction models (AR, ARDL...)</a:t>
            </a:r>
          </a:p>
          <a:p>
            <a:r>
              <a:rPr lang="en-US" sz="2000" dirty="0"/>
              <a:t>Similar studies have been conducted in Brazil and in the European Union and have helped me to select the independent variables capable of explaining the variation of inflation.</a:t>
            </a:r>
          </a:p>
          <a:p>
            <a:endParaRPr lang="en-US" dirty="0"/>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452560"/>
            <a:ext cx="6435524" cy="1113595"/>
          </a:xfrm>
        </p:spPr>
        <p:txBody>
          <a:bodyPr>
            <a:normAutofit/>
          </a:bodyPr>
          <a:lstStyle/>
          <a:p>
            <a:pPr algn="ctr"/>
            <a:r>
              <a:rPr lang="en-US" dirty="0"/>
              <a:t>METHODOLOGY</a:t>
            </a:r>
          </a:p>
        </p:txBody>
      </p:sp>
      <p:pic>
        <p:nvPicPr>
          <p:cNvPr id="4098" name="Picture 2" descr="Haïti - Economie: le taux d&amp;#39;inflation est de 23,4 % selon l&amp;#39;IHSI | Journal  La Diaspora">
            <a:extLst>
              <a:ext uri="{FF2B5EF4-FFF2-40B4-BE49-F238E27FC236}">
                <a16:creationId xmlns:a16="http://schemas.microsoft.com/office/drawing/2014/main" id="{01C2FB17-D3CD-40C3-BE26-D0D446EA4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2" y="1926075"/>
            <a:ext cx="6256421" cy="493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9327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869660"/>
            <a:ext cx="12192000" cy="3988340"/>
          </a:xfrm>
        </p:spPr>
        <p:txBody>
          <a:bodyPr/>
          <a:lstStyle/>
          <a:p>
            <a:pPr marL="285750" indent="-285750">
              <a:buFont typeface="Arial" panose="020B0604020202020204" pitchFamily="34" charset="0"/>
              <a:buChar char="•"/>
            </a:pPr>
            <a:r>
              <a:rPr lang="en-US" sz="1800" dirty="0"/>
              <a:t>SOURCES: </a:t>
            </a:r>
            <a:r>
              <a:rPr lang="en-US" sz="1800" dirty="0">
                <a:solidFill>
                  <a:srgbClr val="FFFF00"/>
                </a:solidFill>
              </a:rPr>
              <a:t>Haiti Open Data</a:t>
            </a:r>
            <a:r>
              <a:rPr lang="en-US" sz="1800" dirty="0"/>
              <a:t>’s </a:t>
            </a:r>
            <a:r>
              <a:rPr lang="en-US" sz="1800"/>
              <a:t>website, </a:t>
            </a:r>
            <a:r>
              <a:rPr lang="en-US" sz="1800" dirty="0"/>
              <a:t>Haiti’s Central Bank (</a:t>
            </a:r>
            <a:r>
              <a:rPr lang="en-US" sz="1800" dirty="0">
                <a:solidFill>
                  <a:srgbClr val="FFFF00"/>
                </a:solidFill>
              </a:rPr>
              <a:t>BRH</a:t>
            </a:r>
            <a:r>
              <a:rPr lang="en-US" sz="1800" dirty="0"/>
              <a:t>).</a:t>
            </a:r>
            <a:endParaRPr lang="en-US" sz="2200" dirty="0"/>
          </a:p>
          <a:p>
            <a:pPr marL="285750" indent="-285750">
              <a:buFont typeface="Arial" panose="020B0604020202020204" pitchFamily="34" charset="0"/>
              <a:buChar char="•"/>
            </a:pPr>
            <a:r>
              <a:rPr lang="en-US" sz="1800" dirty="0"/>
              <a:t>FEATURES: Exchange Rate (‘</a:t>
            </a:r>
            <a:r>
              <a:rPr lang="en-US" sz="1800" dirty="0" err="1">
                <a:solidFill>
                  <a:srgbClr val="00B0F0"/>
                </a:solidFill>
              </a:rPr>
              <a:t>ChangeRate</a:t>
            </a:r>
            <a:r>
              <a:rPr lang="en-US" sz="1800" dirty="0"/>
              <a:t>’), Inflation Rates (‘</a:t>
            </a:r>
            <a:r>
              <a:rPr lang="en-US" sz="1800" dirty="0" err="1">
                <a:solidFill>
                  <a:srgbClr val="00B0F0"/>
                </a:solidFill>
              </a:rPr>
              <a:t>InflationRate</a:t>
            </a:r>
            <a:r>
              <a:rPr lang="en-US" sz="1800" dirty="0"/>
              <a:t>’), Haiti’s Exports (‘</a:t>
            </a:r>
            <a:r>
              <a:rPr lang="en-US" sz="1800" dirty="0">
                <a:solidFill>
                  <a:srgbClr val="00B0F0"/>
                </a:solidFill>
              </a:rPr>
              <a:t>IMP_HT</a:t>
            </a:r>
            <a:r>
              <a:rPr lang="en-US" sz="1800" dirty="0"/>
              <a:t>’), Policies Rate(“</a:t>
            </a:r>
            <a:r>
              <a:rPr lang="en-US" sz="1800" dirty="0" err="1">
                <a:solidFill>
                  <a:srgbClr val="00B0F0"/>
                </a:solidFill>
              </a:rPr>
              <a:t>PoliciesRate</a:t>
            </a:r>
            <a:r>
              <a:rPr lang="en-US" sz="1800" dirty="0"/>
              <a:t>”), Haiti’s imports (‘</a:t>
            </a:r>
            <a:r>
              <a:rPr lang="en-US" sz="1800" dirty="0">
                <a:solidFill>
                  <a:srgbClr val="00B0F0"/>
                </a:solidFill>
              </a:rPr>
              <a:t>EXP_HT</a:t>
            </a:r>
            <a:r>
              <a:rPr lang="en-US" sz="1800" dirty="0"/>
              <a:t>’),Monetary Mass(“</a:t>
            </a:r>
            <a:r>
              <a:rPr lang="en-US" sz="1800" dirty="0">
                <a:solidFill>
                  <a:schemeClr val="accent2">
                    <a:lumMod val="50000"/>
                    <a:lumOff val="50000"/>
                  </a:schemeClr>
                </a:solidFill>
              </a:rPr>
              <a:t>M3</a:t>
            </a:r>
            <a:r>
              <a:rPr lang="en-US" sz="1800" dirty="0"/>
              <a:t>’).</a:t>
            </a:r>
          </a:p>
          <a:p>
            <a:pPr marL="971550" lvl="1" indent="-285750"/>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5280217" y="858799"/>
            <a:ext cx="6435524" cy="1113595"/>
          </a:xfrm>
        </p:spPr>
        <p:txBody>
          <a:bodyPr>
            <a:normAutofit/>
          </a:bodyPr>
          <a:lstStyle/>
          <a:p>
            <a:r>
              <a:rPr lang="en-US" dirty="0"/>
              <a:t>DATA</a:t>
            </a:r>
          </a:p>
        </p:txBody>
      </p:sp>
      <p:pic>
        <p:nvPicPr>
          <p:cNvPr id="7" name="Picture Placeholder 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pic>
        <p:nvPicPr>
          <p:cNvPr id="9" name="Picture Placeholder 8" title="Decorative"/>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7211747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rotWithShape="1">
          <a:blip r:embed="rId2"/>
          <a:srcRect l="4459" r="3924"/>
          <a:stretch/>
        </p:blipFill>
        <p:spPr>
          <a:xfrm>
            <a:off x="4737371" y="3412816"/>
            <a:ext cx="7470848" cy="3532737"/>
          </a:xfrm>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838200" y="988563"/>
            <a:ext cx="3085618" cy="1325563"/>
          </a:xfrm>
        </p:spPr>
        <p:txBody>
          <a:bodyPr>
            <a:normAutofit fontScale="90000"/>
          </a:bodyPr>
          <a:lstStyle/>
          <a:p>
            <a:r>
              <a:rPr lang="en-US" dirty="0"/>
              <a:t>SOME QUICK FACTS &amp; FIGURES</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359078" y="545520"/>
            <a:ext cx="6121722" cy="382749"/>
          </a:xfrm>
        </p:spPr>
        <p:txBody>
          <a:bodyPr>
            <a:normAutofit/>
          </a:bodyPr>
          <a:lstStyle/>
          <a:p>
            <a:r>
              <a:rPr lang="en-US" sz="2400" dirty="0"/>
              <a:t>Did you know?</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359078" y="1138136"/>
            <a:ext cx="5623450" cy="2052536"/>
          </a:xfrm>
        </p:spPr>
        <p:txBody>
          <a:bodyPr>
            <a:normAutofit/>
          </a:bodyPr>
          <a:lstStyle/>
          <a:p>
            <a:pPr marL="285750" indent="-285750">
              <a:buFont typeface="Arial" panose="020B0604020202020204" pitchFamily="34" charset="0"/>
              <a:buChar char="•"/>
            </a:pPr>
            <a:r>
              <a:rPr lang="en-US" sz="2400" dirty="0"/>
              <a:t>The USA is the first and the main partner of Haiti.</a:t>
            </a:r>
          </a:p>
          <a:p>
            <a:pPr marL="285750" indent="-285750">
              <a:buFont typeface="Arial" panose="020B0604020202020204" pitchFamily="34" charset="0"/>
              <a:buChar char="•"/>
            </a:pPr>
            <a:r>
              <a:rPr lang="en-US" sz="2400" dirty="0"/>
              <a:t>We export the most to them, we import the most from them.</a:t>
            </a:r>
          </a:p>
        </p:txBody>
      </p:sp>
      <p:sp>
        <p:nvSpPr>
          <p:cNvPr id="9" name="Text Placeholder 8"/>
          <p:cNvSpPr>
            <a:spLocks noGrp="1"/>
          </p:cNvSpPr>
          <p:nvPr>
            <p:ph type="body" sz="quarter" idx="16"/>
          </p:nvPr>
        </p:nvSpPr>
        <p:spPr>
          <a:xfrm>
            <a:off x="838200" y="3803514"/>
            <a:ext cx="3085618" cy="2937753"/>
          </a:xfrm>
        </p:spPr>
        <p:txBody>
          <a:bodyPr>
            <a:normAutofit lnSpcReduction="10000"/>
          </a:bodyPr>
          <a:lstStyle/>
          <a:p>
            <a:pPr marL="342900" indent="-342900">
              <a:buFont typeface="Wingdings" panose="05000000000000000000" pitchFamily="2" charset="2"/>
              <a:buChar char="ü"/>
            </a:pPr>
            <a:r>
              <a:rPr lang="en-US" b="1" dirty="0">
                <a:solidFill>
                  <a:srgbClr val="FF0000"/>
                </a:solidFill>
              </a:rPr>
              <a:t>76% </a:t>
            </a:r>
            <a:r>
              <a:rPr lang="en-US" dirty="0"/>
              <a:t>of </a:t>
            </a:r>
            <a:r>
              <a:rPr lang="en-US" b="1" dirty="0"/>
              <a:t>Haiti’s Production </a:t>
            </a:r>
            <a:r>
              <a:rPr lang="en-US" dirty="0"/>
              <a:t>is imputable to International Trade.</a:t>
            </a:r>
          </a:p>
          <a:p>
            <a:pPr marL="342900" indent="-342900">
              <a:buFont typeface="Wingdings" panose="05000000000000000000" pitchFamily="2" charset="2"/>
              <a:buChar char="ü"/>
            </a:pPr>
            <a:r>
              <a:rPr lang="en-US" b="1" dirty="0">
                <a:solidFill>
                  <a:srgbClr val="FF0000"/>
                </a:solidFill>
              </a:rPr>
              <a:t>84%</a:t>
            </a:r>
            <a:r>
              <a:rPr lang="en-US" dirty="0">
                <a:solidFill>
                  <a:srgbClr val="FF0000"/>
                </a:solidFill>
              </a:rPr>
              <a:t> </a:t>
            </a:r>
            <a:r>
              <a:rPr lang="en-US" dirty="0"/>
              <a:t>of </a:t>
            </a:r>
            <a:r>
              <a:rPr lang="en-US" b="1" dirty="0"/>
              <a:t>Haiti’s Exports </a:t>
            </a:r>
            <a:r>
              <a:rPr lang="en-US" dirty="0"/>
              <a:t>go to the USA.</a:t>
            </a:r>
          </a:p>
          <a:p>
            <a:pPr marL="342900" indent="-342900">
              <a:spcAft>
                <a:spcPts val="1200"/>
              </a:spcAft>
              <a:buFont typeface="Wingdings" panose="05000000000000000000" pitchFamily="2" charset="2"/>
              <a:buChar char="ü"/>
            </a:pPr>
            <a:r>
              <a:rPr lang="en-US" b="1" dirty="0">
                <a:solidFill>
                  <a:srgbClr val="FF0000"/>
                </a:solidFill>
              </a:rPr>
              <a:t>20.7%</a:t>
            </a:r>
            <a:r>
              <a:rPr lang="en-US" dirty="0">
                <a:solidFill>
                  <a:srgbClr val="FF0000"/>
                </a:solidFill>
              </a:rPr>
              <a:t> </a:t>
            </a:r>
            <a:r>
              <a:rPr lang="en-US" dirty="0"/>
              <a:t>of </a:t>
            </a:r>
            <a:r>
              <a:rPr lang="en-US" b="1" dirty="0"/>
              <a:t>Haiti’s Imports </a:t>
            </a:r>
            <a:r>
              <a:rPr lang="en-US" dirty="0"/>
              <a:t>are from the USA.</a:t>
            </a:r>
          </a:p>
          <a:p>
            <a:pPr algn="r"/>
            <a:r>
              <a:rPr lang="en-US" sz="1600" dirty="0"/>
              <a:t>(World Bank, 2018)</a:t>
            </a:r>
          </a:p>
        </p:txBody>
      </p:sp>
    </p:spTree>
    <p:extLst>
      <p:ext uri="{BB962C8B-B14F-4D97-AF65-F5344CB8AC3E}">
        <p14:creationId xmlns:p14="http://schemas.microsoft.com/office/powerpoint/2010/main" val="268795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nSpc>
                <a:spcPct val="100000"/>
              </a:lnSpc>
            </a:pPr>
            <a:r>
              <a:rPr lang="en-US" sz="2800" b="0" dirty="0"/>
              <a:t>Now let's see the evolution of the different variables that can influence the </a:t>
            </a:r>
            <a:r>
              <a:rPr lang="en-US" sz="2800" b="0" dirty="0">
                <a:solidFill>
                  <a:srgbClr val="FFFF00"/>
                </a:solidFill>
              </a:rPr>
              <a:t>Inflation Rates.</a:t>
            </a:r>
          </a:p>
        </p:txBody>
      </p:sp>
    </p:spTree>
    <p:extLst>
      <p:ext uri="{BB962C8B-B14F-4D97-AF65-F5344CB8AC3E}">
        <p14:creationId xmlns:p14="http://schemas.microsoft.com/office/powerpoint/2010/main" val="141592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286000"/>
            <a:ext cx="3471153" cy="41634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Exchange rate dramatically increased from around August 2015 thru April 2017. Then from May 2017 to date, it kept on growing exponentially.</a:t>
            </a:r>
          </a:p>
          <a:p>
            <a:r>
              <a:rPr lang="en-US" u="sng" dirty="0">
                <a:solidFill>
                  <a:schemeClr val="tx1"/>
                </a:solidFill>
              </a:rPr>
              <a:t>As Graph 1 shows it:</a:t>
            </a:r>
            <a:r>
              <a:rPr lang="en-US" sz="1800" dirty="0">
                <a:solidFill>
                  <a:srgbClr val="FF0000"/>
                </a:solidFill>
              </a:rPr>
              <a:t> </a:t>
            </a:r>
            <a:r>
              <a:rPr lang="en-US" sz="1800" b="0" i="0" dirty="0">
                <a:solidFill>
                  <a:srgbClr val="FF0000"/>
                </a:solidFill>
                <a:effectLst/>
              </a:rPr>
              <a:t>Inflation varies the same as the exchange rate, those series are very likely to be positively correlated. This is to say that the inflation tends to be high when the Exchange rate is high and vice versa.</a:t>
            </a:r>
            <a:endParaRPr lang="en-US" sz="1800" dirty="0">
              <a:solidFill>
                <a:srgbClr val="FF0000"/>
              </a:solidFill>
            </a:endParaRPr>
          </a:p>
          <a:p>
            <a:endParaRPr lang="en-US" b="1" dirty="0">
              <a:solidFill>
                <a:srgbClr val="FF0000"/>
              </a:solidFill>
            </a:endParaRPr>
          </a:p>
          <a:p>
            <a:endParaRPr lang="en-US" dirty="0"/>
          </a:p>
        </p:txBody>
      </p:sp>
      <p:pic>
        <p:nvPicPr>
          <p:cNvPr id="5122" name="Picture 2">
            <a:extLst>
              <a:ext uri="{FF2B5EF4-FFF2-40B4-BE49-F238E27FC236}">
                <a16:creationId xmlns:a16="http://schemas.microsoft.com/office/drawing/2014/main" id="{000D810D-351A-4853-98EA-80EFEA139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20" y="1827964"/>
            <a:ext cx="7764379" cy="462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97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133600"/>
            <a:ext cx="3471153" cy="43158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000000"/>
                </a:solidFill>
                <a:effectLst/>
              </a:rPr>
              <a:t>If at certain times there seems to be positive correlations between the policy rate and the inflation rate, at other times there seems to be a disconnect between the fluctuations of the policy rate and the inflation rate, which indicates that external factors influence the inflation rate in these periods. Among these external factors we can mention the protests of 2003 and some peaks of foreign transfers as in 2009.</a:t>
            </a:r>
            <a:endParaRPr lang="en-US" sz="1800" dirty="0"/>
          </a:p>
        </p:txBody>
      </p:sp>
      <p:pic>
        <p:nvPicPr>
          <p:cNvPr id="6146" name="Picture 2">
            <a:extLst>
              <a:ext uri="{FF2B5EF4-FFF2-40B4-BE49-F238E27FC236}">
                <a16:creationId xmlns:a16="http://schemas.microsoft.com/office/drawing/2014/main" id="{4990DF42-A8CF-44C1-A1F0-7095ADC65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21" y="1976439"/>
            <a:ext cx="7992978" cy="447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75162"/>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2114</TotalTime>
  <Words>1208</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Constantia</vt:lpstr>
      <vt:lpstr>Corbel</vt:lpstr>
      <vt:lpstr>Helvetica Light</vt:lpstr>
      <vt:lpstr>Raleway</vt:lpstr>
      <vt:lpstr>Times New Roman</vt:lpstr>
      <vt:lpstr>Wingdings</vt:lpstr>
      <vt:lpstr>Office Theme</vt:lpstr>
      <vt:lpstr>FORECASTING INFLATION RATE IN HAITI</vt:lpstr>
      <vt:lpstr>PLAN </vt:lpstr>
      <vt:lpstr>INTRODUCTION</vt:lpstr>
      <vt:lpstr>METHODOLOGY</vt:lpstr>
      <vt:lpstr>DATA</vt:lpstr>
      <vt:lpstr>SOME QUICK FACTS &amp; FIGURES</vt:lpstr>
      <vt:lpstr>PowerPoint Presentation</vt:lpstr>
      <vt:lpstr>PowerPoint Presentation</vt:lpstr>
      <vt:lpstr>PowerPoint Presentation</vt:lpstr>
      <vt:lpstr>PowerPoint Presentation</vt:lpstr>
      <vt:lpstr>PowerPoint Presentation</vt:lpstr>
      <vt:lpstr>PowerPoint Presentation</vt:lpstr>
      <vt:lpstr>Different models have been developed but only two, the most accurate and robust will be presented.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US-HTG  EXCHANGE RATE IN HAITI</dc:title>
  <dc:creator>Grégory PINCHINAT</dc:creator>
  <cp:lastModifiedBy>DDG</cp:lastModifiedBy>
  <cp:revision>82</cp:revision>
  <dcterms:created xsi:type="dcterms:W3CDTF">2020-08-12T21:31:57Z</dcterms:created>
  <dcterms:modified xsi:type="dcterms:W3CDTF">2021-09-25T15:21:53Z</dcterms:modified>
</cp:coreProperties>
</file>