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96" r:id="rId2"/>
    <p:sldId id="2540" r:id="rId3"/>
    <p:sldId id="2565" r:id="rId4"/>
    <p:sldId id="2597" r:id="rId5"/>
    <p:sldId id="2598" r:id="rId6"/>
    <p:sldId id="2567" r:id="rId7"/>
    <p:sldId id="2584" r:id="rId8"/>
    <p:sldId id="2601" r:id="rId9"/>
    <p:sldId id="2616" r:id="rId10"/>
    <p:sldId id="2603" r:id="rId11"/>
    <p:sldId id="2602" r:id="rId12"/>
    <p:sldId id="2607" r:id="rId13"/>
    <p:sldId id="2560" r:id="rId14"/>
    <p:sldId id="2608" r:id="rId15"/>
    <p:sldId id="2610" r:id="rId16"/>
    <p:sldId id="2612" r:id="rId17"/>
    <p:sldId id="2613" r:id="rId18"/>
    <p:sldId id="25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80" autoAdjust="0"/>
  </p:normalViewPr>
  <p:slideViewPr>
    <p:cSldViewPr snapToGrid="0" snapToObjects="1" showGuides="1">
      <p:cViewPr varScale="1">
        <p:scale>
          <a:sx n="82" d="100"/>
          <a:sy n="82" d="100"/>
        </p:scale>
        <p:origin x="720" y="48"/>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2021-09-28</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2021-09-28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gregpinchy@gmail.com" TargetMode="Externa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6224" y="3409053"/>
            <a:ext cx="12183888" cy="3443569"/>
          </a:xfrm>
          <a:prstGeom prst="rect">
            <a:avLst/>
          </a:prstGeom>
          <a:solidFill>
            <a:schemeClr val="accent2">
              <a:lumMod val="90000"/>
              <a:lumOff val="10000"/>
            </a:schemeClr>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a:t>
            </a:r>
            <a:r>
              <a:rPr lang="en-US" b="1" dirty="0" err="1">
                <a:solidFill>
                  <a:srgbClr val="FFC000"/>
                </a:solidFill>
              </a:rPr>
              <a:t>Chasnick</a:t>
            </a:r>
            <a:r>
              <a:rPr lang="en-US" b="1" dirty="0">
                <a:solidFill>
                  <a:srgbClr val="FFC000"/>
                </a:solidFill>
              </a:rPr>
              <a:t> DESIR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September 24, 2021 </a:t>
            </a:r>
          </a:p>
        </p:txBody>
      </p:sp>
      <p:sp>
        <p:nvSpPr>
          <p:cNvPr id="7" name="Rectangle 6">
            <a:extLst>
              <a:ext uri="{FF2B5EF4-FFF2-40B4-BE49-F238E27FC236}">
                <a16:creationId xmlns:a16="http://schemas.microsoft.com/office/drawing/2014/main" id="{DCEABC85-DD9F-4324-A41D-E18E27098D32}"/>
              </a:ext>
            </a:extLst>
          </p:cNvPr>
          <p:cNvSpPr/>
          <p:nvPr/>
        </p:nvSpPr>
        <p:spPr>
          <a:xfrm>
            <a:off x="8112" y="5378"/>
            <a:ext cx="12183888" cy="3409052"/>
          </a:xfrm>
          <a:prstGeom prst="rect">
            <a:avLst/>
          </a:prstGeom>
          <a:solidFill>
            <a:schemeClr val="accent2">
              <a:lumMod val="90000"/>
              <a:lumOff val="1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INFLATION RATE IN HAITI</a:t>
            </a:r>
          </a:p>
        </p:txBody>
      </p:sp>
      <p:pic>
        <p:nvPicPr>
          <p:cNvPr id="3074" name="Picture 2" descr="Conseil, Tableau Noir, Entreprise, Inflation, Argent">
            <a:extLst>
              <a:ext uri="{FF2B5EF4-FFF2-40B4-BE49-F238E27FC236}">
                <a16:creationId xmlns:a16="http://schemas.microsoft.com/office/drawing/2014/main" id="{59FF008E-29FD-4AE4-AE2C-3693FB32F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51" y="1492898"/>
            <a:ext cx="4991878" cy="3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5330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i="0" dirty="0">
                <a:solidFill>
                  <a:srgbClr val="000000"/>
                </a:solidFill>
                <a:effectLst/>
              </a:rPr>
              <a:t>The first thing to note is the seasonality in the US Imports. A seasonality is a regularity that happens at the very same period of each period group. For example, the USA imports drops dramatically in January of every year, sometimes down to 20M USD. We can also see some correlation in the upward trends of imports and inflation.</a:t>
            </a:r>
            <a:endParaRPr lang="en-US" dirty="0"/>
          </a:p>
        </p:txBody>
      </p:sp>
      <p:pic>
        <p:nvPicPr>
          <p:cNvPr id="1026" name="Picture 2">
            <a:extLst>
              <a:ext uri="{FF2B5EF4-FFF2-40B4-BE49-F238E27FC236}">
                <a16:creationId xmlns:a16="http://schemas.microsoft.com/office/drawing/2014/main" id="{4F044BCE-85A0-4E5A-89E4-AC76857F4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3" y="222462"/>
            <a:ext cx="7910033" cy="2741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F699CF-C73D-419C-BDAC-B988B60E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25" y="3429000"/>
            <a:ext cx="7910031" cy="32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475874"/>
            <a:ext cx="3373623" cy="45844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Inflation Rate did not increase accordingly in the preceding months. </a:t>
            </a:r>
          </a:p>
          <a:p>
            <a:pPr>
              <a:lnSpc>
                <a:spcPct val="120000"/>
              </a:lnSpc>
            </a:pPr>
            <a:r>
              <a:rPr lang="en-US" b="0" i="0" dirty="0">
                <a:solidFill>
                  <a:srgbClr val="000000"/>
                </a:solidFill>
                <a:effectLst/>
              </a:rPr>
              <a:t>As for the exports, the imports seem to be seized with lows in February. Inflation does not seem to be directly correlated to the level of Haitian imports.</a:t>
            </a:r>
            <a:endParaRPr lang="en-US" dirty="0"/>
          </a:p>
          <a:p>
            <a:pPr>
              <a:lnSpc>
                <a:spcPct val="120000"/>
              </a:lnSpc>
            </a:pPr>
            <a:r>
              <a:rPr lang="en-US" dirty="0">
                <a:solidFill>
                  <a:schemeClr val="tx1"/>
                </a:solidFill>
              </a:rPr>
              <a:t>The Inflation rate behaving so weirdly may give the economists </a:t>
            </a:r>
            <a:r>
              <a:rPr lang="en-US" dirty="0">
                <a:solidFill>
                  <a:srgbClr val="FF0000"/>
                </a:solidFill>
              </a:rPr>
              <a:t>reasons to believe that some major agents</a:t>
            </a:r>
            <a:r>
              <a:rPr lang="en-US" dirty="0">
                <a:solidFill>
                  <a:schemeClr val="tx1"/>
                </a:solidFill>
              </a:rPr>
              <a:t> have the power to influence the price level.</a:t>
            </a:r>
            <a:endParaRPr lang="en-US" dirty="0"/>
          </a:p>
        </p:txBody>
      </p:sp>
      <p:pic>
        <p:nvPicPr>
          <p:cNvPr id="2050" name="Picture 2">
            <a:extLst>
              <a:ext uri="{FF2B5EF4-FFF2-40B4-BE49-F238E27FC236}">
                <a16:creationId xmlns:a16="http://schemas.microsoft.com/office/drawing/2014/main" id="{C82164C2-E8C8-4E60-8CCD-4CF42093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 y="65313"/>
            <a:ext cx="7539135" cy="28444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F95930-15EF-419B-A3F8-248AAE0C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4" y="3429000"/>
            <a:ext cx="7539135" cy="284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9331"/>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INFLATION RATES!</a:t>
            </a:r>
          </a:p>
        </p:txBody>
      </p:sp>
    </p:spTree>
    <p:extLst>
      <p:ext uri="{BB962C8B-B14F-4D97-AF65-F5344CB8AC3E}">
        <p14:creationId xmlns:p14="http://schemas.microsoft.com/office/powerpoint/2010/main" val="33180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252921" y="388725"/>
            <a:ext cx="3686159" cy="1456118"/>
          </a:xfrm>
        </p:spPr>
        <p:txBody>
          <a:bodyPr>
            <a:noAutofit/>
          </a:bodyPr>
          <a:lstStyle/>
          <a:p>
            <a:r>
              <a:rPr lang="en-US" sz="2400" dirty="0"/>
              <a:t>Different models have been developed but only two, the most accurate and robust will be presented.</a:t>
            </a:r>
            <a:br>
              <a:rPr lang="en-US" sz="2400" dirty="0"/>
            </a:br>
            <a:endParaRPr lang="en-US" sz="2400" dirty="0"/>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0" y="1914817"/>
            <a:ext cx="2955208" cy="3784440"/>
          </a:xfrm>
        </p:spPr>
        <p:txBody>
          <a:bodyPr>
            <a:normAutofit fontScale="85000" lnSpcReduction="20000"/>
          </a:bodyPr>
          <a:lstStyle/>
          <a:p>
            <a:r>
              <a:rPr lang="en-US" sz="1800" dirty="0">
                <a:solidFill>
                  <a:srgbClr val="FFFF00"/>
                </a:solidFill>
              </a:rPr>
              <a:t>Model 1 </a:t>
            </a:r>
            <a:r>
              <a:rPr lang="en-US" sz="1800" dirty="0"/>
              <a:t>accounts for all the factors analyzed before such as (M3,Policies Rate, Change Rate, Import and Export) and studies their evolution from December 1997 too June 2020.</a:t>
            </a:r>
          </a:p>
          <a:p>
            <a:r>
              <a:rPr lang="en-US" sz="1800" dirty="0"/>
              <a:t>After different statistical tests, such as the chow test that showed a break in structural parameters in 2003 (following the GNB events and the departure of Aristide) and in 2009 (following the period of post-Preval political instability), it was decided to build model 2.</a:t>
            </a:r>
          </a:p>
          <a:p>
            <a:r>
              <a:rPr lang="en-US" sz="1800" dirty="0">
                <a:solidFill>
                  <a:srgbClr val="FFFF00"/>
                </a:solidFill>
              </a:rPr>
              <a:t>With Model 2</a:t>
            </a:r>
            <a:r>
              <a:rPr lang="en-US" sz="1800" dirty="0"/>
              <a:t>, only the most significant variables (Change Rate and Policies Rate) were kept, and the data used then started in October 2009 to June 2020.</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1952011"/>
            <a:ext cx="3920248" cy="47649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Model 1 takes into account the 5 variables and determines an equation</a:t>
            </a:r>
            <a:endParaRPr lang="en-US" sz="1600" dirty="0">
              <a:solidFill>
                <a:srgbClr val="FF0000"/>
              </a:solidFill>
            </a:endParaRPr>
          </a:p>
          <a:p>
            <a:pPr algn="l">
              <a:lnSpc>
                <a:spcPct val="100000"/>
              </a:lnSpc>
            </a:pPr>
            <a:r>
              <a:rPr lang="fr-FR" sz="1400" b="0" i="0" dirty="0" err="1">
                <a:solidFill>
                  <a:srgbClr val="FF0000"/>
                </a:solidFill>
                <a:effectLst/>
                <a:latin typeface="Helvetica Neue"/>
              </a:rPr>
              <a:t>InflationRate</a:t>
            </a:r>
            <a:r>
              <a:rPr lang="fr-FR" sz="1400" b="0" i="0" dirty="0">
                <a:solidFill>
                  <a:srgbClr val="FF0000"/>
                </a:solidFill>
                <a:effectLst/>
                <a:latin typeface="Helvetica Neue"/>
              </a:rPr>
              <a:t>= -6.0451 - 0.0539log(</a:t>
            </a:r>
            <a:r>
              <a:rPr lang="fr-FR" sz="1400" b="0" i="1" dirty="0">
                <a:solidFill>
                  <a:srgbClr val="FF0000"/>
                </a:solidFill>
                <a:effectLst/>
                <a:latin typeface="Helvetica Neue"/>
              </a:rPr>
              <a:t>M3) + 0.4632*(</a:t>
            </a:r>
            <a:r>
              <a:rPr lang="fr-FR" sz="1400" b="0" i="0" dirty="0" err="1">
                <a:solidFill>
                  <a:srgbClr val="FF0000"/>
                </a:solidFill>
                <a:effectLst/>
                <a:latin typeface="Helvetica Neue"/>
              </a:rPr>
              <a:t>ChangeRate</a:t>
            </a:r>
            <a:r>
              <a:rPr lang="fr-FR" sz="1400" b="0" i="0" dirty="0">
                <a:solidFill>
                  <a:srgbClr val="FF0000"/>
                </a:solidFill>
                <a:effectLst/>
                <a:latin typeface="Helvetica Neue"/>
              </a:rPr>
              <a:t>*100) + 0.5672*(</a:t>
            </a:r>
            <a:r>
              <a:rPr lang="fr-FR" sz="1400" b="0" i="1" dirty="0" err="1">
                <a:solidFill>
                  <a:srgbClr val="FF0000"/>
                </a:solidFill>
                <a:effectLst/>
                <a:latin typeface="Helvetica Neue"/>
              </a:rPr>
              <a:t>PoliciesRate</a:t>
            </a:r>
            <a:r>
              <a:rPr lang="fr-FR" sz="1400" b="0" i="1" dirty="0">
                <a:solidFill>
                  <a:srgbClr val="FF0000"/>
                </a:solidFill>
                <a:effectLst/>
                <a:latin typeface="Helvetica Neue"/>
              </a:rPr>
              <a:t>*100) -0.9359log(</a:t>
            </a:r>
            <a:r>
              <a:rPr lang="fr-FR" sz="1400" b="0" i="0" dirty="0">
                <a:solidFill>
                  <a:srgbClr val="FF0000"/>
                </a:solidFill>
                <a:effectLst/>
                <a:latin typeface="Helvetica Neue"/>
              </a:rPr>
              <a:t>IMP_HT)</a:t>
            </a:r>
            <a:r>
              <a:rPr lang="en-US" sz="1600" dirty="0">
                <a:solidFill>
                  <a:srgbClr val="FF0000"/>
                </a:solidFill>
              </a:rPr>
              <a:t> </a:t>
            </a:r>
            <a:r>
              <a:rPr lang="en-US" sz="1600" dirty="0">
                <a:solidFill>
                  <a:schemeClr val="tx1"/>
                </a:solidFill>
              </a:rPr>
              <a:t>of the dependent variable (Inflation) compared to the lags (level 5) of the other variables.</a:t>
            </a:r>
          </a:p>
          <a:p>
            <a:pPr algn="l">
              <a:lnSpc>
                <a:spcPct val="100000"/>
              </a:lnSpc>
            </a:pPr>
            <a:r>
              <a:rPr lang="en-US" sz="1600" dirty="0">
                <a:solidFill>
                  <a:schemeClr val="tx1"/>
                </a:solidFill>
              </a:rPr>
              <a:t>NB: Log of Variables is taken in Billions of Gourdes. </a:t>
            </a:r>
          </a:p>
          <a:p>
            <a:pPr algn="l">
              <a:lnSpc>
                <a:spcPct val="100000"/>
              </a:lnSpc>
            </a:pPr>
            <a:r>
              <a:rPr lang="en-US" sz="1600" dirty="0">
                <a:solidFill>
                  <a:schemeClr val="tx1"/>
                </a:solidFill>
              </a:rPr>
              <a:t>It has a significant p-value for the 5 variables and an </a:t>
            </a:r>
            <a:r>
              <a:rPr lang="en-US" sz="1600" dirty="0">
                <a:solidFill>
                  <a:srgbClr val="FF0000"/>
                </a:solidFill>
              </a:rPr>
              <a:t>R2 of 0.617</a:t>
            </a:r>
            <a:r>
              <a:rPr lang="en-US" sz="1600" dirty="0">
                <a:solidFill>
                  <a:schemeClr val="tx1"/>
                </a:solidFill>
              </a:rPr>
              <a:t>.</a:t>
            </a:r>
          </a:p>
        </p:txBody>
      </p:sp>
      <p:pic>
        <p:nvPicPr>
          <p:cNvPr id="11266" name="Picture 2">
            <a:extLst>
              <a:ext uri="{FF2B5EF4-FFF2-40B4-BE49-F238E27FC236}">
                <a16:creationId xmlns:a16="http://schemas.microsoft.com/office/drawing/2014/main" id="{7BB127C7-3614-45A0-8CCD-3ADAA7499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4596"/>
            <a:ext cx="7541106" cy="545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4" y="1793984"/>
            <a:ext cx="3727314" cy="433409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Model 2, taking into account only the most significant variables and not including the structural breaks of 2009, produces an equation </a:t>
            </a:r>
            <a:r>
              <a:rPr lang="en-US" sz="1800" dirty="0">
                <a:solidFill>
                  <a:srgbClr val="FF0000"/>
                </a:solidFill>
              </a:rPr>
              <a:t>(</a:t>
            </a:r>
            <a:r>
              <a:rPr lang="en-US" sz="1800" dirty="0" err="1">
                <a:solidFill>
                  <a:srgbClr val="FF0000"/>
                </a:solidFill>
              </a:rPr>
              <a:t>InflationRate</a:t>
            </a:r>
            <a:r>
              <a:rPr lang="en-US" sz="1800" dirty="0">
                <a:solidFill>
                  <a:srgbClr val="FF0000"/>
                </a:solidFill>
              </a:rPr>
              <a:t>= -4.812+0.1686(</a:t>
            </a:r>
            <a:r>
              <a:rPr lang="en-US" sz="1800" dirty="0" err="1">
                <a:solidFill>
                  <a:srgbClr val="FF0000"/>
                </a:solidFill>
              </a:rPr>
              <a:t>PoliciesRate</a:t>
            </a:r>
            <a:r>
              <a:rPr lang="en-US" sz="1800" dirty="0">
                <a:solidFill>
                  <a:srgbClr val="FF0000"/>
                </a:solidFill>
              </a:rPr>
              <a:t>*100)+0.2419*</a:t>
            </a:r>
            <a:r>
              <a:rPr lang="en-US" sz="1800" dirty="0" err="1">
                <a:solidFill>
                  <a:srgbClr val="FF0000"/>
                </a:solidFill>
              </a:rPr>
              <a:t>ChangeRate</a:t>
            </a:r>
            <a:r>
              <a:rPr lang="en-US" sz="1800" dirty="0">
                <a:solidFill>
                  <a:srgbClr val="FF0000"/>
                </a:solidFill>
              </a:rPr>
              <a:t>)).</a:t>
            </a:r>
          </a:p>
          <a:p>
            <a:pPr>
              <a:lnSpc>
                <a:spcPct val="110000"/>
              </a:lnSpc>
              <a:spcAft>
                <a:spcPts val="600"/>
              </a:spcAft>
            </a:pPr>
            <a:r>
              <a:rPr lang="en-US" sz="1800" dirty="0">
                <a:solidFill>
                  <a:schemeClr val="tx1"/>
                </a:solidFill>
              </a:rPr>
              <a:t>With an F-statistic of 378 and an </a:t>
            </a:r>
            <a:r>
              <a:rPr lang="en-US" sz="1800" dirty="0">
                <a:solidFill>
                  <a:srgbClr val="FF0000"/>
                </a:solidFill>
              </a:rPr>
              <a:t>R2= 0.857</a:t>
            </a:r>
            <a:r>
              <a:rPr lang="en-US" sz="1800" dirty="0">
                <a:solidFill>
                  <a:schemeClr val="tx1"/>
                </a:solidFill>
              </a:rPr>
              <a:t>.</a:t>
            </a:r>
          </a:p>
          <a:p>
            <a:pPr>
              <a:lnSpc>
                <a:spcPct val="110000"/>
              </a:lnSpc>
              <a:spcAft>
                <a:spcPts val="600"/>
              </a:spcAft>
            </a:pPr>
            <a:r>
              <a:rPr lang="en-US" sz="1800" dirty="0">
                <a:solidFill>
                  <a:schemeClr val="tx1"/>
                </a:solidFill>
              </a:rPr>
              <a:t>The model does not perform beyond 6 months of prediction (December 2020) with an acceptable accuracy.</a:t>
            </a:r>
          </a:p>
          <a:p>
            <a:pPr marL="0" indent="0">
              <a:lnSpc>
                <a:spcPct val="110000"/>
              </a:lnSpc>
              <a:spcAft>
                <a:spcPts val="600"/>
              </a:spcAft>
              <a:buNone/>
            </a:pPr>
            <a:endParaRPr lang="en-US" sz="1800" dirty="0">
              <a:solidFill>
                <a:schemeClr val="tx1"/>
              </a:solidFill>
            </a:endParaRPr>
          </a:p>
        </p:txBody>
      </p:sp>
      <p:pic>
        <p:nvPicPr>
          <p:cNvPr id="12290" name="Picture 2">
            <a:extLst>
              <a:ext uri="{FF2B5EF4-FFF2-40B4-BE49-F238E27FC236}">
                <a16:creationId xmlns:a16="http://schemas.microsoft.com/office/drawing/2014/main" id="{34679115-A031-4EF3-9CB4-3C0DE3745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984"/>
            <a:ext cx="7587004" cy="50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01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Inflation Rate constantly increasing</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p>
          <a:p>
            <a:pPr>
              <a:lnSpc>
                <a:spcPct val="100000"/>
              </a:lnSpc>
              <a:spcAft>
                <a:spcPts val="1200"/>
              </a:spcAft>
            </a:pPr>
            <a:r>
              <a:rPr lang="en-US" dirty="0">
                <a:sym typeface="Wingdings" panose="05000000000000000000" pitchFamily="2" charset="2"/>
              </a:rPr>
              <a:t>Model 1  </a:t>
            </a:r>
            <a:r>
              <a:rPr lang="en-US" b="1" dirty="0">
                <a:solidFill>
                  <a:srgbClr val="FF0000"/>
                </a:solidFill>
                <a:sym typeface="Wingdings" panose="05000000000000000000" pitchFamily="2" charset="2"/>
              </a:rPr>
              <a:t>Not good enough!</a:t>
            </a:r>
          </a:p>
          <a:p>
            <a:pPr>
              <a:lnSpc>
                <a:spcPct val="100000"/>
              </a:lnSpc>
              <a:spcAft>
                <a:spcPts val="1200"/>
              </a:spcAft>
            </a:pPr>
            <a:r>
              <a:rPr lang="en-US" dirty="0">
                <a:sym typeface="Wingdings" panose="05000000000000000000" pitchFamily="2" charset="2"/>
              </a:rPr>
              <a:t>Model 2  </a:t>
            </a:r>
            <a:r>
              <a:rPr lang="en-US" b="1" dirty="0">
                <a:solidFill>
                  <a:srgbClr val="FF0000"/>
                </a:solidFill>
                <a:sym typeface="Wingdings" panose="05000000000000000000" pitchFamily="2" charset="2"/>
              </a:rPr>
              <a:t>Good!</a:t>
            </a:r>
          </a:p>
          <a:p>
            <a:pPr marL="0" indent="0">
              <a:lnSpc>
                <a:spcPct val="100000"/>
              </a:lnSpc>
              <a:spcAft>
                <a:spcPts val="1200"/>
              </a:spcAft>
              <a:buNone/>
            </a:pPr>
            <a:r>
              <a:rPr lang="en-US" dirty="0"/>
              <a:t>Despite the economic information available, the dependent variable (inflation) does not always seem to react as expected. This is certainly the effect of external variables not taken into account by the models. Such as political shocks, natural disasters.</a:t>
            </a:r>
          </a:p>
        </p:txBody>
      </p:sp>
    </p:spTree>
    <p:extLst>
      <p:ext uri="{BB962C8B-B14F-4D97-AF65-F5344CB8AC3E}">
        <p14:creationId xmlns:p14="http://schemas.microsoft.com/office/powerpoint/2010/main" val="380272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t>
            </a:r>
            <a:r>
              <a:rPr lang="en-US" sz="3600"/>
              <a:t>PRIVATE  AND PUBLIC  SECTOR</a:t>
            </a:r>
            <a:endParaRPr lang="en-US" sz="3600" dirty="0"/>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1780674"/>
            <a:ext cx="10321046" cy="435747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will be necessary to be aware of the risk that an economy undermined by a stagnation of growth combined with a high rate of inflation and unemployment runs.</a:t>
            </a:r>
          </a:p>
          <a:p>
            <a:pPr marL="0" indent="0">
              <a:buNone/>
            </a:pPr>
            <a:endParaRPr lang="en-US" dirty="0"/>
          </a:p>
          <a:p>
            <a:pPr marL="0" indent="0">
              <a:buNone/>
            </a:pPr>
            <a:r>
              <a:rPr lang="en-US" dirty="0"/>
              <a:t>-A policy of economic recovery should be launched, prioritizing </a:t>
            </a:r>
            <a:r>
              <a:rPr lang="en-US" dirty="0">
                <a:solidFill>
                  <a:schemeClr val="accent2">
                    <a:lumMod val="90000"/>
                    <a:lumOff val="10000"/>
                  </a:schemeClr>
                </a:solidFill>
              </a:rPr>
              <a:t>real investment </a:t>
            </a:r>
            <a:r>
              <a:rPr lang="en-US" dirty="0"/>
              <a:t>(public infrastructure works, for example).</a:t>
            </a:r>
          </a:p>
          <a:p>
            <a:pPr marL="0" indent="0">
              <a:buNone/>
            </a:pPr>
            <a:r>
              <a:rPr lang="en-US" dirty="0"/>
              <a:t>-A priority </a:t>
            </a:r>
            <a:r>
              <a:rPr lang="en-US" dirty="0">
                <a:solidFill>
                  <a:schemeClr val="accent2">
                    <a:lumMod val="90000"/>
                    <a:lumOff val="10000"/>
                  </a:schemeClr>
                </a:solidFill>
              </a:rPr>
              <a:t>fight against insecurity </a:t>
            </a:r>
            <a:r>
              <a:rPr lang="en-US" dirty="0"/>
              <a:t>should also be on the agenda of public officials in order to improve the performance of investments, and this should be done within 12 months at the most.</a:t>
            </a:r>
          </a:p>
          <a:p>
            <a:pPr marL="0" indent="0">
              <a:buNone/>
            </a:pPr>
            <a:r>
              <a:rPr lang="en-US" dirty="0"/>
              <a:t>-</a:t>
            </a:r>
            <a:r>
              <a:rPr lang="en-US" dirty="0">
                <a:solidFill>
                  <a:schemeClr val="accent2">
                    <a:lumMod val="90000"/>
                    <a:lumOff val="10000"/>
                  </a:schemeClr>
                </a:solidFill>
              </a:rPr>
              <a:t>Lower interest </a:t>
            </a:r>
            <a:r>
              <a:rPr lang="en-US" dirty="0"/>
              <a:t>rates for a period </a:t>
            </a:r>
            <a:r>
              <a:rPr lang="en-US" dirty="0">
                <a:solidFill>
                  <a:schemeClr val="accent2">
                    <a:lumMod val="90000"/>
                    <a:lumOff val="10000"/>
                  </a:schemeClr>
                </a:solidFill>
              </a:rPr>
              <a:t>of 3 to 5 years </a:t>
            </a:r>
            <a:r>
              <a:rPr lang="en-US" dirty="0"/>
              <a:t>on investment loans will support entrepreneurs.</a:t>
            </a:r>
          </a:p>
          <a:p>
            <a:pPr marL="0" indent="0">
              <a:buNone/>
            </a:pPr>
            <a:r>
              <a:rPr lang="en-US" dirty="0"/>
              <a:t>-A policy of long-term </a:t>
            </a:r>
            <a:r>
              <a:rPr lang="en-US" dirty="0">
                <a:solidFill>
                  <a:schemeClr val="accent2">
                    <a:lumMod val="90000"/>
                    <a:lumOff val="10000"/>
                  </a:schemeClr>
                </a:solidFill>
              </a:rPr>
              <a:t>financial independence </a:t>
            </a:r>
            <a:r>
              <a:rPr lang="en-US" dirty="0"/>
              <a:t>from the United States should be pursued to reduce the sensitivity of the Haitian economy to </a:t>
            </a:r>
            <a:r>
              <a:rPr lang="en-US" dirty="0">
                <a:solidFill>
                  <a:srgbClr val="FF0000"/>
                </a:solidFill>
              </a:rPr>
              <a:t>imported inflation and foreign exchange</a:t>
            </a:r>
            <a:r>
              <a:rPr lang="en-US" dirty="0"/>
              <a:t>.</a:t>
            </a:r>
          </a:p>
          <a:p>
            <a:pPr marL="0" indent="0">
              <a:buNone/>
            </a:pPr>
            <a:r>
              <a:rPr lang="en-US" dirty="0"/>
              <a:t>-A limitation of the power of </a:t>
            </a:r>
            <a:r>
              <a:rPr lang="en-US" dirty="0">
                <a:solidFill>
                  <a:srgbClr val="FF0000"/>
                </a:solidFill>
              </a:rPr>
              <a:t>price manipulation </a:t>
            </a:r>
            <a:r>
              <a:rPr lang="en-US" dirty="0"/>
              <a:t>of certain actors (large distributors) by reestablishing state-owned warehouses, subject to a balanced and </a:t>
            </a:r>
            <a:r>
              <a:rPr lang="en-US" dirty="0">
                <a:solidFill>
                  <a:srgbClr val="0070C0"/>
                </a:solidFill>
              </a:rPr>
              <a:t>uncorrupted administration </a:t>
            </a:r>
            <a:r>
              <a:rPr lang="en-US" dirty="0"/>
              <a:t>of these warehouses.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a:xfrm>
            <a:off x="8654824" y="3748333"/>
            <a:ext cx="2489200" cy="3124198"/>
          </a:xfrm>
        </p:spPr>
        <p:txBody>
          <a:bodyPr/>
          <a:lstStyle/>
          <a:p>
            <a:endParaRPr lang="en-US" dirty="0"/>
          </a:p>
        </p:txBody>
      </p:sp>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err="1"/>
              <a:t>Chasnick</a:t>
            </a:r>
            <a:r>
              <a:rPr lang="en-US" sz="4400" dirty="0"/>
              <a:t> DESIR</a:t>
            </a:r>
          </a:p>
          <a:p>
            <a:pPr algn="r"/>
            <a:r>
              <a:rPr lang="en-US" sz="2900" dirty="0"/>
              <a:t>Data Analyst </a:t>
            </a:r>
          </a:p>
          <a:p>
            <a:pPr algn="r"/>
            <a:r>
              <a:rPr lang="en-US" sz="2900" dirty="0"/>
              <a:t>Business  Manager</a:t>
            </a:r>
          </a:p>
          <a:p>
            <a:pPr algn="r"/>
            <a:endParaRPr lang="en-US" sz="2900" dirty="0"/>
          </a:p>
          <a:p>
            <a:pPr algn="r"/>
            <a:r>
              <a:rPr lang="en-US" sz="2900" dirty="0">
                <a:highlight>
                  <a:srgbClr val="FFFF00"/>
                </a:highlight>
                <a:hlinkClick r:id="rId2"/>
              </a:rPr>
              <a:t>chasnickdesir@gmail.com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solidFill>
                  <a:schemeClr val="tx1"/>
                </a:solidFill>
                <a:highlight>
                  <a:srgbClr val="FFFF00"/>
                </a:highlight>
              </a:rPr>
              <a:t>https://github.com/ChasnickDesir1995/Capstone-AyitiAnalytics.git</a:t>
            </a: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THANK  YOU FOR FOLLOWING</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THANK  YOU</a:t>
            </a:r>
          </a:p>
        </p:txBody>
      </p:sp>
      <p:pic>
        <p:nvPicPr>
          <p:cNvPr id="4" name="Picture 3">
            <a:extLst>
              <a:ext uri="{FF2B5EF4-FFF2-40B4-BE49-F238E27FC236}">
                <a16:creationId xmlns:a16="http://schemas.microsoft.com/office/drawing/2014/main" id="{C3595FB8-8CA2-4498-88C6-7B5B0A0ABB08}"/>
              </a:ext>
            </a:extLst>
          </p:cNvPr>
          <p:cNvPicPr>
            <a:picLocks noChangeAspect="1"/>
          </p:cNvPicPr>
          <p:nvPr/>
        </p:nvPicPr>
        <p:blipFill>
          <a:blip r:embed="rId3"/>
          <a:stretch>
            <a:fillRect/>
          </a:stretch>
        </p:blipFill>
        <p:spPr>
          <a:xfrm>
            <a:off x="6283258" y="1379621"/>
            <a:ext cx="5908742" cy="5492910"/>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2002808"/>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294217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335947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INFLATION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39549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DIFFERENTS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458985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17823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4098" name="Picture 2" descr="Pièces De Monnaie, Calculatrice, Budget">
            <a:extLst>
              <a:ext uri="{FF2B5EF4-FFF2-40B4-BE49-F238E27FC236}">
                <a16:creationId xmlns:a16="http://schemas.microsoft.com/office/drawing/2014/main" id="{D08B4F38-55B1-4546-9819-4220EB91D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656" y="381000"/>
            <a:ext cx="398417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a:solidFill>
            <a:schemeClr val="accent2">
              <a:lumMod val="90000"/>
              <a:lumOff val="10000"/>
            </a:schemeClr>
          </a:solidFill>
        </p:spPr>
        <p:txBody>
          <a:bodyPr/>
          <a:lstStyle/>
          <a:p>
            <a:r>
              <a:rPr lang="en-US" sz="2000" dirty="0"/>
              <a:t>Not a day goes by without variations in the prices of consumer products. As a data analyst, my project is to understand the underlying mechanisms of these fluctuations, to use machine learning models to predict the future evolution of the inflation rate in order to be able to try out corrective measures to stabilize prices.</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6146" name="Picture 2" descr="Argent, Brûler, Dollar, Gaspillage, La Finance, Feu">
            <a:extLst>
              <a:ext uri="{FF2B5EF4-FFF2-40B4-BE49-F238E27FC236}">
                <a16:creationId xmlns:a16="http://schemas.microsoft.com/office/drawing/2014/main" id="{BF9A5899-AE82-4B73-BEBB-217A8BAB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 y="2052534"/>
            <a:ext cx="5928049" cy="47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r>
              <a:rPr lang="en-US" sz="2000" dirty="0"/>
              <a:t>Methodologically the work is based on fisher's theories, quantitative theories of money, the work of Cristiano.</a:t>
            </a:r>
          </a:p>
          <a:p>
            <a:r>
              <a:rPr lang="en-US" sz="2000" dirty="0"/>
              <a:t>Then a Data Science approach is used to implement different prediction models (AR, ARDL...)</a:t>
            </a:r>
          </a:p>
          <a:p>
            <a:r>
              <a:rPr lang="en-US" sz="2000" dirty="0"/>
              <a:t>Similar studies have been conducted in Brazil and in the European Union and have helped me to select the independent variables capable of explaining the variation of inflation.</a:t>
            </a:r>
          </a:p>
          <a:p>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5122" name="Picture 2" descr="Analyse, Statistiques, Diagramme, Graphique, Bar">
            <a:extLst>
              <a:ext uri="{FF2B5EF4-FFF2-40B4-BE49-F238E27FC236}">
                <a16:creationId xmlns:a16="http://schemas.microsoft.com/office/drawing/2014/main" id="{965225DF-AC08-454C-8818-FE74624A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954068"/>
            <a:ext cx="6752193" cy="49319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nflation">
            <a:extLst>
              <a:ext uri="{FF2B5EF4-FFF2-40B4-BE49-F238E27FC236}">
                <a16:creationId xmlns:a16="http://schemas.microsoft.com/office/drawing/2014/main" id="{44D19A54-86B3-473D-8129-B74FFE63F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3" y="1926076"/>
            <a:ext cx="6742169" cy="495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 y="2962965"/>
            <a:ext cx="12168448"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website, Haiti’s Central Bank (</a:t>
            </a:r>
            <a:r>
              <a:rPr lang="en-US" sz="1800" dirty="0">
                <a:solidFill>
                  <a:srgbClr val="FFFF00"/>
                </a:solidFill>
              </a:rPr>
              <a:t>BRH</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ChangeRate</a:t>
            </a:r>
            <a:r>
              <a:rPr lang="en-US" sz="1800" dirty="0"/>
              <a:t>’), Inflation Rates (‘</a:t>
            </a:r>
            <a:r>
              <a:rPr lang="en-US" sz="1800" dirty="0" err="1">
                <a:solidFill>
                  <a:srgbClr val="00B0F0"/>
                </a:solidFill>
              </a:rPr>
              <a:t>InflationRate</a:t>
            </a:r>
            <a:r>
              <a:rPr lang="en-US" sz="1800" dirty="0"/>
              <a:t>’), Haiti’s Exports (‘</a:t>
            </a:r>
            <a:r>
              <a:rPr lang="en-US" sz="1800" dirty="0">
                <a:solidFill>
                  <a:srgbClr val="00B0F0"/>
                </a:solidFill>
              </a:rPr>
              <a:t>IMP_HT</a:t>
            </a:r>
            <a:r>
              <a:rPr lang="en-US" sz="1800" dirty="0"/>
              <a:t>’), Policies Rate(“</a:t>
            </a:r>
            <a:r>
              <a:rPr lang="en-US" sz="1800" dirty="0" err="1">
                <a:solidFill>
                  <a:srgbClr val="00B0F0"/>
                </a:solidFill>
              </a:rPr>
              <a:t>PoliciesRate</a:t>
            </a:r>
            <a:r>
              <a:rPr lang="en-US" sz="1800" dirty="0"/>
              <a:t>”), Haiti’s imports (‘</a:t>
            </a:r>
            <a:r>
              <a:rPr lang="en-US" sz="1800" dirty="0">
                <a:solidFill>
                  <a:srgbClr val="00B0F0"/>
                </a:solidFill>
              </a:rPr>
              <a:t>EXP_HT</a:t>
            </a:r>
            <a:r>
              <a:rPr lang="en-US" sz="1800" dirty="0"/>
              <a:t>’),Monetary Mass(“</a:t>
            </a:r>
            <a:r>
              <a:rPr lang="en-US" sz="1800" dirty="0">
                <a:solidFill>
                  <a:schemeClr val="accent2">
                    <a:lumMod val="50000"/>
                    <a:lumOff val="50000"/>
                  </a:schemeClr>
                </a:solidFill>
              </a:rPr>
              <a:t>M3</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905452"/>
            <a:ext cx="6435524" cy="1113595"/>
          </a:xfrm>
        </p:spPr>
        <p:txBody>
          <a:bodyPr>
            <a:normAutofit/>
          </a:bodyPr>
          <a:lstStyle/>
          <a:p>
            <a:r>
              <a:rPr lang="en-US" dirty="0"/>
              <a:t>DATA</a:t>
            </a:r>
          </a:p>
        </p:txBody>
      </p:sp>
      <p:pic>
        <p:nvPicPr>
          <p:cNvPr id="7172" name="Picture 4" descr="information sector graphic">
            <a:extLst>
              <a:ext uri="{FF2B5EF4-FFF2-40B4-BE49-F238E27FC236}">
                <a16:creationId xmlns:a16="http://schemas.microsoft.com/office/drawing/2014/main" id="{D606AE04-B868-4292-B365-96FF700EB53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9228" r="19228"/>
          <a:stretch>
            <a:fillRect/>
          </a:stretch>
        </p:blipFill>
        <p:spPr bwMode="auto">
          <a:xfrm>
            <a:off x="1037150" y="3475652"/>
            <a:ext cx="3523423" cy="32061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tock market charts in a screen">
            <a:extLst>
              <a:ext uri="{FF2B5EF4-FFF2-40B4-BE49-F238E27FC236}">
                <a16:creationId xmlns:a16="http://schemas.microsoft.com/office/drawing/2014/main" id="{F48520E0-2A8D-4465-BC75-5FCB7FBE19AC}"/>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l="11955" r="11955"/>
          <a:stretch>
            <a:fillRect/>
          </a:stretch>
        </p:blipFill>
        <p:spPr bwMode="auto">
          <a:xfrm>
            <a:off x="1037151" y="0"/>
            <a:ext cx="3523423" cy="32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pic>
        <p:nvPicPr>
          <p:cNvPr id="10242" name="Picture 2" descr="Hand navigating the stock market chart on a phone">
            <a:extLst>
              <a:ext uri="{FF2B5EF4-FFF2-40B4-BE49-F238E27FC236}">
                <a16:creationId xmlns:a16="http://schemas.microsoft.com/office/drawing/2014/main" id="{D4947655-7665-4289-8781-C7E426614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371" y="3400539"/>
            <a:ext cx="7454629" cy="353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1520890" y="236204"/>
            <a:ext cx="12192000" cy="6858000"/>
          </a:xfrm>
        </p:spPr>
      </p:pic>
      <p:sp>
        <p:nvSpPr>
          <p:cNvPr id="3" name="Text Placeholder 2"/>
          <p:cNvSpPr>
            <a:spLocks noGrp="1"/>
          </p:cNvSpPr>
          <p:nvPr>
            <p:ph type="body" sz="quarter" idx="14"/>
          </p:nvPr>
        </p:nvSpPr>
        <p:spPr>
          <a:xfrm>
            <a:off x="4952788" y="3711857"/>
            <a:ext cx="7239212" cy="2735596"/>
          </a:xfrm>
        </p:spPr>
        <p:txBody>
          <a:bodyPr>
            <a:normAutofit/>
          </a:bodyPr>
          <a:lstStyle/>
          <a:p>
            <a:pPr>
              <a:lnSpc>
                <a:spcPct val="100000"/>
              </a:lnSpc>
            </a:pPr>
            <a:r>
              <a:rPr lang="en-US" sz="2800" b="0" dirty="0"/>
              <a:t>Now let's see the evolution of the different variables that can influence the </a:t>
            </a:r>
            <a:r>
              <a:rPr lang="en-US" sz="2800" b="0" dirty="0">
                <a:solidFill>
                  <a:srgbClr val="FFFF00"/>
                </a:solidFill>
              </a:rPr>
              <a:t>Inflation Rates.</a:t>
            </a:r>
          </a:p>
        </p:txBody>
      </p:sp>
      <p:pic>
        <p:nvPicPr>
          <p:cNvPr id="9220" name="Picture 4" descr="Sur quels sites s'entraîner à trader gratuitement ?">
            <a:extLst>
              <a:ext uri="{FF2B5EF4-FFF2-40B4-BE49-F238E27FC236}">
                <a16:creationId xmlns:a16="http://schemas.microsoft.com/office/drawing/2014/main" id="{CEF24094-94F5-4B46-A752-DE5B4091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90" y="236204"/>
            <a:ext cx="1371288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37E655D4-9E1B-42A5-87CC-3A2640629B70}"/>
              </a:ext>
            </a:extLst>
          </p:cNvPr>
          <p:cNvSpPr txBox="1">
            <a:spLocks/>
          </p:cNvSpPr>
          <p:nvPr/>
        </p:nvSpPr>
        <p:spPr>
          <a:xfrm>
            <a:off x="4803498" y="4358608"/>
            <a:ext cx="7388501" cy="2735596"/>
          </a:xfrm>
          <a:prstGeom prst="rect">
            <a:avLst/>
          </a:prstGeom>
          <a:solidFill>
            <a:schemeClr val="accent2"/>
          </a:solidFill>
        </p:spPr>
        <p:txBody>
          <a:bodyPr vert="horz" lIns="274320" tIns="182880" rIns="182880" bIns="182880" rtlCol="0" anchor="ctr">
            <a:normAutofit/>
          </a:bodyPr>
          <a:lstStyle>
            <a:lvl1pPr marL="0" indent="0" algn="l" defTabSz="914400" rtl="0" eaLnBrk="1" latinLnBrk="0" hangingPunct="1">
              <a:lnSpc>
                <a:spcPct val="90000"/>
              </a:lnSpc>
              <a:spcBef>
                <a:spcPct val="0"/>
              </a:spcBef>
              <a:buFont typeface="Arial" panose="020B0604020202020204" pitchFamily="34" charset="0"/>
              <a:buNone/>
              <a:defRPr lang="en-US" sz="4000" b="1" i="0" kern="1200" spc="-150" dirty="0">
                <a:solidFill>
                  <a:schemeClr val="bg1"/>
                </a:solidFill>
                <a:latin typeface="+mj-lt"/>
                <a:ea typeface="+mj-ea"/>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800" b="0"/>
              <a:t>Now let's see the evolution of the different variables that can influence the </a:t>
            </a:r>
            <a:r>
              <a:rPr lang="en-US" sz="2800" b="0">
                <a:solidFill>
                  <a:srgbClr val="FFFF00"/>
                </a:solidFill>
              </a:rPr>
              <a:t>Inflation Rates.</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sz="1800" dirty="0">
                <a:solidFill>
                  <a:srgbClr val="FF0000"/>
                </a:solidFill>
              </a:rPr>
              <a:t> </a:t>
            </a:r>
            <a:r>
              <a:rPr lang="en-US" sz="1800" b="0" i="0" dirty="0">
                <a:solidFill>
                  <a:srgbClr val="FF0000"/>
                </a:solidFill>
                <a:effectLst/>
              </a:rPr>
              <a:t>Inflation varies the same as the exchange rate, those series are very likely to be positively correlated. This is to say that the inflation tends to be high when the Exchange rate is high and vice versa.</a:t>
            </a:r>
            <a:endParaRPr lang="en-US" sz="1800" dirty="0">
              <a:solidFill>
                <a:srgbClr val="FF0000"/>
              </a:solidFill>
            </a:endParaRPr>
          </a:p>
          <a:p>
            <a:endParaRPr lang="en-US" b="1" dirty="0">
              <a:solidFill>
                <a:srgbClr val="FF0000"/>
              </a:solidFill>
            </a:endParaRPr>
          </a:p>
          <a:p>
            <a:endParaRPr lang="en-US" dirty="0"/>
          </a:p>
        </p:txBody>
      </p:sp>
      <p:pic>
        <p:nvPicPr>
          <p:cNvPr id="5122" name="Picture 2">
            <a:extLst>
              <a:ext uri="{FF2B5EF4-FFF2-40B4-BE49-F238E27FC236}">
                <a16:creationId xmlns:a16="http://schemas.microsoft.com/office/drawing/2014/main" id="{000D810D-351A-4853-98EA-80EFEA13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0" y="1827964"/>
            <a:ext cx="7764379" cy="46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133600"/>
            <a:ext cx="3471153" cy="4315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000000"/>
                </a:solidFill>
                <a:effectLst/>
              </a:rPr>
              <a:t>If at certain times there seems to be positive correlations between the policy rate and the inflation rate, at other times there seems to be a disconnect between the fluctuations of the policy rate and the inflation rate, which indicates that external factors influence the inflation rate in these periods. Among these external factors we can mention the protests of 2003 and some peaks of foreign transfers as in 2009.</a:t>
            </a:r>
            <a:endParaRPr lang="en-US" sz="1800" dirty="0"/>
          </a:p>
        </p:txBody>
      </p:sp>
      <p:pic>
        <p:nvPicPr>
          <p:cNvPr id="13314" name="Picture 2">
            <a:extLst>
              <a:ext uri="{FF2B5EF4-FFF2-40B4-BE49-F238E27FC236}">
                <a16:creationId xmlns:a16="http://schemas.microsoft.com/office/drawing/2014/main" id="{2C8A302B-23D9-4116-B7E1-60A759355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81533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7516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2839</TotalTime>
  <Words>1231</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Constantia</vt:lpstr>
      <vt:lpstr>Corbel</vt:lpstr>
      <vt:lpstr>Helvetica Light</vt:lpstr>
      <vt:lpstr>Helvetica Neue</vt:lpstr>
      <vt:lpstr>Raleway</vt:lpstr>
      <vt:lpstr>Times New Roman</vt:lpstr>
      <vt:lpstr>Wingdings</vt:lpstr>
      <vt:lpstr>Office Theme</vt:lpstr>
      <vt:lpstr>FORECASTING INFLATION RATE IN HAITI</vt:lpstr>
      <vt:lpstr>PLAN </vt:lpstr>
      <vt:lpstr>INTRODUCTION</vt:lpstr>
      <vt:lpstr>METHODOLOGY</vt:lpstr>
      <vt:lpstr>DATA</vt:lpstr>
      <vt:lpstr>SOME QUICK FACTS &amp; FIGURES</vt:lpstr>
      <vt:lpstr>PowerPoint Presentation</vt:lpstr>
      <vt:lpstr>PowerPoint Presentation</vt:lpstr>
      <vt:lpstr>PowerPoint Presentation</vt:lpstr>
      <vt:lpstr>PowerPoint Presentation</vt:lpstr>
      <vt:lpstr>PowerPoint Presentation</vt:lpstr>
      <vt:lpstr>PowerPoint Presentation</vt:lpstr>
      <vt:lpstr>Different models have been developed but only two, the most accurate and robust will be presented.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DDG</cp:lastModifiedBy>
  <cp:revision>88</cp:revision>
  <dcterms:created xsi:type="dcterms:W3CDTF">2020-08-12T21:31:57Z</dcterms:created>
  <dcterms:modified xsi:type="dcterms:W3CDTF">2021-09-28T15:16:50Z</dcterms:modified>
</cp:coreProperties>
</file>