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9144000" cy="5143500"/>
  <p:embeddedFontLst>
    <p:embeddedFont>
      <p:font typeface="Montserrat"/>
      <p:regular r:id="rId33"/>
      <p:bold r:id="rId34"/>
      <p:italic r:id="rId35"/>
      <p:boldItalic r:id="rId36"/>
    </p:embeddedFont>
    <p:embeddedFont>
      <p:font typeface="Tahom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9" roundtripDataSignature="AMtx7miNk5xbAeRVZncgqivITjfMLyk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C10050-1BBA-46D7-98F8-C7EF68A2FC8F}">
  <a:tblStyle styleId="{99C10050-1BBA-46D7-98F8-C7EF68A2FC8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F9F9"/>
          </a:solidFill>
        </a:fill>
      </a:tcStyle>
    </a:wholeTbl>
    <a:band1H>
      <a:tcTxStyle/>
      <a:tcStyle>
        <a:fill>
          <a:solidFill>
            <a:srgbClr val="F2F2F2"/>
          </a:solidFill>
        </a:fill>
      </a:tcStyle>
    </a:band1H>
    <a:band2H>
      <a:tcTxStyle/>
    </a:band2H>
    <a:band1V>
      <a:tcTxStyle/>
      <a:tcStyle>
        <a:fill>
          <a:solidFill>
            <a:srgbClr val="F2F2F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Tahoma-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Tahom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b4979b094_0_4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eb4979b094_0_4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b4979b094_0_7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eb4979b094_0_7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b4979b094_0_8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eb4979b094_0_8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b4979b094_0_10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eb4979b094_0_10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4979b094_0_11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eb4979b094_0_11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d24ee2225_2_100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dd24ee2225_2_100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80886873b_33_5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gd80886873b_33_5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b4979b094_0_134: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eb4979b094_0_13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b4979b094_4_7: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eb4979b094_4_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b4979b094_4_1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eb4979b094_4_1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6: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d1c8d4f11_0_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gdd1c8d4f11_0_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b4979b094_3_1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eb4979b094_3_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sp>
        <p:nvSpPr>
          <p:cNvPr id="16" name="Google Shape;16;p9"/>
          <p:cNvSpPr txBox="1"/>
          <p:nvPr>
            <p:ph type="ctr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10"/>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600">
                <a:solidFill>
                  <a:srgbClr val="595959"/>
                </a:solidFill>
                <a:latin typeface="Tahoma"/>
                <a:ea typeface="Tahoma"/>
                <a:cs typeface="Tahoma"/>
                <a:sym typeface="Tahom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1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1"/>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11"/>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2"/>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8"/>
          <p:cNvPicPr preferRelativeResize="0"/>
          <p:nvPr/>
        </p:nvPicPr>
        <p:blipFill rotWithShape="1">
          <a:blip r:embed="rId1">
            <a:alphaModFix/>
          </a:blip>
          <a:srcRect b="0" l="0" r="0" t="0"/>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rect b="b" l="l" r="r" t="t"/>
            <a:pathLst>
              <a:path extrusionOk="0" h="5143500" w="500380">
                <a:moveTo>
                  <a:pt x="499799" y="5143499"/>
                </a:moveTo>
                <a:lnTo>
                  <a:pt x="0" y="5143499"/>
                </a:lnTo>
                <a:lnTo>
                  <a:pt x="0" y="0"/>
                </a:lnTo>
                <a:lnTo>
                  <a:pt x="499799" y="0"/>
                </a:lnTo>
                <a:lnTo>
                  <a:pt x="499799" y="5143499"/>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8"/>
          <p:cNvSpPr/>
          <p:nvPr/>
        </p:nvSpPr>
        <p:spPr>
          <a:xfrm>
            <a:off x="8636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8"/>
          <p:cNvSpPr/>
          <p:nvPr/>
        </p:nvSpPr>
        <p:spPr>
          <a:xfrm>
            <a:off x="11588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5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8"/>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600" u="none" cap="none" strike="noStrike">
                <a:solidFill>
                  <a:srgbClr val="1A1A1A"/>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rgbClr val="595959"/>
                </a:solidFill>
                <a:latin typeface="Tahoma"/>
                <a:ea typeface="Tahoma"/>
                <a:cs typeface="Tahoma"/>
                <a:sym typeface="Tahom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www.kaggle.com/blastchar/telco-customer-churn/data" TargetMode="External"/><Relationship Id="rId4" Type="http://schemas.openxmlformats.org/officeDocument/2006/relationships/hyperlink" Target="https://courses.ayitianalytics.org/courses/take/business-analysis/pdfs/26869168-customer-churn-analysis" TargetMode="External"/><Relationship Id="rId5" Type="http://schemas.openxmlformats.org/officeDocument/2006/relationships/hyperlink" Target="https://courses.cognitiveclass.ai/courses/course-v1:CognitiveClass+ML0101ENv3+2018/course/" TargetMode="External"/><Relationship Id="rId6" Type="http://schemas.openxmlformats.org/officeDocument/2006/relationships/hyperlink" Target="https://courses.cognitiveclass.ai/courses/course-v1:CognitiveClass+DA0101EN+2017/cours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grpSp>
        <p:nvGrpSpPr>
          <p:cNvPr id="43" name="Google Shape;43;p1"/>
          <p:cNvGrpSpPr/>
          <p:nvPr/>
        </p:nvGrpSpPr>
        <p:grpSpPr>
          <a:xfrm>
            <a:off x="5015775" y="-126125"/>
            <a:ext cx="4146550" cy="5269516"/>
            <a:chOff x="4997825" y="0"/>
            <a:chExt cx="4146550" cy="5143500"/>
          </a:xfrm>
        </p:grpSpPr>
        <p:pic>
          <p:nvPicPr>
            <p:cNvPr id="44" name="Google Shape;44;p1"/>
            <p:cNvPicPr preferRelativeResize="0"/>
            <p:nvPr/>
          </p:nvPicPr>
          <p:blipFill rotWithShape="1">
            <a:blip r:embed="rId3">
              <a:alphaModFix/>
            </a:blip>
            <a:srcRect b="0" l="0" r="0" t="0"/>
            <a:stretch/>
          </p:blipFill>
          <p:spPr>
            <a:xfrm>
              <a:off x="5436674" y="2866624"/>
              <a:ext cx="3622496" cy="957179"/>
            </a:xfrm>
            <a:prstGeom prst="rect">
              <a:avLst/>
            </a:prstGeom>
            <a:noFill/>
            <a:ln>
              <a:noFill/>
            </a:ln>
          </p:spPr>
        </p:pic>
        <p:sp>
          <p:nvSpPr>
            <p:cNvPr id="45" name="Google Shape;45;p1"/>
            <p:cNvSpPr/>
            <p:nvPr/>
          </p:nvSpPr>
          <p:spPr>
            <a:xfrm>
              <a:off x="4997825" y="0"/>
              <a:ext cx="4146550" cy="5143500"/>
            </a:xfrm>
            <a:custGeom>
              <a:rect b="b" l="l" r="r" t="t"/>
              <a:pathLst>
                <a:path extrusionOk="0" h="5143500" w="4146550">
                  <a:moveTo>
                    <a:pt x="4146299" y="5143499"/>
                  </a:moveTo>
                  <a:lnTo>
                    <a:pt x="0" y="5143499"/>
                  </a:lnTo>
                  <a:lnTo>
                    <a:pt x="0" y="0"/>
                  </a:lnTo>
                  <a:lnTo>
                    <a:pt x="4146299" y="0"/>
                  </a:lnTo>
                  <a:lnTo>
                    <a:pt x="4146299" y="514349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p1"/>
            <p:cNvSpPr/>
            <p:nvPr/>
          </p:nvSpPr>
          <p:spPr>
            <a:xfrm>
              <a:off x="4997825" y="0"/>
              <a:ext cx="4146550" cy="5143500"/>
            </a:xfrm>
            <a:custGeom>
              <a:rect b="b" l="l" r="r" t="t"/>
              <a:pathLst>
                <a:path extrusionOk="0" h="5143500" w="4146550">
                  <a:moveTo>
                    <a:pt x="0" y="0"/>
                  </a:moveTo>
                  <a:lnTo>
                    <a:pt x="4146299" y="0"/>
                  </a:lnTo>
                  <a:lnTo>
                    <a:pt x="41462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7" name="Google Shape;47;p1"/>
            <p:cNvPicPr preferRelativeResize="0"/>
            <p:nvPr/>
          </p:nvPicPr>
          <p:blipFill rotWithShape="1">
            <a:blip r:embed="rId4">
              <a:alphaModFix/>
            </a:blip>
            <a:srcRect b="0" l="0" r="0" t="0"/>
            <a:stretch/>
          </p:blipFill>
          <p:spPr>
            <a:xfrm>
              <a:off x="5053338" y="1277741"/>
              <a:ext cx="4035272" cy="1866119"/>
            </a:xfrm>
            <a:prstGeom prst="rect">
              <a:avLst/>
            </a:prstGeom>
            <a:noFill/>
            <a:ln>
              <a:noFill/>
            </a:ln>
          </p:spPr>
        </p:pic>
      </p:grpSp>
      <p:sp>
        <p:nvSpPr>
          <p:cNvPr id="48" name="Google Shape;48;p1"/>
          <p:cNvSpPr txBox="1"/>
          <p:nvPr/>
        </p:nvSpPr>
        <p:spPr>
          <a:xfrm>
            <a:off x="802475" y="1377175"/>
            <a:ext cx="3680700" cy="1771800"/>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Clr>
                <a:srgbClr val="000000"/>
              </a:buClr>
              <a:buSzPts val="3800"/>
              <a:buFont typeface="Arial"/>
              <a:buNone/>
            </a:pPr>
            <a:r>
              <a:rPr b="1" i="0" lang="en-US" sz="3800" u="none" cap="none" strike="noStrike">
                <a:solidFill>
                  <a:schemeClr val="lt1"/>
                </a:solidFill>
                <a:latin typeface="Trebuchet MS"/>
                <a:ea typeface="Trebuchet MS"/>
                <a:cs typeface="Trebuchet MS"/>
                <a:sym typeface="Trebuchet MS"/>
              </a:rPr>
              <a:t>Boutique sales products Analysis</a:t>
            </a:r>
            <a:endParaRPr b="0" i="0" sz="3800" u="none" cap="none" strike="noStrike">
              <a:solidFill>
                <a:schemeClr val="lt1"/>
              </a:solidFill>
              <a:latin typeface="Trebuchet MS"/>
              <a:ea typeface="Trebuchet MS"/>
              <a:cs typeface="Trebuchet MS"/>
              <a:sym typeface="Trebuchet MS"/>
            </a:endParaRPr>
          </a:p>
        </p:txBody>
      </p:sp>
      <p:grpSp>
        <p:nvGrpSpPr>
          <p:cNvPr id="49" name="Google Shape;49;p1"/>
          <p:cNvGrpSpPr/>
          <p:nvPr/>
        </p:nvGrpSpPr>
        <p:grpSpPr>
          <a:xfrm>
            <a:off x="0" y="-126125"/>
            <a:ext cx="5017135" cy="5269516"/>
            <a:chOff x="1649" y="0"/>
            <a:chExt cx="5017135" cy="5143500"/>
          </a:xfrm>
        </p:grpSpPr>
        <p:sp>
          <p:nvSpPr>
            <p:cNvPr id="50" name="Google Shape;50;p1"/>
            <p:cNvSpPr/>
            <p:nvPr/>
          </p:nvSpPr>
          <p:spPr>
            <a:xfrm>
              <a:off x="1649" y="0"/>
              <a:ext cx="4996180" cy="5143500"/>
            </a:xfrm>
            <a:custGeom>
              <a:rect b="b" l="l" r="r" t="t"/>
              <a:pathLst>
                <a:path extrusionOk="0" h="5143500" w="4996180">
                  <a:moveTo>
                    <a:pt x="0" y="5143499"/>
                  </a:moveTo>
                  <a:lnTo>
                    <a:pt x="4996174" y="5143499"/>
                  </a:lnTo>
                  <a:lnTo>
                    <a:pt x="4996174" y="0"/>
                  </a:lnTo>
                  <a:lnTo>
                    <a:pt x="0" y="0"/>
                  </a:lnTo>
                  <a:lnTo>
                    <a:pt x="0" y="5143499"/>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 name="Google Shape;51;p1"/>
            <p:cNvSpPr/>
            <p:nvPr/>
          </p:nvSpPr>
          <p:spPr>
            <a:xfrm>
              <a:off x="1649" y="0"/>
              <a:ext cx="5017135" cy="5143500"/>
            </a:xfrm>
            <a:custGeom>
              <a:rect b="b" l="l" r="r" t="t"/>
              <a:pathLst>
                <a:path extrusionOk="0" h="5143500" w="5017135">
                  <a:moveTo>
                    <a:pt x="0" y="0"/>
                  </a:moveTo>
                  <a:lnTo>
                    <a:pt x="5016599" y="0"/>
                  </a:lnTo>
                  <a:lnTo>
                    <a:pt x="50165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2" name="Google Shape;52;p1"/>
          <p:cNvSpPr txBox="1"/>
          <p:nvPr/>
        </p:nvSpPr>
        <p:spPr>
          <a:xfrm>
            <a:off x="675400" y="1187950"/>
            <a:ext cx="32142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US" sz="2800">
                <a:solidFill>
                  <a:schemeClr val="lt1"/>
                </a:solidFill>
                <a:latin typeface="Montserrat"/>
                <a:ea typeface="Montserrat"/>
                <a:cs typeface="Montserrat"/>
                <a:sym typeface="Montserrat"/>
              </a:rPr>
              <a:t>Customer Churn</a:t>
            </a:r>
            <a:r>
              <a:rPr b="1" i="0" lang="en-US" sz="2800" u="none" cap="none" strike="noStrike">
                <a:solidFill>
                  <a:schemeClr val="lt1"/>
                </a:solidFill>
                <a:latin typeface="Montserrat"/>
                <a:ea typeface="Montserrat"/>
                <a:cs typeface="Montserrat"/>
                <a:sym typeface="Montserrat"/>
              </a:rPr>
              <a:t> </a:t>
            </a:r>
            <a:r>
              <a:rPr b="1" lang="en-US" sz="2800">
                <a:solidFill>
                  <a:schemeClr val="lt1"/>
                </a:solidFill>
                <a:latin typeface="Montserrat"/>
                <a:ea typeface="Montserrat"/>
                <a:cs typeface="Montserrat"/>
                <a:sym typeface="Montserrat"/>
              </a:rPr>
              <a:t>Analysis</a:t>
            </a:r>
            <a:endParaRPr b="1" i="0" sz="2800" u="none" cap="none" strike="noStrike">
              <a:solidFill>
                <a:schemeClr val="lt1"/>
              </a:solidFill>
              <a:latin typeface="Montserrat"/>
              <a:ea typeface="Montserrat"/>
              <a:cs typeface="Montserrat"/>
              <a:sym typeface="Montserrat"/>
            </a:endParaRPr>
          </a:p>
        </p:txBody>
      </p:sp>
      <p:sp>
        <p:nvSpPr>
          <p:cNvPr id="53" name="Google Shape;53;p1"/>
          <p:cNvSpPr txBox="1"/>
          <p:nvPr/>
        </p:nvSpPr>
        <p:spPr>
          <a:xfrm>
            <a:off x="675400" y="3746551"/>
            <a:ext cx="35379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44444"/>
                </a:solidFill>
                <a:latin typeface="Tahoma"/>
                <a:ea typeface="Tahoma"/>
                <a:cs typeface="Tahoma"/>
                <a:sym typeface="Tahoma"/>
              </a:rPr>
              <a:t>Prepared by:  </a:t>
            </a:r>
            <a:r>
              <a:rPr lang="en-US">
                <a:solidFill>
                  <a:schemeClr val="lt1"/>
                </a:solidFill>
                <a:latin typeface="Tahoma"/>
                <a:ea typeface="Tahoma"/>
                <a:cs typeface="Tahoma"/>
                <a:sym typeface="Tahoma"/>
              </a:rPr>
              <a:t>Chasnick Désir</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                    Ketenie </a:t>
            </a:r>
            <a:r>
              <a:rPr lang="en-US">
                <a:solidFill>
                  <a:schemeClr val="lt1"/>
                </a:solidFill>
                <a:latin typeface="Tahoma"/>
                <a:ea typeface="Tahoma"/>
                <a:cs typeface="Tahoma"/>
                <a:sym typeface="Tahoma"/>
              </a:rPr>
              <a:t>Flore Thénéus</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                    </a:t>
            </a:r>
            <a:r>
              <a:rPr lang="en-US">
                <a:solidFill>
                  <a:schemeClr val="lt1"/>
                </a:solidFill>
                <a:latin typeface="Tahoma"/>
                <a:ea typeface="Tahoma"/>
                <a:cs typeface="Tahoma"/>
                <a:sym typeface="Tahoma"/>
              </a:rPr>
              <a:t>Fritz Gerald Junior Valcin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44444"/>
                </a:solidFill>
                <a:latin typeface="Tahoma"/>
                <a:ea typeface="Tahoma"/>
                <a:cs typeface="Tahoma"/>
                <a:sym typeface="Tahoma"/>
              </a:rPr>
              <a: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44444"/>
                </a:solidFill>
                <a:latin typeface="Tahoma"/>
                <a:ea typeface="Tahoma"/>
                <a:cs typeface="Tahoma"/>
                <a:sym typeface="Tahoma"/>
              </a:rPr>
              <a: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44444"/>
                </a:solidFill>
                <a:latin typeface="Tahoma"/>
                <a:ea typeface="Tahoma"/>
                <a:cs typeface="Tahoma"/>
                <a:sym typeface="Tahoma"/>
              </a:rPr>
              <a:t>                    </a:t>
            </a:r>
            <a:endParaRPr b="0" i="0" sz="1400" u="none" cap="none" strike="noStrike">
              <a:solidFill>
                <a:srgbClr val="444444"/>
              </a:solidFill>
              <a:latin typeface="Tahoma"/>
              <a:ea typeface="Tahoma"/>
              <a:cs typeface="Tahoma"/>
              <a:sym typeface="Tahoma"/>
            </a:endParaRPr>
          </a:p>
        </p:txBody>
      </p:sp>
      <p:sp>
        <p:nvSpPr>
          <p:cNvPr id="54" name="Google Shape;54;p1"/>
          <p:cNvSpPr/>
          <p:nvPr/>
        </p:nvSpPr>
        <p:spPr>
          <a:xfrm>
            <a:off x="6373033" y="3099697"/>
            <a:ext cx="1749778" cy="76826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Group </a:t>
            </a:r>
            <a:r>
              <a:rPr b="1" lang="en-US" sz="2000">
                <a:solidFill>
                  <a:schemeClr val="dk1"/>
                </a:solidFill>
              </a:rPr>
              <a:t>3</a:t>
            </a:r>
            <a:r>
              <a:rPr b="1" i="0" lang="en-US" sz="2000" u="none" cap="none" strike="noStrike">
                <a:solidFill>
                  <a:schemeClr val="lt1"/>
                </a:solidFill>
                <a:latin typeface="Arial"/>
                <a:ea typeface="Arial"/>
                <a:cs typeface="Arial"/>
                <a:sym typeface="Arial"/>
              </a:rPr>
              <a:t>$</a:t>
            </a:r>
            <a:endParaRPr b="1" i="0" sz="20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Summary of Churn Payment Method</a:t>
            </a:r>
            <a:endParaRPr/>
          </a:p>
        </p:txBody>
      </p:sp>
      <p:sp>
        <p:nvSpPr>
          <p:cNvPr id="117" name="Google Shape;117;p15"/>
          <p:cNvSpPr txBox="1"/>
          <p:nvPr>
            <p:ph idx="1" type="body"/>
          </p:nvPr>
        </p:nvSpPr>
        <p:spPr>
          <a:xfrm>
            <a:off x="1383575" y="3710225"/>
            <a:ext cx="7599300" cy="13506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This graph shows us that among the No Churn 24.9% have a payment method by Bank transfer, 24.9% have a payment method by Credit card(automatic), 25.0% have a payment method by Electronic check and 25.2% have a payment method by Mailed check</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Among the Churn, 12.4% have a payment method by Credit card(automatic), 13.8% have a payment method by Bank transfer(automatic), 16.5% have a payment method by Mailed check and 57.3% have a payment method by Electronic check.</a:t>
            </a:r>
            <a:endParaRPr/>
          </a:p>
        </p:txBody>
      </p:sp>
      <p:pic>
        <p:nvPicPr>
          <p:cNvPr id="118" name="Google Shape;118;p15"/>
          <p:cNvPicPr preferRelativeResize="0"/>
          <p:nvPr/>
        </p:nvPicPr>
        <p:blipFill>
          <a:blip r:embed="rId3">
            <a:alphaModFix/>
          </a:blip>
          <a:stretch>
            <a:fillRect/>
          </a:stretch>
        </p:blipFill>
        <p:spPr>
          <a:xfrm>
            <a:off x="821750" y="1243750"/>
            <a:ext cx="7864525" cy="2272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821750" y="303367"/>
            <a:ext cx="7500600" cy="800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Summary of the Contract Method</a:t>
            </a:r>
            <a:endParaRPr/>
          </a:p>
          <a:p>
            <a:pPr indent="0" lvl="0" marL="0" rtl="0" algn="l">
              <a:lnSpc>
                <a:spcPct val="100000"/>
              </a:lnSpc>
              <a:spcBef>
                <a:spcPts val="0"/>
              </a:spcBef>
              <a:spcAft>
                <a:spcPts val="0"/>
              </a:spcAft>
              <a:buSzPts val="1400"/>
              <a:buNone/>
            </a:pPr>
            <a:r>
              <a:t/>
            </a:r>
            <a:endParaRPr/>
          </a:p>
        </p:txBody>
      </p:sp>
      <p:sp>
        <p:nvSpPr>
          <p:cNvPr id="124" name="Google Shape;124;p16"/>
          <p:cNvSpPr txBox="1"/>
          <p:nvPr>
            <p:ph idx="1" type="body"/>
          </p:nvPr>
        </p:nvSpPr>
        <p:spPr>
          <a:xfrm>
            <a:off x="1430375" y="4015450"/>
            <a:ext cx="7068600" cy="9066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This graph shows that among the No Churn 25.3% sign a One year contract, 42.9% sign a Month-to-month contract and 31.8% sign a Two year contract.</a:t>
            </a:r>
            <a:endParaRPr sz="1300">
              <a:solidFill>
                <a:schemeClr val="dk1"/>
              </a:solidFill>
              <a:highlight>
                <a:srgbClr val="F7F7F7"/>
              </a:highlight>
              <a:latin typeface="Times New Roman"/>
              <a:ea typeface="Times New Roman"/>
              <a:cs typeface="Times New Roman"/>
              <a:sym typeface="Times New Roman"/>
            </a:endParaRPr>
          </a:p>
          <a:p>
            <a:pPr indent="-228600" lvl="0" marL="457200" rtl="0" algn="ctr">
              <a:lnSpc>
                <a:spcPct val="100000"/>
              </a:lnSpc>
              <a:spcBef>
                <a:spcPts val="0"/>
              </a:spcBef>
              <a:spcAft>
                <a:spcPts val="0"/>
              </a:spcAft>
              <a:buSzPts val="1400"/>
              <a:buNone/>
            </a:pPr>
            <a:r>
              <a:rPr lang="en-US" sz="1300">
                <a:solidFill>
                  <a:schemeClr val="dk1"/>
                </a:solidFill>
                <a:highlight>
                  <a:srgbClr val="F7F7F7"/>
                </a:highlight>
                <a:latin typeface="Times New Roman"/>
                <a:ea typeface="Times New Roman"/>
                <a:cs typeface="Times New Roman"/>
                <a:sym typeface="Times New Roman"/>
              </a:rPr>
              <a:t>And among the Churn 2.6% sign a Two year contract, 88.6% sign a Month-to-month contract and 8.9% sign a One year contract.</a:t>
            </a:r>
            <a:r>
              <a:rPr lang="en-US"/>
              <a:t>   </a:t>
            </a:r>
            <a:endParaRPr/>
          </a:p>
        </p:txBody>
      </p:sp>
      <p:pic>
        <p:nvPicPr>
          <p:cNvPr id="125" name="Google Shape;125;p16"/>
          <p:cNvPicPr preferRelativeResize="0"/>
          <p:nvPr/>
        </p:nvPicPr>
        <p:blipFill>
          <a:blip r:embed="rId3">
            <a:alphaModFix/>
          </a:blip>
          <a:stretch>
            <a:fillRect/>
          </a:stretch>
        </p:blipFill>
        <p:spPr>
          <a:xfrm>
            <a:off x="821738" y="1065538"/>
            <a:ext cx="7802076" cy="27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728125" y="1179104"/>
            <a:ext cx="7500600" cy="800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lang="en-US" sz="1300">
                <a:solidFill>
                  <a:schemeClr val="dk1"/>
                </a:solidFill>
                <a:highlight>
                  <a:srgbClr val="FFFFFF"/>
                </a:highlight>
                <a:latin typeface="Times New Roman"/>
                <a:ea typeface="Times New Roman"/>
                <a:cs typeface="Times New Roman"/>
                <a:sym typeface="Times New Roman"/>
              </a:rPr>
              <a:t>1.How much is churn affecting the business?</a:t>
            </a:r>
            <a:r>
              <a:rPr lang="en-US"/>
              <a:t> </a:t>
            </a:r>
            <a:r>
              <a:rPr b="0" lang="en-US" sz="1300">
                <a:solidFill>
                  <a:schemeClr val="dk1"/>
                </a:solidFill>
                <a:highlight>
                  <a:srgbClr val="FFFFFF"/>
                </a:highlight>
                <a:latin typeface="Times New Roman"/>
                <a:ea typeface="Times New Roman"/>
                <a:cs typeface="Times New Roman"/>
                <a:sym typeface="Times New Roman"/>
              </a:rPr>
              <a:t>How big is churn compared to the existing customer base?</a:t>
            </a:r>
            <a:endParaRPr b="0"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131" name="Google Shape;131;p17"/>
          <p:cNvSpPr txBox="1"/>
          <p:nvPr/>
        </p:nvSpPr>
        <p:spPr>
          <a:xfrm>
            <a:off x="800550" y="315950"/>
            <a:ext cx="52569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500">
                <a:solidFill>
                  <a:schemeClr val="dk1"/>
                </a:solidFill>
                <a:highlight>
                  <a:srgbClr val="FFFFFF"/>
                </a:highlight>
                <a:latin typeface="Times New Roman"/>
                <a:ea typeface="Times New Roman"/>
                <a:cs typeface="Times New Roman"/>
                <a:sym typeface="Times New Roman"/>
              </a:rPr>
              <a:t>Questions</a:t>
            </a:r>
            <a:endParaRPr b="1" sz="1500">
              <a:latin typeface="Times New Roman"/>
              <a:ea typeface="Times New Roman"/>
              <a:cs typeface="Times New Roman"/>
              <a:sym typeface="Times New Roman"/>
            </a:endParaRPr>
          </a:p>
        </p:txBody>
      </p:sp>
      <p:pic>
        <p:nvPicPr>
          <p:cNvPr id="132" name="Google Shape;132;p17"/>
          <p:cNvPicPr preferRelativeResize="0"/>
          <p:nvPr/>
        </p:nvPicPr>
        <p:blipFill>
          <a:blip r:embed="rId3">
            <a:alphaModFix/>
          </a:blip>
          <a:stretch>
            <a:fillRect/>
          </a:stretch>
        </p:blipFill>
        <p:spPr>
          <a:xfrm>
            <a:off x="728125" y="1819829"/>
            <a:ext cx="3762375" cy="2667000"/>
          </a:xfrm>
          <a:prstGeom prst="rect">
            <a:avLst/>
          </a:prstGeom>
          <a:noFill/>
          <a:ln>
            <a:noFill/>
          </a:ln>
        </p:spPr>
      </p:pic>
      <p:sp>
        <p:nvSpPr>
          <p:cNvPr id="133" name="Google Shape;133;p17"/>
          <p:cNvSpPr txBox="1"/>
          <p:nvPr/>
        </p:nvSpPr>
        <p:spPr>
          <a:xfrm>
            <a:off x="4712425" y="2229450"/>
            <a:ext cx="4114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As we have calculated the amount of customers who cancelled their contracts and their percentage values before: we can say that: 1869 customers or 26.54% of Telcom's customer base cancelled their contracts the previous month.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We have calculated above that customer losses cost Telco approximately $2,862,926.9 or 17.83% of their total revenue.</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ctrTitle"/>
          </p:nvPr>
        </p:nvSpPr>
        <p:spPr>
          <a:xfrm>
            <a:off x="821750" y="303367"/>
            <a:ext cx="75006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Questions</a:t>
            </a:r>
            <a:endParaRPr/>
          </a:p>
        </p:txBody>
      </p:sp>
      <p:sp>
        <p:nvSpPr>
          <p:cNvPr id="139" name="Google Shape;139;p18"/>
          <p:cNvSpPr txBox="1"/>
          <p:nvPr/>
        </p:nvSpPr>
        <p:spPr>
          <a:xfrm>
            <a:off x="821750" y="920650"/>
            <a:ext cx="80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40" name="Google Shape;140;p18"/>
          <p:cNvSpPr txBox="1"/>
          <p:nvPr/>
        </p:nvSpPr>
        <p:spPr>
          <a:xfrm>
            <a:off x="821750" y="1404350"/>
            <a:ext cx="4182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chemeClr val="dk1"/>
                </a:solidFill>
                <a:highlight>
                  <a:srgbClr val="FFFFFF"/>
                </a:highlight>
              </a:rPr>
              <a:t>a.Customer demographics like age and gender</a:t>
            </a:r>
            <a:endParaRPr/>
          </a:p>
        </p:txBody>
      </p:sp>
      <p:pic>
        <p:nvPicPr>
          <p:cNvPr id="141" name="Google Shape;141;p18"/>
          <p:cNvPicPr preferRelativeResize="0"/>
          <p:nvPr/>
        </p:nvPicPr>
        <p:blipFill>
          <a:blip r:embed="rId3">
            <a:alphaModFix/>
          </a:blip>
          <a:stretch>
            <a:fillRect/>
          </a:stretch>
        </p:blipFill>
        <p:spPr>
          <a:xfrm>
            <a:off x="905550" y="1834050"/>
            <a:ext cx="6984200" cy="2049800"/>
          </a:xfrm>
          <a:prstGeom prst="rect">
            <a:avLst/>
          </a:prstGeom>
          <a:noFill/>
          <a:ln>
            <a:noFill/>
          </a:ln>
        </p:spPr>
      </p:pic>
      <p:sp>
        <p:nvSpPr>
          <p:cNvPr id="142" name="Google Shape;142;p18"/>
          <p:cNvSpPr txBox="1"/>
          <p:nvPr/>
        </p:nvSpPr>
        <p:spPr>
          <a:xfrm>
            <a:off x="1009075" y="4149450"/>
            <a:ext cx="73134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500"/>
              </a:spcAft>
              <a:buNone/>
            </a:pPr>
            <a:r>
              <a:rPr lang="en-US" sz="1300">
                <a:solidFill>
                  <a:schemeClr val="dk1"/>
                </a:solidFill>
                <a:highlight>
                  <a:srgbClr val="F7F7F7"/>
                </a:highlight>
                <a:latin typeface="Times New Roman"/>
                <a:ea typeface="Times New Roman"/>
                <a:cs typeface="Times New Roman"/>
                <a:sym typeface="Times New Roman"/>
              </a:rPr>
              <a:t>we have </a:t>
            </a:r>
            <a:r>
              <a:rPr lang="en-US" sz="1300">
                <a:solidFill>
                  <a:schemeClr val="dk1"/>
                </a:solidFill>
                <a:highlight>
                  <a:srgbClr val="F7F7F7"/>
                </a:highlight>
                <a:latin typeface="Times New Roman"/>
                <a:ea typeface="Times New Roman"/>
                <a:cs typeface="Times New Roman"/>
                <a:sym typeface="Times New Roman"/>
              </a:rPr>
              <a:t>26% of churn customer who are senior citizens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eb4979b094_0_43"/>
          <p:cNvSpPr txBox="1"/>
          <p:nvPr>
            <p:ph type="ctrTitle"/>
          </p:nvPr>
        </p:nvSpPr>
        <p:spPr>
          <a:xfrm>
            <a:off x="821750" y="303367"/>
            <a:ext cx="75006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Questions</a:t>
            </a:r>
            <a:endParaRPr/>
          </a:p>
        </p:txBody>
      </p:sp>
      <p:sp>
        <p:nvSpPr>
          <p:cNvPr id="148" name="Google Shape;148;geb4979b094_0_43"/>
          <p:cNvSpPr txBox="1"/>
          <p:nvPr/>
        </p:nvSpPr>
        <p:spPr>
          <a:xfrm>
            <a:off x="821750" y="920650"/>
            <a:ext cx="80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49" name="Google Shape;149;geb4979b094_0_43"/>
          <p:cNvSpPr txBox="1"/>
          <p:nvPr/>
        </p:nvSpPr>
        <p:spPr>
          <a:xfrm>
            <a:off x="821750" y="1404350"/>
            <a:ext cx="418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a.Customer demographics like gender</a:t>
            </a:r>
            <a:endParaRPr sz="1200">
              <a:latin typeface="Times New Roman"/>
              <a:ea typeface="Times New Roman"/>
              <a:cs typeface="Times New Roman"/>
              <a:sym typeface="Times New Roman"/>
            </a:endParaRPr>
          </a:p>
        </p:txBody>
      </p:sp>
      <p:pic>
        <p:nvPicPr>
          <p:cNvPr id="150" name="Google Shape;150;geb4979b094_0_43"/>
          <p:cNvPicPr preferRelativeResize="0"/>
          <p:nvPr/>
        </p:nvPicPr>
        <p:blipFill>
          <a:blip r:embed="rId3">
            <a:alphaModFix/>
          </a:blip>
          <a:stretch>
            <a:fillRect/>
          </a:stretch>
        </p:blipFill>
        <p:spPr>
          <a:xfrm>
            <a:off x="1246600" y="1748900"/>
            <a:ext cx="6285325" cy="2087550"/>
          </a:xfrm>
          <a:prstGeom prst="rect">
            <a:avLst/>
          </a:prstGeom>
          <a:noFill/>
          <a:ln>
            <a:noFill/>
          </a:ln>
        </p:spPr>
      </p:pic>
      <p:sp>
        <p:nvSpPr>
          <p:cNvPr id="151" name="Google Shape;151;geb4979b094_0_43"/>
          <p:cNvSpPr txBox="1"/>
          <p:nvPr/>
        </p:nvSpPr>
        <p:spPr>
          <a:xfrm>
            <a:off x="1541175" y="4264500"/>
            <a:ext cx="72855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500"/>
              </a:spcAft>
              <a:buNone/>
            </a:pPr>
            <a:r>
              <a:rPr lang="en-US" sz="1300">
                <a:solidFill>
                  <a:schemeClr val="dk1"/>
                </a:solidFill>
                <a:highlight>
                  <a:srgbClr val="F7F7F7"/>
                </a:highlight>
                <a:latin typeface="Times New Roman"/>
                <a:ea typeface="Times New Roman"/>
                <a:cs typeface="Times New Roman"/>
                <a:sym typeface="Times New Roman"/>
              </a:rPr>
              <a:t>we have about </a:t>
            </a:r>
            <a:r>
              <a:rPr lang="en-US" sz="1300">
                <a:solidFill>
                  <a:schemeClr val="dk1"/>
                </a:solidFill>
                <a:highlight>
                  <a:srgbClr val="F7F7F7"/>
                </a:highlight>
                <a:latin typeface="Times New Roman"/>
                <a:ea typeface="Times New Roman"/>
                <a:cs typeface="Times New Roman"/>
                <a:sym typeface="Times New Roman"/>
              </a:rPr>
              <a:t>50% of men and 50% of women in churn customer.</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eb4979b094_0_73"/>
          <p:cNvSpPr txBox="1"/>
          <p:nvPr>
            <p:ph type="ctrTitle"/>
          </p:nvPr>
        </p:nvSpPr>
        <p:spPr>
          <a:xfrm>
            <a:off x="821750" y="303367"/>
            <a:ext cx="75006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Questions</a:t>
            </a:r>
            <a:endParaRPr/>
          </a:p>
        </p:txBody>
      </p:sp>
      <p:sp>
        <p:nvSpPr>
          <p:cNvPr id="157" name="Google Shape;157;geb4979b094_0_73"/>
          <p:cNvSpPr txBox="1"/>
          <p:nvPr/>
        </p:nvSpPr>
        <p:spPr>
          <a:xfrm>
            <a:off x="821750" y="920650"/>
            <a:ext cx="80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58" name="Google Shape;158;geb4979b094_0_73"/>
          <p:cNvSpPr txBox="1"/>
          <p:nvPr/>
        </p:nvSpPr>
        <p:spPr>
          <a:xfrm>
            <a:off x="821750" y="13208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b.Services used</a:t>
            </a:r>
            <a:endParaRPr sz="1200">
              <a:latin typeface="Times New Roman"/>
              <a:ea typeface="Times New Roman"/>
              <a:cs typeface="Times New Roman"/>
              <a:sym typeface="Times New Roman"/>
            </a:endParaRPr>
          </a:p>
        </p:txBody>
      </p:sp>
      <p:sp>
        <p:nvSpPr>
          <p:cNvPr id="159" name="Google Shape;159;geb4979b094_0_73"/>
          <p:cNvSpPr txBox="1"/>
          <p:nvPr/>
        </p:nvSpPr>
        <p:spPr>
          <a:xfrm>
            <a:off x="1581275" y="3708825"/>
            <a:ext cx="6825900" cy="116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b="1" lang="en-US" sz="1200">
                <a:solidFill>
                  <a:schemeClr val="dk1"/>
                </a:solidFill>
                <a:highlight>
                  <a:srgbClr val="F7F7F7"/>
                </a:highlight>
                <a:latin typeface="Times New Roman"/>
                <a:ea typeface="Times New Roman"/>
                <a:cs typeface="Times New Roman"/>
                <a:sym typeface="Times New Roman"/>
              </a:rPr>
              <a:t>-</a:t>
            </a:r>
            <a:r>
              <a:rPr lang="en-US" sz="1200">
                <a:solidFill>
                  <a:schemeClr val="dk1"/>
                </a:solidFill>
                <a:highlight>
                  <a:srgbClr val="F7F7F7"/>
                </a:highlight>
                <a:latin typeface="Times New Roman"/>
                <a:ea typeface="Times New Roman"/>
                <a:cs typeface="Times New Roman"/>
                <a:sym typeface="Times New Roman"/>
              </a:rPr>
              <a:t>70% use fiber optic internet, and only 6% of them do not sign up for the Internet.</a:t>
            </a:r>
            <a:endParaRPr sz="12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b="1" lang="en-US" sz="1200">
                <a:solidFill>
                  <a:schemeClr val="dk1"/>
                </a:solidFill>
                <a:highlight>
                  <a:srgbClr val="F7F7F7"/>
                </a:highlight>
                <a:latin typeface="Times New Roman"/>
                <a:ea typeface="Times New Roman"/>
                <a:cs typeface="Times New Roman"/>
                <a:sym typeface="Times New Roman"/>
              </a:rPr>
              <a:t>-</a:t>
            </a:r>
            <a:r>
              <a:rPr lang="en-US" sz="1200">
                <a:solidFill>
                  <a:schemeClr val="dk1"/>
                </a:solidFill>
                <a:highlight>
                  <a:srgbClr val="F7F7F7"/>
                </a:highlight>
                <a:latin typeface="Times New Roman"/>
                <a:ea typeface="Times New Roman"/>
                <a:cs typeface="Times New Roman"/>
                <a:sym typeface="Times New Roman"/>
              </a:rPr>
              <a:t>65-80% do not use additional internet services such as '</a:t>
            </a:r>
            <a:r>
              <a:rPr b="1" lang="en-US" sz="1200">
                <a:solidFill>
                  <a:schemeClr val="dk1"/>
                </a:solidFill>
                <a:highlight>
                  <a:srgbClr val="F7F7F7"/>
                </a:highlight>
                <a:latin typeface="Times New Roman"/>
                <a:ea typeface="Times New Roman"/>
                <a:cs typeface="Times New Roman"/>
                <a:sym typeface="Times New Roman"/>
              </a:rPr>
              <a:t>OnlineSecurity', 'OnlineBackup', 'DeviceProtection', and 'TechSupport'.</a:t>
            </a:r>
            <a:endParaRPr b="1" sz="12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600"/>
              </a:spcBef>
              <a:spcAft>
                <a:spcPts val="500"/>
              </a:spcAft>
              <a:buNone/>
            </a:pPr>
            <a:r>
              <a:rPr b="1" lang="en-US" sz="1200">
                <a:solidFill>
                  <a:schemeClr val="dk1"/>
                </a:solidFill>
                <a:highlight>
                  <a:srgbClr val="F7F7F7"/>
                </a:highlight>
                <a:latin typeface="Times New Roman"/>
                <a:ea typeface="Times New Roman"/>
                <a:cs typeface="Times New Roman"/>
                <a:sym typeface="Times New Roman"/>
              </a:rPr>
              <a:t>-</a:t>
            </a:r>
            <a:r>
              <a:rPr lang="en-US" sz="1200">
                <a:solidFill>
                  <a:schemeClr val="dk1"/>
                </a:solidFill>
                <a:highlight>
                  <a:srgbClr val="F7F7F7"/>
                </a:highlight>
                <a:latin typeface="Times New Roman"/>
                <a:ea typeface="Times New Roman"/>
                <a:cs typeface="Times New Roman"/>
                <a:sym typeface="Times New Roman"/>
              </a:rPr>
              <a:t>50% don’t use </a:t>
            </a:r>
            <a:r>
              <a:rPr b="1" lang="en-US" sz="1200">
                <a:solidFill>
                  <a:schemeClr val="dk1"/>
                </a:solidFill>
                <a:highlight>
                  <a:srgbClr val="F7F7F7"/>
                </a:highlight>
                <a:latin typeface="Times New Roman"/>
                <a:ea typeface="Times New Roman"/>
                <a:cs typeface="Times New Roman"/>
                <a:sym typeface="Times New Roman"/>
              </a:rPr>
              <a:t>Streaming movies/ Streaming</a:t>
            </a:r>
            <a:r>
              <a:rPr lang="en-US" sz="1200">
                <a:solidFill>
                  <a:schemeClr val="dk1"/>
                </a:solidFill>
                <a:highlight>
                  <a:srgbClr val="F7F7F7"/>
                </a:highlight>
                <a:latin typeface="Times New Roman"/>
                <a:ea typeface="Times New Roman"/>
                <a:cs typeface="Times New Roman"/>
                <a:sym typeface="Times New Roman"/>
              </a:rPr>
              <a:t> TV and 40% do.</a:t>
            </a:r>
            <a:endParaRPr sz="1200">
              <a:solidFill>
                <a:schemeClr val="dk1"/>
              </a:solidFill>
              <a:highlight>
                <a:srgbClr val="F7F7F7"/>
              </a:highlight>
              <a:latin typeface="Times New Roman"/>
              <a:ea typeface="Times New Roman"/>
              <a:cs typeface="Times New Roman"/>
              <a:sym typeface="Times New Roman"/>
            </a:endParaRPr>
          </a:p>
        </p:txBody>
      </p:sp>
      <p:pic>
        <p:nvPicPr>
          <p:cNvPr id="160" name="Google Shape;160;geb4979b094_0_73"/>
          <p:cNvPicPr preferRelativeResize="0"/>
          <p:nvPr/>
        </p:nvPicPr>
        <p:blipFill>
          <a:blip r:embed="rId3">
            <a:alphaModFix/>
          </a:blip>
          <a:stretch>
            <a:fillRect/>
          </a:stretch>
        </p:blipFill>
        <p:spPr>
          <a:xfrm>
            <a:off x="891938" y="1690150"/>
            <a:ext cx="7864526" cy="232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eb4979b094_0_87"/>
          <p:cNvSpPr txBox="1"/>
          <p:nvPr>
            <p:ph type="ctrTitle"/>
          </p:nvPr>
        </p:nvSpPr>
        <p:spPr>
          <a:xfrm>
            <a:off x="821750" y="303367"/>
            <a:ext cx="75006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Questions</a:t>
            </a:r>
            <a:endParaRPr/>
          </a:p>
        </p:txBody>
      </p:sp>
      <p:sp>
        <p:nvSpPr>
          <p:cNvPr id="166" name="Google Shape;166;geb4979b094_0_87"/>
          <p:cNvSpPr txBox="1"/>
          <p:nvPr/>
        </p:nvSpPr>
        <p:spPr>
          <a:xfrm>
            <a:off x="821750" y="920650"/>
            <a:ext cx="80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67" name="Google Shape;167;geb4979b094_0_87"/>
          <p:cNvSpPr txBox="1"/>
          <p:nvPr/>
        </p:nvSpPr>
        <p:spPr>
          <a:xfrm>
            <a:off x="821750" y="132085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chemeClr val="dk1"/>
                </a:solidFill>
                <a:highlight>
                  <a:srgbClr val="FFFFFF"/>
                </a:highlight>
              </a:rPr>
              <a:t>c.Billing information</a:t>
            </a:r>
            <a:endParaRPr/>
          </a:p>
        </p:txBody>
      </p:sp>
      <p:sp>
        <p:nvSpPr>
          <p:cNvPr id="168" name="Google Shape;168;geb4979b094_0_87"/>
          <p:cNvSpPr txBox="1"/>
          <p:nvPr/>
        </p:nvSpPr>
        <p:spPr>
          <a:xfrm>
            <a:off x="1272800" y="3937800"/>
            <a:ext cx="7613100" cy="65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n-US" sz="1200">
                <a:solidFill>
                  <a:schemeClr val="dk1"/>
                </a:solidFill>
                <a:highlight>
                  <a:srgbClr val="F7F7F7"/>
                </a:highlight>
                <a:latin typeface="Times New Roman"/>
                <a:ea typeface="Times New Roman"/>
                <a:cs typeface="Times New Roman"/>
                <a:sym typeface="Times New Roman"/>
              </a:rPr>
              <a:t>-43% of customers sign a Month-to-month contract/ 32% sign a Two year contract/ 25% sign a One year contract.</a:t>
            </a:r>
            <a:endParaRPr sz="12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600"/>
              </a:spcBef>
              <a:spcAft>
                <a:spcPts val="500"/>
              </a:spcAft>
              <a:buNone/>
            </a:pPr>
            <a:r>
              <a:rPr lang="en-US" sz="1200">
                <a:solidFill>
                  <a:schemeClr val="dk1"/>
                </a:solidFill>
                <a:highlight>
                  <a:srgbClr val="F7F7F7"/>
                </a:highlight>
                <a:latin typeface="Times New Roman"/>
                <a:ea typeface="Times New Roman"/>
                <a:cs typeface="Times New Roman"/>
                <a:sym typeface="Times New Roman"/>
              </a:rPr>
              <a:t>-74%</a:t>
            </a:r>
            <a:r>
              <a:rPr b="1" lang="en-US" sz="1200">
                <a:solidFill>
                  <a:schemeClr val="dk1"/>
                </a:solidFill>
                <a:highlight>
                  <a:srgbClr val="F7F7F7"/>
                </a:highlight>
                <a:latin typeface="Times New Roman"/>
                <a:ea typeface="Times New Roman"/>
                <a:cs typeface="Times New Roman"/>
                <a:sym typeface="Times New Roman"/>
              </a:rPr>
              <a:t> </a:t>
            </a:r>
            <a:r>
              <a:rPr lang="en-US" sz="1200">
                <a:solidFill>
                  <a:schemeClr val="dk1"/>
                </a:solidFill>
                <a:highlight>
                  <a:srgbClr val="F7F7F7"/>
                </a:highlight>
                <a:latin typeface="Times New Roman"/>
                <a:ea typeface="Times New Roman"/>
                <a:cs typeface="Times New Roman"/>
                <a:sym typeface="Times New Roman"/>
              </a:rPr>
              <a:t>adopt paperless billing.</a:t>
            </a:r>
            <a:endParaRPr/>
          </a:p>
        </p:txBody>
      </p:sp>
      <p:pic>
        <p:nvPicPr>
          <p:cNvPr id="169" name="Google Shape;169;geb4979b094_0_87"/>
          <p:cNvPicPr preferRelativeResize="0"/>
          <p:nvPr/>
        </p:nvPicPr>
        <p:blipFill>
          <a:blip r:embed="rId3">
            <a:alphaModFix/>
          </a:blip>
          <a:stretch>
            <a:fillRect/>
          </a:stretch>
        </p:blipFill>
        <p:spPr>
          <a:xfrm>
            <a:off x="821750" y="1667050"/>
            <a:ext cx="7677149" cy="227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eb4979b094_0_100"/>
          <p:cNvSpPr txBox="1"/>
          <p:nvPr>
            <p:ph type="ctrTitle"/>
          </p:nvPr>
        </p:nvSpPr>
        <p:spPr>
          <a:xfrm>
            <a:off x="821750" y="303367"/>
            <a:ext cx="75006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Questions</a:t>
            </a:r>
            <a:endParaRPr/>
          </a:p>
        </p:txBody>
      </p:sp>
      <p:sp>
        <p:nvSpPr>
          <p:cNvPr id="175" name="Google Shape;175;geb4979b094_0_100"/>
          <p:cNvSpPr txBox="1"/>
          <p:nvPr/>
        </p:nvSpPr>
        <p:spPr>
          <a:xfrm>
            <a:off x="821750" y="920650"/>
            <a:ext cx="8004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3-What services are typically purchased by customers who churned? Are any services especially helpful in retaining customers?</a:t>
            </a:r>
            <a:endParaRPr sz="1300">
              <a:solidFill>
                <a:schemeClr val="dk1"/>
              </a:solidFill>
              <a:highlight>
                <a:srgbClr val="FFFFFF"/>
              </a:highlight>
              <a:latin typeface="Times New Roman"/>
              <a:ea typeface="Times New Roman"/>
              <a:cs typeface="Times New Roman"/>
              <a:sym typeface="Times New Roman"/>
            </a:endParaRPr>
          </a:p>
        </p:txBody>
      </p:sp>
      <p:sp>
        <p:nvSpPr>
          <p:cNvPr id="176" name="Google Shape;176;geb4979b094_0_100"/>
          <p:cNvSpPr txBox="1"/>
          <p:nvPr/>
        </p:nvSpPr>
        <p:spPr>
          <a:xfrm>
            <a:off x="853775" y="3937800"/>
            <a:ext cx="7613100" cy="65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n-US" sz="1200">
                <a:solidFill>
                  <a:schemeClr val="dk1"/>
                </a:solidFill>
                <a:highlight>
                  <a:srgbClr val="F7F7F7"/>
                </a:highlight>
                <a:latin typeface="Times New Roman"/>
                <a:ea typeface="Times New Roman"/>
                <a:cs typeface="Times New Roman"/>
                <a:sym typeface="Times New Roman"/>
              </a:rPr>
              <a:t>-43% of customers sign a Month-to-month contract. 32% sign a Two year contract/ 25% sign a One year contract.</a:t>
            </a:r>
            <a:endParaRPr sz="12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600"/>
              </a:spcBef>
              <a:spcAft>
                <a:spcPts val="500"/>
              </a:spcAft>
              <a:buNone/>
            </a:pPr>
            <a:r>
              <a:rPr lang="en-US" sz="1200">
                <a:solidFill>
                  <a:schemeClr val="dk1"/>
                </a:solidFill>
                <a:highlight>
                  <a:srgbClr val="F7F7F7"/>
                </a:highlight>
                <a:latin typeface="Times New Roman"/>
                <a:ea typeface="Times New Roman"/>
                <a:cs typeface="Times New Roman"/>
                <a:sym typeface="Times New Roman"/>
              </a:rPr>
              <a:t>-74%</a:t>
            </a:r>
            <a:r>
              <a:rPr b="1" lang="en-US" sz="1200">
                <a:solidFill>
                  <a:schemeClr val="dk1"/>
                </a:solidFill>
                <a:highlight>
                  <a:srgbClr val="F7F7F7"/>
                </a:highlight>
                <a:latin typeface="Times New Roman"/>
                <a:ea typeface="Times New Roman"/>
                <a:cs typeface="Times New Roman"/>
                <a:sym typeface="Times New Roman"/>
              </a:rPr>
              <a:t> </a:t>
            </a:r>
            <a:r>
              <a:rPr lang="en-US" sz="1200">
                <a:solidFill>
                  <a:schemeClr val="dk1"/>
                </a:solidFill>
                <a:highlight>
                  <a:srgbClr val="F7F7F7"/>
                </a:highlight>
                <a:latin typeface="Times New Roman"/>
                <a:ea typeface="Times New Roman"/>
                <a:cs typeface="Times New Roman"/>
                <a:sym typeface="Times New Roman"/>
              </a:rPr>
              <a:t>adopt paperless billing.</a:t>
            </a:r>
            <a:endParaRPr/>
          </a:p>
        </p:txBody>
      </p:sp>
      <p:pic>
        <p:nvPicPr>
          <p:cNvPr id="177" name="Google Shape;177;geb4979b094_0_100"/>
          <p:cNvPicPr preferRelativeResize="0"/>
          <p:nvPr/>
        </p:nvPicPr>
        <p:blipFill>
          <a:blip r:embed="rId3">
            <a:alphaModFix/>
          </a:blip>
          <a:stretch>
            <a:fillRect/>
          </a:stretch>
        </p:blipFill>
        <p:spPr>
          <a:xfrm>
            <a:off x="1194225" y="1580025"/>
            <a:ext cx="6620549" cy="212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eb4979b094_0_115"/>
          <p:cNvSpPr txBox="1"/>
          <p:nvPr>
            <p:ph type="ctrTitle"/>
          </p:nvPr>
        </p:nvSpPr>
        <p:spPr>
          <a:xfrm>
            <a:off x="821750" y="303367"/>
            <a:ext cx="75006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Questions</a:t>
            </a:r>
            <a:endParaRPr/>
          </a:p>
        </p:txBody>
      </p:sp>
      <p:sp>
        <p:nvSpPr>
          <p:cNvPr id="183" name="Google Shape;183;geb4979b094_0_115"/>
          <p:cNvSpPr txBox="1"/>
          <p:nvPr/>
        </p:nvSpPr>
        <p:spPr>
          <a:xfrm>
            <a:off x="821750" y="920650"/>
            <a:ext cx="8004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4.How long will it take for the company to lose all its customers? Which demographics will they lose first?</a:t>
            </a:r>
            <a:endParaRPr sz="1300">
              <a:solidFill>
                <a:schemeClr val="dk1"/>
              </a:solidFill>
              <a:highlight>
                <a:srgbClr val="FFFFFF"/>
              </a:highlight>
              <a:latin typeface="Times New Roman"/>
              <a:ea typeface="Times New Roman"/>
              <a:cs typeface="Times New Roman"/>
              <a:sym typeface="Times New Roman"/>
            </a:endParaRPr>
          </a:p>
        </p:txBody>
      </p:sp>
      <p:sp>
        <p:nvSpPr>
          <p:cNvPr id="184" name="Google Shape;184;geb4979b094_0_115"/>
          <p:cNvSpPr txBox="1"/>
          <p:nvPr/>
        </p:nvSpPr>
        <p:spPr>
          <a:xfrm>
            <a:off x="821750" y="1440800"/>
            <a:ext cx="7596600" cy="255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Telco will lose all of its 7043 clients in around 4 months with the lost of 62.3 customers per day.</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Which demographics will they lose first?</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Based on our correlation graph previously made, we could identify that the groups with the following characteristics:</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-They are not dependent.</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-They don't have partners.</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-Senior citizen.</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dd24ee2225_2_1007"/>
          <p:cNvSpPr txBox="1"/>
          <p:nvPr/>
        </p:nvSpPr>
        <p:spPr>
          <a:xfrm>
            <a:off x="5667075" y="624475"/>
            <a:ext cx="3163800" cy="115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Aligning all that with the above analysis, we can draw some conclusion here for all 2 groups:</a:t>
            </a:r>
            <a:endParaRPr sz="1300">
              <a:solidFill>
                <a:schemeClr val="dk1"/>
              </a:solidFill>
              <a:highlight>
                <a:srgbClr val="F7F7F7"/>
              </a:highlight>
              <a:latin typeface="Times New Roman"/>
              <a:ea typeface="Times New Roman"/>
              <a:cs typeface="Times New Roman"/>
              <a:sym typeface="Times New Roman"/>
            </a:endParaRPr>
          </a:p>
          <a:p>
            <a:pPr indent="0" lvl="0" marL="0" marR="0" rtl="0" algn="l">
              <a:lnSpc>
                <a:spcPct val="150000"/>
              </a:lnSpc>
              <a:spcBef>
                <a:spcPts val="500"/>
              </a:spcBef>
              <a:spcAft>
                <a:spcPts val="0"/>
              </a:spcAft>
              <a:buNone/>
            </a:pPr>
            <a:r>
              <a:t/>
            </a:r>
            <a:endParaRPr>
              <a:solidFill>
                <a:srgbClr val="666666"/>
              </a:solidFill>
              <a:latin typeface="Tahoma"/>
              <a:ea typeface="Tahoma"/>
              <a:cs typeface="Tahoma"/>
              <a:sym typeface="Tahoma"/>
            </a:endParaRPr>
          </a:p>
        </p:txBody>
      </p:sp>
      <p:sp>
        <p:nvSpPr>
          <p:cNvPr id="190" name="Google Shape;190;gdd24ee2225_2_1007"/>
          <p:cNvSpPr txBox="1"/>
          <p:nvPr>
            <p:ph type="ctrTitle"/>
          </p:nvPr>
        </p:nvSpPr>
        <p:spPr>
          <a:xfrm>
            <a:off x="821750" y="303367"/>
            <a:ext cx="75006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a:solidFill>
                  <a:srgbClr val="1A1A1A"/>
                </a:solidFill>
              </a:rPr>
              <a:t> </a:t>
            </a:r>
            <a:r>
              <a:rPr b="1" lang="en-US">
                <a:solidFill>
                  <a:srgbClr val="1A1A1A"/>
                </a:solidFill>
              </a:rPr>
              <a:t>Discussion </a:t>
            </a:r>
            <a:endParaRPr b="1">
              <a:solidFill>
                <a:srgbClr val="1A1A1A"/>
              </a:solidFill>
            </a:endParaRPr>
          </a:p>
        </p:txBody>
      </p:sp>
      <p:pic>
        <p:nvPicPr>
          <p:cNvPr id="191" name="Google Shape;191;gdd24ee2225_2_1007"/>
          <p:cNvPicPr preferRelativeResize="0"/>
          <p:nvPr/>
        </p:nvPicPr>
        <p:blipFill>
          <a:blip r:embed="rId3">
            <a:alphaModFix/>
          </a:blip>
          <a:stretch>
            <a:fillRect/>
          </a:stretch>
        </p:blipFill>
        <p:spPr>
          <a:xfrm>
            <a:off x="722050" y="980750"/>
            <a:ext cx="4688025" cy="3785050"/>
          </a:xfrm>
          <a:prstGeom prst="rect">
            <a:avLst/>
          </a:prstGeom>
          <a:noFill/>
          <a:ln>
            <a:noFill/>
          </a:ln>
        </p:spPr>
      </p:pic>
      <p:sp>
        <p:nvSpPr>
          <p:cNvPr id="192" name="Google Shape;192;gdd24ee2225_2_1007"/>
          <p:cNvSpPr txBox="1"/>
          <p:nvPr/>
        </p:nvSpPr>
        <p:spPr>
          <a:xfrm>
            <a:off x="5748975" y="1654025"/>
            <a:ext cx="30000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500"/>
              </a:spcAft>
              <a:buNone/>
            </a:pPr>
            <a:r>
              <a:rPr b="1" lang="en-US" sz="1300">
                <a:solidFill>
                  <a:schemeClr val="dk1"/>
                </a:solidFill>
                <a:highlight>
                  <a:srgbClr val="F7F7F7"/>
                </a:highlight>
                <a:latin typeface="Times New Roman"/>
                <a:ea typeface="Times New Roman"/>
                <a:cs typeface="Times New Roman"/>
                <a:sym typeface="Times New Roman"/>
              </a:rPr>
              <a:t>THE LEAVING CUSTOMERS </a:t>
            </a:r>
            <a:endParaRPr b="1" sz="1300">
              <a:solidFill>
                <a:schemeClr val="dk1"/>
              </a:solidFill>
              <a:highlight>
                <a:srgbClr val="F7F7F7"/>
              </a:highlight>
              <a:latin typeface="Times New Roman"/>
              <a:ea typeface="Times New Roman"/>
              <a:cs typeface="Times New Roman"/>
              <a:sym typeface="Times New Roman"/>
            </a:endParaRPr>
          </a:p>
        </p:txBody>
      </p:sp>
      <p:sp>
        <p:nvSpPr>
          <p:cNvPr id="193" name="Google Shape;193;gdd24ee2225_2_1007"/>
          <p:cNvSpPr txBox="1"/>
          <p:nvPr/>
        </p:nvSpPr>
        <p:spPr>
          <a:xfrm>
            <a:off x="5748975" y="2150400"/>
            <a:ext cx="3000000" cy="2993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26.6% of customers in this sample left within the last month. Most of them have no partners or dependents. They usually use fiber optic internet, and they don’t sign up for additional services other than Streaming movies/Streaming TV.</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600"/>
              </a:spcBef>
              <a:spcAft>
                <a:spcPts val="500"/>
              </a:spcAft>
              <a:buNone/>
            </a:pPr>
            <a:r>
              <a:rPr lang="en-US" sz="1300">
                <a:solidFill>
                  <a:schemeClr val="dk1"/>
                </a:solidFill>
                <a:highlight>
                  <a:srgbClr val="F7F7F7"/>
                </a:highlight>
                <a:latin typeface="Times New Roman"/>
                <a:ea typeface="Times New Roman"/>
                <a:cs typeface="Times New Roman"/>
                <a:sym typeface="Times New Roman"/>
              </a:rPr>
              <a:t>Most of them sign a Month-to-month contract, and leave as soon as the contract expires. Paperless billing and electronic payment are supported by them, and their bills are usually higher than other customers.</a:t>
            </a:r>
            <a:endParaRPr sz="130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d80886873b_33_59"/>
          <p:cNvSpPr txBox="1"/>
          <p:nvPr>
            <p:ph type="title"/>
          </p:nvPr>
        </p:nvSpPr>
        <p:spPr>
          <a:xfrm>
            <a:off x="821750" y="303375"/>
            <a:ext cx="32892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Introduction</a:t>
            </a:r>
            <a:endParaRPr/>
          </a:p>
        </p:txBody>
      </p:sp>
      <p:sp>
        <p:nvSpPr>
          <p:cNvPr id="60" name="Google Shape;60;gd80886873b_33_59"/>
          <p:cNvSpPr txBox="1"/>
          <p:nvPr/>
        </p:nvSpPr>
        <p:spPr>
          <a:xfrm>
            <a:off x="3463950" y="2172725"/>
            <a:ext cx="5389500" cy="401377"/>
          </a:xfrm>
          <a:prstGeom prst="rect">
            <a:avLst/>
          </a:prstGeom>
          <a:noFill/>
          <a:ln>
            <a:noFill/>
          </a:ln>
        </p:spPr>
        <p:txBody>
          <a:bodyPr anchorCtr="0" anchor="t" bIns="0" lIns="0" spcFirstLastPara="1" rIns="0" wrap="square" tIns="8875">
            <a:spAutoFit/>
          </a:bodyPr>
          <a:lstStyle/>
          <a:p>
            <a:pPr indent="0" lvl="0" marL="0" marR="5080" rtl="0" algn="l">
              <a:lnSpc>
                <a:spcPct val="150000"/>
              </a:lnSpc>
              <a:spcBef>
                <a:spcPts val="0"/>
              </a:spcBef>
              <a:spcAft>
                <a:spcPts val="0"/>
              </a:spcAft>
              <a:buClr>
                <a:srgbClr val="000000"/>
              </a:buClr>
              <a:buSzPts val="1700"/>
              <a:buFont typeface="Arial"/>
              <a:buNone/>
            </a:pPr>
            <a:r>
              <a:t/>
            </a:r>
            <a:endParaRPr b="0" i="0" sz="1700" u="none" cap="none" strike="noStrike">
              <a:solidFill>
                <a:srgbClr val="595959"/>
              </a:solidFill>
              <a:latin typeface="Tahoma"/>
              <a:ea typeface="Tahoma"/>
              <a:cs typeface="Tahoma"/>
              <a:sym typeface="Tahoma"/>
            </a:endParaRPr>
          </a:p>
        </p:txBody>
      </p:sp>
      <p:sp>
        <p:nvSpPr>
          <p:cNvPr id="61" name="Google Shape;61;gd80886873b_33_59"/>
          <p:cNvSpPr/>
          <p:nvPr/>
        </p:nvSpPr>
        <p:spPr>
          <a:xfrm flipH="1" rot="10800000">
            <a:off x="4553282" y="1039880"/>
            <a:ext cx="164083" cy="81"/>
          </a:xfrm>
          <a:custGeom>
            <a:rect b="b" l="l" r="r" t="t"/>
            <a:pathLst>
              <a:path extrusionOk="0" fill="none" h="1" w="2017">
                <a:moveTo>
                  <a:pt x="0" y="1"/>
                </a:moveTo>
                <a:lnTo>
                  <a:pt x="2016" y="1"/>
                </a:ln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d80886873b_33_59"/>
          <p:cNvSpPr/>
          <p:nvPr/>
        </p:nvSpPr>
        <p:spPr>
          <a:xfrm>
            <a:off x="3821700" y="1371000"/>
            <a:ext cx="5144700" cy="328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u="none" cap="none" strike="noStrike">
                <a:solidFill>
                  <a:srgbClr val="000000"/>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SzPts val="1100"/>
              <a:buNone/>
            </a:pPr>
            <a:r>
              <a:rPr lang="en-US" sz="1700">
                <a:solidFill>
                  <a:schemeClr val="dk1"/>
                </a:solidFill>
                <a:latin typeface="Times New Roman"/>
                <a:ea typeface="Times New Roman"/>
                <a:cs typeface="Times New Roman"/>
                <a:sym typeface="Times New Roman"/>
              </a:rPr>
              <a:t>We are facing a leading company in the telecommunication market: "TELCO" which for years has not been able to find growth niches. TELCO is currently facing a massive disintegration of its customer base, which is turning more and more to other competitors.</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1100"/>
              <a:buNone/>
            </a:pPr>
            <a:r>
              <a:rPr lang="en-US" sz="1700">
                <a:solidFill>
                  <a:schemeClr val="dk1"/>
                </a:solidFill>
                <a:latin typeface="Times New Roman"/>
                <a:ea typeface="Times New Roman"/>
                <a:cs typeface="Times New Roman"/>
                <a:sym typeface="Times New Roman"/>
              </a:rPr>
              <a:t>TELCO asked us to help them with these tasks: </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1100"/>
              <a:buNone/>
            </a:pPr>
            <a:r>
              <a:rPr lang="en-US" sz="1700">
                <a:solidFill>
                  <a:schemeClr val="dk1"/>
                </a:solidFill>
                <a:latin typeface="Times New Roman"/>
                <a:ea typeface="Times New Roman"/>
                <a:cs typeface="Times New Roman"/>
                <a:sym typeface="Times New Roman"/>
              </a:rPr>
              <a:t>1. help them identify the types of customers who churn</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2. predict who of their current customers will churn next month.</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i="0" lang="en-US" u="none" cap="none" strike="noStrike">
                <a:solidFill>
                  <a:srgbClr val="000000"/>
                </a:solidFill>
                <a:latin typeface="Times New Roman"/>
                <a:ea typeface="Times New Roman"/>
                <a:cs typeface="Times New Roman"/>
                <a:sym typeface="Times New Roman"/>
              </a:rPr>
            </a:br>
            <a:endParaRPr i="0" u="none" cap="none" strike="noStrike">
              <a:solidFill>
                <a:srgbClr val="000000"/>
              </a:solidFill>
              <a:latin typeface="Times New Roman"/>
              <a:ea typeface="Times New Roman"/>
              <a:cs typeface="Times New Roman"/>
              <a:sym typeface="Times New Roman"/>
            </a:endParaRPr>
          </a:p>
        </p:txBody>
      </p:sp>
      <p:pic>
        <p:nvPicPr>
          <p:cNvPr id="63" name="Google Shape;63;gd80886873b_33_59"/>
          <p:cNvPicPr preferRelativeResize="0"/>
          <p:nvPr/>
        </p:nvPicPr>
        <p:blipFill>
          <a:blip r:embed="rId3">
            <a:alphaModFix/>
          </a:blip>
          <a:stretch>
            <a:fillRect/>
          </a:stretch>
        </p:blipFill>
        <p:spPr>
          <a:xfrm>
            <a:off x="628725" y="1713250"/>
            <a:ext cx="3086100" cy="221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eb4979b094_0_134"/>
          <p:cNvSpPr txBox="1"/>
          <p:nvPr>
            <p:ph type="ctrTitle"/>
          </p:nvPr>
        </p:nvSpPr>
        <p:spPr>
          <a:xfrm>
            <a:off x="722050" y="334592"/>
            <a:ext cx="75006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a:solidFill>
                  <a:srgbClr val="1A1A1A"/>
                </a:solidFill>
              </a:rPr>
              <a:t>Discussion </a:t>
            </a:r>
            <a:endParaRPr b="1">
              <a:solidFill>
                <a:srgbClr val="1A1A1A"/>
              </a:solidFill>
            </a:endParaRPr>
          </a:p>
        </p:txBody>
      </p:sp>
      <p:pic>
        <p:nvPicPr>
          <p:cNvPr id="199" name="Google Shape;199;geb4979b094_0_134"/>
          <p:cNvPicPr preferRelativeResize="0"/>
          <p:nvPr/>
        </p:nvPicPr>
        <p:blipFill>
          <a:blip r:embed="rId3">
            <a:alphaModFix/>
          </a:blip>
          <a:stretch>
            <a:fillRect/>
          </a:stretch>
        </p:blipFill>
        <p:spPr>
          <a:xfrm>
            <a:off x="722050" y="980750"/>
            <a:ext cx="4688025" cy="3785050"/>
          </a:xfrm>
          <a:prstGeom prst="rect">
            <a:avLst/>
          </a:prstGeom>
          <a:noFill/>
          <a:ln>
            <a:noFill/>
          </a:ln>
        </p:spPr>
      </p:pic>
      <p:sp>
        <p:nvSpPr>
          <p:cNvPr id="200" name="Google Shape;200;geb4979b094_0_134"/>
          <p:cNvSpPr txBox="1"/>
          <p:nvPr/>
        </p:nvSpPr>
        <p:spPr>
          <a:xfrm>
            <a:off x="5477025" y="672525"/>
            <a:ext cx="30000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500"/>
              </a:spcAft>
              <a:buNone/>
            </a:pPr>
            <a:r>
              <a:rPr b="1" lang="en-US" sz="1300">
                <a:solidFill>
                  <a:schemeClr val="dk1"/>
                </a:solidFill>
                <a:highlight>
                  <a:srgbClr val="F7F7F7"/>
                </a:highlight>
                <a:latin typeface="Times New Roman"/>
                <a:ea typeface="Times New Roman"/>
                <a:cs typeface="Times New Roman"/>
                <a:sym typeface="Times New Roman"/>
              </a:rPr>
              <a:t>THE STAYING CUSTOMERS</a:t>
            </a:r>
            <a:endParaRPr sz="1300"/>
          </a:p>
        </p:txBody>
      </p:sp>
      <p:sp>
        <p:nvSpPr>
          <p:cNvPr id="201" name="Google Shape;201;geb4979b094_0_134"/>
          <p:cNvSpPr txBox="1"/>
          <p:nvPr/>
        </p:nvSpPr>
        <p:spPr>
          <a:xfrm>
            <a:off x="5410075" y="1057425"/>
            <a:ext cx="3603900" cy="230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73.4% of the clients in this sample have stayed for the past month. </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Most of them do not spend much, monthly fees are concentrated at $20. (Range: $18-120).</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Most of them use DSL Internet (38%). 66% have no dependents. 53% Do not have a partner.</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600"/>
              </a:spcBef>
              <a:spcAft>
                <a:spcPts val="500"/>
              </a:spcAft>
              <a:buNone/>
            </a:pPr>
            <a:r>
              <a:t/>
            </a:r>
            <a:endParaRPr sz="130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eb4979b094_4_7"/>
          <p:cNvSpPr txBox="1"/>
          <p:nvPr/>
        </p:nvSpPr>
        <p:spPr>
          <a:xfrm>
            <a:off x="5748975" y="577675"/>
            <a:ext cx="3163800" cy="4542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SzPts val="1100"/>
              <a:buNone/>
            </a:pPr>
            <a:r>
              <a:rPr lang="en-US" sz="1300">
                <a:solidFill>
                  <a:schemeClr val="dk1"/>
                </a:solidFill>
                <a:highlight>
                  <a:srgbClr val="F7F7F7"/>
                </a:highlight>
                <a:latin typeface="Times New Roman"/>
                <a:ea typeface="Times New Roman"/>
                <a:cs typeface="Times New Roman"/>
                <a:sym typeface="Times New Roman"/>
              </a:rPr>
              <a:t>1- Better understand customers by establishing a very detailed profile of each of them, anticipate the evolution of their needs and thus adapt its loyalty policy.</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100"/>
              <a:buNone/>
            </a:pPr>
            <a:r>
              <a:rPr lang="en-US" sz="1300">
                <a:solidFill>
                  <a:schemeClr val="dk1"/>
                </a:solidFill>
                <a:highlight>
                  <a:srgbClr val="F7F7F7"/>
                </a:highlight>
                <a:latin typeface="Times New Roman"/>
                <a:ea typeface="Times New Roman"/>
                <a:cs typeface="Times New Roman"/>
                <a:sym typeface="Times New Roman"/>
              </a:rPr>
              <a:t>2-discover profitable niches requiring a specific marketing treatment.</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100"/>
              <a:buNone/>
            </a:pPr>
            <a:r>
              <a:rPr lang="en-US" sz="1300">
                <a:solidFill>
                  <a:schemeClr val="dk1"/>
                </a:solidFill>
                <a:highlight>
                  <a:srgbClr val="F7F7F7"/>
                </a:highlight>
                <a:latin typeface="Times New Roman"/>
                <a:ea typeface="Times New Roman"/>
                <a:cs typeface="Times New Roman"/>
                <a:sym typeface="Times New Roman"/>
              </a:rPr>
              <a:t>3- Optimize the adequacy of its offer to each profile: adapt its commercial policy and its pricing to the different customer profiles, adapt its distribution channels and its communication to the different profiles, optimize the impact and the profitability of the commercial offers.</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4-Predict which product will be bought by the client. </a:t>
            </a:r>
            <a:endParaRPr sz="1300">
              <a:solidFill>
                <a:schemeClr val="dk1"/>
              </a:solidFill>
              <a:highlight>
                <a:srgbClr val="F7F7F7"/>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a:solidFill>
                <a:srgbClr val="666666"/>
              </a:solidFill>
              <a:latin typeface="Tahoma"/>
              <a:ea typeface="Tahoma"/>
              <a:cs typeface="Tahoma"/>
              <a:sym typeface="Tahoma"/>
            </a:endParaRPr>
          </a:p>
        </p:txBody>
      </p:sp>
      <p:sp>
        <p:nvSpPr>
          <p:cNvPr id="207" name="Google Shape;207;geb4979b094_4_7"/>
          <p:cNvSpPr txBox="1"/>
          <p:nvPr>
            <p:ph type="ctrTitle"/>
          </p:nvPr>
        </p:nvSpPr>
        <p:spPr>
          <a:xfrm>
            <a:off x="722050" y="303375"/>
            <a:ext cx="76005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a:solidFill>
                  <a:srgbClr val="1A1A1A"/>
                </a:solidFill>
              </a:rPr>
              <a:t>        </a:t>
            </a:r>
            <a:r>
              <a:rPr b="1" lang="en-US">
                <a:solidFill>
                  <a:srgbClr val="1A1A1A"/>
                </a:solidFill>
              </a:rPr>
              <a:t>Proposal Solution 1</a:t>
            </a:r>
            <a:endParaRPr b="1">
              <a:solidFill>
                <a:srgbClr val="1A1A1A"/>
              </a:solidFill>
            </a:endParaRPr>
          </a:p>
        </p:txBody>
      </p:sp>
      <p:pic>
        <p:nvPicPr>
          <p:cNvPr id="208" name="Google Shape;208;geb4979b094_4_7"/>
          <p:cNvPicPr preferRelativeResize="0"/>
          <p:nvPr/>
        </p:nvPicPr>
        <p:blipFill>
          <a:blip r:embed="rId3">
            <a:alphaModFix/>
          </a:blip>
          <a:stretch>
            <a:fillRect/>
          </a:stretch>
        </p:blipFill>
        <p:spPr>
          <a:xfrm>
            <a:off x="722050" y="980750"/>
            <a:ext cx="4688025" cy="3785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821750" y="303367"/>
            <a:ext cx="50178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           Proposal solution 1</a:t>
            </a:r>
            <a:endParaRPr/>
          </a:p>
        </p:txBody>
      </p:sp>
      <p:sp>
        <p:nvSpPr>
          <p:cNvPr id="214" name="Google Shape;214;p5"/>
          <p:cNvSpPr txBox="1"/>
          <p:nvPr>
            <p:ph idx="1" type="body"/>
          </p:nvPr>
        </p:nvSpPr>
        <p:spPr>
          <a:xfrm>
            <a:off x="767254" y="1274061"/>
            <a:ext cx="7651500" cy="2290800"/>
          </a:xfrm>
          <a:prstGeom prst="rect">
            <a:avLst/>
          </a:prstGeom>
          <a:noFill/>
          <a:ln>
            <a:noFill/>
          </a:ln>
        </p:spPr>
        <p:txBody>
          <a:bodyPr anchorCtr="0" anchor="t" bIns="0" lIns="0" spcFirstLastPara="1" rIns="0" wrap="square" tIns="12700">
            <a:spAutoFit/>
          </a:bodyPr>
          <a:lstStyle/>
          <a:p>
            <a:pPr indent="0" lvl="0" marL="0" rtl="0" algn="l">
              <a:lnSpc>
                <a:spcPct val="150000"/>
              </a:lnSpc>
              <a:spcBef>
                <a:spcPts val="0"/>
              </a:spcBef>
              <a:spcAft>
                <a:spcPts val="0"/>
              </a:spcAft>
              <a:buClr>
                <a:schemeClr val="dk1"/>
              </a:buClr>
              <a:buSzPts val="1100"/>
              <a:buNone/>
            </a:pPr>
            <a:r>
              <a:t/>
            </a:r>
            <a:endParaRPr/>
          </a:p>
          <a:p>
            <a:pPr indent="0" lvl="0" marL="0" rtl="0" algn="l">
              <a:lnSpc>
                <a:spcPct val="150000"/>
              </a:lnSpc>
              <a:spcBef>
                <a:spcPts val="0"/>
              </a:spcBef>
              <a:spcAft>
                <a:spcPts val="0"/>
              </a:spcAft>
              <a:buClr>
                <a:schemeClr val="dk1"/>
              </a:buClr>
              <a:buSzPts val="1100"/>
              <a:buNone/>
            </a:pPr>
            <a:r>
              <a:t/>
            </a:r>
            <a:endParaRPr sz="1400">
              <a:solidFill>
                <a:srgbClr val="666666"/>
              </a:solidFill>
            </a:endParaRPr>
          </a:p>
          <a:p>
            <a:pPr indent="0" lvl="0" marL="0" rtl="0" algn="l">
              <a:lnSpc>
                <a:spcPct val="150000"/>
              </a:lnSpc>
              <a:spcBef>
                <a:spcPts val="0"/>
              </a:spcBef>
              <a:spcAft>
                <a:spcPts val="0"/>
              </a:spcAft>
              <a:buClr>
                <a:schemeClr val="dk1"/>
              </a:buClr>
              <a:buSzPts val="1100"/>
              <a:buNone/>
            </a:pPr>
            <a:r>
              <a:t/>
            </a:r>
            <a:endParaRPr sz="1400">
              <a:solidFill>
                <a:srgbClr val="666666"/>
              </a:solidFill>
            </a:endParaRPr>
          </a:p>
          <a:p>
            <a:pPr indent="0" lvl="0" marL="0" rtl="0" algn="l">
              <a:lnSpc>
                <a:spcPct val="150000"/>
              </a:lnSpc>
              <a:spcBef>
                <a:spcPts val="0"/>
              </a:spcBef>
              <a:spcAft>
                <a:spcPts val="0"/>
              </a:spcAft>
              <a:buClr>
                <a:schemeClr val="dk1"/>
              </a:buClr>
              <a:buSzPts val="1100"/>
              <a:buNone/>
            </a:pPr>
            <a:r>
              <a:t/>
            </a:r>
            <a:endParaRPr sz="1400">
              <a:solidFill>
                <a:srgbClr val="666666"/>
              </a:solidFill>
            </a:endParaRPr>
          </a:p>
          <a:p>
            <a:pPr indent="0" lvl="0" marL="0" rtl="0" algn="l">
              <a:lnSpc>
                <a:spcPct val="150000"/>
              </a:lnSpc>
              <a:spcBef>
                <a:spcPts val="0"/>
              </a:spcBef>
              <a:spcAft>
                <a:spcPts val="0"/>
              </a:spcAft>
              <a:buClr>
                <a:schemeClr val="dk1"/>
              </a:buClr>
              <a:buSzPts val="1100"/>
              <a:buNone/>
            </a:pPr>
            <a:r>
              <a:t/>
            </a:r>
            <a:endParaRPr sz="1400">
              <a:solidFill>
                <a:srgbClr val="666666"/>
              </a:solidFill>
            </a:endParaRPr>
          </a:p>
          <a:p>
            <a:pPr indent="0" lvl="0" marL="0" rtl="0" algn="l">
              <a:lnSpc>
                <a:spcPct val="150000"/>
              </a:lnSpc>
              <a:spcBef>
                <a:spcPts val="0"/>
              </a:spcBef>
              <a:spcAft>
                <a:spcPts val="0"/>
              </a:spcAft>
              <a:buClr>
                <a:schemeClr val="dk1"/>
              </a:buClr>
              <a:buSzPts val="1100"/>
              <a:buNone/>
            </a:pPr>
            <a:r>
              <a:t/>
            </a:r>
            <a:endParaRPr>
              <a:solidFill>
                <a:srgbClr val="888888"/>
              </a:solidFill>
            </a:endParaRPr>
          </a:p>
          <a:p>
            <a:pPr indent="0" lvl="0" marL="0" rtl="0" algn="l">
              <a:lnSpc>
                <a:spcPct val="100000"/>
              </a:lnSpc>
              <a:spcBef>
                <a:spcPts val="0"/>
              </a:spcBef>
              <a:spcAft>
                <a:spcPts val="0"/>
              </a:spcAft>
              <a:buSzPts val="1400"/>
              <a:buNone/>
            </a:pPr>
            <a:r>
              <a:t/>
            </a:r>
            <a:endParaRPr>
              <a:solidFill>
                <a:srgbClr val="888888"/>
              </a:solidFill>
            </a:endParaRPr>
          </a:p>
        </p:txBody>
      </p:sp>
      <p:graphicFrame>
        <p:nvGraphicFramePr>
          <p:cNvPr id="215" name="Google Shape;215;p5"/>
          <p:cNvGraphicFramePr/>
          <p:nvPr/>
        </p:nvGraphicFramePr>
        <p:xfrm>
          <a:off x="1146831" y="2020186"/>
          <a:ext cx="3000000" cy="3000000"/>
        </p:xfrm>
        <a:graphic>
          <a:graphicData uri="http://schemas.openxmlformats.org/drawingml/2006/table">
            <a:tbl>
              <a:tblPr bandRow="1" firstRow="1">
                <a:noFill/>
                <a:tableStyleId>{99C10050-1BBA-46D7-98F8-C7EF68A2FC8F}</a:tableStyleId>
              </a:tblPr>
              <a:tblGrid>
                <a:gridCol w="3676950"/>
                <a:gridCol w="3699650"/>
              </a:tblGrid>
              <a:tr h="227150">
                <a:tc>
                  <a:txBody>
                    <a:bodyPr/>
                    <a:lstStyle/>
                    <a:p>
                      <a:pPr indent="0" lvl="0" marL="0" marR="0" rtl="0" algn="l">
                        <a:lnSpc>
                          <a:spcPct val="100000"/>
                        </a:lnSpc>
                        <a:spcBef>
                          <a:spcPts val="0"/>
                        </a:spcBef>
                        <a:spcAft>
                          <a:spcPts val="0"/>
                        </a:spcAft>
                        <a:buNone/>
                      </a:pPr>
                      <a:r>
                        <a:rPr lang="en-US" sz="1400" u="none" cap="none" strike="noStrike">
                          <a:solidFill>
                            <a:schemeClr val="lt1"/>
                          </a:solidFill>
                        </a:rPr>
                        <a:t>strengths</a:t>
                      </a:r>
                      <a:endParaRPr/>
                    </a:p>
                  </a:txBody>
                  <a:tcPr marT="45725" marB="45725" marR="91450" marL="91450">
                    <a:solidFill>
                      <a:schemeClr val="dk1"/>
                    </a:solidFill>
                  </a:tcPr>
                </a:tc>
                <a:tc>
                  <a:txBody>
                    <a:bodyPr/>
                    <a:lstStyle/>
                    <a:p>
                      <a:pPr indent="0" lvl="0" marL="0" marR="0" rtl="0" algn="l">
                        <a:lnSpc>
                          <a:spcPct val="100000"/>
                        </a:lnSpc>
                        <a:spcBef>
                          <a:spcPts val="0"/>
                        </a:spcBef>
                        <a:spcAft>
                          <a:spcPts val="0"/>
                        </a:spcAft>
                        <a:buNone/>
                      </a:pPr>
                      <a:r>
                        <a:rPr lang="en-US" sz="1400" u="none" cap="none" strike="noStrike"/>
                        <a:t>Weaknesses</a:t>
                      </a:r>
                      <a:endParaRPr/>
                    </a:p>
                  </a:txBody>
                  <a:tcPr marT="45725" marB="45725" marR="91450" marL="91450">
                    <a:solidFill>
                      <a:schemeClr val="dk1"/>
                    </a:solidFill>
                  </a:tcPr>
                </a:tc>
              </a:tr>
              <a:tr h="704175">
                <a:tc>
                  <a:txBody>
                    <a:bodyPr/>
                    <a:lstStyle/>
                    <a:p>
                      <a:pPr indent="-88900" lvl="0" marL="0" rtl="0" algn="l">
                        <a:spcBef>
                          <a:spcPts val="0"/>
                        </a:spcBef>
                        <a:spcAft>
                          <a:spcPts val="0"/>
                        </a:spcAft>
                        <a:buClr>
                          <a:schemeClr val="dk1"/>
                        </a:buClr>
                        <a:buSzPts val="1400"/>
                        <a:buChar char="-"/>
                      </a:pPr>
                      <a:r>
                        <a:rPr lang="en-US"/>
                        <a:t>Prevent early contract termination.</a:t>
                      </a:r>
                      <a:endParaRPr/>
                    </a:p>
                    <a:p>
                      <a:pPr indent="-88900" lvl="0" marL="0" rtl="0" algn="l">
                        <a:spcBef>
                          <a:spcPts val="0"/>
                        </a:spcBef>
                        <a:spcAft>
                          <a:spcPts val="0"/>
                        </a:spcAft>
                        <a:buClr>
                          <a:schemeClr val="dk1"/>
                        </a:buClr>
                        <a:buSzPts val="1400"/>
                        <a:buChar char="-"/>
                      </a:pPr>
                      <a:r>
                        <a:rPr lang="en-US"/>
                        <a:t> Discover the potential market.</a:t>
                      </a:r>
                      <a:endParaRPr/>
                    </a:p>
                    <a:p>
                      <a:pPr indent="-88900" lvl="0" marL="0" rtl="0" algn="l">
                        <a:spcBef>
                          <a:spcPts val="0"/>
                        </a:spcBef>
                        <a:spcAft>
                          <a:spcPts val="0"/>
                        </a:spcAft>
                        <a:buClr>
                          <a:schemeClr val="dk1"/>
                        </a:buClr>
                        <a:buSzPts val="1400"/>
                        <a:buChar char="-"/>
                      </a:pPr>
                      <a:r>
                        <a:rPr lang="en-US"/>
                        <a:t> increase sale.</a:t>
                      </a:r>
                      <a:endParaRPr/>
                    </a:p>
                    <a:p>
                      <a:pPr indent="0" lvl="0" marL="457200" marR="0" rtl="0" algn="l">
                        <a:lnSpc>
                          <a:spcPct val="100000"/>
                        </a:lnSpc>
                        <a:spcBef>
                          <a:spcPts val="0"/>
                        </a:spcBef>
                        <a:spcAft>
                          <a:spcPts val="0"/>
                        </a:spcAft>
                        <a:buNone/>
                      </a:pPr>
                      <a:r>
                        <a:t/>
                      </a:r>
                      <a:endParaRPr/>
                    </a:p>
                  </a:txBody>
                  <a:tcPr marT="45725" marB="45725" marR="91450" marL="91450"/>
                </a:tc>
                <a:tc>
                  <a:txBody>
                    <a:bodyPr/>
                    <a:lstStyle/>
                    <a:p>
                      <a:pPr indent="-88900" lvl="0" marL="0" rtl="0" algn="l">
                        <a:spcBef>
                          <a:spcPts val="0"/>
                        </a:spcBef>
                        <a:spcAft>
                          <a:spcPts val="0"/>
                        </a:spcAft>
                        <a:buClr>
                          <a:schemeClr val="dk1"/>
                        </a:buClr>
                        <a:buSzPts val="1400"/>
                        <a:buChar char="-"/>
                      </a:pPr>
                      <a:r>
                        <a:rPr lang="en-US"/>
                        <a:t>The predictions will not be 100% accurate.</a:t>
                      </a:r>
                      <a:endParaRPr/>
                    </a:p>
                    <a:p>
                      <a:pPr indent="-88900" lvl="0" marL="0" rtl="0" algn="l">
                        <a:spcBef>
                          <a:spcPts val="0"/>
                        </a:spcBef>
                        <a:spcAft>
                          <a:spcPts val="0"/>
                        </a:spcAft>
                        <a:buClr>
                          <a:schemeClr val="dk1"/>
                        </a:buClr>
                        <a:buSzPts val="1400"/>
                        <a:buChar char="-"/>
                      </a:pPr>
                      <a:r>
                        <a:rPr lang="en-US"/>
                        <a:t> Our solutions will not be implemented in less than a month</a:t>
                      </a:r>
                      <a:endParaRPr/>
                    </a:p>
                  </a:txBody>
                  <a:tcPr marT="45725" marB="45725" marR="91450" marL="91450"/>
                </a:tc>
              </a:tr>
              <a:tr h="227150">
                <a:tc>
                  <a:txBody>
                    <a:bodyPr/>
                    <a:lstStyle/>
                    <a:p>
                      <a:pPr indent="0" lvl="0" marL="0" marR="0" rtl="0" algn="l">
                        <a:lnSpc>
                          <a:spcPct val="100000"/>
                        </a:lnSpc>
                        <a:spcBef>
                          <a:spcPts val="0"/>
                        </a:spcBef>
                        <a:spcAft>
                          <a:spcPts val="0"/>
                        </a:spcAft>
                        <a:buNone/>
                      </a:pPr>
                      <a:r>
                        <a:t/>
                      </a:r>
                      <a:endParaRPr/>
                    </a:p>
                  </a:txBody>
                  <a:tcPr marT="45725" marB="45725" marR="91450" marL="91450">
                    <a:solidFill>
                      <a:schemeClr val="dk1"/>
                    </a:solidFill>
                  </a:tcPr>
                </a:tc>
                <a:tc>
                  <a:txBody>
                    <a:bodyPr/>
                    <a:lstStyle/>
                    <a:p>
                      <a:pPr indent="0" lvl="0" marL="0" marR="0" rtl="0" algn="l">
                        <a:lnSpc>
                          <a:spcPct val="100000"/>
                        </a:lnSpc>
                        <a:spcBef>
                          <a:spcPts val="0"/>
                        </a:spcBef>
                        <a:spcAft>
                          <a:spcPts val="0"/>
                        </a:spcAft>
                        <a:buNone/>
                      </a:pPr>
                      <a:r>
                        <a:t/>
                      </a:r>
                      <a:endParaRPr/>
                    </a:p>
                  </a:txBody>
                  <a:tcPr marT="45725" marB="45725" marR="91450" marL="91450">
                    <a:solidFill>
                      <a:schemeClr val="dk1"/>
                    </a:solidFill>
                  </a:tcPr>
                </a:tc>
              </a:tr>
              <a:tr h="386175">
                <a:tc>
                  <a:txBody>
                    <a:bodyPr/>
                    <a:lstStyle/>
                    <a:p>
                      <a:pPr indent="0" lvl="0" marL="4572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4572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pic>
        <p:nvPicPr>
          <p:cNvPr id="216" name="Google Shape;216;p5"/>
          <p:cNvPicPr preferRelativeResize="0"/>
          <p:nvPr/>
        </p:nvPicPr>
        <p:blipFill>
          <a:blip r:embed="rId3">
            <a:alphaModFix/>
          </a:blip>
          <a:stretch>
            <a:fillRect/>
          </a:stretch>
        </p:blipFill>
        <p:spPr>
          <a:xfrm>
            <a:off x="767950" y="3269880"/>
            <a:ext cx="8134350" cy="1092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b4979b094_4_13"/>
          <p:cNvSpPr txBox="1"/>
          <p:nvPr/>
        </p:nvSpPr>
        <p:spPr>
          <a:xfrm>
            <a:off x="5748975" y="577675"/>
            <a:ext cx="3163800" cy="174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highlight>
                  <a:srgbClr val="F7F7F7"/>
                </a:highlight>
                <a:latin typeface="Times New Roman"/>
                <a:ea typeface="Times New Roman"/>
                <a:cs typeface="Times New Roman"/>
                <a:sym typeface="Times New Roman"/>
              </a:rPr>
              <a:t>For customers with high monthly fees, the company should try to provide additional services or attractive annual and semi-annual offers to reduce the churn rate.</a:t>
            </a:r>
            <a:endParaRPr sz="15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100"/>
              <a:buNone/>
            </a:pPr>
            <a:r>
              <a:t/>
            </a:r>
            <a:endParaRPr sz="1500">
              <a:solidFill>
                <a:schemeClr val="dk1"/>
              </a:solidFill>
              <a:highlight>
                <a:srgbClr val="F7F7F7"/>
              </a:highlight>
              <a:latin typeface="Times New Roman"/>
              <a:ea typeface="Times New Roman"/>
              <a:cs typeface="Times New Roman"/>
              <a:sym typeface="Times New Roman"/>
            </a:endParaRPr>
          </a:p>
        </p:txBody>
      </p:sp>
      <p:sp>
        <p:nvSpPr>
          <p:cNvPr id="222" name="Google Shape;222;geb4979b094_4_13"/>
          <p:cNvSpPr txBox="1"/>
          <p:nvPr>
            <p:ph type="ctrTitle"/>
          </p:nvPr>
        </p:nvSpPr>
        <p:spPr>
          <a:xfrm>
            <a:off x="821750" y="303375"/>
            <a:ext cx="48660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a:solidFill>
                  <a:srgbClr val="1A1A1A"/>
                </a:solidFill>
              </a:rPr>
              <a:t>        </a:t>
            </a:r>
            <a:r>
              <a:rPr b="1" lang="en-US">
                <a:solidFill>
                  <a:srgbClr val="1A1A1A"/>
                </a:solidFill>
              </a:rPr>
              <a:t>Proposal Solution 2</a:t>
            </a:r>
            <a:endParaRPr b="1">
              <a:solidFill>
                <a:srgbClr val="1A1A1A"/>
              </a:solidFill>
            </a:endParaRPr>
          </a:p>
        </p:txBody>
      </p:sp>
      <p:pic>
        <p:nvPicPr>
          <p:cNvPr id="223" name="Google Shape;223;geb4979b094_4_13"/>
          <p:cNvPicPr preferRelativeResize="0"/>
          <p:nvPr/>
        </p:nvPicPr>
        <p:blipFill>
          <a:blip r:embed="rId3">
            <a:alphaModFix/>
          </a:blip>
          <a:stretch>
            <a:fillRect/>
          </a:stretch>
        </p:blipFill>
        <p:spPr>
          <a:xfrm>
            <a:off x="722050" y="980750"/>
            <a:ext cx="4688025" cy="3785050"/>
          </a:xfrm>
          <a:prstGeom prst="rect">
            <a:avLst/>
          </a:prstGeom>
          <a:noFill/>
          <a:ln>
            <a:noFill/>
          </a:ln>
        </p:spPr>
      </p:pic>
      <p:sp>
        <p:nvSpPr>
          <p:cNvPr id="224" name="Google Shape;224;geb4979b094_4_13"/>
          <p:cNvSpPr txBox="1"/>
          <p:nvPr/>
        </p:nvSpPr>
        <p:spPr>
          <a:xfrm>
            <a:off x="5748975" y="2189775"/>
            <a:ext cx="3395100" cy="2866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US" sz="1300" u="sng">
                <a:highlight>
                  <a:srgbClr val="F7F7F7"/>
                </a:highlight>
                <a:latin typeface="Times New Roman"/>
                <a:ea typeface="Times New Roman"/>
                <a:cs typeface="Times New Roman"/>
                <a:sym typeface="Times New Roman"/>
              </a:rPr>
              <a:t>Strength of the solution</a:t>
            </a:r>
            <a:endParaRPr sz="1300" u="sng">
              <a:highlight>
                <a:srgbClr val="F7F7F7"/>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This will decrease the intensity of the rivalry between the competitors.</a:t>
            </a:r>
            <a:endParaRPr sz="1300">
              <a:highlight>
                <a:srgbClr val="F7F7F7"/>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This will increase the bargaining power of customers.</a:t>
            </a:r>
            <a:endParaRPr sz="1300">
              <a:highlight>
                <a:srgbClr val="F7F7F7"/>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Much higher demand for service</a:t>
            </a:r>
            <a:endParaRPr sz="1300">
              <a:highlight>
                <a:srgbClr val="F7F7F7"/>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300">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300" u="sng">
                <a:highlight>
                  <a:srgbClr val="F7F7F7"/>
                </a:highlight>
                <a:latin typeface="Times New Roman"/>
                <a:ea typeface="Times New Roman"/>
                <a:cs typeface="Times New Roman"/>
                <a:sym typeface="Times New Roman"/>
              </a:rPr>
              <a:t>Weaknesses of the solution</a:t>
            </a:r>
            <a:endParaRPr b="1" sz="1300">
              <a:highlight>
                <a:srgbClr val="F7F7F7"/>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Risk of lower profits for the company.</a:t>
            </a:r>
            <a:endParaRPr sz="1300">
              <a:highlight>
                <a:srgbClr val="F7F7F7"/>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Risk of increased operating costs for TELCO. Costs that we cannot yet evaluate due to lack of internal information.</a:t>
            </a:r>
            <a:endParaRPr sz="1300">
              <a:highlight>
                <a:srgbClr val="F7F7F7"/>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300">
              <a:highlight>
                <a:srgbClr val="F7F7F7"/>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821750" y="134034"/>
            <a:ext cx="75006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solidFill>
                  <a:schemeClr val="dk1"/>
                </a:solidFill>
              </a:rPr>
              <a:t> </a:t>
            </a:r>
            <a:r>
              <a:rPr lang="en-US" sz="1600">
                <a:solidFill>
                  <a:schemeClr val="dk1"/>
                </a:solidFill>
              </a:rPr>
              <a:t>5 -Recommandation</a:t>
            </a:r>
            <a:endParaRPr sz="1600">
              <a:solidFill>
                <a:schemeClr val="dk1"/>
              </a:solidFill>
            </a:endParaRPr>
          </a:p>
        </p:txBody>
      </p:sp>
      <p:sp>
        <p:nvSpPr>
          <p:cNvPr id="230" name="Google Shape;230;p24"/>
          <p:cNvSpPr txBox="1"/>
          <p:nvPr/>
        </p:nvSpPr>
        <p:spPr>
          <a:xfrm>
            <a:off x="749000" y="811400"/>
            <a:ext cx="8140200" cy="2685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300" u="sng">
                <a:solidFill>
                  <a:schemeClr val="dk1"/>
                </a:solidFill>
                <a:highlight>
                  <a:srgbClr val="F7F7F7"/>
                </a:highlight>
                <a:latin typeface="Times New Roman"/>
                <a:ea typeface="Times New Roman"/>
                <a:cs typeface="Times New Roman"/>
                <a:sym typeface="Times New Roman"/>
              </a:rPr>
              <a:t>How to face them?</a:t>
            </a:r>
            <a:endParaRPr sz="1300" u="sng">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Short term: Reward customers for their loyalty and mitigate their dissatisfaction through the use of an automated gift.</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Pricing strategies could also be used, for example, once customers have made more than 4 customer service calls during the term of their contract, a discount could be offered on their next bill to dissipate customer dissatisfaction and show empathy and recognition of the customer experience.</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A personalized and friendly email could also be sent to the customer, acknowledging the issues the customer had by notifying them of a reward and/or discount on the next bill.</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For this we need to conduct a satisfaction survey.</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Build a machine learning model.</a:t>
            </a:r>
            <a:endParaRPr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This last part, machine learning will be further developed in deliverable part 2.</a:t>
            </a:r>
            <a:endParaRPr sz="130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ctrTitle"/>
          </p:nvPr>
        </p:nvSpPr>
        <p:spPr>
          <a:xfrm>
            <a:off x="821750" y="303367"/>
            <a:ext cx="7500499" cy="42164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References &amp; Appendices </a:t>
            </a:r>
            <a:endParaRPr/>
          </a:p>
        </p:txBody>
      </p:sp>
      <p:sp>
        <p:nvSpPr>
          <p:cNvPr id="236" name="Google Shape;236;p25"/>
          <p:cNvSpPr txBox="1"/>
          <p:nvPr/>
        </p:nvSpPr>
        <p:spPr>
          <a:xfrm>
            <a:off x="915450" y="1217125"/>
            <a:ext cx="7770900" cy="2225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300">
                <a:solidFill>
                  <a:schemeClr val="dk1"/>
                </a:solidFill>
                <a:highlight>
                  <a:srgbClr val="F7F7F7"/>
                </a:highlight>
                <a:latin typeface="Times New Roman"/>
                <a:ea typeface="Times New Roman"/>
                <a:cs typeface="Times New Roman"/>
                <a:sym typeface="Times New Roman"/>
              </a:rPr>
              <a:t>1- </a:t>
            </a:r>
            <a:r>
              <a:rPr b="1" lang="en-US" sz="1300" u="sng">
                <a:solidFill>
                  <a:srgbClr val="1155CC"/>
                </a:solidFill>
                <a:highlight>
                  <a:srgbClr val="F7F7F7"/>
                </a:highlight>
                <a:latin typeface="Times New Roman"/>
                <a:ea typeface="Times New Roman"/>
                <a:cs typeface="Times New Roman"/>
                <a:sym typeface="Times New Roman"/>
                <a:hlinkClick r:id="rId3">
                  <a:extLst>
                    <a:ext uri="{A12FA001-AC4F-418D-AE19-62706E023703}">
                      <ahyp:hlinkClr val="tx"/>
                    </a:ext>
                  </a:extLst>
                </a:hlinkClick>
              </a:rPr>
              <a:t>https://www.kaggle.com/blastchar/telco-customer-churn/data</a:t>
            </a:r>
            <a:endParaRPr b="1"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300">
                <a:solidFill>
                  <a:schemeClr val="dk1"/>
                </a:solidFill>
                <a:highlight>
                  <a:srgbClr val="F7F7F7"/>
                </a:highlight>
                <a:latin typeface="Times New Roman"/>
                <a:ea typeface="Times New Roman"/>
                <a:cs typeface="Times New Roman"/>
                <a:sym typeface="Times New Roman"/>
              </a:rPr>
              <a:t>2-</a:t>
            </a:r>
            <a:r>
              <a:rPr b="1" lang="en-US" sz="1300" u="sng">
                <a:solidFill>
                  <a:srgbClr val="1155CC"/>
                </a:solidFill>
                <a:highlight>
                  <a:srgbClr val="F7F7F7"/>
                </a:highlight>
                <a:latin typeface="Times New Roman"/>
                <a:ea typeface="Times New Roman"/>
                <a:cs typeface="Times New Roman"/>
                <a:sym typeface="Times New Roman"/>
                <a:hlinkClick r:id="rId4">
                  <a:extLst>
                    <a:ext uri="{A12FA001-AC4F-418D-AE19-62706E023703}">
                      <ahyp:hlinkClr val="tx"/>
                    </a:ext>
                  </a:extLst>
                </a:hlinkClick>
              </a:rPr>
              <a:t>https://courses.ayitianalytics.org/courses/take/business-analysis/pdfs/26869168-customer-churn-analysis</a:t>
            </a:r>
            <a:endParaRPr b="1"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300">
                <a:solidFill>
                  <a:schemeClr val="dk1"/>
                </a:solidFill>
                <a:highlight>
                  <a:srgbClr val="F7F7F7"/>
                </a:highlight>
                <a:latin typeface="Times New Roman"/>
                <a:ea typeface="Times New Roman"/>
                <a:cs typeface="Times New Roman"/>
                <a:sym typeface="Times New Roman"/>
              </a:rPr>
              <a:t>3-</a:t>
            </a:r>
            <a:r>
              <a:rPr b="1" lang="en-US" sz="1300" u="sng">
                <a:solidFill>
                  <a:srgbClr val="1155CC"/>
                </a:solidFill>
                <a:highlight>
                  <a:srgbClr val="F7F7F7"/>
                </a:highlight>
                <a:latin typeface="Times New Roman"/>
                <a:ea typeface="Times New Roman"/>
                <a:cs typeface="Times New Roman"/>
                <a:sym typeface="Times New Roman"/>
                <a:hlinkClick r:id="rId5">
                  <a:extLst>
                    <a:ext uri="{A12FA001-AC4F-418D-AE19-62706E023703}">
                      <ahyp:hlinkClr val="tx"/>
                    </a:ext>
                  </a:extLst>
                </a:hlinkClick>
              </a:rPr>
              <a:t>https://courses.cognitiveclass.ai/courses/course-v1:CognitiveClass+ML0101ENv3+2018/course/</a:t>
            </a:r>
            <a:endParaRPr b="1"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300">
                <a:solidFill>
                  <a:schemeClr val="dk1"/>
                </a:solidFill>
                <a:highlight>
                  <a:srgbClr val="F7F7F7"/>
                </a:highlight>
                <a:latin typeface="Times New Roman"/>
                <a:ea typeface="Times New Roman"/>
                <a:cs typeface="Times New Roman"/>
                <a:sym typeface="Times New Roman"/>
              </a:rPr>
              <a:t>4-</a:t>
            </a:r>
            <a:r>
              <a:rPr b="1" lang="en-US" sz="1300" u="sng">
                <a:solidFill>
                  <a:srgbClr val="1155CC"/>
                </a:solidFill>
                <a:highlight>
                  <a:srgbClr val="F7F7F7"/>
                </a:highlight>
                <a:latin typeface="Times New Roman"/>
                <a:ea typeface="Times New Roman"/>
                <a:cs typeface="Times New Roman"/>
                <a:sym typeface="Times New Roman"/>
                <a:hlinkClick r:id="rId6">
                  <a:extLst>
                    <a:ext uri="{A12FA001-AC4F-418D-AE19-62706E023703}">
                      <ahyp:hlinkClr val="tx"/>
                    </a:ext>
                  </a:extLst>
                </a:hlinkClick>
              </a:rPr>
              <a:t>https://courses.cognitiveclass.ai/courses/course-v1:CognitiveClass+DA0101EN+2017/course/</a:t>
            </a:r>
            <a:endParaRPr b="1"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300">
              <a:solidFill>
                <a:schemeClr val="dk1"/>
              </a:solidFill>
              <a:highlight>
                <a:srgbClr val="F7F7F7"/>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300">
                <a:solidFill>
                  <a:schemeClr val="dk1"/>
                </a:solidFill>
                <a:highlight>
                  <a:srgbClr val="F7F7F7"/>
                </a:highlight>
                <a:latin typeface="Times New Roman"/>
                <a:ea typeface="Times New Roman"/>
                <a:cs typeface="Times New Roman"/>
                <a:sym typeface="Times New Roman"/>
              </a:rPr>
              <a:t>5-https://github.com/ChasnickDesir1995/Churn-Customer-Analysis.git</a:t>
            </a:r>
            <a:endParaRPr b="1" sz="130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
          <p:cNvSpPr txBox="1"/>
          <p:nvPr/>
        </p:nvSpPr>
        <p:spPr>
          <a:xfrm>
            <a:off x="821750" y="303367"/>
            <a:ext cx="40869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rebuchet MS"/>
              <a:ea typeface="Trebuchet MS"/>
              <a:cs typeface="Trebuchet MS"/>
              <a:sym typeface="Trebuchet MS"/>
            </a:endParaRPr>
          </a:p>
        </p:txBody>
      </p:sp>
      <p:sp>
        <p:nvSpPr>
          <p:cNvPr id="242" name="Google Shape;242;p6"/>
          <p:cNvSpPr txBox="1"/>
          <p:nvPr/>
        </p:nvSpPr>
        <p:spPr>
          <a:xfrm>
            <a:off x="2566350" y="1898477"/>
            <a:ext cx="3858900" cy="1635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444444"/>
              </a:solidFill>
              <a:latin typeface="Tahoma"/>
              <a:ea typeface="Tahoma"/>
              <a:cs typeface="Tahoma"/>
              <a:sym typeface="Tahoma"/>
            </a:endParaRPr>
          </a:p>
          <a:p>
            <a:pPr indent="0" lvl="0" marL="0" marR="0" rtl="0" algn="ctr">
              <a:lnSpc>
                <a:spcPct val="115000"/>
              </a:lnSpc>
              <a:spcBef>
                <a:spcPts val="0"/>
              </a:spcBef>
              <a:spcAft>
                <a:spcPts val="0"/>
              </a:spcAft>
              <a:buClr>
                <a:srgbClr val="000000"/>
              </a:buClr>
              <a:buSzPts val="1700"/>
              <a:buFont typeface="Arial"/>
              <a:buNone/>
            </a:pPr>
            <a:r>
              <a:rPr b="1" lang="en-US" sz="1700">
                <a:solidFill>
                  <a:srgbClr val="595959"/>
                </a:solidFill>
                <a:latin typeface="Tahoma"/>
                <a:ea typeface="Tahoma"/>
                <a:cs typeface="Tahoma"/>
                <a:sym typeface="Tahoma"/>
              </a:rPr>
              <a:t>For more information about the project click on this link: </a:t>
            </a:r>
            <a:endParaRPr b="1" sz="1700">
              <a:solidFill>
                <a:srgbClr val="595959"/>
              </a:solidFill>
              <a:latin typeface="Tahoma"/>
              <a:ea typeface="Tahoma"/>
              <a:cs typeface="Tahoma"/>
              <a:sym typeface="Tahoma"/>
            </a:endParaRPr>
          </a:p>
          <a:p>
            <a:pPr indent="0" lvl="0" marL="0" marR="0" rtl="0" algn="ctr">
              <a:lnSpc>
                <a:spcPct val="115000"/>
              </a:lnSpc>
              <a:spcBef>
                <a:spcPts val="0"/>
              </a:spcBef>
              <a:spcAft>
                <a:spcPts val="0"/>
              </a:spcAft>
              <a:buClr>
                <a:srgbClr val="000000"/>
              </a:buClr>
              <a:buSzPts val="1700"/>
              <a:buFont typeface="Arial"/>
              <a:buNone/>
            </a:pPr>
            <a:r>
              <a:rPr lang="en-US" sz="1700">
                <a:solidFill>
                  <a:srgbClr val="595959"/>
                </a:solidFill>
                <a:latin typeface="Tahoma"/>
                <a:ea typeface="Tahoma"/>
                <a:cs typeface="Tahoma"/>
                <a:sym typeface="Tahoma"/>
              </a:rPr>
              <a:t>https://github.com/ChasnickDesir1995/Churn-Customer-Analysis.git</a:t>
            </a:r>
            <a:endParaRPr sz="1700">
              <a:solidFill>
                <a:srgbClr val="595959"/>
              </a:solidFill>
              <a:latin typeface="Tahoma"/>
              <a:ea typeface="Tahoma"/>
              <a:cs typeface="Tahoma"/>
              <a:sym typeface="Tahoma"/>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595959"/>
              </a:solidFill>
              <a:latin typeface="Tahoma"/>
              <a:ea typeface="Tahoma"/>
              <a:cs typeface="Tahoma"/>
              <a:sym typeface="Tahoma"/>
            </a:endParaRPr>
          </a:p>
        </p:txBody>
      </p:sp>
      <p:sp>
        <p:nvSpPr>
          <p:cNvPr id="243" name="Google Shape;243;p6"/>
          <p:cNvSpPr txBox="1"/>
          <p:nvPr/>
        </p:nvSpPr>
        <p:spPr>
          <a:xfrm>
            <a:off x="643800" y="387600"/>
            <a:ext cx="7704000" cy="1350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100"/>
              <a:buFont typeface="Arial"/>
              <a:buNone/>
            </a:pPr>
            <a:r>
              <a:rPr b="1" i="0" lang="en-US" sz="5100" u="none" cap="none" strike="noStrike">
                <a:solidFill>
                  <a:srgbClr val="1A9988"/>
                </a:solidFill>
                <a:latin typeface="Tahoma"/>
                <a:ea typeface="Tahoma"/>
                <a:cs typeface="Tahoma"/>
                <a:sym typeface="Tahoma"/>
              </a:rPr>
              <a:t>THANKS</a:t>
            </a:r>
            <a:endParaRPr b="1" i="0" sz="5100" u="none" cap="none" strike="noStrike">
              <a:solidFill>
                <a:srgbClr val="1A9988"/>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dd1c8d4f11_0_3"/>
          <p:cNvSpPr txBox="1"/>
          <p:nvPr>
            <p:ph type="ctrTitle"/>
          </p:nvPr>
        </p:nvSpPr>
        <p:spPr>
          <a:xfrm>
            <a:off x="821750" y="303367"/>
            <a:ext cx="7500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a:t>Problem</a:t>
            </a:r>
            <a:endParaRPr b="1"/>
          </a:p>
        </p:txBody>
      </p:sp>
      <p:sp>
        <p:nvSpPr>
          <p:cNvPr id="69" name="Google Shape;69;gdd1c8d4f11_0_3"/>
          <p:cNvSpPr txBox="1"/>
          <p:nvPr>
            <p:ph idx="1" type="subTitle"/>
          </p:nvPr>
        </p:nvSpPr>
        <p:spPr>
          <a:xfrm>
            <a:off x="1354400" y="1094100"/>
            <a:ext cx="6652200" cy="2955300"/>
          </a:xfrm>
          <a:prstGeom prst="rect">
            <a:avLst/>
          </a:prstGeom>
          <a:noFill/>
          <a:ln>
            <a:noFill/>
          </a:ln>
        </p:spPr>
        <p:txBody>
          <a:bodyPr anchorCtr="0" anchor="t" bIns="0" lIns="0" spcFirstLastPara="1" rIns="0" wrap="square" tIns="0">
            <a:spAutoFit/>
          </a:bodyPr>
          <a:lstStyle/>
          <a:p>
            <a:pPr indent="0" lvl="0" marL="228600" rtl="0" algn="l">
              <a:lnSpc>
                <a:spcPct val="100000"/>
              </a:lnSpc>
              <a:spcBef>
                <a:spcPts val="0"/>
              </a:spcBef>
              <a:spcAft>
                <a:spcPts val="0"/>
              </a:spcAft>
              <a:buClr>
                <a:schemeClr val="dk1"/>
              </a:buClr>
              <a:buSzPts val="1100"/>
              <a:buFont typeface="Arial"/>
              <a:buNone/>
            </a:pPr>
            <a:r>
              <a:rPr lang="en-US"/>
              <a:t>The leading company Telecom has a massive market share but is facing a major problem: "Its customers are increasingly turning to its competitors". </a:t>
            </a:r>
            <a:endParaRPr/>
          </a:p>
          <a:p>
            <a:pPr indent="0" lvl="0" marL="228600" rtl="0" algn="l">
              <a:spcBef>
                <a:spcPts val="0"/>
              </a:spcBef>
              <a:spcAft>
                <a:spcPts val="0"/>
              </a:spcAft>
              <a:buClr>
                <a:schemeClr val="dk1"/>
              </a:buClr>
              <a:buSzPts val="1100"/>
              <a:buFont typeface="Arial"/>
              <a:buNone/>
            </a:pPr>
            <a:r>
              <a:rPr lang="en-US"/>
              <a:t>The different stakeholders impacted by the problem are: </a:t>
            </a:r>
            <a:endParaRPr/>
          </a:p>
          <a:p>
            <a:pPr indent="0" lvl="0" marL="228600" rtl="0" algn="l">
              <a:spcBef>
                <a:spcPts val="0"/>
              </a:spcBef>
              <a:spcAft>
                <a:spcPts val="0"/>
              </a:spcAft>
              <a:buClr>
                <a:schemeClr val="dk1"/>
              </a:buClr>
              <a:buSzPts val="1100"/>
              <a:buFont typeface="Arial"/>
              <a:buNone/>
            </a:pPr>
            <a:r>
              <a:rPr lang="en-US"/>
              <a:t>the marketing team, the customer service team and the customers.</a:t>
            </a:r>
            <a:endParaRPr/>
          </a:p>
          <a:p>
            <a:pPr indent="0" lvl="0" marL="228600" rtl="0" algn="l">
              <a:lnSpc>
                <a:spcPct val="100000"/>
              </a:lnSpc>
              <a:spcBef>
                <a:spcPts val="0"/>
              </a:spcBef>
              <a:spcAft>
                <a:spcPts val="0"/>
              </a:spcAft>
              <a:buClr>
                <a:schemeClr val="dk1"/>
              </a:buClr>
              <a:buSzPts val="1100"/>
              <a:buFont typeface="Arial"/>
              <a:buNone/>
            </a:pPr>
            <a:r>
              <a:t/>
            </a:r>
            <a:endParaRPr/>
          </a:p>
          <a:p>
            <a:pPr indent="0" lvl="0" marL="228600" rtl="0" algn="l">
              <a:lnSpc>
                <a:spcPct val="100000"/>
              </a:lnSpc>
              <a:spcBef>
                <a:spcPts val="0"/>
              </a:spcBef>
              <a:spcAft>
                <a:spcPts val="0"/>
              </a:spcAft>
              <a:buSzPts val="1100"/>
              <a:buNone/>
            </a:pPr>
            <a:r>
              <a:rPr lang="en-US"/>
              <a:t>This problem is very important for the company because a company that loses customers can find itself deprived of its source of income and go bankrupt, this will have a direct impact on the profitability of the company given the complexity and severity of the threats it faces when it fails to retain its customers while offering them a better service</a:t>
            </a:r>
            <a:endParaRPr/>
          </a:p>
          <a:p>
            <a:pPr indent="0" lvl="0" marL="228600" rtl="0" algn="l">
              <a:lnSpc>
                <a:spcPct val="100000"/>
              </a:lnSpc>
              <a:spcBef>
                <a:spcPts val="0"/>
              </a:spcBef>
              <a:spcAft>
                <a:spcPts val="0"/>
              </a:spcAft>
              <a:buSzPts val="11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nvSpPr>
        <p:spPr>
          <a:xfrm>
            <a:off x="821750" y="303367"/>
            <a:ext cx="213995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1A1A1A"/>
                </a:solidFill>
                <a:latin typeface="Trebuchet MS"/>
                <a:ea typeface="Trebuchet MS"/>
                <a:cs typeface="Trebuchet MS"/>
                <a:sym typeface="Trebuchet MS"/>
              </a:rPr>
              <a:t>Methodology</a:t>
            </a:r>
            <a:endParaRPr b="0" i="0" sz="2600" u="none" cap="none" strike="noStrike">
              <a:solidFill>
                <a:srgbClr val="000000"/>
              </a:solidFill>
              <a:latin typeface="Trebuchet MS"/>
              <a:ea typeface="Trebuchet MS"/>
              <a:cs typeface="Trebuchet MS"/>
              <a:sym typeface="Trebuchet MS"/>
            </a:endParaRPr>
          </a:p>
        </p:txBody>
      </p:sp>
      <p:sp>
        <p:nvSpPr>
          <p:cNvPr id="75" name="Google Shape;75;p3"/>
          <p:cNvSpPr txBox="1"/>
          <p:nvPr/>
        </p:nvSpPr>
        <p:spPr>
          <a:xfrm>
            <a:off x="2862200" y="1019475"/>
            <a:ext cx="4638300" cy="4276500"/>
          </a:xfrm>
          <a:prstGeom prst="rect">
            <a:avLst/>
          </a:prstGeom>
          <a:noFill/>
          <a:ln>
            <a:noFill/>
          </a:ln>
        </p:spPr>
        <p:txBody>
          <a:bodyPr anchorCtr="0" anchor="t" bIns="0" lIns="0" spcFirstLastPara="1" rIns="0" wrap="square" tIns="12700">
            <a:spAutoFit/>
          </a:bodyPr>
          <a:lstStyle/>
          <a:p>
            <a:pPr indent="0" lvl="0" marL="0" marR="0" rtl="0" algn="l">
              <a:lnSpc>
                <a:spcPct val="150000"/>
              </a:lnSpc>
              <a:spcBef>
                <a:spcPts val="0"/>
              </a:spcBef>
              <a:spcAft>
                <a:spcPts val="0"/>
              </a:spcAft>
              <a:buClr>
                <a:schemeClr val="dk1"/>
              </a:buClr>
              <a:buSzPts val="1100"/>
              <a:buFont typeface="Arial"/>
              <a:buNone/>
            </a:pPr>
            <a:r>
              <a:t/>
            </a:r>
            <a:endParaRPr b="0" i="0" sz="1600" u="none" cap="none" strike="noStrike">
              <a:solidFill>
                <a:srgbClr val="595959"/>
              </a:solidFill>
              <a:latin typeface="Tahoma"/>
              <a:ea typeface="Tahoma"/>
              <a:cs typeface="Tahoma"/>
              <a:sym typeface="Tahoma"/>
            </a:endParaRPr>
          </a:p>
          <a:p>
            <a:pPr indent="-330200" lvl="0" marL="457200" marR="0" rtl="0" algn="l">
              <a:lnSpc>
                <a:spcPct val="150000"/>
              </a:lnSpc>
              <a:spcBef>
                <a:spcPts val="0"/>
              </a:spcBef>
              <a:spcAft>
                <a:spcPts val="0"/>
              </a:spcAft>
              <a:buClr>
                <a:srgbClr val="595959"/>
              </a:buClr>
              <a:buSzPts val="1600"/>
              <a:buFont typeface="Tahoma"/>
              <a:buChar char="❏"/>
            </a:pPr>
            <a:r>
              <a:rPr lang="en-US" sz="1600">
                <a:solidFill>
                  <a:srgbClr val="595959"/>
                </a:solidFill>
                <a:latin typeface="Tahoma"/>
                <a:ea typeface="Tahoma"/>
                <a:cs typeface="Tahoma"/>
                <a:sym typeface="Tahoma"/>
              </a:rPr>
              <a:t>A file of 7000 customers</a:t>
            </a:r>
            <a:endParaRPr/>
          </a:p>
          <a:p>
            <a:pPr indent="-330200" lvl="0" marL="457200" marR="0" rtl="0" algn="l">
              <a:lnSpc>
                <a:spcPct val="150000"/>
              </a:lnSpc>
              <a:spcBef>
                <a:spcPts val="0"/>
              </a:spcBef>
              <a:spcAft>
                <a:spcPts val="0"/>
              </a:spcAft>
              <a:buClr>
                <a:srgbClr val="595959"/>
              </a:buClr>
              <a:buSzPts val="1600"/>
              <a:buFont typeface="Tahoma"/>
              <a:buChar char="❏"/>
            </a:pPr>
            <a:r>
              <a:rPr b="0" i="0" lang="en-US" sz="1600" u="none" cap="none" strike="noStrike">
                <a:solidFill>
                  <a:srgbClr val="595959"/>
                </a:solidFill>
                <a:latin typeface="Tahoma"/>
                <a:ea typeface="Tahoma"/>
                <a:cs typeface="Tahoma"/>
                <a:sym typeface="Tahoma"/>
              </a:rPr>
              <a:t>Data processing using Python 3</a:t>
            </a:r>
            <a:endParaRPr/>
          </a:p>
          <a:p>
            <a:pPr indent="0" lvl="0" marL="127000" marR="0" rtl="0" algn="l">
              <a:lnSpc>
                <a:spcPct val="150000"/>
              </a:lnSpc>
              <a:spcBef>
                <a:spcPts val="0"/>
              </a:spcBef>
              <a:spcAft>
                <a:spcPts val="0"/>
              </a:spcAft>
              <a:buNone/>
            </a:pPr>
            <a:r>
              <a:rPr b="0" i="0" lang="en-US" sz="1600" u="none" cap="none" strike="noStrike">
                <a:solidFill>
                  <a:srgbClr val="595959"/>
                </a:solidFill>
                <a:latin typeface="Tahoma"/>
                <a:ea typeface="Tahoma"/>
                <a:cs typeface="Tahoma"/>
                <a:sym typeface="Tahoma"/>
              </a:rPr>
              <a:t>    - Cleaning Data with pandas</a:t>
            </a:r>
            <a:endParaRPr/>
          </a:p>
          <a:p>
            <a:pPr indent="0" lvl="0" marL="127000" marR="0" rtl="0" algn="l">
              <a:lnSpc>
                <a:spcPct val="150000"/>
              </a:lnSpc>
              <a:spcBef>
                <a:spcPts val="0"/>
              </a:spcBef>
              <a:spcAft>
                <a:spcPts val="0"/>
              </a:spcAft>
              <a:buNone/>
            </a:pPr>
            <a:r>
              <a:rPr b="0" i="0" lang="en-US" sz="1600" u="none" cap="none" strike="noStrike">
                <a:solidFill>
                  <a:srgbClr val="595959"/>
                </a:solidFill>
                <a:latin typeface="Tahoma"/>
                <a:ea typeface="Tahoma"/>
                <a:cs typeface="Tahoma"/>
                <a:sym typeface="Tahoma"/>
              </a:rPr>
              <a:t>    - Data transformation with Pandas/numpy</a:t>
            </a:r>
            <a:endParaRPr b="0" i="0" sz="1600" u="none" cap="none" strike="noStrike">
              <a:solidFill>
                <a:srgbClr val="595959"/>
              </a:solidFill>
              <a:latin typeface="Tahoma"/>
              <a:ea typeface="Tahoma"/>
              <a:cs typeface="Tahoma"/>
              <a:sym typeface="Tahoma"/>
            </a:endParaRPr>
          </a:p>
          <a:p>
            <a:pPr indent="0" lvl="0" marL="127000" marR="0" rtl="0" algn="l">
              <a:lnSpc>
                <a:spcPct val="150000"/>
              </a:lnSpc>
              <a:spcBef>
                <a:spcPts val="0"/>
              </a:spcBef>
              <a:spcAft>
                <a:spcPts val="0"/>
              </a:spcAft>
              <a:buNone/>
            </a:pPr>
            <a:r>
              <a:rPr b="0" i="0" lang="en-US" sz="1600" u="none" cap="none" strike="noStrike">
                <a:solidFill>
                  <a:srgbClr val="595959"/>
                </a:solidFill>
                <a:latin typeface="Tahoma"/>
                <a:ea typeface="Tahoma"/>
                <a:cs typeface="Tahoma"/>
                <a:sym typeface="Tahoma"/>
              </a:rPr>
              <a:t>    - </a:t>
            </a:r>
            <a:r>
              <a:rPr lang="en-US" sz="1600">
                <a:solidFill>
                  <a:srgbClr val="595959"/>
                </a:solidFill>
                <a:latin typeface="Tahoma"/>
                <a:ea typeface="Tahoma"/>
                <a:cs typeface="Tahoma"/>
                <a:sym typeface="Tahoma"/>
              </a:rPr>
              <a:t>Statistics</a:t>
            </a:r>
            <a:r>
              <a:rPr b="0" i="0" lang="en-US" sz="1600" u="none" cap="none" strike="noStrike">
                <a:solidFill>
                  <a:srgbClr val="595959"/>
                </a:solidFill>
                <a:latin typeface="Tahoma"/>
                <a:ea typeface="Tahoma"/>
                <a:cs typeface="Tahoma"/>
                <a:sym typeface="Tahoma"/>
              </a:rPr>
              <a:t> vi</a:t>
            </a:r>
            <a:r>
              <a:rPr lang="en-US" sz="1600">
                <a:solidFill>
                  <a:srgbClr val="595959"/>
                </a:solidFill>
                <a:latin typeface="Tahoma"/>
                <a:ea typeface="Tahoma"/>
                <a:cs typeface="Tahoma"/>
                <a:sym typeface="Tahoma"/>
              </a:rPr>
              <a:t>sualization </a:t>
            </a:r>
            <a:r>
              <a:rPr b="0" i="0" lang="en-US" sz="1600" u="none" cap="none" strike="noStrike">
                <a:solidFill>
                  <a:srgbClr val="595959"/>
                </a:solidFill>
                <a:latin typeface="Tahoma"/>
                <a:ea typeface="Tahoma"/>
                <a:cs typeface="Tahoma"/>
                <a:sym typeface="Tahoma"/>
              </a:rPr>
              <a:t>with</a:t>
            </a:r>
            <a:r>
              <a:rPr b="0" i="0" lang="en-US" sz="1600" u="none" cap="none" strike="noStrike">
                <a:solidFill>
                  <a:srgbClr val="595959"/>
                </a:solidFill>
                <a:latin typeface="Tahoma"/>
                <a:ea typeface="Tahoma"/>
                <a:cs typeface="Tahoma"/>
                <a:sym typeface="Tahoma"/>
              </a:rPr>
              <a:t>  </a:t>
            </a:r>
            <a:endParaRPr b="0" i="0" sz="1600" u="none" cap="none" strike="noStrike">
              <a:solidFill>
                <a:srgbClr val="595959"/>
              </a:solidFill>
              <a:latin typeface="Tahoma"/>
              <a:ea typeface="Tahoma"/>
              <a:cs typeface="Tahoma"/>
              <a:sym typeface="Tahoma"/>
            </a:endParaRPr>
          </a:p>
          <a:p>
            <a:pPr indent="0" lvl="0" marL="127000" marR="0" rtl="0" algn="l">
              <a:lnSpc>
                <a:spcPct val="150000"/>
              </a:lnSpc>
              <a:spcBef>
                <a:spcPts val="0"/>
              </a:spcBef>
              <a:spcAft>
                <a:spcPts val="0"/>
              </a:spcAft>
              <a:buNone/>
            </a:pPr>
            <a:r>
              <a:rPr lang="en-US" sz="1600">
                <a:solidFill>
                  <a:srgbClr val="595959"/>
                </a:solidFill>
                <a:latin typeface="Tahoma"/>
                <a:ea typeface="Tahoma"/>
                <a:cs typeface="Tahoma"/>
                <a:sym typeface="Tahoma"/>
              </a:rPr>
              <a:t>      </a:t>
            </a:r>
            <a:r>
              <a:rPr b="0" i="0" lang="en-US" sz="1600" u="none" cap="none" strike="noStrike">
                <a:solidFill>
                  <a:srgbClr val="595959"/>
                </a:solidFill>
                <a:latin typeface="Tahoma"/>
                <a:ea typeface="Tahoma"/>
                <a:cs typeface="Tahoma"/>
                <a:sym typeface="Tahoma"/>
              </a:rPr>
              <a:t> seaborn/matplotlib an</a:t>
            </a:r>
            <a:r>
              <a:rPr lang="en-US" sz="1600">
                <a:solidFill>
                  <a:srgbClr val="595959"/>
                </a:solidFill>
                <a:latin typeface="Tahoma"/>
                <a:ea typeface="Tahoma"/>
                <a:cs typeface="Tahoma"/>
                <a:sym typeface="Tahoma"/>
              </a:rPr>
              <a:t>d </a:t>
            </a:r>
            <a:r>
              <a:rPr lang="en-US" sz="1600">
                <a:solidFill>
                  <a:srgbClr val="595959"/>
                </a:solidFill>
                <a:latin typeface="Tahoma"/>
                <a:ea typeface="Tahoma"/>
                <a:cs typeface="Tahoma"/>
                <a:sym typeface="Tahoma"/>
              </a:rPr>
              <a:t>scipy.stats</a:t>
            </a:r>
            <a:endParaRPr sz="1600">
              <a:solidFill>
                <a:srgbClr val="595959"/>
              </a:solidFill>
              <a:latin typeface="Tahoma"/>
              <a:ea typeface="Tahoma"/>
              <a:cs typeface="Tahoma"/>
              <a:sym typeface="Tahoma"/>
            </a:endParaRPr>
          </a:p>
          <a:p>
            <a:pPr indent="-330200" lvl="0" marL="457200" marR="0" rtl="0" algn="l">
              <a:lnSpc>
                <a:spcPct val="150000"/>
              </a:lnSpc>
              <a:spcBef>
                <a:spcPts val="0"/>
              </a:spcBef>
              <a:spcAft>
                <a:spcPts val="0"/>
              </a:spcAft>
              <a:buClr>
                <a:srgbClr val="595959"/>
              </a:buClr>
              <a:buSzPts val="1600"/>
              <a:buFont typeface="Tahoma"/>
              <a:buChar char="❏"/>
            </a:pPr>
            <a:r>
              <a:rPr b="0" i="0" lang="en-US" sz="1600" u="none" cap="none" strike="noStrike">
                <a:solidFill>
                  <a:srgbClr val="595959"/>
                </a:solidFill>
                <a:latin typeface="Tahoma"/>
                <a:ea typeface="Tahoma"/>
                <a:cs typeface="Tahoma"/>
                <a:sym typeface="Tahoma"/>
              </a:rPr>
              <a:t>Results (Summary Statistics)</a:t>
            </a:r>
            <a:endParaRPr sz="1600">
              <a:solidFill>
                <a:srgbClr val="595959"/>
              </a:solidFill>
              <a:latin typeface="Tahoma"/>
              <a:ea typeface="Tahoma"/>
              <a:cs typeface="Tahoma"/>
              <a:sym typeface="Tahoma"/>
            </a:endParaRPr>
          </a:p>
          <a:p>
            <a:pPr indent="-330200" lvl="0" marL="457200" marR="0" rtl="0" algn="l">
              <a:lnSpc>
                <a:spcPct val="150000"/>
              </a:lnSpc>
              <a:spcBef>
                <a:spcPts val="0"/>
              </a:spcBef>
              <a:spcAft>
                <a:spcPts val="0"/>
              </a:spcAft>
              <a:buClr>
                <a:srgbClr val="595959"/>
              </a:buClr>
              <a:buSzPts val="1600"/>
              <a:buFont typeface="Tahoma"/>
              <a:buChar char="❏"/>
            </a:pPr>
            <a:r>
              <a:rPr b="0" i="0" lang="en-US" sz="1600" u="none" cap="none" strike="noStrike">
                <a:solidFill>
                  <a:srgbClr val="595959"/>
                </a:solidFill>
                <a:latin typeface="Tahoma"/>
                <a:ea typeface="Tahoma"/>
                <a:cs typeface="Tahoma"/>
                <a:sym typeface="Tahoma"/>
              </a:rPr>
              <a:t>Slideshow made by Microsoft powerpoint</a:t>
            </a:r>
            <a:endParaRPr b="0" i="0" sz="1600" u="none" cap="none" strike="noStrike">
              <a:solidFill>
                <a:srgbClr val="595959"/>
              </a:solidFill>
              <a:latin typeface="Tahoma"/>
              <a:ea typeface="Tahoma"/>
              <a:cs typeface="Tahoma"/>
              <a:sym typeface="Tahoma"/>
            </a:endParaRPr>
          </a:p>
          <a:p>
            <a:pPr indent="0" lvl="0" marL="457200" marR="0" rtl="0" algn="l">
              <a:lnSpc>
                <a:spcPct val="150000"/>
              </a:lnSpc>
              <a:spcBef>
                <a:spcPts val="0"/>
              </a:spcBef>
              <a:spcAft>
                <a:spcPts val="0"/>
              </a:spcAft>
              <a:buNone/>
            </a:pPr>
            <a:r>
              <a:t/>
            </a:r>
            <a:endParaRPr/>
          </a:p>
          <a:p>
            <a:pPr indent="0" lvl="0" marL="127000" marR="0" rtl="0" algn="l">
              <a:lnSpc>
                <a:spcPct val="150000"/>
              </a:lnSpc>
              <a:spcBef>
                <a:spcPts val="0"/>
              </a:spcBef>
              <a:spcAft>
                <a:spcPts val="0"/>
              </a:spcAft>
              <a:buNone/>
            </a:pPr>
            <a:r>
              <a:rPr b="0" i="0" lang="en-US" sz="1600" u="none" cap="none" strike="noStrike">
                <a:solidFill>
                  <a:srgbClr val="595959"/>
                </a:solidFill>
                <a:latin typeface="Tahoma"/>
                <a:ea typeface="Tahoma"/>
                <a:cs typeface="Tahoma"/>
                <a:sym typeface="Tahoma"/>
              </a:rPr>
              <a:t>    </a:t>
            </a:r>
            <a:endParaRPr/>
          </a:p>
          <a:p>
            <a:pPr indent="0" lvl="0" marL="127000" marR="0" rtl="0" algn="l">
              <a:lnSpc>
                <a:spcPct val="150000"/>
              </a:lnSpc>
              <a:spcBef>
                <a:spcPts val="0"/>
              </a:spcBef>
              <a:spcAft>
                <a:spcPts val="0"/>
              </a:spcAft>
              <a:buNone/>
            </a:pPr>
            <a:r>
              <a:t/>
            </a:r>
            <a:endParaRPr b="0" i="0" sz="1600" u="none" cap="none" strike="noStrike">
              <a:solidFill>
                <a:srgbClr val="595959"/>
              </a:solidFill>
              <a:latin typeface="Tahoma"/>
              <a:ea typeface="Tahoma"/>
              <a:cs typeface="Tahoma"/>
              <a:sym typeface="Tahoma"/>
            </a:endParaRPr>
          </a:p>
        </p:txBody>
      </p:sp>
      <p:sp>
        <p:nvSpPr>
          <p:cNvPr id="76" name="Google Shape;76;p3"/>
          <p:cNvSpPr txBox="1"/>
          <p:nvPr/>
        </p:nvSpPr>
        <p:spPr>
          <a:xfrm>
            <a:off x="2994650" y="924050"/>
            <a:ext cx="4373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595959"/>
                </a:solidFill>
                <a:latin typeface="Tahoma"/>
                <a:ea typeface="Tahoma"/>
                <a:cs typeface="Tahoma"/>
                <a:sym typeface="Tahoma"/>
              </a:rPr>
              <a:t>To realized this project, we used:</a:t>
            </a:r>
            <a:endParaRPr b="1" i="0" sz="1600" u="none" cap="none" strike="noStrike">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Let’s get a look at the dataset head.</a:t>
            </a:r>
            <a:endParaRPr/>
          </a:p>
        </p:txBody>
      </p:sp>
      <p:sp>
        <p:nvSpPr>
          <p:cNvPr id="82" name="Google Shape;82;p2"/>
          <p:cNvSpPr txBox="1"/>
          <p:nvPr/>
        </p:nvSpPr>
        <p:spPr>
          <a:xfrm>
            <a:off x="1759900" y="3922050"/>
            <a:ext cx="7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83" name="Google Shape;83;p2"/>
          <p:cNvPicPr preferRelativeResize="0"/>
          <p:nvPr/>
        </p:nvPicPr>
        <p:blipFill>
          <a:blip r:embed="rId3">
            <a:alphaModFix/>
          </a:blip>
          <a:stretch>
            <a:fillRect/>
          </a:stretch>
        </p:blipFill>
        <p:spPr>
          <a:xfrm>
            <a:off x="925750" y="870725"/>
            <a:ext cx="8075626" cy="378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eb4979b094_3_17"/>
          <p:cNvSpPr txBox="1"/>
          <p:nvPr>
            <p:ph type="title"/>
          </p:nvPr>
        </p:nvSpPr>
        <p:spPr>
          <a:xfrm>
            <a:off x="821750" y="303367"/>
            <a:ext cx="7500600" cy="400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Let’s get a look at the dataset head.</a:t>
            </a:r>
            <a:endParaRPr/>
          </a:p>
        </p:txBody>
      </p:sp>
      <p:sp>
        <p:nvSpPr>
          <p:cNvPr id="89" name="Google Shape;89;geb4979b094_3_17"/>
          <p:cNvSpPr txBox="1"/>
          <p:nvPr/>
        </p:nvSpPr>
        <p:spPr>
          <a:xfrm>
            <a:off x="1759900" y="3922050"/>
            <a:ext cx="7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90" name="Google Shape;90;geb4979b094_3_17"/>
          <p:cNvPicPr preferRelativeResize="0"/>
          <p:nvPr/>
        </p:nvPicPr>
        <p:blipFill>
          <a:blip r:embed="rId3">
            <a:alphaModFix/>
          </a:blip>
          <a:stretch>
            <a:fillRect/>
          </a:stretch>
        </p:blipFill>
        <p:spPr>
          <a:xfrm>
            <a:off x="765750" y="982750"/>
            <a:ext cx="8243225" cy="293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Informations about the dataset</a:t>
            </a:r>
            <a:endParaRPr/>
          </a:p>
        </p:txBody>
      </p:sp>
      <p:sp>
        <p:nvSpPr>
          <p:cNvPr id="96" name="Google Shape;96;p4"/>
          <p:cNvSpPr txBox="1"/>
          <p:nvPr>
            <p:ph idx="2" type="body"/>
          </p:nvPr>
        </p:nvSpPr>
        <p:spPr>
          <a:xfrm>
            <a:off x="4709160" y="1499191"/>
            <a:ext cx="3977700" cy="1970100"/>
          </a:xfrm>
          <a:prstGeom prst="rect">
            <a:avLst/>
          </a:prstGeom>
          <a:noFill/>
          <a:ln>
            <a:noFill/>
          </a:ln>
        </p:spPr>
        <p:txBody>
          <a:bodyPr anchorCtr="0" anchor="t" bIns="0" lIns="0" spcFirstLastPara="1" rIns="0" wrap="square" tIns="0">
            <a:spAutoFit/>
          </a:bodyPr>
          <a:lstStyle/>
          <a:p>
            <a:pPr indent="-228600" lvl="0" marL="457200" rtl="0" algn="l">
              <a:lnSpc>
                <a:spcPct val="100000"/>
              </a:lnSpc>
              <a:spcBef>
                <a:spcPts val="0"/>
              </a:spcBef>
              <a:spcAft>
                <a:spcPts val="0"/>
              </a:spcAft>
              <a:buSzPts val="1400"/>
              <a:buNone/>
            </a:pPr>
            <a:r>
              <a:rPr lang="en-US"/>
              <a:t>In this dataset, we will have to work with 7043 observations , mostly informations about our customers  including payment information, services contract, demographic information, churn status.</a:t>
            </a:r>
            <a:endParaRPr/>
          </a:p>
          <a:p>
            <a:pPr indent="-228600" lvl="0" marL="457200" rtl="0" algn="l">
              <a:lnSpc>
                <a:spcPct val="100000"/>
              </a:lnSpc>
              <a:spcBef>
                <a:spcPts val="0"/>
              </a:spcBef>
              <a:spcAft>
                <a:spcPts val="0"/>
              </a:spcAft>
              <a:buSzPts val="1400"/>
              <a:buNone/>
            </a:pPr>
            <a:r>
              <a:rPr lang="en-US"/>
              <a:t>The customers type is particular senior citizen.</a:t>
            </a:r>
            <a:endParaRPr/>
          </a:p>
        </p:txBody>
      </p:sp>
      <p:pic>
        <p:nvPicPr>
          <p:cNvPr id="97" name="Google Shape;97;p4"/>
          <p:cNvPicPr preferRelativeResize="0"/>
          <p:nvPr/>
        </p:nvPicPr>
        <p:blipFill>
          <a:blip r:embed="rId3">
            <a:alphaModFix/>
          </a:blip>
          <a:stretch>
            <a:fillRect/>
          </a:stretch>
        </p:blipFill>
        <p:spPr>
          <a:xfrm>
            <a:off x="1089450" y="863175"/>
            <a:ext cx="3771200" cy="379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821750" y="303367"/>
            <a:ext cx="7500600" cy="800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Summary of the customer churn</a:t>
            </a:r>
            <a:br>
              <a:rPr lang="en-US"/>
            </a:br>
            <a:endParaRPr/>
          </a:p>
        </p:txBody>
      </p:sp>
      <p:sp>
        <p:nvSpPr>
          <p:cNvPr id="103" name="Google Shape;103;p7"/>
          <p:cNvSpPr txBox="1"/>
          <p:nvPr>
            <p:ph idx="1" type="body"/>
          </p:nvPr>
        </p:nvSpPr>
        <p:spPr>
          <a:xfrm>
            <a:off x="4918850" y="1393975"/>
            <a:ext cx="3425400" cy="2955300"/>
          </a:xfrm>
          <a:prstGeom prst="rect">
            <a:avLst/>
          </a:prstGeom>
          <a:noFill/>
          <a:ln>
            <a:noFill/>
          </a:ln>
        </p:spPr>
        <p:txBody>
          <a:bodyPr anchorCtr="0" anchor="t" bIns="0" lIns="0" spcFirstLastPara="1" rIns="0" wrap="square" tIns="0">
            <a:spAutoFit/>
          </a:bodyPr>
          <a:lstStyle/>
          <a:p>
            <a:pPr indent="-228600" lvl="0" marL="457200" rtl="0" algn="ctr">
              <a:lnSpc>
                <a:spcPct val="100000"/>
              </a:lnSpc>
              <a:spcBef>
                <a:spcPts val="0"/>
              </a:spcBef>
              <a:spcAft>
                <a:spcPts val="0"/>
              </a:spcAft>
              <a:buSzPts val="1400"/>
              <a:buNone/>
            </a:pPr>
            <a:r>
              <a:rPr lang="en-US"/>
              <a:t>This graph display the number of churn customer that were found. </a:t>
            </a:r>
            <a:endParaRPr/>
          </a:p>
          <a:p>
            <a:pPr indent="-228600" lvl="0" marL="457200" rtl="0" algn="ctr">
              <a:lnSpc>
                <a:spcPct val="100000"/>
              </a:lnSpc>
              <a:spcBef>
                <a:spcPts val="0"/>
              </a:spcBef>
              <a:spcAft>
                <a:spcPts val="0"/>
              </a:spcAft>
              <a:buSzPts val="1400"/>
              <a:buNone/>
            </a:pPr>
            <a:r>
              <a:t/>
            </a:r>
            <a:endParaRPr/>
          </a:p>
          <a:p>
            <a:pPr indent="-228600" lvl="0" marL="457200" rtl="0" algn="ctr">
              <a:lnSpc>
                <a:spcPct val="100000"/>
              </a:lnSpc>
              <a:spcBef>
                <a:spcPts val="0"/>
              </a:spcBef>
              <a:spcAft>
                <a:spcPts val="0"/>
              </a:spcAft>
              <a:buSzPts val="1400"/>
              <a:buNone/>
            </a:pPr>
            <a:r>
              <a:t/>
            </a:r>
            <a:endParaRPr/>
          </a:p>
          <a:p>
            <a:pPr indent="-228600" lvl="0" marL="457200" rtl="0" algn="ctr">
              <a:lnSpc>
                <a:spcPct val="100000"/>
              </a:lnSpc>
              <a:spcBef>
                <a:spcPts val="0"/>
              </a:spcBef>
              <a:spcAft>
                <a:spcPts val="0"/>
              </a:spcAft>
              <a:buSzPts val="1400"/>
              <a:buNone/>
            </a:pPr>
            <a:r>
              <a:rPr lang="en-US"/>
              <a:t>There was about 1869 Churned customer during the last months. It represents 26.53% of the customers dataset. A rate of 62 customers per day.</a:t>
            </a:r>
            <a:endParaRPr/>
          </a:p>
          <a:p>
            <a:pPr indent="-228600" lvl="0" marL="457200" rtl="0" algn="ctr">
              <a:lnSpc>
                <a:spcPct val="100000"/>
              </a:lnSpc>
              <a:spcBef>
                <a:spcPts val="0"/>
              </a:spcBef>
              <a:spcAft>
                <a:spcPts val="0"/>
              </a:spcAft>
              <a:buSzPts val="1400"/>
              <a:buNone/>
            </a:pPr>
            <a:r>
              <a:t/>
            </a:r>
            <a:endParaRPr/>
          </a:p>
          <a:p>
            <a:pPr indent="-228600" lvl="0" marL="457200" rtl="0" algn="ctr">
              <a:lnSpc>
                <a:spcPct val="100000"/>
              </a:lnSpc>
              <a:spcBef>
                <a:spcPts val="0"/>
              </a:spcBef>
              <a:spcAft>
                <a:spcPts val="0"/>
              </a:spcAft>
              <a:buSzPts val="1400"/>
              <a:buNone/>
            </a:pPr>
            <a:r>
              <a:t/>
            </a:r>
            <a:endParaRPr/>
          </a:p>
          <a:p>
            <a:pPr indent="-228600" lvl="0" marL="457200" rtl="0" algn="ctr">
              <a:lnSpc>
                <a:spcPct val="100000"/>
              </a:lnSpc>
              <a:spcBef>
                <a:spcPts val="0"/>
              </a:spcBef>
              <a:spcAft>
                <a:spcPts val="0"/>
              </a:spcAft>
              <a:buSzPts val="1400"/>
              <a:buNone/>
            </a:pPr>
            <a:r>
              <a:t/>
            </a:r>
            <a:endParaRPr/>
          </a:p>
        </p:txBody>
      </p:sp>
      <p:pic>
        <p:nvPicPr>
          <p:cNvPr id="104" name="Google Shape;104;p7"/>
          <p:cNvPicPr preferRelativeResize="0"/>
          <p:nvPr/>
        </p:nvPicPr>
        <p:blipFill>
          <a:blip r:embed="rId3">
            <a:alphaModFix/>
          </a:blip>
          <a:stretch>
            <a:fillRect/>
          </a:stretch>
        </p:blipFill>
        <p:spPr>
          <a:xfrm>
            <a:off x="821750" y="1261250"/>
            <a:ext cx="4097100" cy="303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1836075" y="303375"/>
            <a:ext cx="5976300" cy="800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Financial visualization of the impact of contract terminations.</a:t>
            </a:r>
            <a:endParaRPr/>
          </a:p>
        </p:txBody>
      </p:sp>
      <p:sp>
        <p:nvSpPr>
          <p:cNvPr id="110" name="Google Shape;110;p14"/>
          <p:cNvSpPr txBox="1"/>
          <p:nvPr>
            <p:ph idx="1" type="body"/>
          </p:nvPr>
        </p:nvSpPr>
        <p:spPr>
          <a:xfrm>
            <a:off x="5583475" y="1229825"/>
            <a:ext cx="3013200" cy="11205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This graph helps us to visualize the financial Churn impact. Telco loses approximately $2,862,926 per month on a total of $16,056,168. That is a ration of 17.8% of its income.</a:t>
            </a:r>
            <a:endParaRPr/>
          </a:p>
        </p:txBody>
      </p:sp>
      <p:pic>
        <p:nvPicPr>
          <p:cNvPr id="111" name="Google Shape;111;p14"/>
          <p:cNvPicPr preferRelativeResize="0"/>
          <p:nvPr/>
        </p:nvPicPr>
        <p:blipFill>
          <a:blip r:embed="rId3">
            <a:alphaModFix/>
          </a:blip>
          <a:stretch>
            <a:fillRect/>
          </a:stretch>
        </p:blipFill>
        <p:spPr>
          <a:xfrm>
            <a:off x="1948450" y="1102800"/>
            <a:ext cx="3058850" cy="3691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2021-05-25T12:22:41Z</dcterms:created>
  <dc:creator>Jean-Charles Lalanne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