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9144000" cy="51435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1: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 name="Google Shape;45;p1: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1: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11: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2: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12: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4: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p14: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17e6f9b3b_0_2: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e17e6f9b3b_0_2: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6: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16: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4248945b7_1_24: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e4248945b7_1_24: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7: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0" name="Google Shape;180;p17: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8: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7" name="Google Shape;187;p18: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9: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4" name="Google Shape;194;p19: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4: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0" name="Google Shape;60;p4: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5: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7" name="Google Shape;67;p5: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6: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4" name="Google Shape;74;p6: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7: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7: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4248945b7_1_37: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90" name="Google Shape;90;ge4248945b7_1_37: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8: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8: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9: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9: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0: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10: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15" name="Shape 15"/>
        <p:cNvGrpSpPr/>
        <p:nvPr/>
      </p:nvGrpSpPr>
      <p:grpSpPr>
        <a:xfrm>
          <a:off x="0" y="0"/>
          <a:ext cx="0" cy="0"/>
          <a:chOff x="0" y="0"/>
          <a:chExt cx="0" cy="0"/>
        </a:xfrm>
      </p:grpSpPr>
      <p:sp>
        <p:nvSpPr>
          <p:cNvPr id="16" name="Google Shape;16;p2"/>
          <p:cNvSpPr txBox="1"/>
          <p:nvPr>
            <p:ph type="ctrTitle"/>
          </p:nvPr>
        </p:nvSpPr>
        <p:spPr>
          <a:xfrm>
            <a:off x="821749" y="303364"/>
            <a:ext cx="7500500" cy="42164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1" name="Shape 21"/>
        <p:cNvGrpSpPr/>
        <p:nvPr/>
      </p:nvGrpSpPr>
      <p:grpSpPr>
        <a:xfrm>
          <a:off x="0" y="0"/>
          <a:ext cx="0" cy="0"/>
          <a:chOff x="0" y="0"/>
          <a:chExt cx="0" cy="0"/>
        </a:xfrm>
      </p:grpSpPr>
      <p:sp>
        <p:nvSpPr>
          <p:cNvPr id="22" name="Google Shape;22;p3"/>
          <p:cNvSpPr txBox="1"/>
          <p:nvPr>
            <p:ph type="title"/>
          </p:nvPr>
        </p:nvSpPr>
        <p:spPr>
          <a:xfrm>
            <a:off x="821749" y="303364"/>
            <a:ext cx="7500500" cy="42164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2600">
                <a:solidFill>
                  <a:srgbClr val="1A1A1A"/>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body"/>
          </p:nvPr>
        </p:nvSpPr>
        <p:spPr>
          <a:xfrm>
            <a:off x="799630" y="1275041"/>
            <a:ext cx="7544739" cy="18923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0" i="0" sz="1600">
                <a:solidFill>
                  <a:srgbClr val="595959"/>
                </a:solidFill>
                <a:latin typeface="Verdana"/>
                <a:ea typeface="Verdana"/>
                <a:cs typeface="Verdana"/>
                <a:sym typeface="Verdana"/>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4" name="Google Shape;24;p3"/>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7" name="Shape 27"/>
        <p:cNvGrpSpPr/>
        <p:nvPr/>
      </p:nvGrpSpPr>
      <p:grpSpPr>
        <a:xfrm>
          <a:off x="0" y="0"/>
          <a:ext cx="0" cy="0"/>
          <a:chOff x="0" y="0"/>
          <a:chExt cx="0" cy="0"/>
        </a:xfrm>
      </p:grpSpPr>
      <p:sp>
        <p:nvSpPr>
          <p:cNvPr id="28" name="Google Shape;28;p4"/>
          <p:cNvSpPr txBox="1"/>
          <p:nvPr>
            <p:ph type="title"/>
          </p:nvPr>
        </p:nvSpPr>
        <p:spPr>
          <a:xfrm>
            <a:off x="821749" y="303364"/>
            <a:ext cx="7500500" cy="42164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2600">
                <a:solidFill>
                  <a:srgbClr val="1A1A1A"/>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0" name="Google Shape;30;p4"/>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1" name="Google Shape;31;p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4" name="Shape 34"/>
        <p:cNvGrpSpPr/>
        <p:nvPr/>
      </p:nvGrpSpPr>
      <p:grpSpPr>
        <a:xfrm>
          <a:off x="0" y="0"/>
          <a:ext cx="0" cy="0"/>
          <a:chOff x="0" y="0"/>
          <a:chExt cx="0" cy="0"/>
        </a:xfrm>
      </p:grpSpPr>
      <p:sp>
        <p:nvSpPr>
          <p:cNvPr id="35" name="Google Shape;35;p5"/>
          <p:cNvSpPr txBox="1"/>
          <p:nvPr>
            <p:ph type="title"/>
          </p:nvPr>
        </p:nvSpPr>
        <p:spPr>
          <a:xfrm>
            <a:off x="821749" y="303364"/>
            <a:ext cx="7500500" cy="42164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2600">
                <a:solidFill>
                  <a:srgbClr val="1A1A1A"/>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9" name="Shape 39"/>
        <p:cNvGrpSpPr/>
        <p:nvPr/>
      </p:nvGrpSpPr>
      <p:grpSpPr>
        <a:xfrm>
          <a:off x="0" y="0"/>
          <a:ext cx="0" cy="0"/>
          <a:chOff x="0" y="0"/>
          <a:chExt cx="0" cy="0"/>
        </a:xfrm>
      </p:grpSpPr>
      <p:sp>
        <p:nvSpPr>
          <p:cNvPr id="40" name="Google Shape;40;p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854479" y="4828426"/>
            <a:ext cx="497334" cy="240017"/>
          </a:xfrm>
          <a:prstGeom prst="rect">
            <a:avLst/>
          </a:prstGeom>
          <a:blipFill rotWithShape="1">
            <a:blip r:embed="rId1">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 name="Google Shape;7;p1"/>
          <p:cNvSpPr/>
          <p:nvPr/>
        </p:nvSpPr>
        <p:spPr>
          <a:xfrm>
            <a:off x="0" y="50"/>
            <a:ext cx="500380" cy="5143500"/>
          </a:xfrm>
          <a:custGeom>
            <a:rect b="b" l="l" r="r" t="t"/>
            <a:pathLst>
              <a:path extrusionOk="0" h="5143500" w="500380">
                <a:moveTo>
                  <a:pt x="499799" y="0"/>
                </a:moveTo>
                <a:lnTo>
                  <a:pt x="0" y="0"/>
                </a:lnTo>
                <a:lnTo>
                  <a:pt x="0" y="5143500"/>
                </a:lnTo>
                <a:lnTo>
                  <a:pt x="499799" y="5143500"/>
                </a:lnTo>
                <a:lnTo>
                  <a:pt x="499799" y="0"/>
                </a:lnTo>
                <a:close/>
              </a:path>
            </a:pathLst>
          </a:custGeom>
          <a:solidFill>
            <a:srgbClr val="1A9988"/>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 name="Google Shape;8;p1"/>
          <p:cNvSpPr/>
          <p:nvPr/>
        </p:nvSpPr>
        <p:spPr>
          <a:xfrm>
            <a:off x="863700" y="817226"/>
            <a:ext cx="295275" cy="44450"/>
          </a:xfrm>
          <a:custGeom>
            <a:rect b="b" l="l" r="r" t="t"/>
            <a:pathLst>
              <a:path extrusionOk="0" h="44450" w="295275">
                <a:moveTo>
                  <a:pt x="295200" y="0"/>
                </a:moveTo>
                <a:lnTo>
                  <a:pt x="0" y="0"/>
                </a:lnTo>
                <a:lnTo>
                  <a:pt x="0" y="44099"/>
                </a:lnTo>
                <a:lnTo>
                  <a:pt x="295200" y="44099"/>
                </a:lnTo>
                <a:lnTo>
                  <a:pt x="295200" y="0"/>
                </a:lnTo>
                <a:close/>
              </a:path>
            </a:pathLst>
          </a:custGeom>
          <a:solidFill>
            <a:srgbClr val="1A9988"/>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 name="Google Shape;9;p1"/>
          <p:cNvSpPr/>
          <p:nvPr/>
        </p:nvSpPr>
        <p:spPr>
          <a:xfrm>
            <a:off x="1158900" y="817226"/>
            <a:ext cx="295275" cy="44450"/>
          </a:xfrm>
          <a:custGeom>
            <a:rect b="b" l="l" r="r" t="t"/>
            <a:pathLst>
              <a:path extrusionOk="0" h="44450" w="295275">
                <a:moveTo>
                  <a:pt x="295200" y="0"/>
                </a:moveTo>
                <a:lnTo>
                  <a:pt x="0" y="0"/>
                </a:lnTo>
                <a:lnTo>
                  <a:pt x="0" y="44099"/>
                </a:lnTo>
                <a:lnTo>
                  <a:pt x="295200" y="44099"/>
                </a:lnTo>
                <a:lnTo>
                  <a:pt x="295200" y="0"/>
                </a:lnTo>
                <a:close/>
              </a:path>
            </a:pathLst>
          </a:custGeom>
          <a:solidFill>
            <a:srgbClr val="EB56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 name="Google Shape;10;p1"/>
          <p:cNvSpPr txBox="1"/>
          <p:nvPr>
            <p:ph type="title"/>
          </p:nvPr>
        </p:nvSpPr>
        <p:spPr>
          <a:xfrm>
            <a:off x="821749" y="303364"/>
            <a:ext cx="7500500" cy="42164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2600" u="none" cap="none" strike="noStrike">
                <a:solidFill>
                  <a:srgbClr val="1A1A1A"/>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799630" y="1275041"/>
            <a:ext cx="7544739" cy="189230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600" u="none" cap="none" strike="noStrike">
                <a:solidFill>
                  <a:srgbClr val="595959"/>
                </a:solidFill>
                <a:latin typeface="Verdana"/>
                <a:ea typeface="Verdana"/>
                <a:cs typeface="Verdana"/>
                <a:sym typeface="Verdana"/>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2" name="Google Shape;12;p1"/>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1"/>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4" name="Google Shape;14;p1"/>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2.jpg"/><Relationship Id="rId5"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www.ayitianalytics.org" TargetMode="External"/><Relationship Id="rId4" Type="http://schemas.openxmlformats.org/officeDocument/2006/relationships/hyperlink" Target="https://www.coursera.org/learn/python-for-data-visualization" TargetMode="External"/><Relationship Id="rId5" Type="http://schemas.openxmlformats.org/officeDocument/2006/relationships/hyperlink" Target="https://spd.group/machine-learning/credit-card-fraud-detection/"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jpg"/><Relationship Id="rId4"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6" name="Shape 46"/>
        <p:cNvGrpSpPr/>
        <p:nvPr/>
      </p:nvGrpSpPr>
      <p:grpSpPr>
        <a:xfrm>
          <a:off x="0" y="0"/>
          <a:ext cx="0" cy="0"/>
          <a:chOff x="0" y="0"/>
          <a:chExt cx="0" cy="0"/>
        </a:xfrm>
      </p:grpSpPr>
      <p:sp>
        <p:nvSpPr>
          <p:cNvPr id="47" name="Google Shape;47;p7"/>
          <p:cNvSpPr txBox="1"/>
          <p:nvPr/>
        </p:nvSpPr>
        <p:spPr>
          <a:xfrm>
            <a:off x="256855" y="3073537"/>
            <a:ext cx="3222000" cy="19749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Arial"/>
                <a:ea typeface="Arial"/>
                <a:cs typeface="Arial"/>
                <a:sym typeface="Arial"/>
              </a:rPr>
              <a:t>Group 5</a:t>
            </a:r>
            <a:endParaRPr b="0" i="0" sz="1200" u="none" cap="none" strike="noStrike">
              <a:solidFill>
                <a:schemeClr val="lt1"/>
              </a:solidFill>
              <a:latin typeface="Arial"/>
              <a:ea typeface="Arial"/>
              <a:cs typeface="Arial"/>
              <a:sym typeface="Arial"/>
            </a:endParaRPr>
          </a:p>
        </p:txBody>
      </p:sp>
      <p:pic>
        <p:nvPicPr>
          <p:cNvPr id="48" name="Google Shape;48;p7"/>
          <p:cNvPicPr preferRelativeResize="0"/>
          <p:nvPr/>
        </p:nvPicPr>
        <p:blipFill rotWithShape="1">
          <a:blip r:embed="rId3">
            <a:alphaModFix/>
          </a:blip>
          <a:srcRect b="0" l="0" r="0" t="0"/>
          <a:stretch/>
        </p:blipFill>
        <p:spPr>
          <a:xfrm>
            <a:off x="1" y="0"/>
            <a:ext cx="4289176" cy="5143500"/>
          </a:xfrm>
          <a:prstGeom prst="rect">
            <a:avLst/>
          </a:prstGeom>
          <a:noFill/>
          <a:ln>
            <a:noFill/>
          </a:ln>
        </p:spPr>
      </p:pic>
      <p:grpSp>
        <p:nvGrpSpPr>
          <p:cNvPr id="49" name="Google Shape;49;p7"/>
          <p:cNvGrpSpPr/>
          <p:nvPr/>
        </p:nvGrpSpPr>
        <p:grpSpPr>
          <a:xfrm>
            <a:off x="4289726" y="0"/>
            <a:ext cx="4854274" cy="2144110"/>
            <a:chOff x="1649" y="0"/>
            <a:chExt cx="5017135" cy="5143500"/>
          </a:xfrm>
        </p:grpSpPr>
        <p:sp>
          <p:nvSpPr>
            <p:cNvPr id="50" name="Google Shape;50;p7"/>
            <p:cNvSpPr/>
            <p:nvPr/>
          </p:nvSpPr>
          <p:spPr>
            <a:xfrm>
              <a:off x="1649" y="0"/>
              <a:ext cx="4996180" cy="5143500"/>
            </a:xfrm>
            <a:custGeom>
              <a:rect b="b" l="l" r="r" t="t"/>
              <a:pathLst>
                <a:path extrusionOk="0" h="5143500" w="4996180">
                  <a:moveTo>
                    <a:pt x="0" y="5143500"/>
                  </a:moveTo>
                  <a:lnTo>
                    <a:pt x="4996168" y="5143500"/>
                  </a:lnTo>
                  <a:lnTo>
                    <a:pt x="4996168" y="0"/>
                  </a:lnTo>
                  <a:lnTo>
                    <a:pt x="0" y="0"/>
                  </a:lnTo>
                  <a:lnTo>
                    <a:pt x="0" y="5143500"/>
                  </a:lnTo>
                  <a:close/>
                </a:path>
              </a:pathLst>
            </a:custGeom>
            <a:solidFill>
              <a:srgbClr val="1A9988"/>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1" name="Google Shape;51;p7"/>
            <p:cNvSpPr/>
            <p:nvPr/>
          </p:nvSpPr>
          <p:spPr>
            <a:xfrm>
              <a:off x="1649" y="0"/>
              <a:ext cx="5017135" cy="5143500"/>
            </a:xfrm>
            <a:custGeom>
              <a:rect b="b" l="l" r="r" t="t"/>
              <a:pathLst>
                <a:path extrusionOk="0" h="5143500" w="5017135">
                  <a:moveTo>
                    <a:pt x="0" y="0"/>
                  </a:moveTo>
                  <a:lnTo>
                    <a:pt x="5016589" y="0"/>
                  </a:lnTo>
                  <a:lnTo>
                    <a:pt x="5016589" y="5143489"/>
                  </a:lnTo>
                  <a:lnTo>
                    <a:pt x="0" y="5143489"/>
                  </a:lnTo>
                  <a:lnTo>
                    <a:pt x="0" y="0"/>
                  </a:lnTo>
                  <a:close/>
                </a:path>
              </a:pathLst>
            </a:custGeom>
            <a:solidFill>
              <a:srgbClr val="1A9988"/>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52" name="Google Shape;52;p7"/>
          <p:cNvGrpSpPr/>
          <p:nvPr/>
        </p:nvGrpSpPr>
        <p:grpSpPr>
          <a:xfrm>
            <a:off x="4546774" y="306597"/>
            <a:ext cx="4618560" cy="4706837"/>
            <a:chOff x="4525805" y="0"/>
            <a:chExt cx="4618560" cy="5143500"/>
          </a:xfrm>
        </p:grpSpPr>
        <p:sp>
          <p:nvSpPr>
            <p:cNvPr id="53" name="Google Shape;53;p7"/>
            <p:cNvSpPr/>
            <p:nvPr/>
          </p:nvSpPr>
          <p:spPr>
            <a:xfrm>
              <a:off x="5436676" y="2866622"/>
              <a:ext cx="3622495" cy="95718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4" name="Google Shape;54;p7"/>
            <p:cNvSpPr/>
            <p:nvPr/>
          </p:nvSpPr>
          <p:spPr>
            <a:xfrm>
              <a:off x="4525806" y="2720383"/>
              <a:ext cx="4533366" cy="2423117"/>
            </a:xfrm>
            <a:custGeom>
              <a:rect b="b" l="l" r="r" t="t"/>
              <a:pathLst>
                <a:path extrusionOk="0" h="5143500" w="4146550">
                  <a:moveTo>
                    <a:pt x="4146296" y="0"/>
                  </a:moveTo>
                  <a:lnTo>
                    <a:pt x="0" y="0"/>
                  </a:lnTo>
                  <a:lnTo>
                    <a:pt x="0" y="5143500"/>
                  </a:lnTo>
                  <a:lnTo>
                    <a:pt x="4146296" y="5143500"/>
                  </a:lnTo>
                  <a:lnTo>
                    <a:pt x="4146296"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5" name="Google Shape;55;p7"/>
            <p:cNvSpPr/>
            <p:nvPr/>
          </p:nvSpPr>
          <p:spPr>
            <a:xfrm>
              <a:off x="4997815" y="0"/>
              <a:ext cx="4146550" cy="5143500"/>
            </a:xfrm>
            <a:custGeom>
              <a:rect b="b" l="l" r="r" t="t"/>
              <a:pathLst>
                <a:path extrusionOk="0" h="5143500" w="4146550">
                  <a:moveTo>
                    <a:pt x="0" y="0"/>
                  </a:moveTo>
                  <a:lnTo>
                    <a:pt x="4146291" y="0"/>
                  </a:lnTo>
                  <a:lnTo>
                    <a:pt x="4146291" y="5143489"/>
                  </a:lnTo>
                  <a:lnTo>
                    <a:pt x="0" y="5143489"/>
                  </a:lnTo>
                  <a:lnTo>
                    <a:pt x="0" y="0"/>
                  </a:lnTo>
                  <a:close/>
                </a:path>
              </a:pathLst>
            </a:cu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6" name="Google Shape;56;p7"/>
            <p:cNvSpPr/>
            <p:nvPr/>
          </p:nvSpPr>
          <p:spPr>
            <a:xfrm>
              <a:off x="4525805" y="2265153"/>
              <a:ext cx="4035272" cy="1866125"/>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57" name="Google Shape;57;p7"/>
          <p:cNvSpPr/>
          <p:nvPr/>
        </p:nvSpPr>
        <p:spPr>
          <a:xfrm>
            <a:off x="4289726" y="918165"/>
            <a:ext cx="4854273" cy="651845"/>
          </a:xfrm>
          <a:prstGeom prst="rect">
            <a:avLst/>
          </a:prstGeom>
          <a:noFill/>
          <a:ln>
            <a:noFill/>
          </a:ln>
        </p:spPr>
        <p:txBody>
          <a:bodyPr anchorCtr="0" anchor="t" bIns="45700" lIns="91425" spcFirstLastPara="1" rIns="91425" wrap="square" tIns="45700">
            <a:noAutofit/>
          </a:bodyPr>
          <a:lstStyle/>
          <a:p>
            <a:pPr indent="0" lvl="0" marL="12700" marR="5080" rtl="0" algn="ctr">
              <a:lnSpc>
                <a:spcPct val="100699"/>
              </a:lnSpc>
              <a:spcBef>
                <a:spcPts val="0"/>
              </a:spcBef>
              <a:spcAft>
                <a:spcPts val="0"/>
              </a:spcAft>
              <a:buNone/>
            </a:pPr>
            <a:r>
              <a:rPr b="1" i="0" lang="en-US" sz="1800" u="none" cap="none" strike="noStrike">
                <a:solidFill>
                  <a:srgbClr val="F8931F"/>
                </a:solidFill>
                <a:latin typeface="Verdana"/>
                <a:ea typeface="Verdana"/>
                <a:cs typeface="Verdana"/>
                <a:sym typeface="Verdana"/>
              </a:rPr>
              <a:t>FRAUDULENT CREDIT CARDS </a:t>
            </a:r>
            <a:endParaRPr/>
          </a:p>
          <a:p>
            <a:pPr indent="0" lvl="0" marL="12700" marR="5080" rtl="0" algn="ctr">
              <a:lnSpc>
                <a:spcPct val="100699"/>
              </a:lnSpc>
              <a:spcBef>
                <a:spcPts val="0"/>
              </a:spcBef>
              <a:spcAft>
                <a:spcPts val="0"/>
              </a:spcAft>
              <a:buNone/>
            </a:pPr>
            <a:r>
              <a:rPr b="1" i="0" lang="en-US" sz="1800" u="none" cap="none" strike="noStrike">
                <a:solidFill>
                  <a:srgbClr val="F8931F"/>
                </a:solidFill>
                <a:latin typeface="Verdana"/>
                <a:ea typeface="Verdana"/>
                <a:cs typeface="Verdana"/>
                <a:sym typeface="Verdana"/>
              </a:rPr>
              <a:t>TRANSACTIONS</a:t>
            </a:r>
            <a:endParaRPr b="1" i="0" sz="1800" u="none" cap="none" strike="noStrike">
              <a:solidFill>
                <a:srgbClr val="F8931F"/>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6"/>
          <p:cNvSpPr txBox="1"/>
          <p:nvPr/>
        </p:nvSpPr>
        <p:spPr>
          <a:xfrm>
            <a:off x="821750" y="303375"/>
            <a:ext cx="5329800" cy="4131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600"/>
              <a:buFont typeface="Arial"/>
              <a:buNone/>
            </a:pPr>
            <a:r>
              <a:rPr b="1" i="0" lang="en-US" sz="2600" u="none" cap="none" strike="noStrike">
                <a:solidFill>
                  <a:srgbClr val="F8931F"/>
                </a:solidFill>
                <a:latin typeface="Verdana"/>
                <a:ea typeface="Verdana"/>
                <a:cs typeface="Verdana"/>
                <a:sym typeface="Verdana"/>
              </a:rPr>
              <a:t>Results</a:t>
            </a:r>
            <a:endParaRPr b="0" i="0" sz="2600" u="none" cap="none" strike="noStrike">
              <a:solidFill>
                <a:srgbClr val="F8931F"/>
              </a:solidFill>
              <a:latin typeface="Verdana"/>
              <a:ea typeface="Verdana"/>
              <a:cs typeface="Verdana"/>
              <a:sym typeface="Verdana"/>
            </a:endParaRPr>
          </a:p>
        </p:txBody>
      </p:sp>
      <p:sp>
        <p:nvSpPr>
          <p:cNvPr id="132" name="Google Shape;132;p16"/>
          <p:cNvSpPr/>
          <p:nvPr/>
        </p:nvSpPr>
        <p:spPr>
          <a:xfrm>
            <a:off x="508000" y="5092700"/>
            <a:ext cx="5080000" cy="152400"/>
          </a:xfrm>
          <a:prstGeom prst="rect">
            <a:avLst/>
          </a:prstGeom>
          <a:solidFill>
            <a:srgbClr val="F7941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3" name="Google Shape;133;p16"/>
          <p:cNvSpPr txBox="1"/>
          <p:nvPr/>
        </p:nvSpPr>
        <p:spPr>
          <a:xfrm>
            <a:off x="920750" y="993775"/>
            <a:ext cx="551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Verdana"/>
                <a:ea typeface="Verdana"/>
                <a:cs typeface="Verdana"/>
                <a:sym typeface="Verdana"/>
              </a:rPr>
              <a:t>Daily trend of transaction by Age</a:t>
            </a:r>
            <a:endParaRPr>
              <a:latin typeface="Verdana"/>
              <a:ea typeface="Verdana"/>
              <a:cs typeface="Verdana"/>
              <a:sym typeface="Verdana"/>
            </a:endParaRPr>
          </a:p>
        </p:txBody>
      </p:sp>
      <p:sp>
        <p:nvSpPr>
          <p:cNvPr id="134" name="Google Shape;134;p16"/>
          <p:cNvSpPr txBox="1"/>
          <p:nvPr/>
        </p:nvSpPr>
        <p:spPr>
          <a:xfrm>
            <a:off x="854075" y="2060575"/>
            <a:ext cx="5038500" cy="58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Verdana"/>
              <a:ea typeface="Verdana"/>
              <a:cs typeface="Verdana"/>
              <a:sym typeface="Verdana"/>
            </a:endParaRPr>
          </a:p>
        </p:txBody>
      </p:sp>
      <p:pic>
        <p:nvPicPr>
          <p:cNvPr id="135" name="Google Shape;135;p16"/>
          <p:cNvPicPr preferRelativeResize="0"/>
          <p:nvPr/>
        </p:nvPicPr>
        <p:blipFill>
          <a:blip r:embed="rId3">
            <a:alphaModFix/>
          </a:blip>
          <a:stretch>
            <a:fillRect/>
          </a:stretch>
        </p:blipFill>
        <p:spPr>
          <a:xfrm>
            <a:off x="801325" y="1555825"/>
            <a:ext cx="5514900" cy="3181276"/>
          </a:xfrm>
          <a:prstGeom prst="rect">
            <a:avLst/>
          </a:prstGeom>
          <a:noFill/>
          <a:ln>
            <a:noFill/>
          </a:ln>
        </p:spPr>
      </p:pic>
      <p:sp>
        <p:nvSpPr>
          <p:cNvPr id="136" name="Google Shape;136;p16"/>
          <p:cNvSpPr txBox="1"/>
          <p:nvPr/>
        </p:nvSpPr>
        <p:spPr>
          <a:xfrm>
            <a:off x="6483350" y="1670050"/>
            <a:ext cx="24861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Verdana"/>
                <a:ea typeface="Verdana"/>
                <a:cs typeface="Verdana"/>
                <a:sym typeface="Verdana"/>
              </a:rPr>
              <a:t>The group that spends the most are the group 2 followed by those of 3 and 4.</a:t>
            </a:r>
            <a:endParaRPr>
              <a:latin typeface="Verdana"/>
              <a:ea typeface="Verdana"/>
              <a:cs typeface="Verdana"/>
              <a:sym typeface="Verdana"/>
            </a:endParaRPr>
          </a:p>
          <a:p>
            <a:pPr indent="0" lvl="0" marL="0" rtl="0" algn="l">
              <a:spcBef>
                <a:spcPts val="0"/>
              </a:spcBef>
              <a:spcAft>
                <a:spcPts val="0"/>
              </a:spcAft>
              <a:buNone/>
            </a:pPr>
            <a:r>
              <a:t/>
            </a:r>
            <a:endParaRPr>
              <a:latin typeface="Verdana"/>
              <a:ea typeface="Verdana"/>
              <a:cs typeface="Verdana"/>
              <a:sym typeface="Verdana"/>
            </a:endParaRPr>
          </a:p>
          <a:p>
            <a:pPr indent="0" lvl="0" marL="0" rtl="0" algn="l">
              <a:spcBef>
                <a:spcPts val="0"/>
              </a:spcBef>
              <a:spcAft>
                <a:spcPts val="0"/>
              </a:spcAft>
              <a:buNone/>
            </a:pPr>
            <a:r>
              <a:rPr lang="en-US">
                <a:latin typeface="Verdana"/>
                <a:ea typeface="Verdana"/>
                <a:cs typeface="Verdana"/>
                <a:sym typeface="Verdana"/>
              </a:rPr>
              <a:t>Groups 1 and 5 have practically the same level of consumption.</a:t>
            </a:r>
            <a:endParaRPr>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US">
                <a:latin typeface="Verdana"/>
                <a:ea typeface="Verdana"/>
                <a:cs typeface="Verdana"/>
                <a:sym typeface="Verdana"/>
              </a:rPr>
              <a:t>Groups 1 and 0 are the least spent.</a:t>
            </a:r>
            <a:endParaRPr>
              <a:latin typeface="Verdana"/>
              <a:ea typeface="Verdana"/>
              <a:cs typeface="Verdana"/>
              <a:sym typeface="Verdana"/>
            </a:endParaRPr>
          </a:p>
          <a:p>
            <a:pPr indent="0" lvl="0" marL="0" rtl="0" algn="l">
              <a:spcBef>
                <a:spcPts val="0"/>
              </a:spcBef>
              <a:spcAft>
                <a:spcPts val="0"/>
              </a:spcAft>
              <a:buNone/>
            </a:pPr>
            <a:r>
              <a:t/>
            </a:r>
            <a:endParaRPr>
              <a:latin typeface="Verdana"/>
              <a:ea typeface="Verdana"/>
              <a:cs typeface="Verdana"/>
              <a:sym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7"/>
          <p:cNvSpPr txBox="1"/>
          <p:nvPr/>
        </p:nvSpPr>
        <p:spPr>
          <a:xfrm>
            <a:off x="821750" y="303375"/>
            <a:ext cx="5329800" cy="4131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600"/>
              <a:buFont typeface="Arial"/>
              <a:buNone/>
            </a:pPr>
            <a:r>
              <a:rPr b="1" i="0" lang="en-US" sz="2600" u="none" cap="none" strike="noStrike">
                <a:solidFill>
                  <a:srgbClr val="F8931F"/>
                </a:solidFill>
                <a:latin typeface="Verdana"/>
                <a:ea typeface="Verdana"/>
                <a:cs typeface="Verdana"/>
                <a:sym typeface="Verdana"/>
              </a:rPr>
              <a:t>Results</a:t>
            </a:r>
            <a:endParaRPr b="0" i="0" sz="2600" u="none" cap="none" strike="noStrike">
              <a:solidFill>
                <a:srgbClr val="F8931F"/>
              </a:solidFill>
              <a:latin typeface="Verdana"/>
              <a:ea typeface="Verdana"/>
              <a:cs typeface="Verdana"/>
              <a:sym typeface="Verdana"/>
            </a:endParaRPr>
          </a:p>
        </p:txBody>
      </p:sp>
      <p:sp>
        <p:nvSpPr>
          <p:cNvPr id="142" name="Google Shape;142;p17"/>
          <p:cNvSpPr/>
          <p:nvPr/>
        </p:nvSpPr>
        <p:spPr>
          <a:xfrm>
            <a:off x="508000" y="5092700"/>
            <a:ext cx="5588000" cy="152400"/>
          </a:xfrm>
          <a:prstGeom prst="rect">
            <a:avLst/>
          </a:prstGeom>
          <a:solidFill>
            <a:srgbClr val="F7941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3" name="Google Shape;143;p17"/>
          <p:cNvSpPr txBox="1"/>
          <p:nvPr/>
        </p:nvSpPr>
        <p:spPr>
          <a:xfrm>
            <a:off x="920750" y="965200"/>
            <a:ext cx="568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Verdana"/>
                <a:ea typeface="Verdana"/>
                <a:cs typeface="Verdana"/>
                <a:sym typeface="Verdana"/>
              </a:rPr>
              <a:t>Daily trend transaction by category</a:t>
            </a:r>
            <a:endParaRPr>
              <a:latin typeface="Verdana"/>
              <a:ea typeface="Verdana"/>
              <a:cs typeface="Verdana"/>
              <a:sym typeface="Verdana"/>
            </a:endParaRPr>
          </a:p>
        </p:txBody>
      </p:sp>
      <p:sp>
        <p:nvSpPr>
          <p:cNvPr id="144" name="Google Shape;144;p17"/>
          <p:cNvSpPr txBox="1"/>
          <p:nvPr/>
        </p:nvSpPr>
        <p:spPr>
          <a:xfrm>
            <a:off x="815975" y="1631950"/>
            <a:ext cx="4934100" cy="271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Verdana"/>
              <a:ea typeface="Verdana"/>
              <a:cs typeface="Verdana"/>
              <a:sym typeface="Verdana"/>
            </a:endParaRPr>
          </a:p>
        </p:txBody>
      </p:sp>
      <p:pic>
        <p:nvPicPr>
          <p:cNvPr id="145" name="Google Shape;145;p17"/>
          <p:cNvPicPr preferRelativeResize="0"/>
          <p:nvPr/>
        </p:nvPicPr>
        <p:blipFill>
          <a:blip r:embed="rId3">
            <a:alphaModFix/>
          </a:blip>
          <a:stretch>
            <a:fillRect/>
          </a:stretch>
        </p:blipFill>
        <p:spPr>
          <a:xfrm>
            <a:off x="815975" y="1575250"/>
            <a:ext cx="4934101" cy="3174100"/>
          </a:xfrm>
          <a:prstGeom prst="rect">
            <a:avLst/>
          </a:prstGeom>
          <a:noFill/>
          <a:ln>
            <a:noFill/>
          </a:ln>
        </p:spPr>
      </p:pic>
      <p:sp>
        <p:nvSpPr>
          <p:cNvPr id="146" name="Google Shape;146;p17"/>
          <p:cNvSpPr txBox="1"/>
          <p:nvPr/>
        </p:nvSpPr>
        <p:spPr>
          <a:xfrm>
            <a:off x="6007100" y="1711750"/>
            <a:ext cx="27813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a:latin typeface="Verdana"/>
                <a:ea typeface="Verdana"/>
                <a:cs typeface="Verdana"/>
                <a:sym typeface="Verdana"/>
              </a:rPr>
              <a:t>As we can see the transportation expense far exceeds the other categories.</a:t>
            </a:r>
            <a:endParaRPr>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US">
                <a:latin typeface="Verdana"/>
                <a:ea typeface="Verdana"/>
                <a:cs typeface="Verdana"/>
                <a:sym typeface="Verdana"/>
              </a:rPr>
              <a:t>Food expenditure periodically experiences peaks and troughs, which can be explained by the purchase of food for a fixed period of consumption.</a:t>
            </a:r>
            <a:endParaRPr>
              <a:latin typeface="Verdana"/>
              <a:ea typeface="Verdana"/>
              <a:cs typeface="Verdana"/>
              <a:sym typeface="Verdana"/>
            </a:endParaRPr>
          </a:p>
          <a:p>
            <a:pPr indent="0" lvl="0" marL="0" rtl="0" algn="l">
              <a:spcBef>
                <a:spcPts val="0"/>
              </a:spcBef>
              <a:spcAft>
                <a:spcPts val="0"/>
              </a:spcAft>
              <a:buNone/>
            </a:pPr>
            <a:r>
              <a:t/>
            </a:r>
            <a:endParaRPr>
              <a:latin typeface="Verdana"/>
              <a:ea typeface="Verdana"/>
              <a:cs typeface="Verdana"/>
              <a:sym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8"/>
          <p:cNvSpPr txBox="1"/>
          <p:nvPr>
            <p:ph type="title"/>
          </p:nvPr>
        </p:nvSpPr>
        <p:spPr>
          <a:xfrm>
            <a:off x="821750" y="303375"/>
            <a:ext cx="6140100" cy="4131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a:t>Discussion &amp; Proposed Solution</a:t>
            </a:r>
            <a:endParaRPr/>
          </a:p>
        </p:txBody>
      </p:sp>
      <p:sp>
        <p:nvSpPr>
          <p:cNvPr id="152" name="Google Shape;152;p18"/>
          <p:cNvSpPr/>
          <p:nvPr/>
        </p:nvSpPr>
        <p:spPr>
          <a:xfrm>
            <a:off x="508000" y="5092700"/>
            <a:ext cx="6604000" cy="152400"/>
          </a:xfrm>
          <a:prstGeom prst="rect">
            <a:avLst/>
          </a:prstGeom>
          <a:solidFill>
            <a:srgbClr val="F7941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3" name="Google Shape;153;p18"/>
          <p:cNvSpPr txBox="1"/>
          <p:nvPr/>
        </p:nvSpPr>
        <p:spPr>
          <a:xfrm>
            <a:off x="898075" y="1070075"/>
            <a:ext cx="7680300" cy="317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Verdana"/>
                <a:ea typeface="Verdana"/>
                <a:cs typeface="Verdana"/>
                <a:sym typeface="Verdana"/>
              </a:rPr>
              <a:t>What are your thoughts on the fraudulent transactions?</a:t>
            </a:r>
            <a:endParaRPr b="1">
              <a:latin typeface="Verdana"/>
              <a:ea typeface="Verdana"/>
              <a:cs typeface="Verdana"/>
              <a:sym typeface="Verdana"/>
            </a:endParaRPr>
          </a:p>
          <a:p>
            <a:pPr indent="0" lvl="0" marL="0" rtl="0" algn="l">
              <a:spcBef>
                <a:spcPts val="0"/>
              </a:spcBef>
              <a:spcAft>
                <a:spcPts val="0"/>
              </a:spcAft>
              <a:buNone/>
            </a:pPr>
            <a:r>
              <a:rPr lang="en-US">
                <a:latin typeface="Verdana"/>
                <a:ea typeface="Verdana"/>
                <a:cs typeface="Verdana"/>
                <a:sym typeface="Verdana"/>
              </a:rPr>
              <a:t>1-We asked ourselves about potential correlations between fraud and different categories of transaction, age  or gender. we could see that the probability of fraud is dependent on the different categories.</a:t>
            </a:r>
            <a:endParaRPr>
              <a:latin typeface="Verdana"/>
              <a:ea typeface="Verdana"/>
              <a:cs typeface="Verdana"/>
              <a:sym typeface="Verdana"/>
            </a:endParaRPr>
          </a:p>
          <a:p>
            <a:pPr indent="0" lvl="0" marL="0" rtl="0" algn="l">
              <a:spcBef>
                <a:spcPts val="0"/>
              </a:spcBef>
              <a:spcAft>
                <a:spcPts val="0"/>
              </a:spcAft>
              <a:buNone/>
            </a:pPr>
            <a:r>
              <a:t/>
            </a:r>
            <a:endParaRPr>
              <a:latin typeface="Verdana"/>
              <a:ea typeface="Verdana"/>
              <a:cs typeface="Verdana"/>
              <a:sym typeface="Verdana"/>
            </a:endParaRPr>
          </a:p>
          <a:p>
            <a:pPr indent="0" lvl="0" marL="0" rtl="0" algn="l">
              <a:spcBef>
                <a:spcPts val="0"/>
              </a:spcBef>
              <a:spcAft>
                <a:spcPts val="0"/>
              </a:spcAft>
              <a:buNone/>
            </a:pPr>
            <a:r>
              <a:rPr lang="en-US">
                <a:latin typeface="Verdana"/>
                <a:ea typeface="Verdana"/>
                <a:cs typeface="Verdana"/>
                <a:sym typeface="Verdana"/>
              </a:rPr>
              <a:t>2-</a:t>
            </a:r>
            <a:r>
              <a:rPr lang="en-US">
                <a:solidFill>
                  <a:schemeClr val="dk1"/>
                </a:solidFill>
                <a:latin typeface="Verdana"/>
                <a:ea typeface="Verdana"/>
                <a:cs typeface="Verdana"/>
                <a:sym typeface="Verdana"/>
              </a:rPr>
              <a:t>From our pivot table between the fraud and class of amount values, we can see that the amount of fraudulent transactions per class exceeds the amount of non-fraudulent transaction from [277-370] dollars values.</a:t>
            </a:r>
            <a:endParaRPr>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US">
                <a:solidFill>
                  <a:schemeClr val="dk1"/>
                </a:solidFill>
                <a:latin typeface="Verdana"/>
                <a:ea typeface="Verdana"/>
                <a:cs typeface="Verdana"/>
                <a:sym typeface="Verdana"/>
              </a:rPr>
              <a:t>(Please see our repository on Github, link here: https://github.com/ChasnickDesir1995/Fraud-Detection-Project.git). </a:t>
            </a:r>
            <a:endParaRPr>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a:solidFill>
                <a:schemeClr val="dk1"/>
              </a:solidFill>
              <a:latin typeface="Verdana"/>
              <a:ea typeface="Verdana"/>
              <a:cs typeface="Verdana"/>
              <a:sym typeface="Verdana"/>
            </a:endParaRPr>
          </a:p>
          <a:p>
            <a:pPr indent="0" lvl="0" marL="0" rtl="0" algn="l">
              <a:spcBef>
                <a:spcPts val="0"/>
              </a:spcBef>
              <a:spcAft>
                <a:spcPts val="0"/>
              </a:spcAft>
              <a:buNone/>
            </a:pPr>
            <a:r>
              <a:t/>
            </a:r>
            <a:endParaRPr>
              <a:latin typeface="Verdana"/>
              <a:ea typeface="Verdana"/>
              <a:cs typeface="Verdana"/>
              <a:sym typeface="Verdana"/>
            </a:endParaRPr>
          </a:p>
          <a:p>
            <a:pPr indent="0" lvl="0" marL="0" rtl="0" algn="l">
              <a:spcBef>
                <a:spcPts val="0"/>
              </a:spcBef>
              <a:spcAft>
                <a:spcPts val="0"/>
              </a:spcAft>
              <a:buNone/>
            </a:pPr>
            <a:r>
              <a:t/>
            </a:r>
            <a:endParaRPr sz="1200">
              <a:solidFill>
                <a:srgbClr val="D5D5D5"/>
              </a:solidFill>
              <a:highlight>
                <a:srgbClr val="383838"/>
              </a:highlight>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9"/>
          <p:cNvSpPr txBox="1"/>
          <p:nvPr>
            <p:ph type="title"/>
          </p:nvPr>
        </p:nvSpPr>
        <p:spPr>
          <a:xfrm>
            <a:off x="821749" y="303364"/>
            <a:ext cx="7500600" cy="800400"/>
          </a:xfrm>
          <a:prstGeom prst="rect">
            <a:avLst/>
          </a:prstGeom>
        </p:spPr>
        <p:txBody>
          <a:bodyPr anchorCtr="0" anchor="t" bIns="0" lIns="0" spcFirstLastPara="1" rIns="0" wrap="square" tIns="0">
            <a:spAutoFit/>
          </a:bodyPr>
          <a:lstStyle/>
          <a:p>
            <a:pPr indent="0" lvl="0" marL="12700" rtl="0" algn="l">
              <a:spcBef>
                <a:spcPts val="0"/>
              </a:spcBef>
              <a:spcAft>
                <a:spcPts val="0"/>
              </a:spcAft>
              <a:buClr>
                <a:schemeClr val="dk1"/>
              </a:buClr>
              <a:buSzPts val="1400"/>
              <a:buFont typeface="Arial"/>
              <a:buNone/>
            </a:pPr>
            <a:r>
              <a:rPr lang="en-US"/>
              <a:t>Discussion &amp; Proposed Solution</a:t>
            </a:r>
            <a:endParaRPr/>
          </a:p>
          <a:p>
            <a:pPr indent="0" lvl="0" marL="0" rtl="0" algn="l">
              <a:spcBef>
                <a:spcPts val="0"/>
              </a:spcBef>
              <a:spcAft>
                <a:spcPts val="0"/>
              </a:spcAft>
              <a:buNone/>
            </a:pPr>
            <a:r>
              <a:t/>
            </a:r>
            <a:endParaRPr/>
          </a:p>
        </p:txBody>
      </p:sp>
      <p:sp>
        <p:nvSpPr>
          <p:cNvPr id="159" name="Google Shape;159;p19"/>
          <p:cNvSpPr txBox="1"/>
          <p:nvPr>
            <p:ph idx="1" type="body"/>
          </p:nvPr>
        </p:nvSpPr>
        <p:spPr>
          <a:xfrm>
            <a:off x="799630" y="1275041"/>
            <a:ext cx="7544700" cy="2859900"/>
          </a:xfrm>
          <a:prstGeom prst="rect">
            <a:avLst/>
          </a:prstGeom>
        </p:spPr>
        <p:txBody>
          <a:bodyPr anchorCtr="0" anchor="t" bIns="0" lIns="0" spcFirstLastPara="1" rIns="0" wrap="square" tIns="0">
            <a:spAutoFit/>
          </a:bodyPr>
          <a:lstStyle/>
          <a:p>
            <a:pPr indent="0" lvl="0" marL="76200" marR="38100" rtl="0" algn="l">
              <a:lnSpc>
                <a:spcPct val="160000"/>
              </a:lnSpc>
              <a:spcBef>
                <a:spcPts val="600"/>
              </a:spcBef>
              <a:spcAft>
                <a:spcPts val="0"/>
              </a:spcAft>
              <a:buClr>
                <a:schemeClr val="dk1"/>
              </a:buClr>
              <a:buSzPts val="1100"/>
              <a:buFont typeface="Arial"/>
              <a:buNone/>
            </a:pPr>
            <a:r>
              <a:rPr lang="en-US" sz="1400">
                <a:solidFill>
                  <a:schemeClr val="dk1"/>
                </a:solidFill>
                <a:latin typeface="Arial"/>
                <a:ea typeface="Arial"/>
                <a:cs typeface="Arial"/>
                <a:sym typeface="Arial"/>
              </a:rPr>
              <a:t>This model would be particularly parameterized to delay the validations of any transactions made by women and of a value exceeding 500 dollars in the categories sport and leisure.</a:t>
            </a:r>
            <a:endParaRPr sz="1400">
              <a:solidFill>
                <a:schemeClr val="dk1"/>
              </a:solidFill>
              <a:latin typeface="Arial"/>
              <a:ea typeface="Arial"/>
              <a:cs typeface="Arial"/>
              <a:sym typeface="Arial"/>
            </a:endParaRPr>
          </a:p>
          <a:p>
            <a:pPr indent="0" lvl="0" marL="76200" marR="38100" rtl="0" algn="l">
              <a:lnSpc>
                <a:spcPct val="160000"/>
              </a:lnSpc>
              <a:spcBef>
                <a:spcPts val="600"/>
              </a:spcBef>
              <a:spcAft>
                <a:spcPts val="0"/>
              </a:spcAft>
              <a:buClr>
                <a:schemeClr val="dk1"/>
              </a:buClr>
              <a:buSzPts val="1100"/>
              <a:buFont typeface="Arial"/>
              <a:buNone/>
            </a:pPr>
            <a:r>
              <a:rPr lang="en-US" sz="1400">
                <a:solidFill>
                  <a:schemeClr val="dk1"/>
                </a:solidFill>
                <a:latin typeface="Arial"/>
                <a:ea typeface="Arial"/>
                <a:cs typeface="Arial"/>
                <a:sym typeface="Arial"/>
              </a:rPr>
              <a:t>The system will have to ask these customers in these categories to reconfirm their transactions before validation.</a:t>
            </a:r>
            <a:endParaRPr sz="1400">
              <a:solidFill>
                <a:schemeClr val="dk1"/>
              </a:solidFill>
              <a:latin typeface="Arial"/>
              <a:ea typeface="Arial"/>
              <a:cs typeface="Arial"/>
              <a:sym typeface="Arial"/>
            </a:endParaRPr>
          </a:p>
          <a:p>
            <a:pPr indent="0" lvl="0" marL="76200" marR="38100" rtl="0" algn="l">
              <a:lnSpc>
                <a:spcPct val="160000"/>
              </a:lnSpc>
              <a:spcBef>
                <a:spcPts val="600"/>
              </a:spcBef>
              <a:spcAft>
                <a:spcPts val="0"/>
              </a:spcAft>
              <a:buClr>
                <a:schemeClr val="dk1"/>
              </a:buClr>
              <a:buSzPts val="1100"/>
              <a:buFont typeface="Arial"/>
              <a:buNone/>
            </a:pPr>
            <a:r>
              <a:rPr lang="en-US" sz="1400">
                <a:solidFill>
                  <a:schemeClr val="dk1"/>
                </a:solidFill>
                <a:latin typeface="Arial"/>
                <a:ea typeface="Arial"/>
                <a:cs typeface="Arial"/>
                <a:sym typeface="Arial"/>
              </a:rPr>
              <a:t>We will recommend that the bank conduct a study to determine to what level it can improve the security of its electronic payment system.Makes it less vulnerable to hacks.</a:t>
            </a:r>
            <a:endParaRPr sz="1400">
              <a:solidFill>
                <a:schemeClr val="dk1"/>
              </a:solidFill>
              <a:latin typeface="Arial"/>
              <a:ea typeface="Arial"/>
              <a:cs typeface="Arial"/>
              <a:sym typeface="Arial"/>
            </a:endParaRPr>
          </a:p>
          <a:p>
            <a:pPr indent="0" lvl="0" marL="76200" marR="38100" rtl="0" algn="l">
              <a:lnSpc>
                <a:spcPct val="160000"/>
              </a:lnSpc>
              <a:spcBef>
                <a:spcPts val="600"/>
              </a:spcBef>
              <a:spcAft>
                <a:spcPts val="500"/>
              </a:spcAft>
              <a:buClr>
                <a:schemeClr val="dk1"/>
              </a:buClr>
              <a:buSzPts val="1100"/>
              <a:buFont typeface="Arial"/>
              <a:buNone/>
            </a:pPr>
            <a:r>
              <a:rPr lang="en-US" sz="1400">
                <a:solidFill>
                  <a:schemeClr val="dk1"/>
                </a:solidFill>
                <a:latin typeface="Arial"/>
                <a:ea typeface="Arial"/>
                <a:cs typeface="Arial"/>
                <a:sym typeface="Arial"/>
              </a:rPr>
              <a:t>These solutions could drastically reduce theft complaints. Improve the security feeling of customers abd at the same time boost customer confidence and the bank’s public image.</a:t>
            </a:r>
            <a:endParaRPr sz="1800"/>
          </a:p>
        </p:txBody>
      </p:sp>
      <p:sp>
        <p:nvSpPr>
          <p:cNvPr id="160" name="Google Shape;160;p19"/>
          <p:cNvSpPr txBox="1"/>
          <p:nvPr/>
        </p:nvSpPr>
        <p:spPr>
          <a:xfrm>
            <a:off x="543950" y="4996225"/>
            <a:ext cx="836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Verdana"/>
              <a:ea typeface="Verdana"/>
              <a:cs typeface="Verdana"/>
              <a:sym typeface="Verdana"/>
            </a:endParaRPr>
          </a:p>
        </p:txBody>
      </p:sp>
      <p:sp>
        <p:nvSpPr>
          <p:cNvPr id="161" name="Google Shape;161;p19"/>
          <p:cNvSpPr/>
          <p:nvPr/>
        </p:nvSpPr>
        <p:spPr>
          <a:xfrm>
            <a:off x="508000" y="5092700"/>
            <a:ext cx="7275300" cy="152700"/>
          </a:xfrm>
          <a:prstGeom prst="rect">
            <a:avLst/>
          </a:prstGeom>
          <a:solidFill>
            <a:srgbClr val="F7941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0"/>
          <p:cNvSpPr txBox="1"/>
          <p:nvPr>
            <p:ph type="title"/>
          </p:nvPr>
        </p:nvSpPr>
        <p:spPr>
          <a:xfrm>
            <a:off x="821749" y="303364"/>
            <a:ext cx="7500600" cy="800400"/>
          </a:xfrm>
          <a:prstGeom prst="rect">
            <a:avLst/>
          </a:prstGeom>
          <a:noFill/>
          <a:ln>
            <a:noFill/>
          </a:ln>
        </p:spPr>
        <p:txBody>
          <a:bodyPr anchorCtr="0" anchor="t" bIns="0" lIns="0" spcFirstLastPara="1" rIns="0" wrap="square" tIns="0">
            <a:spAutoFit/>
          </a:bodyPr>
          <a:lstStyle/>
          <a:p>
            <a:pPr indent="0" lvl="0" marL="12700" rtl="0" algn="l">
              <a:lnSpc>
                <a:spcPct val="100000"/>
              </a:lnSpc>
              <a:spcBef>
                <a:spcPts val="0"/>
              </a:spcBef>
              <a:spcAft>
                <a:spcPts val="0"/>
              </a:spcAft>
              <a:buClr>
                <a:schemeClr val="dk1"/>
              </a:buClr>
              <a:buSzPts val="1400"/>
              <a:buFont typeface="Arial"/>
              <a:buNone/>
            </a:pPr>
            <a:r>
              <a:rPr lang="en-US"/>
              <a:t>Alternative Solution</a:t>
            </a:r>
            <a:endParaRPr sz="1100">
              <a:solidFill>
                <a:schemeClr val="dk1"/>
              </a:solidFill>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167" name="Google Shape;167;p20"/>
          <p:cNvSpPr/>
          <p:nvPr/>
        </p:nvSpPr>
        <p:spPr>
          <a:xfrm>
            <a:off x="508000" y="5092700"/>
            <a:ext cx="7620000" cy="152400"/>
          </a:xfrm>
          <a:prstGeom prst="rect">
            <a:avLst/>
          </a:prstGeom>
          <a:solidFill>
            <a:srgbClr val="F7941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8" name="Google Shape;168;p20"/>
          <p:cNvSpPr txBox="1"/>
          <p:nvPr/>
        </p:nvSpPr>
        <p:spPr>
          <a:xfrm>
            <a:off x="994300" y="1043850"/>
            <a:ext cx="7715400" cy="4143000"/>
          </a:xfrm>
          <a:prstGeom prst="rect">
            <a:avLst/>
          </a:prstGeom>
          <a:noFill/>
          <a:ln>
            <a:noFill/>
          </a:ln>
        </p:spPr>
        <p:txBody>
          <a:bodyPr anchorCtr="0" anchor="t" bIns="91425" lIns="91425" spcFirstLastPara="1" rIns="91425" wrap="square" tIns="91425">
            <a:spAutoFit/>
          </a:bodyPr>
          <a:lstStyle/>
          <a:p>
            <a:pPr indent="0" lvl="0" marL="76200" marR="38100" rtl="0" algn="l">
              <a:lnSpc>
                <a:spcPct val="160000"/>
              </a:lnSpc>
              <a:spcBef>
                <a:spcPts val="600"/>
              </a:spcBef>
              <a:spcAft>
                <a:spcPts val="0"/>
              </a:spcAft>
              <a:buClr>
                <a:schemeClr val="dk1"/>
              </a:buClr>
              <a:buSzPts val="1100"/>
              <a:buFont typeface="Arial"/>
              <a:buNone/>
            </a:pPr>
            <a:r>
              <a:rPr lang="en-US">
                <a:solidFill>
                  <a:schemeClr val="dk1"/>
                </a:solidFill>
              </a:rPr>
              <a:t> </a:t>
            </a:r>
            <a:r>
              <a:rPr b="1" lang="en-US">
                <a:solidFill>
                  <a:schemeClr val="dk1"/>
                </a:solidFill>
              </a:rPr>
              <a:t>Machine learning</a:t>
            </a:r>
            <a:endParaRPr b="1">
              <a:solidFill>
                <a:schemeClr val="dk1"/>
              </a:solidFill>
            </a:endParaRPr>
          </a:p>
          <a:p>
            <a:pPr indent="0" lvl="0" marL="76200" marR="38100" rtl="0" algn="l">
              <a:lnSpc>
                <a:spcPct val="160000"/>
              </a:lnSpc>
              <a:spcBef>
                <a:spcPts val="600"/>
              </a:spcBef>
              <a:spcAft>
                <a:spcPts val="0"/>
              </a:spcAft>
              <a:buClr>
                <a:schemeClr val="dk1"/>
              </a:buClr>
              <a:buSzPts val="1100"/>
              <a:buFont typeface="Arial"/>
              <a:buNone/>
            </a:pPr>
            <a:r>
              <a:rPr lang="en-US">
                <a:solidFill>
                  <a:schemeClr val="dk1"/>
                </a:solidFill>
              </a:rPr>
              <a:t>We will ask the bank to let us build a machine learning model. Able to predict, detect and report fraud in real time.</a:t>
            </a:r>
            <a:endParaRPr>
              <a:solidFill>
                <a:schemeClr val="dk1"/>
              </a:solidFill>
            </a:endParaRPr>
          </a:p>
          <a:p>
            <a:pPr indent="381000" lvl="0" marL="76200" marR="38100" rtl="0" algn="l">
              <a:lnSpc>
                <a:spcPct val="160000"/>
              </a:lnSpc>
              <a:spcBef>
                <a:spcPts val="600"/>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Currently booming, machine learning is a key aspect of fraud detection and Big Data. In a nutshell, machine learning comes into play when agile systems are configured to learn from each other. It discovers hidden patterns in the data and learns on its own to deliver high-quality analytics, helping to detect fraud in real time and adapting its systems to identify future fraud more quickly. This revolutionary fraud detection technology gives banks and financial services companies that implement it a significant competitive advantage.</a:t>
            </a:r>
            <a:endParaRPr>
              <a:solidFill>
                <a:schemeClr val="dk1"/>
              </a:solidFill>
            </a:endParaRPr>
          </a:p>
          <a:p>
            <a:pPr indent="0" lvl="0" marL="76200" marR="38100" rtl="0" algn="l">
              <a:lnSpc>
                <a:spcPct val="160000"/>
              </a:lnSpc>
              <a:spcBef>
                <a:spcPts val="600"/>
              </a:spcBef>
              <a:spcAft>
                <a:spcPts val="0"/>
              </a:spcAft>
              <a:buClr>
                <a:schemeClr val="dk1"/>
              </a:buClr>
              <a:buSzPts val="1100"/>
              <a:buFont typeface="Arial"/>
              <a:buNone/>
            </a:pPr>
            <a:r>
              <a:t/>
            </a:r>
            <a:endParaRPr>
              <a:solidFill>
                <a:schemeClr val="dk1"/>
              </a:solidFill>
            </a:endParaRPr>
          </a:p>
          <a:p>
            <a:pPr indent="0" lvl="0" marL="0" rtl="0" algn="l">
              <a:spcBef>
                <a:spcPts val="500"/>
              </a:spcBef>
              <a:spcAft>
                <a:spcPts val="0"/>
              </a:spcAft>
              <a:buNone/>
            </a:pPr>
            <a:r>
              <a:t/>
            </a:r>
            <a:endParaRPr>
              <a:latin typeface="Verdana"/>
              <a:ea typeface="Verdana"/>
              <a:cs typeface="Verdana"/>
              <a:sym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1"/>
          <p:cNvSpPr txBox="1"/>
          <p:nvPr>
            <p:ph type="title"/>
          </p:nvPr>
        </p:nvSpPr>
        <p:spPr>
          <a:xfrm>
            <a:off x="821750" y="303368"/>
            <a:ext cx="7500600" cy="1200600"/>
          </a:xfrm>
          <a:prstGeom prst="rect">
            <a:avLst/>
          </a:prstGeom>
        </p:spPr>
        <p:txBody>
          <a:bodyPr anchorCtr="0" anchor="t" bIns="0" lIns="0" spcFirstLastPara="1" rIns="0" wrap="square" tIns="0">
            <a:spAutoFit/>
          </a:bodyPr>
          <a:lstStyle/>
          <a:p>
            <a:pPr indent="0" lvl="0" marL="12700" rtl="0" algn="l">
              <a:spcBef>
                <a:spcPts val="0"/>
              </a:spcBef>
              <a:spcAft>
                <a:spcPts val="0"/>
              </a:spcAft>
              <a:buClr>
                <a:schemeClr val="dk1"/>
              </a:buClr>
              <a:buSzPts val="1400"/>
              <a:buFont typeface="Arial"/>
              <a:buNone/>
            </a:pPr>
            <a:r>
              <a:rPr lang="en-US"/>
              <a:t>Alternative Solution</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400"/>
              <a:buFont typeface="Arial"/>
              <a:buNone/>
            </a:pPr>
            <a:r>
              <a:t/>
            </a:r>
            <a:endParaRPr/>
          </a:p>
          <a:p>
            <a:pPr indent="0" lvl="0" marL="0" rtl="0" algn="l">
              <a:spcBef>
                <a:spcPts val="0"/>
              </a:spcBef>
              <a:spcAft>
                <a:spcPts val="0"/>
              </a:spcAft>
              <a:buNone/>
            </a:pPr>
            <a:r>
              <a:t/>
            </a:r>
            <a:endParaRPr/>
          </a:p>
        </p:txBody>
      </p:sp>
      <p:sp>
        <p:nvSpPr>
          <p:cNvPr id="174" name="Google Shape;174;p21"/>
          <p:cNvSpPr txBox="1"/>
          <p:nvPr/>
        </p:nvSpPr>
        <p:spPr>
          <a:xfrm>
            <a:off x="968050" y="1019050"/>
            <a:ext cx="768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Verdana"/>
              <a:ea typeface="Verdana"/>
              <a:cs typeface="Verdana"/>
              <a:sym typeface="Verdana"/>
            </a:endParaRPr>
          </a:p>
        </p:txBody>
      </p:sp>
      <p:sp>
        <p:nvSpPr>
          <p:cNvPr id="175" name="Google Shape;175;p21"/>
          <p:cNvSpPr txBox="1"/>
          <p:nvPr/>
        </p:nvSpPr>
        <p:spPr>
          <a:xfrm>
            <a:off x="880575" y="1131325"/>
            <a:ext cx="80388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Verdana"/>
                <a:ea typeface="Verdana"/>
                <a:cs typeface="Verdana"/>
                <a:sym typeface="Verdana"/>
              </a:rPr>
              <a:t>We can notice that the ZipCodes are identical for all customers and all merchants,that means they living at the same geographic zone. yet we have to assume that the bank does not only do business there. </a:t>
            </a:r>
            <a:r>
              <a:rPr lang="en-US">
                <a:latin typeface="Verdana"/>
                <a:ea typeface="Verdana"/>
                <a:cs typeface="Verdana"/>
                <a:sym typeface="Verdana"/>
              </a:rPr>
              <a:t>Additional</a:t>
            </a:r>
            <a:r>
              <a:rPr lang="en-US">
                <a:latin typeface="Verdana"/>
                <a:ea typeface="Verdana"/>
                <a:cs typeface="Verdana"/>
                <a:sym typeface="Verdana"/>
              </a:rPr>
              <a:t> data on other geographic areas of transactions would be welcome and would help us refine our predictive machine learning model.</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latin typeface="Verdana"/>
              <a:ea typeface="Verdana"/>
              <a:cs typeface="Verdana"/>
              <a:sym typeface="Verdana"/>
            </a:endParaRPr>
          </a:p>
        </p:txBody>
      </p:sp>
      <p:sp>
        <p:nvSpPr>
          <p:cNvPr id="176" name="Google Shape;176;p21"/>
          <p:cNvSpPr txBox="1"/>
          <p:nvPr/>
        </p:nvSpPr>
        <p:spPr>
          <a:xfrm>
            <a:off x="532475" y="5064200"/>
            <a:ext cx="7341300" cy="16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Verdana"/>
              <a:ea typeface="Verdana"/>
              <a:cs typeface="Verdana"/>
              <a:sym typeface="Verdana"/>
            </a:endParaRPr>
          </a:p>
        </p:txBody>
      </p:sp>
      <p:sp>
        <p:nvSpPr>
          <p:cNvPr id="177" name="Google Shape;177;p21"/>
          <p:cNvSpPr/>
          <p:nvPr/>
        </p:nvSpPr>
        <p:spPr>
          <a:xfrm>
            <a:off x="508000" y="5092700"/>
            <a:ext cx="7814400" cy="152400"/>
          </a:xfrm>
          <a:prstGeom prst="rect">
            <a:avLst/>
          </a:prstGeom>
          <a:solidFill>
            <a:srgbClr val="F7941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2"/>
          <p:cNvSpPr txBox="1"/>
          <p:nvPr>
            <p:ph type="title"/>
          </p:nvPr>
        </p:nvSpPr>
        <p:spPr>
          <a:xfrm>
            <a:off x="821750" y="303375"/>
            <a:ext cx="4716600" cy="4131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a:t>References &amp; Appendices</a:t>
            </a:r>
            <a:endParaRPr/>
          </a:p>
        </p:txBody>
      </p:sp>
      <p:sp>
        <p:nvSpPr>
          <p:cNvPr id="183" name="Google Shape;183;p22"/>
          <p:cNvSpPr/>
          <p:nvPr/>
        </p:nvSpPr>
        <p:spPr>
          <a:xfrm>
            <a:off x="508000" y="5092700"/>
            <a:ext cx="8128000" cy="152400"/>
          </a:xfrm>
          <a:prstGeom prst="rect">
            <a:avLst/>
          </a:prstGeom>
          <a:solidFill>
            <a:srgbClr val="F7941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4" name="Google Shape;184;p22"/>
          <p:cNvSpPr txBox="1"/>
          <p:nvPr/>
        </p:nvSpPr>
        <p:spPr>
          <a:xfrm>
            <a:off x="871825" y="1014700"/>
            <a:ext cx="7855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Verdana"/>
                <a:ea typeface="Verdana"/>
                <a:cs typeface="Verdana"/>
                <a:sym typeface="Verdana"/>
              </a:rPr>
              <a:t>● Github Repository:  https://github.com/ChasnickDesir1995/Fraud-Detection-Project.git</a:t>
            </a:r>
            <a:endParaRPr>
              <a:latin typeface="Verdana"/>
              <a:ea typeface="Verdana"/>
              <a:cs typeface="Verdana"/>
              <a:sym typeface="Verdana"/>
            </a:endParaRPr>
          </a:p>
          <a:p>
            <a:pPr indent="0" lvl="0" marL="0" rtl="0" algn="l">
              <a:spcBef>
                <a:spcPts val="0"/>
              </a:spcBef>
              <a:spcAft>
                <a:spcPts val="0"/>
              </a:spcAft>
              <a:buNone/>
            </a:pPr>
            <a:r>
              <a:rPr lang="en-US">
                <a:latin typeface="Verdana"/>
                <a:ea typeface="Verdana"/>
                <a:cs typeface="Verdana"/>
                <a:sym typeface="Verdana"/>
              </a:rPr>
              <a:t>● Ayiti Analytics: </a:t>
            </a:r>
            <a:r>
              <a:rPr lang="en-US" u="sng">
                <a:solidFill>
                  <a:schemeClr val="hlink"/>
                </a:solidFill>
                <a:latin typeface="Verdana"/>
                <a:ea typeface="Verdana"/>
                <a:cs typeface="Verdana"/>
                <a:sym typeface="Verdana"/>
                <a:hlinkClick r:id="rId3"/>
              </a:rPr>
              <a:t>www.ayitianalytics.org</a:t>
            </a:r>
            <a:endParaRPr>
              <a:latin typeface="Verdana"/>
              <a:ea typeface="Verdana"/>
              <a:cs typeface="Verdana"/>
              <a:sym typeface="Verdana"/>
            </a:endParaRPr>
          </a:p>
          <a:p>
            <a:pPr indent="0" lvl="0" marL="0" rtl="0" algn="l">
              <a:spcBef>
                <a:spcPts val="0"/>
              </a:spcBef>
              <a:spcAft>
                <a:spcPts val="0"/>
              </a:spcAft>
              <a:buNone/>
            </a:pPr>
            <a:r>
              <a:rPr lang="en-US">
                <a:solidFill>
                  <a:schemeClr val="dk1"/>
                </a:solidFill>
                <a:latin typeface="Verdana"/>
                <a:ea typeface="Verdana"/>
                <a:cs typeface="Verdana"/>
                <a:sym typeface="Verdana"/>
              </a:rPr>
              <a:t>●</a:t>
            </a:r>
            <a:r>
              <a:rPr lang="en-US" u="sng">
                <a:solidFill>
                  <a:schemeClr val="hlink"/>
                </a:solidFill>
                <a:latin typeface="Verdana"/>
                <a:ea typeface="Verdana"/>
                <a:cs typeface="Verdana"/>
                <a:sym typeface="Verdana"/>
                <a:hlinkClick r:id="rId4"/>
              </a:rPr>
              <a:t>https://www.coursera.org/learn/python-for-data-visualization</a:t>
            </a:r>
            <a:endParaRPr>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US">
                <a:solidFill>
                  <a:schemeClr val="dk1"/>
                </a:solidFill>
                <a:latin typeface="Verdana"/>
                <a:ea typeface="Verdana"/>
                <a:cs typeface="Verdana"/>
                <a:sym typeface="Verdana"/>
              </a:rPr>
              <a:t>●</a:t>
            </a:r>
            <a:r>
              <a:rPr lang="en-US" u="sng">
                <a:solidFill>
                  <a:schemeClr val="hlink"/>
                </a:solidFill>
                <a:latin typeface="Verdana"/>
                <a:ea typeface="Verdana"/>
                <a:cs typeface="Verdana"/>
                <a:sym typeface="Verdana"/>
                <a:hlinkClick r:id="rId5"/>
              </a:rPr>
              <a:t>https://spd.group/machine-learning/credit-card-fraud-detection/</a:t>
            </a:r>
            <a:endParaRPr>
              <a:solidFill>
                <a:schemeClr val="dk1"/>
              </a:solidFill>
              <a:latin typeface="Verdana"/>
              <a:ea typeface="Verdana"/>
              <a:cs typeface="Verdana"/>
              <a:sym typeface="Verdan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3"/>
          <p:cNvSpPr txBox="1"/>
          <p:nvPr>
            <p:ph type="title"/>
          </p:nvPr>
        </p:nvSpPr>
        <p:spPr>
          <a:xfrm>
            <a:off x="821750" y="303375"/>
            <a:ext cx="4716600" cy="4131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a:t>Team Members</a:t>
            </a:r>
            <a:endParaRPr/>
          </a:p>
        </p:txBody>
      </p:sp>
      <p:sp>
        <p:nvSpPr>
          <p:cNvPr id="190" name="Google Shape;190;p23"/>
          <p:cNvSpPr txBox="1"/>
          <p:nvPr/>
        </p:nvSpPr>
        <p:spPr>
          <a:xfrm>
            <a:off x="1015581" y="1344468"/>
            <a:ext cx="7165500" cy="1153800"/>
          </a:xfrm>
          <a:prstGeom prst="rect">
            <a:avLst/>
          </a:prstGeom>
          <a:noFill/>
          <a:ln>
            <a:noFill/>
          </a:ln>
        </p:spPr>
        <p:txBody>
          <a:bodyPr anchorCtr="0" anchor="t" bIns="0" lIns="0" spcFirstLastPara="1" rIns="0" wrap="square" tIns="45075">
            <a:spAutoFit/>
          </a:bodyPr>
          <a:lstStyle/>
          <a:p>
            <a:pPr indent="-285750" lvl="0" marL="285750" marR="0" rtl="0" algn="l">
              <a:lnSpc>
                <a:spcPct val="100000"/>
              </a:lnSpc>
              <a:spcBef>
                <a:spcPts val="0"/>
              </a:spcBef>
              <a:spcAft>
                <a:spcPts val="0"/>
              </a:spcAft>
              <a:buClr>
                <a:schemeClr val="dk1"/>
              </a:buClr>
              <a:buSzPts val="1400"/>
              <a:buFont typeface="Noto Sans Symbols"/>
              <a:buChar char="❑"/>
            </a:pPr>
            <a:r>
              <a:rPr lang="en-US" sz="1600">
                <a:solidFill>
                  <a:schemeClr val="dk1"/>
                </a:solidFill>
              </a:rPr>
              <a:t>Désir </a:t>
            </a:r>
            <a:r>
              <a:rPr b="0" i="0" lang="en-US" sz="1400" u="none" cap="none" strike="noStrike">
                <a:solidFill>
                  <a:schemeClr val="dk1"/>
                </a:solidFill>
                <a:latin typeface="Arial"/>
                <a:ea typeface="Arial"/>
                <a:cs typeface="Arial"/>
                <a:sym typeface="Arial"/>
              </a:rPr>
              <a:t>Chasnick</a:t>
            </a:r>
            <a:endParaRPr b="0" i="0" sz="14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400"/>
              <a:buFont typeface="Noto Sans Symbols"/>
              <a:buChar char="❑"/>
            </a:pPr>
            <a:r>
              <a:rPr b="0" i="0" lang="en-US" sz="1400" u="none" cap="none" strike="noStrike">
                <a:solidFill>
                  <a:schemeClr val="dk1"/>
                </a:solidFill>
                <a:latin typeface="Arial"/>
                <a:ea typeface="Arial"/>
                <a:cs typeface="Arial"/>
                <a:sym typeface="Arial"/>
              </a:rPr>
              <a:t>Fred Junior </a:t>
            </a:r>
            <a:r>
              <a:rPr lang="en-US" sz="1600">
                <a:solidFill>
                  <a:schemeClr val="dk1"/>
                </a:solidFill>
              </a:rPr>
              <a:t>Noël</a:t>
            </a:r>
            <a:endParaRPr b="0" i="0" sz="14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400"/>
              <a:buFont typeface="Noto Sans Symbols"/>
              <a:buChar char="❑"/>
            </a:pPr>
            <a:r>
              <a:rPr b="0" i="0" lang="en-US" sz="1400" u="none" cap="none" strike="noStrike">
                <a:solidFill>
                  <a:schemeClr val="dk1"/>
                </a:solidFill>
                <a:latin typeface="Arial"/>
                <a:ea typeface="Arial"/>
                <a:cs typeface="Arial"/>
                <a:sym typeface="Arial"/>
              </a:rPr>
              <a:t>Fritz Gerald Junior Valcin</a:t>
            </a:r>
            <a:endParaRPr b="0" i="0" sz="1400" u="none" cap="none" strike="noStrike">
              <a:solidFill>
                <a:schemeClr val="dk1"/>
              </a:solidFill>
              <a:latin typeface="Arial"/>
              <a:ea typeface="Arial"/>
              <a:cs typeface="Arial"/>
              <a:sym typeface="Arial"/>
            </a:endParaRPr>
          </a:p>
          <a:p>
            <a:pPr indent="-184150" lvl="0" marL="742950" marR="0" rtl="0" algn="l">
              <a:lnSpc>
                <a:spcPct val="100000"/>
              </a:lnSpc>
              <a:spcBef>
                <a:spcPts val="1200"/>
              </a:spcBef>
              <a:spcAft>
                <a:spcPts val="0"/>
              </a:spcAft>
              <a:buClr>
                <a:srgbClr val="000000"/>
              </a:buClr>
              <a:buSzPts val="1600"/>
              <a:buFont typeface="Noto Sans Symbols"/>
              <a:buNone/>
            </a:pPr>
            <a:r>
              <a:t/>
            </a:r>
            <a:endParaRPr b="0" i="0" sz="1600" u="none" cap="none" strike="noStrike">
              <a:solidFill>
                <a:srgbClr val="595959"/>
              </a:solidFill>
              <a:latin typeface="Verdana"/>
              <a:ea typeface="Verdana"/>
              <a:cs typeface="Verdana"/>
              <a:sym typeface="Verdana"/>
            </a:endParaRPr>
          </a:p>
        </p:txBody>
      </p:sp>
      <p:sp>
        <p:nvSpPr>
          <p:cNvPr id="191" name="Google Shape;191;p23"/>
          <p:cNvSpPr/>
          <p:nvPr/>
        </p:nvSpPr>
        <p:spPr>
          <a:xfrm>
            <a:off x="508000" y="5092700"/>
            <a:ext cx="8636000" cy="152400"/>
          </a:xfrm>
          <a:prstGeom prst="rect">
            <a:avLst/>
          </a:prstGeom>
          <a:solidFill>
            <a:srgbClr val="F7941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5" name="Shape 195"/>
        <p:cNvGrpSpPr/>
        <p:nvPr/>
      </p:nvGrpSpPr>
      <p:grpSpPr>
        <a:xfrm>
          <a:off x="0" y="0"/>
          <a:ext cx="0" cy="0"/>
          <a:chOff x="0" y="0"/>
          <a:chExt cx="0" cy="0"/>
        </a:xfrm>
      </p:grpSpPr>
      <p:grpSp>
        <p:nvGrpSpPr>
          <p:cNvPr id="196" name="Google Shape;196;p24"/>
          <p:cNvGrpSpPr/>
          <p:nvPr/>
        </p:nvGrpSpPr>
        <p:grpSpPr>
          <a:xfrm>
            <a:off x="1649" y="0"/>
            <a:ext cx="5017135" cy="5143500"/>
            <a:chOff x="1649" y="0"/>
            <a:chExt cx="5017135" cy="5143500"/>
          </a:xfrm>
        </p:grpSpPr>
        <p:sp>
          <p:nvSpPr>
            <p:cNvPr id="197" name="Google Shape;197;p24"/>
            <p:cNvSpPr/>
            <p:nvPr/>
          </p:nvSpPr>
          <p:spPr>
            <a:xfrm>
              <a:off x="1649" y="0"/>
              <a:ext cx="4996180" cy="5143500"/>
            </a:xfrm>
            <a:custGeom>
              <a:rect b="b" l="l" r="r" t="t"/>
              <a:pathLst>
                <a:path extrusionOk="0" h="5143500" w="4996180">
                  <a:moveTo>
                    <a:pt x="0" y="5143500"/>
                  </a:moveTo>
                  <a:lnTo>
                    <a:pt x="4996168" y="5143500"/>
                  </a:lnTo>
                  <a:lnTo>
                    <a:pt x="4996168" y="0"/>
                  </a:lnTo>
                  <a:lnTo>
                    <a:pt x="0" y="0"/>
                  </a:lnTo>
                  <a:lnTo>
                    <a:pt x="0" y="5143500"/>
                  </a:lnTo>
                  <a:close/>
                </a:path>
              </a:pathLst>
            </a:custGeom>
            <a:solidFill>
              <a:srgbClr val="1A9988"/>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8" name="Google Shape;198;p24"/>
            <p:cNvSpPr/>
            <p:nvPr/>
          </p:nvSpPr>
          <p:spPr>
            <a:xfrm>
              <a:off x="1649" y="0"/>
              <a:ext cx="5017135" cy="5143500"/>
            </a:xfrm>
            <a:custGeom>
              <a:rect b="b" l="l" r="r" t="t"/>
              <a:pathLst>
                <a:path extrusionOk="0" h="5143500" w="5017135">
                  <a:moveTo>
                    <a:pt x="0" y="0"/>
                  </a:moveTo>
                  <a:lnTo>
                    <a:pt x="5016589" y="0"/>
                  </a:lnTo>
                  <a:lnTo>
                    <a:pt x="5016589" y="5143489"/>
                  </a:lnTo>
                  <a:lnTo>
                    <a:pt x="0" y="5143489"/>
                  </a:lnTo>
                  <a:lnTo>
                    <a:pt x="0" y="0"/>
                  </a:lnTo>
                  <a:close/>
                </a:path>
              </a:pathLst>
            </a:custGeom>
            <a:noFill/>
            <a:ln cap="flat" cmpd="sng" w="9525">
              <a:solidFill>
                <a:srgbClr val="1A1A1A"/>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199" name="Google Shape;199;p24"/>
          <p:cNvGrpSpPr/>
          <p:nvPr/>
        </p:nvGrpSpPr>
        <p:grpSpPr>
          <a:xfrm>
            <a:off x="4997815" y="0"/>
            <a:ext cx="4146553" cy="5143500"/>
            <a:chOff x="4997815" y="0"/>
            <a:chExt cx="4146553" cy="5143500"/>
          </a:xfrm>
        </p:grpSpPr>
        <p:sp>
          <p:nvSpPr>
            <p:cNvPr id="200" name="Google Shape;200;p24"/>
            <p:cNvSpPr/>
            <p:nvPr/>
          </p:nvSpPr>
          <p:spPr>
            <a:xfrm>
              <a:off x="5436676" y="2866622"/>
              <a:ext cx="3622495" cy="95718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1" name="Google Shape;201;p24"/>
            <p:cNvSpPr/>
            <p:nvPr/>
          </p:nvSpPr>
          <p:spPr>
            <a:xfrm>
              <a:off x="4997818" y="0"/>
              <a:ext cx="4146550" cy="5143500"/>
            </a:xfrm>
            <a:custGeom>
              <a:rect b="b" l="l" r="r" t="t"/>
              <a:pathLst>
                <a:path extrusionOk="0" h="5143500" w="4146550">
                  <a:moveTo>
                    <a:pt x="4146296" y="0"/>
                  </a:moveTo>
                  <a:lnTo>
                    <a:pt x="0" y="0"/>
                  </a:lnTo>
                  <a:lnTo>
                    <a:pt x="0" y="5143500"/>
                  </a:lnTo>
                  <a:lnTo>
                    <a:pt x="4146296" y="5143500"/>
                  </a:lnTo>
                  <a:lnTo>
                    <a:pt x="4146296"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2" name="Google Shape;202;p24"/>
            <p:cNvSpPr/>
            <p:nvPr/>
          </p:nvSpPr>
          <p:spPr>
            <a:xfrm>
              <a:off x="4997815" y="0"/>
              <a:ext cx="4146550" cy="5143500"/>
            </a:xfrm>
            <a:custGeom>
              <a:rect b="b" l="l" r="r" t="t"/>
              <a:pathLst>
                <a:path extrusionOk="0" h="5143500" w="4146550">
                  <a:moveTo>
                    <a:pt x="0" y="0"/>
                  </a:moveTo>
                  <a:lnTo>
                    <a:pt x="4146291" y="0"/>
                  </a:lnTo>
                  <a:lnTo>
                    <a:pt x="4146291" y="5143489"/>
                  </a:lnTo>
                  <a:lnTo>
                    <a:pt x="0" y="5143489"/>
                  </a:lnTo>
                  <a:lnTo>
                    <a:pt x="0" y="0"/>
                  </a:lnTo>
                  <a:close/>
                </a:path>
              </a:pathLst>
            </a:custGeom>
            <a:noFill/>
            <a:ln cap="flat" cmpd="sng" w="9525">
              <a:solidFill>
                <a:srgbClr val="1A1A1A"/>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3" name="Google Shape;203;p24"/>
            <p:cNvSpPr/>
            <p:nvPr/>
          </p:nvSpPr>
          <p:spPr>
            <a:xfrm>
              <a:off x="5053342" y="1277734"/>
              <a:ext cx="4035272" cy="1866125"/>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204" name="Google Shape;204;p24"/>
          <p:cNvSpPr txBox="1"/>
          <p:nvPr/>
        </p:nvSpPr>
        <p:spPr>
          <a:xfrm>
            <a:off x="256855" y="1930481"/>
            <a:ext cx="4796400" cy="782400"/>
          </a:xfrm>
          <a:prstGeom prst="rect">
            <a:avLst/>
          </a:prstGeom>
          <a:noFill/>
          <a:ln>
            <a:noFill/>
          </a:ln>
        </p:spPr>
        <p:txBody>
          <a:bodyPr anchorCtr="0" anchor="t" bIns="0" lIns="0" spcFirstLastPara="1" rIns="0" wrap="square" tIns="8875">
            <a:spAutoFit/>
          </a:bodyPr>
          <a:lstStyle/>
          <a:p>
            <a:pPr indent="0" lvl="0" marL="12700" marR="5080" rtl="0" algn="l">
              <a:lnSpc>
                <a:spcPct val="100699"/>
              </a:lnSpc>
              <a:spcBef>
                <a:spcPts val="0"/>
              </a:spcBef>
              <a:spcAft>
                <a:spcPts val="0"/>
              </a:spcAft>
              <a:buClr>
                <a:srgbClr val="000000"/>
              </a:buClr>
              <a:buSzPts val="3600"/>
              <a:buFont typeface="Arial"/>
              <a:buNone/>
            </a:pPr>
            <a:r>
              <a:rPr b="1" i="0" lang="en-US" sz="3600" u="none" cap="none" strike="noStrike">
                <a:solidFill>
                  <a:srgbClr val="F8931F"/>
                </a:solidFill>
                <a:latin typeface="Verdana"/>
                <a:ea typeface="Verdana"/>
                <a:cs typeface="Verdana"/>
                <a:sym typeface="Verdana"/>
              </a:rPr>
              <a:t>Thank you</a:t>
            </a:r>
            <a:endParaRPr b="1" i="0" sz="3600" u="none" cap="none" strike="noStrike">
              <a:solidFill>
                <a:srgbClr val="F8931F"/>
              </a:solidFill>
              <a:latin typeface="Verdana"/>
              <a:ea typeface="Verdana"/>
              <a:cs typeface="Verdana"/>
              <a:sym typeface="Verdana"/>
            </a:endParaRPr>
          </a:p>
          <a:p>
            <a:pPr indent="0" lvl="0" marL="12700" marR="5080" rtl="0" algn="l">
              <a:lnSpc>
                <a:spcPct val="100699"/>
              </a:lnSpc>
              <a:spcBef>
                <a:spcPts val="0"/>
              </a:spcBef>
              <a:spcAft>
                <a:spcPts val="0"/>
              </a:spcAft>
              <a:buClr>
                <a:srgbClr val="000000"/>
              </a:buClr>
              <a:buSzPts val="1400"/>
              <a:buFont typeface="Arial"/>
              <a:buNone/>
            </a:pPr>
            <a:r>
              <a:rPr b="1" i="0" lang="en-US" sz="1400" u="none" cap="none" strike="noStrike">
                <a:solidFill>
                  <a:schemeClr val="lt1"/>
                </a:solidFill>
                <a:latin typeface="Verdana"/>
                <a:ea typeface="Verdana"/>
                <a:cs typeface="Verdana"/>
                <a:sym typeface="Verdana"/>
              </a:rPr>
              <a:t>for your attention</a:t>
            </a:r>
            <a:endParaRPr b="1" i="0" sz="1400" u="none" cap="none" strike="noStrike">
              <a:solidFill>
                <a:schemeClr val="lt1"/>
              </a:solidFill>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8"/>
          <p:cNvSpPr txBox="1"/>
          <p:nvPr>
            <p:ph type="title"/>
          </p:nvPr>
        </p:nvSpPr>
        <p:spPr>
          <a:xfrm>
            <a:off x="821751" y="303385"/>
            <a:ext cx="2565600" cy="4131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a:solidFill>
                  <a:srgbClr val="F8931F"/>
                </a:solidFill>
              </a:rPr>
              <a:t>Agenda</a:t>
            </a:r>
            <a:endParaRPr>
              <a:solidFill>
                <a:srgbClr val="F8931F"/>
              </a:solidFill>
            </a:endParaRPr>
          </a:p>
        </p:txBody>
      </p:sp>
      <p:sp>
        <p:nvSpPr>
          <p:cNvPr id="63" name="Google Shape;63;p8"/>
          <p:cNvSpPr txBox="1"/>
          <p:nvPr/>
        </p:nvSpPr>
        <p:spPr>
          <a:xfrm>
            <a:off x="869517" y="1140554"/>
            <a:ext cx="6679500" cy="2167800"/>
          </a:xfrm>
          <a:prstGeom prst="rect">
            <a:avLst/>
          </a:prstGeom>
          <a:noFill/>
          <a:ln>
            <a:noFill/>
          </a:ln>
        </p:spPr>
        <p:txBody>
          <a:bodyPr anchorCtr="0" anchor="t" bIns="0" lIns="0" spcFirstLastPara="1" rIns="0" wrap="square" tIns="8875">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1. Introduction - Team, Client, Problem</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2. Systems Analysis of Problem - Review stakeholders, define measurements of performance</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3. Relevant Analytics - Data sources, Analysis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lang="en-US"/>
              <a:t>4. </a:t>
            </a:r>
            <a:r>
              <a:rPr lang="en-US">
                <a:solidFill>
                  <a:schemeClr val="dk1"/>
                </a:solidFill>
                <a:latin typeface="Verdana"/>
                <a:ea typeface="Verdana"/>
                <a:cs typeface="Verdana"/>
                <a:sym typeface="Verdana"/>
              </a:rPr>
              <a:t>Methodology-How did we deal with the subject?</a:t>
            </a:r>
            <a:endParaRPr>
              <a:solidFill>
                <a:schemeClr val="dk1"/>
              </a:solidFill>
            </a:endParaRPr>
          </a:p>
          <a:p>
            <a:pPr indent="0" lvl="0" marL="0" rtl="0" algn="just">
              <a:spcBef>
                <a:spcPts val="30"/>
              </a:spcBef>
              <a:spcAft>
                <a:spcPts val="0"/>
              </a:spcAft>
              <a:buNone/>
            </a:pPr>
            <a:r>
              <a:rPr lang="en-US">
                <a:solidFill>
                  <a:schemeClr val="dk1"/>
                </a:solidFill>
                <a:latin typeface="Verdana"/>
                <a:ea typeface="Verdana"/>
                <a:cs typeface="Verdana"/>
                <a:sym typeface="Verdana"/>
              </a:rPr>
              <a:t>5. Results- What did we find out?</a:t>
            </a:r>
            <a:endParaRPr/>
          </a:p>
          <a:p>
            <a:pPr indent="0" lvl="0" marL="0" marR="0" rtl="0" algn="l">
              <a:lnSpc>
                <a:spcPct val="100000"/>
              </a:lnSpc>
              <a:spcBef>
                <a:spcPts val="0"/>
              </a:spcBef>
              <a:spcAft>
                <a:spcPts val="0"/>
              </a:spcAft>
              <a:buNone/>
            </a:pPr>
            <a:r>
              <a:rPr lang="en-US"/>
              <a:t>6</a:t>
            </a:r>
            <a:r>
              <a:rPr b="0" i="0" lang="en-US" sz="1400" u="none" cap="none" strike="noStrike">
                <a:solidFill>
                  <a:srgbClr val="000000"/>
                </a:solidFill>
                <a:latin typeface="Arial"/>
                <a:ea typeface="Arial"/>
                <a:cs typeface="Arial"/>
                <a:sym typeface="Arial"/>
              </a:rPr>
              <a:t>. Alternative Solutions - Explanation of solutions, comparison of outcomes</a:t>
            </a:r>
            <a:endParaRPr/>
          </a:p>
          <a:p>
            <a:pPr indent="0" lvl="0" marL="0" marR="0" rtl="0" algn="l">
              <a:lnSpc>
                <a:spcPct val="100000"/>
              </a:lnSpc>
              <a:spcBef>
                <a:spcPts val="0"/>
              </a:spcBef>
              <a:spcAft>
                <a:spcPts val="0"/>
              </a:spcAft>
              <a:buNone/>
            </a:pPr>
            <a:r>
              <a:rPr lang="en-US"/>
              <a:t>7</a:t>
            </a:r>
            <a:r>
              <a:rPr b="0" i="0" lang="en-US" sz="1400" u="none" cap="none" strike="noStrike">
                <a:solidFill>
                  <a:srgbClr val="000000"/>
                </a:solidFill>
                <a:latin typeface="Arial"/>
                <a:ea typeface="Arial"/>
                <a:cs typeface="Arial"/>
                <a:sym typeface="Arial"/>
              </a:rPr>
              <a:t>. Recommendations - What should the client do next? What is the recommended next step?</a:t>
            </a:r>
            <a:endParaRPr/>
          </a:p>
          <a:p>
            <a:pPr indent="0" lvl="0" marL="0" marR="0" rtl="0" algn="l">
              <a:lnSpc>
                <a:spcPct val="100000"/>
              </a:lnSpc>
              <a:spcBef>
                <a:spcPts val="0"/>
              </a:spcBef>
              <a:spcAft>
                <a:spcPts val="0"/>
              </a:spcAft>
              <a:buNone/>
            </a:pPr>
            <a:r>
              <a:rPr lang="en-US"/>
              <a:t>8</a:t>
            </a:r>
            <a:r>
              <a:rPr b="0" i="0" lang="en-US" sz="1400" u="none" cap="none" strike="noStrike">
                <a:solidFill>
                  <a:srgbClr val="000000"/>
                </a:solidFill>
                <a:latin typeface="Arial"/>
                <a:ea typeface="Arial"/>
                <a:cs typeface="Arial"/>
                <a:sym typeface="Arial"/>
              </a:rPr>
              <a:t>. Appendix - Additional Resources</a:t>
            </a:r>
            <a:endParaRPr b="0" i="0" sz="1400" u="none" cap="none" strike="noStrike">
              <a:solidFill>
                <a:srgbClr val="000000"/>
              </a:solidFill>
              <a:latin typeface="Calibri"/>
              <a:ea typeface="Calibri"/>
              <a:cs typeface="Calibri"/>
              <a:sym typeface="Calibri"/>
            </a:endParaRPr>
          </a:p>
        </p:txBody>
      </p:sp>
      <p:sp>
        <p:nvSpPr>
          <p:cNvPr id="64" name="Google Shape;64;p8"/>
          <p:cNvSpPr/>
          <p:nvPr/>
        </p:nvSpPr>
        <p:spPr>
          <a:xfrm>
            <a:off x="508000" y="5092700"/>
            <a:ext cx="1524000" cy="152400"/>
          </a:xfrm>
          <a:prstGeom prst="rect">
            <a:avLst/>
          </a:prstGeom>
          <a:solidFill>
            <a:srgbClr val="F7941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9"/>
          <p:cNvSpPr txBox="1"/>
          <p:nvPr>
            <p:ph type="title"/>
          </p:nvPr>
        </p:nvSpPr>
        <p:spPr>
          <a:xfrm>
            <a:off x="821751" y="303385"/>
            <a:ext cx="2565600" cy="4131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a:solidFill>
                  <a:srgbClr val="F8931F"/>
                </a:solidFill>
              </a:rPr>
              <a:t>Introduction</a:t>
            </a:r>
            <a:endParaRPr>
              <a:solidFill>
                <a:srgbClr val="F8931F"/>
              </a:solidFill>
            </a:endParaRPr>
          </a:p>
        </p:txBody>
      </p:sp>
      <p:sp>
        <p:nvSpPr>
          <p:cNvPr id="70" name="Google Shape;70;p9"/>
          <p:cNvSpPr txBox="1"/>
          <p:nvPr/>
        </p:nvSpPr>
        <p:spPr>
          <a:xfrm>
            <a:off x="874134" y="1257929"/>
            <a:ext cx="7098600" cy="967800"/>
          </a:xfrm>
          <a:prstGeom prst="rect">
            <a:avLst/>
          </a:prstGeom>
          <a:noFill/>
          <a:ln>
            <a:noFill/>
          </a:ln>
        </p:spPr>
        <p:txBody>
          <a:bodyPr anchorCtr="0" anchor="t" bIns="0" lIns="0" spcFirstLastPara="1" rIns="0" wrap="square" tIns="8875">
            <a:spAutoFit/>
          </a:bodyPr>
          <a:lstStyle/>
          <a:p>
            <a:pPr indent="0" lvl="0" marL="457200" marR="0" rtl="0" algn="just">
              <a:lnSpc>
                <a:spcPct val="115000"/>
              </a:lnSpc>
              <a:spcBef>
                <a:spcPts val="0"/>
              </a:spcBef>
              <a:spcAft>
                <a:spcPts val="0"/>
              </a:spcAft>
              <a:buNone/>
            </a:pPr>
            <a:r>
              <a:rPr b="0" i="0" lang="en-US" sz="1400" u="none" cap="none" strike="noStrike">
                <a:solidFill>
                  <a:schemeClr val="dk1"/>
                </a:solidFill>
                <a:latin typeface="Arial"/>
                <a:ea typeface="Arial"/>
                <a:cs typeface="Arial"/>
                <a:sym typeface="Arial"/>
              </a:rPr>
              <a:t>We are experts in data science, we work with AyitiAnalytics</a:t>
            </a:r>
            <a:r>
              <a:rPr lang="en-US">
                <a:solidFill>
                  <a:schemeClr val="dk1"/>
                </a:solidFill>
              </a:rPr>
              <a:t> and a bank asked us for our expertise in order to fight against credit card fraud of which its customers are victims.</a:t>
            </a:r>
            <a:br>
              <a:rPr lang="en-US">
                <a:solidFill>
                  <a:schemeClr val="dk1"/>
                </a:solidFill>
              </a:rPr>
            </a:br>
            <a:endParaRPr b="0" i="0" sz="1400" u="none" cap="none" strike="noStrike">
              <a:solidFill>
                <a:srgbClr val="595959"/>
              </a:solidFill>
              <a:latin typeface="Verdana"/>
              <a:ea typeface="Verdana"/>
              <a:cs typeface="Verdana"/>
              <a:sym typeface="Verdana"/>
            </a:endParaRPr>
          </a:p>
        </p:txBody>
      </p:sp>
      <p:sp>
        <p:nvSpPr>
          <p:cNvPr id="71" name="Google Shape;71;p9"/>
          <p:cNvSpPr/>
          <p:nvPr/>
        </p:nvSpPr>
        <p:spPr>
          <a:xfrm>
            <a:off x="508000" y="5092700"/>
            <a:ext cx="2032000" cy="152400"/>
          </a:xfrm>
          <a:prstGeom prst="rect">
            <a:avLst/>
          </a:prstGeom>
          <a:solidFill>
            <a:srgbClr val="F7941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0"/>
          <p:cNvSpPr txBox="1"/>
          <p:nvPr/>
        </p:nvSpPr>
        <p:spPr>
          <a:xfrm>
            <a:off x="829997" y="303375"/>
            <a:ext cx="5791519" cy="382156"/>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i="0" lang="en-US" sz="2400" u="none" cap="none" strike="noStrike">
                <a:solidFill>
                  <a:srgbClr val="F8931F"/>
                </a:solidFill>
                <a:latin typeface="Verdana"/>
                <a:ea typeface="Verdana"/>
                <a:cs typeface="Verdana"/>
                <a:sym typeface="Verdana"/>
              </a:rPr>
              <a:t>Systems Analysis of Problem </a:t>
            </a:r>
            <a:endParaRPr b="1" i="0" sz="2400" u="none" cap="none" strike="noStrike">
              <a:solidFill>
                <a:srgbClr val="F8931F"/>
              </a:solidFill>
              <a:latin typeface="Verdana"/>
              <a:ea typeface="Verdana"/>
              <a:cs typeface="Verdana"/>
              <a:sym typeface="Verdana"/>
            </a:endParaRPr>
          </a:p>
        </p:txBody>
      </p:sp>
      <p:sp>
        <p:nvSpPr>
          <p:cNvPr id="77" name="Google Shape;77;p10"/>
          <p:cNvSpPr txBox="1"/>
          <p:nvPr/>
        </p:nvSpPr>
        <p:spPr>
          <a:xfrm>
            <a:off x="-12612" y="764272"/>
            <a:ext cx="7401600" cy="504049"/>
          </a:xfrm>
          <a:prstGeom prst="rect">
            <a:avLst/>
          </a:prstGeom>
          <a:noFill/>
          <a:ln>
            <a:noFill/>
          </a:ln>
        </p:spPr>
        <p:txBody>
          <a:bodyPr anchorCtr="0" anchor="t" bIns="0" lIns="0" spcFirstLastPara="1" rIns="0" wrap="square" tIns="12700">
            <a:spAutoFit/>
          </a:bodyPr>
          <a:lstStyle/>
          <a:p>
            <a:pPr indent="0" lvl="0" marL="0" marR="0" rtl="0" algn="l">
              <a:lnSpc>
                <a:spcPct val="115000"/>
              </a:lnSpc>
              <a:spcBef>
                <a:spcPts val="0"/>
              </a:spcBef>
              <a:spcAft>
                <a:spcPts val="0"/>
              </a:spcAft>
              <a:buClr>
                <a:schemeClr val="dk1"/>
              </a:buClr>
              <a:buSzPts val="1100"/>
              <a:buFont typeface="Arial"/>
              <a:buNone/>
            </a:pPr>
            <a:r>
              <a:t/>
            </a:r>
            <a:endParaRPr b="0" i="0" sz="1400" u="none" cap="none" strike="noStrike">
              <a:solidFill>
                <a:schemeClr val="dk1"/>
              </a:solidFill>
              <a:latin typeface="Arial"/>
              <a:ea typeface="Arial"/>
              <a:cs typeface="Arial"/>
              <a:sym typeface="Arial"/>
            </a:endParaRPr>
          </a:p>
          <a:p>
            <a:pPr indent="0" lvl="0" marL="12700" marR="5080" rtl="0" algn="l">
              <a:lnSpc>
                <a:spcPct val="113300"/>
              </a:lnSpc>
              <a:spcBef>
                <a:spcPts val="0"/>
              </a:spcBef>
              <a:spcAft>
                <a:spcPts val="0"/>
              </a:spcAft>
              <a:buClr>
                <a:srgbClr val="000000"/>
              </a:buClr>
              <a:buSzPts val="1400"/>
              <a:buFont typeface="Arial"/>
              <a:buNone/>
            </a:pPr>
            <a:r>
              <a:t/>
            </a:r>
            <a:endParaRPr b="0" i="0" sz="1400" u="none" cap="none" strike="noStrike">
              <a:solidFill>
                <a:srgbClr val="595959"/>
              </a:solidFill>
              <a:latin typeface="Verdana"/>
              <a:ea typeface="Verdana"/>
              <a:cs typeface="Verdana"/>
              <a:sym typeface="Verdana"/>
            </a:endParaRPr>
          </a:p>
        </p:txBody>
      </p:sp>
      <p:sp>
        <p:nvSpPr>
          <p:cNvPr id="78" name="Google Shape;78;p10"/>
          <p:cNvSpPr/>
          <p:nvPr/>
        </p:nvSpPr>
        <p:spPr>
          <a:xfrm>
            <a:off x="508000" y="5092700"/>
            <a:ext cx="2540000" cy="152400"/>
          </a:xfrm>
          <a:prstGeom prst="rect">
            <a:avLst/>
          </a:prstGeom>
          <a:solidFill>
            <a:srgbClr val="F7941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9" name="Google Shape;79;p10"/>
          <p:cNvSpPr txBox="1"/>
          <p:nvPr/>
        </p:nvSpPr>
        <p:spPr>
          <a:xfrm>
            <a:off x="830000" y="1197275"/>
            <a:ext cx="79863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a:latin typeface="Verdana"/>
                <a:ea typeface="Verdana"/>
                <a:cs typeface="Verdana"/>
                <a:sym typeface="Verdana"/>
              </a:rPr>
              <a:t>This problem of credit card fraud affects both the bank because it erodes its image among its customers and lowers its trust capital.</a:t>
            </a:r>
            <a:endParaRPr>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US">
                <a:latin typeface="Verdana"/>
                <a:ea typeface="Verdana"/>
                <a:cs typeface="Verdana"/>
                <a:sym typeface="Verdana"/>
              </a:rPr>
              <a:t>The customers of the bank are affected by the problem because they lose their money directly.</a:t>
            </a:r>
            <a:endParaRPr>
              <a:latin typeface="Verdana"/>
              <a:ea typeface="Verdana"/>
              <a:cs typeface="Verdana"/>
              <a:sym typeface="Verdana"/>
            </a:endParaRPr>
          </a:p>
          <a:p>
            <a:pPr indent="0" lvl="0" marL="0" rtl="0" algn="l">
              <a:spcBef>
                <a:spcPts val="0"/>
              </a:spcBef>
              <a:spcAft>
                <a:spcPts val="0"/>
              </a:spcAft>
              <a:buNone/>
            </a:pPr>
            <a:r>
              <a:t/>
            </a:r>
            <a:endParaRPr>
              <a:latin typeface="Verdana"/>
              <a:ea typeface="Verdana"/>
              <a:cs typeface="Verdana"/>
              <a:sym typeface="Verdana"/>
            </a:endParaRPr>
          </a:p>
          <a:p>
            <a:pPr indent="0" lvl="0" marL="0" rtl="0" algn="l">
              <a:spcBef>
                <a:spcPts val="0"/>
              </a:spcBef>
              <a:spcAft>
                <a:spcPts val="0"/>
              </a:spcAft>
              <a:buNone/>
            </a:pPr>
            <a:r>
              <a:t/>
            </a:r>
            <a:endParaRPr>
              <a:latin typeface="Verdana"/>
              <a:ea typeface="Verdana"/>
              <a:cs typeface="Verdana"/>
              <a:sym typeface="Verdana"/>
            </a:endParaRPr>
          </a:p>
          <a:p>
            <a:pPr indent="0" lvl="0" marL="0" rtl="0" algn="l">
              <a:spcBef>
                <a:spcPts val="0"/>
              </a:spcBef>
              <a:spcAft>
                <a:spcPts val="0"/>
              </a:spcAft>
              <a:buNone/>
            </a:pPr>
            <a:r>
              <a:rPr lang="en-US">
                <a:latin typeface="Verdana"/>
                <a:ea typeface="Verdana"/>
                <a:cs typeface="Verdana"/>
                <a:sym typeface="Verdana"/>
              </a:rPr>
              <a:t>We can measure success in this case by a significant reduction in the number of successful frauds as well as the overall volume of money stolen.</a:t>
            </a:r>
            <a:endParaRPr>
              <a:latin typeface="Verdana"/>
              <a:ea typeface="Verdana"/>
              <a:cs typeface="Verdana"/>
              <a:sym typeface="Verdana"/>
            </a:endParaRPr>
          </a:p>
          <a:p>
            <a:pPr indent="0" lvl="0" marL="0" rtl="0" algn="l">
              <a:spcBef>
                <a:spcPts val="0"/>
              </a:spcBef>
              <a:spcAft>
                <a:spcPts val="0"/>
              </a:spcAft>
              <a:buNone/>
            </a:pPr>
            <a:r>
              <a:rPr lang="en-US">
                <a:latin typeface="Verdana"/>
                <a:ea typeface="Verdana"/>
                <a:cs typeface="Verdana"/>
                <a:sym typeface="Verdana"/>
              </a:rPr>
              <a:t>Public perception can also be used to measure the performance of the decisions that the bank will have to make in order to secure the transactions of these customers.</a:t>
            </a:r>
            <a:endParaRPr>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1"/>
          <p:cNvSpPr txBox="1"/>
          <p:nvPr/>
        </p:nvSpPr>
        <p:spPr>
          <a:xfrm>
            <a:off x="821750" y="303375"/>
            <a:ext cx="5329800" cy="4131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600"/>
              <a:buFont typeface="Arial"/>
              <a:buNone/>
            </a:pPr>
            <a:r>
              <a:rPr b="1" i="0" lang="en-US" sz="2600" u="none" cap="none" strike="noStrike">
                <a:solidFill>
                  <a:srgbClr val="F8931F"/>
                </a:solidFill>
                <a:latin typeface="Verdana"/>
                <a:ea typeface="Verdana"/>
                <a:cs typeface="Verdana"/>
                <a:sym typeface="Verdana"/>
              </a:rPr>
              <a:t>Re</a:t>
            </a:r>
            <a:r>
              <a:rPr b="1" lang="en-US" sz="2600">
                <a:solidFill>
                  <a:srgbClr val="F8931F"/>
                </a:solidFill>
                <a:latin typeface="Verdana"/>
                <a:ea typeface="Verdana"/>
                <a:cs typeface="Verdana"/>
                <a:sym typeface="Verdana"/>
              </a:rPr>
              <a:t>levant Analytics</a:t>
            </a:r>
            <a:endParaRPr b="0" i="0" sz="2600" u="none" cap="none" strike="noStrike">
              <a:solidFill>
                <a:srgbClr val="F8931F"/>
              </a:solidFill>
              <a:latin typeface="Verdana"/>
              <a:ea typeface="Verdana"/>
              <a:cs typeface="Verdana"/>
              <a:sym typeface="Verdana"/>
            </a:endParaRPr>
          </a:p>
        </p:txBody>
      </p:sp>
      <p:sp>
        <p:nvSpPr>
          <p:cNvPr id="85" name="Google Shape;85;p11"/>
          <p:cNvSpPr txBox="1"/>
          <p:nvPr/>
        </p:nvSpPr>
        <p:spPr>
          <a:xfrm>
            <a:off x="802474" y="1275041"/>
            <a:ext cx="7130400" cy="259200"/>
          </a:xfrm>
          <a:prstGeom prst="rect">
            <a:avLst/>
          </a:prstGeom>
          <a:noFill/>
          <a:ln>
            <a:noFill/>
          </a:ln>
        </p:spPr>
        <p:txBody>
          <a:bodyPr anchorCtr="0" anchor="t" bIns="0" lIns="0" spcFirstLastPara="1" rIns="0" wrap="square" tIns="12700">
            <a:spAutoFit/>
          </a:bodyPr>
          <a:lstStyle/>
          <a:p>
            <a:pPr indent="0" lvl="0" marL="12700" marR="5080" rtl="0" algn="l">
              <a:lnSpc>
                <a:spcPct val="113300"/>
              </a:lnSpc>
              <a:spcBef>
                <a:spcPts val="0"/>
              </a:spcBef>
              <a:spcAft>
                <a:spcPts val="0"/>
              </a:spcAft>
              <a:buClr>
                <a:srgbClr val="000000"/>
              </a:buClr>
              <a:buSzPts val="1600"/>
              <a:buFont typeface="Arial"/>
              <a:buNone/>
            </a:pPr>
            <a:r>
              <a:t/>
            </a:r>
            <a:endParaRPr b="0" i="0" sz="1600" u="none" cap="none" strike="noStrike">
              <a:solidFill>
                <a:srgbClr val="000000"/>
              </a:solidFill>
              <a:latin typeface="Verdana"/>
              <a:ea typeface="Verdana"/>
              <a:cs typeface="Verdana"/>
              <a:sym typeface="Verdana"/>
            </a:endParaRPr>
          </a:p>
        </p:txBody>
      </p:sp>
      <p:sp>
        <p:nvSpPr>
          <p:cNvPr id="86" name="Google Shape;86;p11"/>
          <p:cNvSpPr/>
          <p:nvPr/>
        </p:nvSpPr>
        <p:spPr>
          <a:xfrm>
            <a:off x="508000" y="5092700"/>
            <a:ext cx="3048000" cy="152400"/>
          </a:xfrm>
          <a:prstGeom prst="rect">
            <a:avLst/>
          </a:prstGeom>
          <a:solidFill>
            <a:srgbClr val="F7941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7" name="Google Shape;87;p11"/>
          <p:cNvSpPr txBox="1"/>
          <p:nvPr/>
        </p:nvSpPr>
        <p:spPr>
          <a:xfrm>
            <a:off x="1020525" y="1043850"/>
            <a:ext cx="7452900" cy="507900"/>
          </a:xfrm>
          <a:prstGeom prst="rect">
            <a:avLst/>
          </a:prstGeom>
          <a:noFill/>
          <a:ln>
            <a:noFill/>
          </a:ln>
        </p:spPr>
        <p:txBody>
          <a:bodyPr anchorCtr="0" anchor="t" bIns="91425" lIns="91425" spcFirstLastPara="1" rIns="91425" wrap="square" tIns="91425">
            <a:spAutoFit/>
          </a:bodyPr>
          <a:lstStyle/>
          <a:p>
            <a:pPr indent="0" lvl="0" marL="0" marR="38100" rtl="0" algn="l">
              <a:lnSpc>
                <a:spcPct val="128571"/>
              </a:lnSpc>
              <a:spcBef>
                <a:spcPts val="0"/>
              </a:spcBef>
              <a:spcAft>
                <a:spcPts val="0"/>
              </a:spcAft>
              <a:buClr>
                <a:schemeClr val="dk1"/>
              </a:buClr>
              <a:buSzPts val="1100"/>
              <a:buFont typeface="Arial"/>
              <a:buNone/>
            </a:pPr>
            <a:r>
              <a:rPr lang="en-US" sz="2100">
                <a:solidFill>
                  <a:srgbClr val="202124"/>
                </a:solidFill>
                <a:highlight>
                  <a:srgbClr val="F8F9FA"/>
                </a:highlight>
              </a:rPr>
              <a:t>The data was provided to us by the bank.</a:t>
            </a:r>
            <a:endParaRPr sz="2100">
              <a:solidFill>
                <a:srgbClr val="202124"/>
              </a:solidFill>
              <a:highlight>
                <a:srgbClr val="F8F9FA"/>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2"/>
          <p:cNvSpPr txBox="1"/>
          <p:nvPr>
            <p:ph type="ctrTitle"/>
          </p:nvPr>
        </p:nvSpPr>
        <p:spPr>
          <a:xfrm>
            <a:off x="821749" y="303364"/>
            <a:ext cx="7500600" cy="400200"/>
          </a:xfrm>
          <a:prstGeom prst="rect">
            <a:avLst/>
          </a:prstGeom>
        </p:spPr>
        <p:txBody>
          <a:bodyPr anchorCtr="0" anchor="t" bIns="0" lIns="0" spcFirstLastPara="1" rIns="0" wrap="square" tIns="0">
            <a:spAutoFit/>
          </a:bodyPr>
          <a:lstStyle/>
          <a:p>
            <a:pPr indent="0" lvl="0" marL="12700" rtl="0" algn="l">
              <a:spcBef>
                <a:spcPts val="0"/>
              </a:spcBef>
              <a:spcAft>
                <a:spcPts val="0"/>
              </a:spcAft>
              <a:buNone/>
            </a:pPr>
            <a:r>
              <a:rPr b="1" lang="en-US">
                <a:solidFill>
                  <a:srgbClr val="F8931F"/>
                </a:solidFill>
              </a:rPr>
              <a:t>Methodology</a:t>
            </a:r>
            <a:endParaRPr/>
          </a:p>
        </p:txBody>
      </p:sp>
      <p:sp>
        <p:nvSpPr>
          <p:cNvPr id="93" name="Google Shape;93;p12"/>
          <p:cNvSpPr txBox="1"/>
          <p:nvPr/>
        </p:nvSpPr>
        <p:spPr>
          <a:xfrm>
            <a:off x="819350" y="1052600"/>
            <a:ext cx="80301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a:latin typeface="Verdana"/>
                <a:ea typeface="Verdana"/>
                <a:cs typeface="Verdana"/>
                <a:sym typeface="Verdana"/>
              </a:rPr>
              <a:t>The problem being a financial fraud problem, we had to take the time:</a:t>
            </a:r>
            <a:endParaRPr>
              <a:latin typeface="Verdana"/>
              <a:ea typeface="Verdana"/>
              <a:cs typeface="Verdana"/>
              <a:sym typeface="Verdana"/>
            </a:endParaRPr>
          </a:p>
          <a:p>
            <a:pPr indent="0" lvl="0" marL="0" rtl="0" algn="l">
              <a:spcBef>
                <a:spcPts val="0"/>
              </a:spcBef>
              <a:spcAft>
                <a:spcPts val="0"/>
              </a:spcAft>
              <a:buNone/>
            </a:pPr>
            <a:r>
              <a:rPr lang="en-US">
                <a:latin typeface="Verdana"/>
                <a:ea typeface="Verdana"/>
                <a:cs typeface="Verdana"/>
                <a:sym typeface="Verdana"/>
              </a:rPr>
              <a:t>- to understand the context.</a:t>
            </a:r>
            <a:endParaRPr>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US">
                <a:latin typeface="Verdana"/>
                <a:ea typeface="Verdana"/>
                <a:cs typeface="Verdana"/>
                <a:sym typeface="Verdana"/>
              </a:rPr>
              <a:t>- to question the bank.</a:t>
            </a:r>
            <a:endParaRPr>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US">
                <a:latin typeface="Verdana"/>
                <a:ea typeface="Verdana"/>
                <a:cs typeface="Verdana"/>
                <a:sym typeface="Verdana"/>
              </a:rPr>
              <a:t>-to ask him to provide us with his data.</a:t>
            </a:r>
            <a:endParaRPr>
              <a:latin typeface="Verdana"/>
              <a:ea typeface="Verdana"/>
              <a:cs typeface="Verdana"/>
              <a:sym typeface="Verdana"/>
            </a:endParaRPr>
          </a:p>
          <a:p>
            <a:pPr indent="0" lvl="0" marL="0" rtl="0" algn="l">
              <a:spcBef>
                <a:spcPts val="0"/>
              </a:spcBef>
              <a:spcAft>
                <a:spcPts val="0"/>
              </a:spcAft>
              <a:buNone/>
            </a:pPr>
            <a:r>
              <a:t/>
            </a:r>
            <a:endParaRPr>
              <a:latin typeface="Verdana"/>
              <a:ea typeface="Verdana"/>
              <a:cs typeface="Verdana"/>
              <a:sym typeface="Verdana"/>
            </a:endParaRPr>
          </a:p>
          <a:p>
            <a:pPr indent="0" lvl="0" marL="0" rtl="0" algn="l">
              <a:spcBef>
                <a:spcPts val="0"/>
              </a:spcBef>
              <a:spcAft>
                <a:spcPts val="0"/>
              </a:spcAft>
              <a:buNone/>
            </a:pPr>
            <a:r>
              <a:rPr lang="en-US">
                <a:latin typeface="Verdana"/>
                <a:ea typeface="Verdana"/>
                <a:cs typeface="Verdana"/>
                <a:sym typeface="Verdana"/>
              </a:rPr>
              <a:t>After :Then we used the Python 3 libraries to clean the data, generate graphs, and reveal links between variables.</a:t>
            </a:r>
            <a:endParaRPr>
              <a:latin typeface="Verdana"/>
              <a:ea typeface="Verdana"/>
              <a:cs typeface="Verdana"/>
              <a:sym typeface="Verdana"/>
            </a:endParaRPr>
          </a:p>
          <a:p>
            <a:pPr indent="0" lvl="0" marL="0" rtl="0" algn="l">
              <a:spcBef>
                <a:spcPts val="0"/>
              </a:spcBef>
              <a:spcAft>
                <a:spcPts val="0"/>
              </a:spcAft>
              <a:buNone/>
            </a:pPr>
            <a:r>
              <a:t/>
            </a:r>
            <a:endParaRPr>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US">
                <a:latin typeface="Verdana"/>
                <a:ea typeface="Verdana"/>
                <a:cs typeface="Verdana"/>
                <a:sym typeface="Verdana"/>
              </a:rPr>
              <a:t>For this we had to:</a:t>
            </a:r>
            <a:endParaRPr>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US">
                <a:latin typeface="Verdana"/>
                <a:ea typeface="Verdana"/>
                <a:cs typeface="Verdana"/>
                <a:sym typeface="Verdana"/>
              </a:rPr>
              <a:t>- carry out univariate analyzes on the data.</a:t>
            </a:r>
            <a:endParaRPr>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US">
                <a:latin typeface="Verdana"/>
                <a:ea typeface="Verdana"/>
                <a:cs typeface="Verdana"/>
                <a:sym typeface="Verdana"/>
              </a:rPr>
              <a:t>-Process bi- and multivariate analysis by clearly crossing the different variables of the dataset.</a:t>
            </a:r>
            <a:endParaRPr>
              <a:latin typeface="Verdana"/>
              <a:ea typeface="Verdana"/>
              <a:cs typeface="Verdana"/>
              <a:sym typeface="Verdana"/>
            </a:endParaRPr>
          </a:p>
          <a:p>
            <a:pPr indent="0" lvl="0" marL="0" rtl="0" algn="l">
              <a:spcBef>
                <a:spcPts val="0"/>
              </a:spcBef>
              <a:spcAft>
                <a:spcPts val="0"/>
              </a:spcAft>
              <a:buNone/>
            </a:pPr>
            <a:r>
              <a:rPr lang="en-US">
                <a:latin typeface="Verdana"/>
                <a:ea typeface="Verdana"/>
                <a:cs typeface="Verdana"/>
                <a:sym typeface="Verdana"/>
              </a:rPr>
              <a:t>- Carry out qi square tests in order to verify the independence of the variables.</a:t>
            </a:r>
            <a:endParaRPr>
              <a:latin typeface="Verdana"/>
              <a:ea typeface="Verdana"/>
              <a:cs typeface="Verdana"/>
              <a:sym typeface="Verdana"/>
            </a:endParaRPr>
          </a:p>
        </p:txBody>
      </p:sp>
      <p:sp>
        <p:nvSpPr>
          <p:cNvPr id="94" name="Google Shape;94;p12"/>
          <p:cNvSpPr txBox="1"/>
          <p:nvPr/>
        </p:nvSpPr>
        <p:spPr>
          <a:xfrm>
            <a:off x="555125" y="4950900"/>
            <a:ext cx="3455400" cy="24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Verdana"/>
              <a:ea typeface="Verdana"/>
              <a:cs typeface="Verdana"/>
              <a:sym typeface="Verdana"/>
            </a:endParaRPr>
          </a:p>
        </p:txBody>
      </p:sp>
      <p:sp>
        <p:nvSpPr>
          <p:cNvPr id="95" name="Google Shape;95;p12"/>
          <p:cNvSpPr/>
          <p:nvPr/>
        </p:nvSpPr>
        <p:spPr>
          <a:xfrm>
            <a:off x="508000" y="5092700"/>
            <a:ext cx="3555900" cy="152400"/>
          </a:xfrm>
          <a:prstGeom prst="rect">
            <a:avLst/>
          </a:prstGeom>
          <a:solidFill>
            <a:srgbClr val="F7941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3"/>
          <p:cNvSpPr txBox="1"/>
          <p:nvPr/>
        </p:nvSpPr>
        <p:spPr>
          <a:xfrm>
            <a:off x="821750" y="303375"/>
            <a:ext cx="5329800" cy="4131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600"/>
              <a:buFont typeface="Arial"/>
              <a:buNone/>
            </a:pPr>
            <a:r>
              <a:rPr b="1" i="0" lang="en-US" sz="2600" u="none" cap="none" strike="noStrike">
                <a:solidFill>
                  <a:srgbClr val="F8931F"/>
                </a:solidFill>
                <a:latin typeface="Verdana"/>
                <a:ea typeface="Verdana"/>
                <a:cs typeface="Verdana"/>
                <a:sym typeface="Verdana"/>
              </a:rPr>
              <a:t>Results</a:t>
            </a:r>
            <a:endParaRPr b="0" i="0" sz="2600" u="none" cap="none" strike="noStrike">
              <a:solidFill>
                <a:srgbClr val="F8931F"/>
              </a:solidFill>
              <a:latin typeface="Verdana"/>
              <a:ea typeface="Verdana"/>
              <a:cs typeface="Verdana"/>
              <a:sym typeface="Verdana"/>
            </a:endParaRPr>
          </a:p>
        </p:txBody>
      </p:sp>
      <p:sp>
        <p:nvSpPr>
          <p:cNvPr id="101" name="Google Shape;101;p13"/>
          <p:cNvSpPr/>
          <p:nvPr/>
        </p:nvSpPr>
        <p:spPr>
          <a:xfrm>
            <a:off x="508000" y="5092700"/>
            <a:ext cx="3706500" cy="152400"/>
          </a:xfrm>
          <a:prstGeom prst="rect">
            <a:avLst/>
          </a:prstGeom>
          <a:solidFill>
            <a:srgbClr val="F7941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2" name="Google Shape;102;p13"/>
          <p:cNvSpPr txBox="1"/>
          <p:nvPr/>
        </p:nvSpPr>
        <p:spPr>
          <a:xfrm>
            <a:off x="1032975" y="1052600"/>
            <a:ext cx="588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Verdana"/>
                <a:ea typeface="Verdana"/>
                <a:cs typeface="Verdana"/>
                <a:sym typeface="Verdana"/>
              </a:rPr>
              <a:t>1-Data Fraud Histogram</a:t>
            </a:r>
            <a:endParaRPr>
              <a:latin typeface="Verdana"/>
              <a:ea typeface="Verdana"/>
              <a:cs typeface="Verdana"/>
              <a:sym typeface="Verdana"/>
            </a:endParaRPr>
          </a:p>
        </p:txBody>
      </p:sp>
      <p:sp>
        <p:nvSpPr>
          <p:cNvPr id="103" name="Google Shape;103;p13"/>
          <p:cNvSpPr txBox="1"/>
          <p:nvPr/>
        </p:nvSpPr>
        <p:spPr>
          <a:xfrm>
            <a:off x="4624475" y="1603700"/>
            <a:ext cx="39276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Verdana"/>
                <a:ea typeface="Verdana"/>
                <a:cs typeface="Verdana"/>
                <a:sym typeface="Verdana"/>
              </a:rPr>
              <a:t>As we can see from over 594,000 transactions, only around 1.20% are fraud.</a:t>
            </a:r>
            <a:endParaRPr>
              <a:latin typeface="Verdana"/>
              <a:ea typeface="Verdana"/>
              <a:cs typeface="Verdana"/>
              <a:sym typeface="Verdana"/>
            </a:endParaRPr>
          </a:p>
          <a:p>
            <a:pPr indent="0" lvl="0" marL="0" rtl="0" algn="l">
              <a:spcBef>
                <a:spcPts val="0"/>
              </a:spcBef>
              <a:spcAft>
                <a:spcPts val="0"/>
              </a:spcAft>
              <a:buNone/>
            </a:pPr>
            <a:r>
              <a:rPr lang="en-US">
                <a:latin typeface="Verdana"/>
                <a:ea typeface="Verdana"/>
                <a:cs typeface="Verdana"/>
                <a:sym typeface="Verdana"/>
              </a:rPr>
              <a:t>The Blue columns is non-fraudulent transaction and yellow column is fraudulent transactions.</a:t>
            </a:r>
            <a:endParaRPr>
              <a:latin typeface="Verdana"/>
              <a:ea typeface="Verdana"/>
              <a:cs typeface="Verdana"/>
              <a:sym typeface="Verdana"/>
            </a:endParaRPr>
          </a:p>
          <a:p>
            <a:pPr indent="0" lvl="0" marL="0" rtl="0" algn="l">
              <a:spcBef>
                <a:spcPts val="0"/>
              </a:spcBef>
              <a:spcAft>
                <a:spcPts val="0"/>
              </a:spcAft>
              <a:buNone/>
            </a:pPr>
            <a:r>
              <a:rPr lang="en-US">
                <a:latin typeface="Verdana"/>
                <a:ea typeface="Verdana"/>
                <a:cs typeface="Verdana"/>
                <a:sym typeface="Verdana"/>
              </a:rPr>
              <a:t>This histogram give us simultaneously the number and the relative frequency of this variables.</a:t>
            </a:r>
            <a:endParaRPr>
              <a:latin typeface="Verdana"/>
              <a:ea typeface="Verdana"/>
              <a:cs typeface="Verdana"/>
              <a:sym typeface="Verdana"/>
            </a:endParaRPr>
          </a:p>
        </p:txBody>
      </p:sp>
      <p:sp>
        <p:nvSpPr>
          <p:cNvPr id="104" name="Google Shape;104;p13"/>
          <p:cNvSpPr txBox="1"/>
          <p:nvPr/>
        </p:nvSpPr>
        <p:spPr>
          <a:xfrm>
            <a:off x="845575" y="1638700"/>
            <a:ext cx="3822600" cy="293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Verdana"/>
              <a:ea typeface="Verdana"/>
              <a:cs typeface="Verdana"/>
              <a:sym typeface="Verdana"/>
            </a:endParaRPr>
          </a:p>
        </p:txBody>
      </p:sp>
      <p:pic>
        <p:nvPicPr>
          <p:cNvPr id="105" name="Google Shape;105;p13"/>
          <p:cNvPicPr preferRelativeResize="0"/>
          <p:nvPr/>
        </p:nvPicPr>
        <p:blipFill>
          <a:blip r:embed="rId3">
            <a:alphaModFix/>
          </a:blip>
          <a:stretch>
            <a:fillRect/>
          </a:stretch>
        </p:blipFill>
        <p:spPr>
          <a:xfrm>
            <a:off x="1000650" y="1603700"/>
            <a:ext cx="3273925" cy="2886650"/>
          </a:xfrm>
          <a:prstGeom prst="rect">
            <a:avLst/>
          </a:prstGeom>
          <a:noFill/>
          <a:ln>
            <a:noFill/>
          </a:ln>
        </p:spPr>
      </p:pic>
      <p:sp>
        <p:nvSpPr>
          <p:cNvPr id="106" name="Google Shape;106;p13"/>
          <p:cNvSpPr txBox="1"/>
          <p:nvPr/>
        </p:nvSpPr>
        <p:spPr>
          <a:xfrm>
            <a:off x="4775200" y="3943350"/>
            <a:ext cx="349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Verdana"/>
                <a:ea typeface="Verdana"/>
                <a:cs typeface="Verdana"/>
                <a:sym typeface="Verdana"/>
              </a:rPr>
              <a:t>Please use zoom 200% on this slide.</a:t>
            </a:r>
            <a:endParaRPr>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4"/>
          <p:cNvSpPr txBox="1"/>
          <p:nvPr/>
        </p:nvSpPr>
        <p:spPr>
          <a:xfrm>
            <a:off x="821750" y="303375"/>
            <a:ext cx="5329800" cy="4131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600"/>
              <a:buFont typeface="Arial"/>
              <a:buNone/>
            </a:pPr>
            <a:r>
              <a:rPr b="1" i="0" lang="en-US" sz="2600" u="none" cap="none" strike="noStrike">
                <a:solidFill>
                  <a:srgbClr val="F8931F"/>
                </a:solidFill>
                <a:latin typeface="Verdana"/>
                <a:ea typeface="Verdana"/>
                <a:cs typeface="Verdana"/>
                <a:sym typeface="Verdana"/>
              </a:rPr>
              <a:t>Results</a:t>
            </a:r>
            <a:endParaRPr b="0" i="0" sz="2600" u="none" cap="none" strike="noStrike">
              <a:solidFill>
                <a:srgbClr val="F8931F"/>
              </a:solidFill>
              <a:latin typeface="Verdana"/>
              <a:ea typeface="Verdana"/>
              <a:cs typeface="Verdana"/>
              <a:sym typeface="Verdana"/>
            </a:endParaRPr>
          </a:p>
        </p:txBody>
      </p:sp>
      <p:sp>
        <p:nvSpPr>
          <p:cNvPr id="112" name="Google Shape;112;p14"/>
          <p:cNvSpPr/>
          <p:nvPr/>
        </p:nvSpPr>
        <p:spPr>
          <a:xfrm>
            <a:off x="508000" y="5092700"/>
            <a:ext cx="4064000" cy="152400"/>
          </a:xfrm>
          <a:prstGeom prst="rect">
            <a:avLst/>
          </a:prstGeom>
          <a:solidFill>
            <a:srgbClr val="F7941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3" name="Google Shape;113;p14"/>
          <p:cNvSpPr txBox="1"/>
          <p:nvPr/>
        </p:nvSpPr>
        <p:spPr>
          <a:xfrm>
            <a:off x="889000" y="993775"/>
            <a:ext cx="569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Verdana"/>
                <a:ea typeface="Verdana"/>
                <a:cs typeface="Verdana"/>
                <a:sym typeface="Verdana"/>
              </a:rPr>
              <a:t>Others descriptive summary</a:t>
            </a:r>
            <a:endParaRPr>
              <a:latin typeface="Verdana"/>
              <a:ea typeface="Verdana"/>
              <a:cs typeface="Verdana"/>
              <a:sym typeface="Verdana"/>
            </a:endParaRPr>
          </a:p>
        </p:txBody>
      </p:sp>
      <p:pic>
        <p:nvPicPr>
          <p:cNvPr id="114" name="Google Shape;114;p14"/>
          <p:cNvPicPr preferRelativeResize="0"/>
          <p:nvPr/>
        </p:nvPicPr>
        <p:blipFill>
          <a:blip r:embed="rId3">
            <a:alphaModFix/>
          </a:blip>
          <a:stretch>
            <a:fillRect/>
          </a:stretch>
        </p:blipFill>
        <p:spPr>
          <a:xfrm>
            <a:off x="858838" y="1671263"/>
            <a:ext cx="3362325" cy="2343150"/>
          </a:xfrm>
          <a:prstGeom prst="rect">
            <a:avLst/>
          </a:prstGeom>
          <a:noFill/>
          <a:ln>
            <a:noFill/>
          </a:ln>
        </p:spPr>
      </p:pic>
      <p:sp>
        <p:nvSpPr>
          <p:cNvPr id="115" name="Google Shape;115;p14"/>
          <p:cNvSpPr txBox="1"/>
          <p:nvPr/>
        </p:nvSpPr>
        <p:spPr>
          <a:xfrm>
            <a:off x="5099050" y="1593850"/>
            <a:ext cx="35622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a:latin typeface="Verdana"/>
                <a:ea typeface="Verdana"/>
                <a:cs typeface="Verdana"/>
                <a:sym typeface="Verdana"/>
              </a:rPr>
              <a:t>As we can see:</a:t>
            </a:r>
            <a:endParaRPr>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US">
                <a:latin typeface="Verdana"/>
                <a:ea typeface="Verdana"/>
                <a:cs typeface="Verdana"/>
                <a:sym typeface="Verdana"/>
              </a:rPr>
              <a:t>-The average spend is $ 37.89 per transaction.</a:t>
            </a:r>
            <a:endParaRPr>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US">
                <a:latin typeface="Verdana"/>
                <a:ea typeface="Verdana"/>
                <a:cs typeface="Verdana"/>
                <a:sym typeface="Verdana"/>
              </a:rPr>
              <a:t>-The highest transaction exceeds $ 8,200.</a:t>
            </a:r>
            <a:endParaRPr>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US">
                <a:latin typeface="Verdana"/>
                <a:ea typeface="Verdana"/>
                <a:cs typeface="Verdana"/>
                <a:sym typeface="Verdana"/>
              </a:rPr>
              <a:t>- the median of the transaction values ​​is at 26.90 dollars.</a:t>
            </a:r>
            <a:endParaRPr>
              <a:latin typeface="Verdana"/>
              <a:ea typeface="Verdana"/>
              <a:cs typeface="Verdana"/>
              <a:sym typeface="Verdana"/>
            </a:endParaRPr>
          </a:p>
          <a:p>
            <a:pPr indent="0" lvl="0" marL="0" rtl="0" algn="l">
              <a:spcBef>
                <a:spcPts val="0"/>
              </a:spcBef>
              <a:spcAft>
                <a:spcPts val="0"/>
              </a:spcAft>
              <a:buNone/>
            </a:pPr>
            <a:r>
              <a:t/>
            </a:r>
            <a:endParaRPr>
              <a:latin typeface="Verdana"/>
              <a:ea typeface="Verdana"/>
              <a:cs typeface="Verdana"/>
              <a:sym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5"/>
          <p:cNvSpPr txBox="1"/>
          <p:nvPr/>
        </p:nvSpPr>
        <p:spPr>
          <a:xfrm>
            <a:off x="821750" y="303375"/>
            <a:ext cx="5329800" cy="4131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600"/>
              <a:buFont typeface="Arial"/>
              <a:buNone/>
            </a:pPr>
            <a:r>
              <a:rPr b="1" i="0" lang="en-US" sz="2600" u="none" cap="none" strike="noStrike">
                <a:solidFill>
                  <a:srgbClr val="F8931F"/>
                </a:solidFill>
                <a:latin typeface="Verdana"/>
                <a:ea typeface="Verdana"/>
                <a:cs typeface="Verdana"/>
                <a:sym typeface="Verdana"/>
              </a:rPr>
              <a:t>Results</a:t>
            </a:r>
            <a:endParaRPr b="0" i="0" sz="2600" u="none" cap="none" strike="noStrike">
              <a:solidFill>
                <a:srgbClr val="F8931F"/>
              </a:solidFill>
              <a:latin typeface="Verdana"/>
              <a:ea typeface="Verdana"/>
              <a:cs typeface="Verdana"/>
              <a:sym typeface="Verdana"/>
            </a:endParaRPr>
          </a:p>
        </p:txBody>
      </p:sp>
      <p:sp>
        <p:nvSpPr>
          <p:cNvPr id="121" name="Google Shape;121;p15"/>
          <p:cNvSpPr/>
          <p:nvPr/>
        </p:nvSpPr>
        <p:spPr>
          <a:xfrm>
            <a:off x="508000" y="5092700"/>
            <a:ext cx="4572000" cy="152400"/>
          </a:xfrm>
          <a:prstGeom prst="rect">
            <a:avLst/>
          </a:prstGeom>
          <a:solidFill>
            <a:srgbClr val="F7941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2" name="Google Shape;122;p15"/>
          <p:cNvSpPr txBox="1"/>
          <p:nvPr/>
        </p:nvSpPr>
        <p:spPr>
          <a:xfrm>
            <a:off x="746125" y="841375"/>
            <a:ext cx="553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Verdana"/>
                <a:ea typeface="Verdana"/>
                <a:cs typeface="Verdana"/>
                <a:sym typeface="Verdana"/>
              </a:rPr>
              <a:t>Daily trend transaction by gender</a:t>
            </a:r>
            <a:endParaRPr>
              <a:latin typeface="Verdana"/>
              <a:ea typeface="Verdana"/>
              <a:cs typeface="Verdana"/>
              <a:sym typeface="Verdana"/>
            </a:endParaRPr>
          </a:p>
        </p:txBody>
      </p:sp>
      <p:sp>
        <p:nvSpPr>
          <p:cNvPr id="123" name="Google Shape;123;p15"/>
          <p:cNvSpPr txBox="1"/>
          <p:nvPr/>
        </p:nvSpPr>
        <p:spPr>
          <a:xfrm>
            <a:off x="688975" y="1555750"/>
            <a:ext cx="5648400" cy="294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Verdana"/>
              <a:ea typeface="Verdana"/>
              <a:cs typeface="Verdana"/>
              <a:sym typeface="Verdana"/>
            </a:endParaRPr>
          </a:p>
        </p:txBody>
      </p:sp>
      <p:pic>
        <p:nvPicPr>
          <p:cNvPr id="124" name="Google Shape;124;p15"/>
          <p:cNvPicPr preferRelativeResize="0"/>
          <p:nvPr/>
        </p:nvPicPr>
        <p:blipFill>
          <a:blip r:embed="rId3">
            <a:alphaModFix/>
          </a:blip>
          <a:stretch>
            <a:fillRect/>
          </a:stretch>
        </p:blipFill>
        <p:spPr>
          <a:xfrm>
            <a:off x="601700" y="1403650"/>
            <a:ext cx="5822949" cy="3545725"/>
          </a:xfrm>
          <a:prstGeom prst="rect">
            <a:avLst/>
          </a:prstGeom>
          <a:noFill/>
          <a:ln>
            <a:noFill/>
          </a:ln>
        </p:spPr>
      </p:pic>
      <p:sp>
        <p:nvSpPr>
          <p:cNvPr id="125" name="Google Shape;125;p15"/>
          <p:cNvSpPr txBox="1"/>
          <p:nvPr/>
        </p:nvSpPr>
        <p:spPr>
          <a:xfrm>
            <a:off x="6642100" y="1593850"/>
            <a:ext cx="22671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Verdana"/>
                <a:ea typeface="Verdana"/>
                <a:cs typeface="Verdana"/>
                <a:sym typeface="Verdana"/>
              </a:rPr>
              <a:t>This graph allows us to see that women spend significantly more than men.</a:t>
            </a:r>
            <a:endParaRPr>
              <a:latin typeface="Verdana"/>
              <a:ea typeface="Verdana"/>
              <a:cs typeface="Verdana"/>
              <a:sym typeface="Verdana"/>
            </a:endParaRPr>
          </a:p>
          <a:p>
            <a:pPr indent="0" lvl="0" marL="0" rtl="0" algn="l">
              <a:spcBef>
                <a:spcPts val="0"/>
              </a:spcBef>
              <a:spcAft>
                <a:spcPts val="0"/>
              </a:spcAft>
              <a:buNone/>
            </a:pPr>
            <a:r>
              <a:rPr lang="en-US">
                <a:latin typeface="Verdana"/>
                <a:ea typeface="Verdana"/>
                <a:cs typeface="Verdana"/>
                <a:sym typeface="Verdana"/>
              </a:rPr>
              <a:t>It also seems that the expenses of the two have only increased during the 180 days that the dataset covers.</a:t>
            </a:r>
            <a:endParaRPr>
              <a:latin typeface="Verdana"/>
              <a:ea typeface="Verdana"/>
              <a:cs typeface="Verdana"/>
              <a:sym typeface="Verdana"/>
            </a:endParaRPr>
          </a:p>
        </p:txBody>
      </p:sp>
      <p:sp>
        <p:nvSpPr>
          <p:cNvPr id="126" name="Google Shape;126;p15"/>
          <p:cNvSpPr txBox="1"/>
          <p:nvPr/>
        </p:nvSpPr>
        <p:spPr>
          <a:xfrm>
            <a:off x="6642100" y="3933550"/>
            <a:ext cx="2267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Verdana"/>
                <a:ea typeface="Verdana"/>
                <a:cs typeface="Verdana"/>
                <a:sym typeface="Verdana"/>
              </a:rPr>
              <a:t>Please zoom at 200% to see clearly the Graph.</a:t>
            </a:r>
            <a:endParaRPr>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