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Lato-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Lato-italic.fntdata"/><Relationship Id="rId12" Type="http://schemas.openxmlformats.org/officeDocument/2006/relationships/slide" Target="slides/slide7.xml"/><Relationship Id="rId34" Type="http://schemas.openxmlformats.org/officeDocument/2006/relationships/font" Target="fonts/La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La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b7f75a6773_0_0: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gb7f75a6773_0_0: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b7f75a6814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b7f75a6814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b7f75a6814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b7f75a6814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b7f75a6773_0_38: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b7f75a6773_0_38: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b7f75a681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b7f75a681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b7f75a6773_0_43: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b7f75a6773_0_43: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b7f75a681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b7f75a681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b7f75a681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b7f75a681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b7f75a6814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b7f75a6814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b7f75a6814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b7f75a6814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b7f75a6814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b7f75a6814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b7f75a6773_0_10: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gb7f75a6773_0_10: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b7f75a6814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b7f75a6814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b7f75a6814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b7f75a6814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b7f75a6814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b7f75a6814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b7f75a6814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b7f75a6814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b7f75a6814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b7f75a6814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b7f75a6773_0_51: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gb7f75a6773_0_51: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b7f75a6814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b7f75a6814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b7f75a6773_0_56: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gb7f75a6773_0_56: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b7f75a6773_0_23: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gb7f75a6773_0_23: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b7f75a6773_0_28: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gb7f75a6773_0_28: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b7f75a6773_0_33: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gb7f75a6773_0_33: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b7f75a681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b7f75a681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b7f75a681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b7f75a681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b7f75a681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b7f75a681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b7f75a681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b7f75a681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obj">
  <p:cSld name="OBJEC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1253775" y="929310"/>
            <a:ext cx="6636300" cy="11265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1" i="0" sz="3600">
                <a:solidFill>
                  <a:schemeClr val="lt1"/>
                </a:solidFill>
                <a:latin typeface="Arial"/>
                <a:ea typeface="Arial"/>
                <a:cs typeface="Arial"/>
                <a:sym typeface="Aria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3" name="Google Shape;53;p13"/>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p13"/>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fr"/>
              <a:t>‹#›</a:t>
            </a:fld>
            <a:endParaRPr>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5" name="Shape 55"/>
        <p:cNvGrpSpPr/>
        <p:nvPr/>
      </p:nvGrpSpPr>
      <p:grpSpPr>
        <a:xfrm>
          <a:off x="0" y="0"/>
          <a:ext cx="0" cy="0"/>
          <a:chOff x="0" y="0"/>
          <a:chExt cx="0" cy="0"/>
        </a:xfrm>
      </p:grpSpPr>
      <p:sp>
        <p:nvSpPr>
          <p:cNvPr id="56" name="Google Shape;56;p14"/>
          <p:cNvSpPr txBox="1"/>
          <p:nvPr>
            <p:ph type="title"/>
          </p:nvPr>
        </p:nvSpPr>
        <p:spPr>
          <a:xfrm>
            <a:off x="1253775" y="929310"/>
            <a:ext cx="6636300" cy="11265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1" i="0" sz="3600">
                <a:solidFill>
                  <a:schemeClr val="lt1"/>
                </a:solidFill>
                <a:latin typeface="Arial"/>
                <a:ea typeface="Arial"/>
                <a:cs typeface="Arial"/>
                <a:sym typeface="Aria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7" name="Google Shape;57;p14"/>
          <p:cNvSpPr txBox="1"/>
          <p:nvPr>
            <p:ph idx="1" type="body"/>
          </p:nvPr>
        </p:nvSpPr>
        <p:spPr>
          <a:xfrm>
            <a:off x="846731" y="1176258"/>
            <a:ext cx="7450500" cy="13056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800"/>
              <a:buNone/>
              <a:defRPr b="0" i="0" sz="1400">
                <a:solidFill>
                  <a:schemeClr val="dk1"/>
                </a:solidFill>
                <a:latin typeface="Lato"/>
                <a:ea typeface="Lato"/>
                <a:cs typeface="Lato"/>
                <a:sym typeface="Lato"/>
              </a:defRPr>
            </a:lvl1pPr>
            <a:lvl2pPr indent="-228600" lvl="1" marL="914400" rtl="0" algn="l">
              <a:spcBef>
                <a:spcPts val="1200"/>
              </a:spcBef>
              <a:spcAft>
                <a:spcPts val="0"/>
              </a:spcAft>
              <a:buSzPts val="1400"/>
              <a:buNone/>
              <a:defRPr/>
            </a:lvl2pPr>
            <a:lvl3pPr indent="-228600" lvl="2" marL="1371600" rtl="0" algn="l">
              <a:spcBef>
                <a:spcPts val="1200"/>
              </a:spcBef>
              <a:spcAft>
                <a:spcPts val="0"/>
              </a:spcAft>
              <a:buSzPts val="1400"/>
              <a:buNone/>
              <a:defRPr/>
            </a:lvl3pPr>
            <a:lvl4pPr indent="-228600" lvl="3" marL="1828800" rtl="0" algn="l">
              <a:spcBef>
                <a:spcPts val="1200"/>
              </a:spcBef>
              <a:spcAft>
                <a:spcPts val="0"/>
              </a:spcAft>
              <a:buSzPts val="1400"/>
              <a:buNone/>
              <a:defRPr/>
            </a:lvl4pPr>
            <a:lvl5pPr indent="-228600" lvl="4" marL="2286000" rtl="0" algn="l">
              <a:spcBef>
                <a:spcPts val="1200"/>
              </a:spcBef>
              <a:spcAft>
                <a:spcPts val="0"/>
              </a:spcAft>
              <a:buSzPts val="1400"/>
              <a:buNone/>
              <a:defRPr/>
            </a:lvl5pPr>
            <a:lvl6pPr indent="-228600" lvl="5" marL="2743200" rtl="0" algn="l">
              <a:spcBef>
                <a:spcPts val="1200"/>
              </a:spcBef>
              <a:spcAft>
                <a:spcPts val="0"/>
              </a:spcAft>
              <a:buSzPts val="1400"/>
              <a:buNone/>
              <a:defRPr/>
            </a:lvl6pPr>
            <a:lvl7pPr indent="-228600" lvl="6" marL="3200400" rtl="0" algn="l">
              <a:spcBef>
                <a:spcPts val="1200"/>
              </a:spcBef>
              <a:spcAft>
                <a:spcPts val="0"/>
              </a:spcAft>
              <a:buSzPts val="1400"/>
              <a:buNone/>
              <a:defRPr/>
            </a:lvl7pPr>
            <a:lvl8pPr indent="-228600" lvl="7" marL="3657600" rtl="0" algn="l">
              <a:spcBef>
                <a:spcPts val="1200"/>
              </a:spcBef>
              <a:spcAft>
                <a:spcPts val="0"/>
              </a:spcAft>
              <a:buSzPts val="1400"/>
              <a:buNone/>
              <a:defRPr/>
            </a:lvl8pPr>
            <a:lvl9pPr indent="-228600" lvl="8" marL="4114800" rtl="0" algn="l">
              <a:spcBef>
                <a:spcPts val="1200"/>
              </a:spcBef>
              <a:spcAft>
                <a:spcPts val="1200"/>
              </a:spcAft>
              <a:buSzPts val="1400"/>
              <a:buNone/>
              <a:defRPr/>
            </a:lvl9pPr>
          </a:lstStyle>
          <a:p/>
        </p:txBody>
      </p:sp>
      <p:sp>
        <p:nvSpPr>
          <p:cNvPr id="58" name="Google Shape;58;p14"/>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14"/>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14"/>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fr"/>
              <a:t>‹#›</a:t>
            </a:fld>
            <a:endParaRPr>
              <a:solidFill>
                <a:schemeClr val="dk2"/>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61" name="Shape 61"/>
        <p:cNvGrpSpPr/>
        <p:nvPr/>
      </p:nvGrpSpPr>
      <p:grpSpPr>
        <a:xfrm>
          <a:off x="0" y="0"/>
          <a:ext cx="0" cy="0"/>
          <a:chOff x="0" y="0"/>
          <a:chExt cx="0" cy="0"/>
        </a:xfrm>
      </p:grpSpPr>
      <p:sp>
        <p:nvSpPr>
          <p:cNvPr id="62" name="Google Shape;62;p15"/>
          <p:cNvSpPr txBox="1"/>
          <p:nvPr>
            <p:ph type="ctrTitle"/>
          </p:nvPr>
        </p:nvSpPr>
        <p:spPr>
          <a:xfrm>
            <a:off x="821748" y="303366"/>
            <a:ext cx="7500600" cy="4215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0" i="0">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5"/>
          <p:cNvSpPr txBox="1"/>
          <p:nvPr>
            <p:ph idx="1" type="subTitle"/>
          </p:nvPr>
        </p:nvSpPr>
        <p:spPr>
          <a:xfrm>
            <a:off x="1371600" y="2880360"/>
            <a:ext cx="6400800" cy="12858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800"/>
              <a:buNone/>
              <a:defRPr/>
            </a:lvl1pPr>
            <a:lvl2pPr lvl="1" rtl="0" algn="l">
              <a:spcBef>
                <a:spcPts val="1200"/>
              </a:spcBef>
              <a:spcAft>
                <a:spcPts val="0"/>
              </a:spcAft>
              <a:buSzPts val="1400"/>
              <a:buNone/>
              <a:defRPr/>
            </a:lvl2pPr>
            <a:lvl3pPr lvl="2" rtl="0" algn="l">
              <a:spcBef>
                <a:spcPts val="1200"/>
              </a:spcBef>
              <a:spcAft>
                <a:spcPts val="0"/>
              </a:spcAft>
              <a:buSzPts val="1400"/>
              <a:buNone/>
              <a:defRPr/>
            </a:lvl3pPr>
            <a:lvl4pPr lvl="3" rtl="0" algn="l">
              <a:spcBef>
                <a:spcPts val="1200"/>
              </a:spcBef>
              <a:spcAft>
                <a:spcPts val="0"/>
              </a:spcAft>
              <a:buSzPts val="1400"/>
              <a:buNone/>
              <a:defRPr/>
            </a:lvl4pPr>
            <a:lvl5pPr lvl="4" rtl="0" algn="l">
              <a:spcBef>
                <a:spcPts val="1200"/>
              </a:spcBef>
              <a:spcAft>
                <a:spcPts val="0"/>
              </a:spcAft>
              <a:buSzPts val="1400"/>
              <a:buNone/>
              <a:defRPr/>
            </a:lvl5pPr>
            <a:lvl6pPr lvl="5" rtl="0" algn="l">
              <a:spcBef>
                <a:spcPts val="1200"/>
              </a:spcBef>
              <a:spcAft>
                <a:spcPts val="0"/>
              </a:spcAft>
              <a:buSzPts val="1400"/>
              <a:buNone/>
              <a:defRPr/>
            </a:lvl6pPr>
            <a:lvl7pPr lvl="6" rtl="0" algn="l">
              <a:spcBef>
                <a:spcPts val="1200"/>
              </a:spcBef>
              <a:spcAft>
                <a:spcPts val="0"/>
              </a:spcAft>
              <a:buSzPts val="1400"/>
              <a:buNone/>
              <a:defRPr/>
            </a:lvl7pPr>
            <a:lvl8pPr lvl="7" rtl="0" algn="l">
              <a:spcBef>
                <a:spcPts val="1200"/>
              </a:spcBef>
              <a:spcAft>
                <a:spcPts val="0"/>
              </a:spcAft>
              <a:buSzPts val="1400"/>
              <a:buNone/>
              <a:defRPr/>
            </a:lvl8pPr>
            <a:lvl9pPr lvl="8" rtl="0" algn="l">
              <a:spcBef>
                <a:spcPts val="1200"/>
              </a:spcBef>
              <a:spcAft>
                <a:spcPts val="1200"/>
              </a:spcAft>
              <a:buSzPts val="1400"/>
              <a:buNone/>
              <a:defRPr/>
            </a:lvl9pPr>
          </a:lstStyle>
          <a:p/>
        </p:txBody>
      </p:sp>
      <p:sp>
        <p:nvSpPr>
          <p:cNvPr id="64" name="Google Shape;64;p15"/>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5" name="Google Shape;65;p15"/>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6" name="Google Shape;66;p15"/>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fr"/>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7.jpg"/><Relationship Id="rId4"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4.jpg"/><Relationship Id="rId4" Type="http://schemas.openxmlformats.org/officeDocument/2006/relationships/hyperlink" Target="https://github.com/ChasnickDesir1995/Mini-Project-Python.git" TargetMode="External"/><Relationship Id="rId5" Type="http://schemas.openxmlformats.org/officeDocument/2006/relationships/hyperlink" Target="https://www.udemy.com/course/the-data-science-course-complete-data-science-bootcamp/?gclid=CjwKCAjww-CGBhALEiwAQzWxOpOa071v6gueMbkH8PmCgDNkx-k1OgX8RZL54b_e1n8XYOBk3mDfxxoCFv0QAvD_BwE&amp;matchtype=b&amp;utm_campaign=DataAnalysis_v.PROF_la.EN_cc.ROW_ti.5328&amp;utm_content=deal4584&amp;utm_medium=udemyads&amp;utm_source=adwords&amp;utm_term=_._ag_79708696294_._ad_392288196921_._kw_%2Bdata+%2Banalysis+%2Bmethods_._de_c_._dm__._pl__._ti_kwd-625247627413_._li_1007622_._pd__._"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 name="Shape 70"/>
        <p:cNvGrpSpPr/>
        <p:nvPr/>
      </p:nvGrpSpPr>
      <p:grpSpPr>
        <a:xfrm>
          <a:off x="0" y="0"/>
          <a:ext cx="0" cy="0"/>
          <a:chOff x="0" y="0"/>
          <a:chExt cx="0" cy="0"/>
        </a:xfrm>
      </p:grpSpPr>
      <p:sp>
        <p:nvSpPr>
          <p:cNvPr id="71" name="Google Shape;71;p16"/>
          <p:cNvSpPr/>
          <p:nvPr/>
        </p:nvSpPr>
        <p:spPr>
          <a:xfrm>
            <a:off x="0" y="0"/>
            <a:ext cx="9144000" cy="5143500"/>
          </a:xfrm>
          <a:custGeom>
            <a:rect b="b" l="l" r="r" t="t"/>
            <a:pathLst>
              <a:path extrusionOk="0" h="5143500" w="9144000">
                <a:moveTo>
                  <a:pt x="9143981" y="5143489"/>
                </a:moveTo>
                <a:lnTo>
                  <a:pt x="0" y="5143489"/>
                </a:lnTo>
                <a:lnTo>
                  <a:pt x="0" y="0"/>
                </a:lnTo>
                <a:lnTo>
                  <a:pt x="9143981" y="0"/>
                </a:lnTo>
                <a:lnTo>
                  <a:pt x="9143981" y="5143489"/>
                </a:lnTo>
                <a:close/>
              </a:path>
            </a:pathLst>
          </a:custGeom>
          <a:solidFill>
            <a:srgbClr val="1A998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72" name="Google Shape;72;p16"/>
          <p:cNvGrpSpPr/>
          <p:nvPr/>
        </p:nvGrpSpPr>
        <p:grpSpPr>
          <a:xfrm>
            <a:off x="0" y="0"/>
            <a:ext cx="9144081" cy="5144159"/>
            <a:chOff x="0" y="0"/>
            <a:chExt cx="9144081" cy="5144159"/>
          </a:xfrm>
        </p:grpSpPr>
        <p:sp>
          <p:nvSpPr>
            <p:cNvPr id="73" name="Google Shape;73;p16"/>
            <p:cNvSpPr/>
            <p:nvPr/>
          </p:nvSpPr>
          <p:spPr>
            <a:xfrm>
              <a:off x="4188541" y="2607969"/>
              <a:ext cx="4955540" cy="2536190"/>
            </a:xfrm>
            <a:custGeom>
              <a:rect b="b" l="l" r="r" t="t"/>
              <a:pathLst>
                <a:path extrusionOk="0" h="2536190" w="4955540">
                  <a:moveTo>
                    <a:pt x="4955390" y="2535594"/>
                  </a:moveTo>
                  <a:lnTo>
                    <a:pt x="0" y="2535594"/>
                  </a:lnTo>
                  <a:lnTo>
                    <a:pt x="0" y="0"/>
                  </a:lnTo>
                  <a:lnTo>
                    <a:pt x="4955390" y="0"/>
                  </a:lnTo>
                  <a:lnTo>
                    <a:pt x="4955390" y="2535594"/>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4" name="Google Shape;74;p16"/>
            <p:cNvSpPr/>
            <p:nvPr/>
          </p:nvSpPr>
          <p:spPr>
            <a:xfrm>
              <a:off x="4630340" y="2934294"/>
              <a:ext cx="4071900" cy="18831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5" name="Google Shape;75;p16"/>
            <p:cNvSpPr/>
            <p:nvPr/>
          </p:nvSpPr>
          <p:spPr>
            <a:xfrm>
              <a:off x="0" y="0"/>
              <a:ext cx="4188600" cy="51435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76" name="Google Shape;76;p16"/>
          <p:cNvSpPr txBox="1"/>
          <p:nvPr>
            <p:ph type="title"/>
          </p:nvPr>
        </p:nvSpPr>
        <p:spPr>
          <a:xfrm>
            <a:off x="1253775" y="929310"/>
            <a:ext cx="6636300" cy="1679100"/>
          </a:xfrm>
          <a:prstGeom prst="rect">
            <a:avLst/>
          </a:prstGeom>
          <a:noFill/>
          <a:ln>
            <a:noFill/>
          </a:ln>
        </p:spPr>
        <p:txBody>
          <a:bodyPr anchorCtr="0" anchor="t" bIns="0" lIns="0" spcFirstLastPara="1" rIns="0" wrap="square" tIns="8875">
            <a:spAutoFit/>
          </a:bodyPr>
          <a:lstStyle/>
          <a:p>
            <a:pPr indent="-193039" lvl="0" marL="4351655" marR="5080" rtl="0" algn="l">
              <a:lnSpc>
                <a:spcPct val="100699"/>
              </a:lnSpc>
              <a:spcBef>
                <a:spcPts val="0"/>
              </a:spcBef>
              <a:spcAft>
                <a:spcPts val="0"/>
              </a:spcAft>
              <a:buNone/>
            </a:pPr>
            <a:r>
              <a:rPr lang="fr"/>
              <a:t>Case Study  Template</a:t>
            </a:r>
            <a:endParaRPr/>
          </a:p>
        </p:txBody>
      </p:sp>
      <p:sp>
        <p:nvSpPr>
          <p:cNvPr id="77" name="Google Shape;77;p16"/>
          <p:cNvSpPr txBox="1"/>
          <p:nvPr/>
        </p:nvSpPr>
        <p:spPr>
          <a:xfrm>
            <a:off x="8912931" y="4852661"/>
            <a:ext cx="99000" cy="166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fr" sz="1000">
                <a:latin typeface="Lato"/>
                <a:ea typeface="Lato"/>
                <a:cs typeface="Lato"/>
                <a:sym typeface="Lato"/>
              </a:rPr>
              <a:t>1</a:t>
            </a:r>
            <a:endParaRPr sz="10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1253775" y="929310"/>
            <a:ext cx="6636300" cy="5541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146" name="Google Shape;146;p25"/>
          <p:cNvSpPr txBox="1"/>
          <p:nvPr>
            <p:ph idx="1" type="body"/>
          </p:nvPr>
        </p:nvSpPr>
        <p:spPr>
          <a:xfrm>
            <a:off x="467600" y="629989"/>
            <a:ext cx="7450500" cy="34155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fr" sz="2100">
                <a:solidFill>
                  <a:srgbClr val="202124"/>
                </a:solidFill>
                <a:highlight>
                  <a:srgbClr val="F8F9FA"/>
                </a:highlight>
                <a:latin typeface="Arial"/>
                <a:ea typeface="Arial"/>
                <a:cs typeface="Arial"/>
                <a:sym typeface="Arial"/>
              </a:rPr>
              <a:t>For this work, I had to in the order of execution:</a:t>
            </a:r>
            <a:endParaRPr sz="2100">
              <a:solidFill>
                <a:srgbClr val="202124"/>
              </a:solidFill>
              <a:highlight>
                <a:srgbClr val="F8F9FA"/>
              </a:highlight>
              <a:latin typeface="Arial"/>
              <a:ea typeface="Arial"/>
              <a:cs typeface="Arial"/>
              <a:sym typeface="Arial"/>
            </a:endParaRPr>
          </a:p>
          <a:p>
            <a:pPr indent="0" lvl="0" marL="0" rtl="0" algn="l">
              <a:spcBef>
                <a:spcPts val="1200"/>
              </a:spcBef>
              <a:spcAft>
                <a:spcPts val="0"/>
              </a:spcAft>
              <a:buNone/>
            </a:pPr>
            <a:r>
              <a:rPr lang="fr" sz="2100">
                <a:solidFill>
                  <a:srgbClr val="202124"/>
                </a:solidFill>
                <a:highlight>
                  <a:srgbClr val="F8F9FA"/>
                </a:highlight>
                <a:latin typeface="Arial"/>
                <a:ea typeface="Arial"/>
                <a:cs typeface="Arial"/>
                <a:sym typeface="Arial"/>
              </a:rPr>
              <a:t>1-Form a complete database with the data that was provided to me. These data were scattered and fractionated.</a:t>
            </a:r>
            <a:endParaRPr sz="2100">
              <a:solidFill>
                <a:srgbClr val="202124"/>
              </a:solidFill>
              <a:highlight>
                <a:srgbClr val="F8F9FA"/>
              </a:highlight>
              <a:latin typeface="Arial"/>
              <a:ea typeface="Arial"/>
              <a:cs typeface="Arial"/>
              <a:sym typeface="Arial"/>
            </a:endParaRPr>
          </a:p>
          <a:p>
            <a:pPr indent="0" lvl="0" marL="0" rtl="0" algn="l">
              <a:spcBef>
                <a:spcPts val="1200"/>
              </a:spcBef>
              <a:spcAft>
                <a:spcPts val="0"/>
              </a:spcAft>
              <a:buNone/>
            </a:pPr>
            <a:r>
              <a:rPr lang="fr" sz="2100">
                <a:solidFill>
                  <a:srgbClr val="202124"/>
                </a:solidFill>
                <a:highlight>
                  <a:srgbClr val="F8F9FA"/>
                </a:highlight>
                <a:latin typeface="Arial"/>
                <a:ea typeface="Arial"/>
                <a:cs typeface="Arial"/>
                <a:sym typeface="Arial"/>
              </a:rPr>
              <a:t>2-With the complete dataset, I had to clean it up to remove unnecessary information (non-necessary and repetitive columns) and make it clean for analysis.</a:t>
            </a:r>
            <a:endParaRPr sz="2100">
              <a:solidFill>
                <a:srgbClr val="202124"/>
              </a:solidFill>
              <a:highlight>
                <a:srgbClr val="F8F9FA"/>
              </a:highlight>
              <a:latin typeface="Arial"/>
              <a:ea typeface="Arial"/>
              <a:cs typeface="Arial"/>
              <a:sym typeface="Arial"/>
            </a:endParaRPr>
          </a:p>
          <a:p>
            <a:pPr indent="0" lvl="0" marL="0" marR="38100" rtl="0" algn="l">
              <a:lnSpc>
                <a:spcPct val="128571"/>
              </a:lnSpc>
              <a:spcBef>
                <a:spcPts val="1200"/>
              </a:spcBef>
              <a:spcAft>
                <a:spcPts val="0"/>
              </a:spcAft>
              <a:buClr>
                <a:schemeClr val="dk1"/>
              </a:buClr>
              <a:buSzPts val="1100"/>
              <a:buFont typeface="Arial"/>
              <a:buNone/>
            </a:pPr>
            <a:r>
              <a:t/>
            </a:r>
            <a:endParaRPr sz="2100">
              <a:solidFill>
                <a:srgbClr val="202124"/>
              </a:solidFill>
              <a:highlight>
                <a:srgbClr val="F8F9FA"/>
              </a:highlight>
              <a:latin typeface="Arial"/>
              <a:ea typeface="Arial"/>
              <a:cs typeface="Arial"/>
              <a:sym typeface="Arial"/>
            </a:endParaRPr>
          </a:p>
          <a:p>
            <a:pPr indent="0" lvl="0" marL="0" rtl="0" algn="l">
              <a:spcBef>
                <a:spcPts val="0"/>
              </a:spcBef>
              <a:spcAft>
                <a:spcPts val="1200"/>
              </a:spcAft>
              <a:buNone/>
            </a:pPr>
            <a:r>
              <a:t/>
            </a:r>
            <a:endParaRPr sz="2000"/>
          </a:p>
        </p:txBody>
      </p:sp>
      <p:sp>
        <p:nvSpPr>
          <p:cNvPr id="147" name="Google Shape;147;p25"/>
          <p:cNvSpPr txBox="1"/>
          <p:nvPr/>
        </p:nvSpPr>
        <p:spPr>
          <a:xfrm>
            <a:off x="467600" y="75900"/>
            <a:ext cx="3591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400"/>
              <a:t>Methodology</a:t>
            </a:r>
            <a:endParaRPr b="1"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1253775" y="929310"/>
            <a:ext cx="6636300" cy="5541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153" name="Google Shape;153;p26"/>
          <p:cNvSpPr txBox="1"/>
          <p:nvPr>
            <p:ph idx="1" type="body"/>
          </p:nvPr>
        </p:nvSpPr>
        <p:spPr>
          <a:xfrm>
            <a:off x="317956" y="1007908"/>
            <a:ext cx="7450500" cy="2839200"/>
          </a:xfrm>
          <a:prstGeom prst="rect">
            <a:avLst/>
          </a:prstGeom>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lang="fr" sz="2100">
                <a:solidFill>
                  <a:srgbClr val="202124"/>
                </a:solidFill>
                <a:highlight>
                  <a:srgbClr val="F8F9FA"/>
                </a:highlight>
                <a:latin typeface="Arial"/>
                <a:ea typeface="Arial"/>
                <a:cs typeface="Arial"/>
                <a:sym typeface="Arial"/>
              </a:rPr>
              <a:t>3</a:t>
            </a:r>
            <a:r>
              <a:rPr lang="fr" sz="2100">
                <a:solidFill>
                  <a:srgbClr val="202124"/>
                </a:solidFill>
                <a:highlight>
                  <a:srgbClr val="F8F9FA"/>
                </a:highlight>
                <a:latin typeface="Arial"/>
                <a:ea typeface="Arial"/>
                <a:cs typeface="Arial"/>
                <a:sym typeface="Arial"/>
              </a:rPr>
              <a:t>-After cleaning the data that I could start to test and do a general univariate analysis of the dataset in order to have an idea on the distribution of the different variables of the data set.</a:t>
            </a:r>
            <a:endParaRPr sz="2100">
              <a:solidFill>
                <a:srgbClr val="202124"/>
              </a:solidFill>
              <a:highlight>
                <a:srgbClr val="F8F9FA"/>
              </a:highlight>
              <a:latin typeface="Arial"/>
              <a:ea typeface="Arial"/>
              <a:cs typeface="Arial"/>
              <a:sym typeface="Arial"/>
            </a:endParaRPr>
          </a:p>
          <a:p>
            <a:pPr indent="0" lvl="0" marL="0" marR="38100" rtl="0" algn="l">
              <a:lnSpc>
                <a:spcPct val="128571"/>
              </a:lnSpc>
              <a:spcBef>
                <a:spcPts val="1200"/>
              </a:spcBef>
              <a:spcAft>
                <a:spcPts val="0"/>
              </a:spcAft>
              <a:buNone/>
            </a:pPr>
            <a:r>
              <a:rPr lang="fr" sz="2100">
                <a:solidFill>
                  <a:srgbClr val="202124"/>
                </a:solidFill>
                <a:highlight>
                  <a:srgbClr val="F8F9FA"/>
                </a:highlight>
                <a:latin typeface="Arial"/>
                <a:ea typeface="Arial"/>
                <a:cs typeface="Arial"/>
                <a:sym typeface="Arial"/>
              </a:rPr>
              <a:t>4-The last step was to try to answer each of the questions posed by AyitiAnalytics by processing the data from now on to be ordered.</a:t>
            </a:r>
            <a:endParaRPr sz="2100">
              <a:solidFill>
                <a:srgbClr val="202124"/>
              </a:solidFill>
              <a:highlight>
                <a:srgbClr val="F8F9FA"/>
              </a:highlight>
              <a:latin typeface="Arial"/>
              <a:ea typeface="Arial"/>
              <a:cs typeface="Arial"/>
              <a:sym typeface="Arial"/>
            </a:endParaRPr>
          </a:p>
          <a:p>
            <a:pPr indent="0" lvl="0" marL="0" marR="38100" rtl="0" algn="l">
              <a:lnSpc>
                <a:spcPct val="128571"/>
              </a:lnSpc>
              <a:spcBef>
                <a:spcPts val="0"/>
              </a:spcBef>
              <a:spcAft>
                <a:spcPts val="0"/>
              </a:spcAft>
              <a:buClr>
                <a:schemeClr val="dk1"/>
              </a:buClr>
              <a:buSzPts val="1100"/>
              <a:buFont typeface="Arial"/>
              <a:buNone/>
            </a:pPr>
            <a:r>
              <a:rPr lang="fr" sz="2100">
                <a:solidFill>
                  <a:srgbClr val="202124"/>
                </a:solidFill>
                <a:highlight>
                  <a:srgbClr val="F8F9FA"/>
                </a:highlight>
                <a:latin typeface="Arial"/>
                <a:ea typeface="Arial"/>
                <a:cs typeface="Arial"/>
                <a:sym typeface="Arial"/>
              </a:rPr>
              <a:t>5-I do my conclusion and recommandation.</a:t>
            </a:r>
            <a:endParaRPr sz="2100">
              <a:solidFill>
                <a:srgbClr val="202124"/>
              </a:solidFill>
              <a:highlight>
                <a:srgbClr val="F8F9FA"/>
              </a:highlight>
              <a:latin typeface="Arial"/>
              <a:ea typeface="Arial"/>
              <a:cs typeface="Arial"/>
              <a:sym typeface="Arial"/>
            </a:endParaRPr>
          </a:p>
        </p:txBody>
      </p:sp>
      <p:sp>
        <p:nvSpPr>
          <p:cNvPr id="154" name="Google Shape;154;p26"/>
          <p:cNvSpPr txBox="1"/>
          <p:nvPr/>
        </p:nvSpPr>
        <p:spPr>
          <a:xfrm>
            <a:off x="317950" y="149625"/>
            <a:ext cx="2655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fr" sz="2400">
                <a:solidFill>
                  <a:schemeClr val="dk1"/>
                </a:solidFill>
              </a:rPr>
              <a:t>Methodology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nvSpPr>
        <p:spPr>
          <a:xfrm>
            <a:off x="664203" y="303375"/>
            <a:ext cx="8066700" cy="4131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fr" sz="2600">
                <a:solidFill>
                  <a:srgbClr val="1A1A1A"/>
                </a:solidFill>
                <a:latin typeface="Arial"/>
                <a:ea typeface="Arial"/>
                <a:cs typeface="Arial"/>
                <a:sym typeface="Arial"/>
              </a:rPr>
              <a:t>Relevant Analytics</a:t>
            </a:r>
            <a:endParaRPr sz="2600">
              <a:latin typeface="Arial"/>
              <a:ea typeface="Arial"/>
              <a:cs typeface="Arial"/>
              <a:sym typeface="Arial"/>
            </a:endParaRPr>
          </a:p>
        </p:txBody>
      </p:sp>
      <p:sp>
        <p:nvSpPr>
          <p:cNvPr id="160" name="Google Shape;160;p27"/>
          <p:cNvSpPr txBox="1"/>
          <p:nvPr/>
        </p:nvSpPr>
        <p:spPr>
          <a:xfrm>
            <a:off x="664202" y="874375"/>
            <a:ext cx="7815600" cy="520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fr" sz="2000">
                <a:solidFill>
                  <a:srgbClr val="595959"/>
                </a:solidFill>
                <a:latin typeface="Lato"/>
                <a:ea typeface="Lato"/>
                <a:cs typeface="Lato"/>
                <a:sym typeface="Lato"/>
              </a:rPr>
              <a:t>What data is important to understanding the situation</a:t>
            </a:r>
            <a:r>
              <a:rPr lang="fr" sz="1300">
                <a:solidFill>
                  <a:srgbClr val="595959"/>
                </a:solidFill>
                <a:latin typeface="Lato"/>
                <a:ea typeface="Lato"/>
                <a:cs typeface="Lato"/>
                <a:sym typeface="Lato"/>
              </a:rPr>
              <a:t>?</a:t>
            </a:r>
            <a:endParaRPr b="1" sz="2100">
              <a:latin typeface="Lato"/>
              <a:ea typeface="Lato"/>
              <a:cs typeface="Lato"/>
              <a:sym typeface="Lato"/>
            </a:endParaRPr>
          </a:p>
          <a:p>
            <a:pPr indent="0" lvl="0" marL="0" marR="0" rtl="0" algn="l">
              <a:lnSpc>
                <a:spcPct val="100000"/>
              </a:lnSpc>
              <a:spcBef>
                <a:spcPts val="0"/>
              </a:spcBef>
              <a:spcAft>
                <a:spcPts val="0"/>
              </a:spcAft>
              <a:buNone/>
            </a:pPr>
            <a:r>
              <a:t/>
            </a:r>
            <a:endParaRPr sz="1300">
              <a:latin typeface="Lato"/>
              <a:ea typeface="Lato"/>
              <a:cs typeface="Lato"/>
              <a:sym typeface="Lato"/>
            </a:endParaRPr>
          </a:p>
        </p:txBody>
      </p:sp>
      <p:sp>
        <p:nvSpPr>
          <p:cNvPr id="161" name="Google Shape;161;p27"/>
          <p:cNvSpPr txBox="1"/>
          <p:nvPr/>
        </p:nvSpPr>
        <p:spPr>
          <a:xfrm>
            <a:off x="710900" y="1589050"/>
            <a:ext cx="8196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100">
                <a:solidFill>
                  <a:srgbClr val="202124"/>
                </a:solidFill>
                <a:highlight>
                  <a:srgbClr val="F8F9FA"/>
                </a:highlight>
              </a:rPr>
              <a:t>The data necessary for the realization of this project were the data relating to the access to the Internet and to a computer per municipality.</a:t>
            </a:r>
            <a:endParaRPr sz="2100">
              <a:solidFill>
                <a:srgbClr val="202124"/>
              </a:solidFill>
              <a:highlight>
                <a:srgbClr val="F8F9FA"/>
              </a:highlight>
            </a:endParaRPr>
          </a:p>
          <a:p>
            <a:pPr indent="0" lvl="0" marL="0" marR="38100" rtl="0" algn="l">
              <a:lnSpc>
                <a:spcPct val="128571"/>
              </a:lnSpc>
              <a:spcBef>
                <a:spcPts val="0"/>
              </a:spcBef>
              <a:spcAft>
                <a:spcPts val="0"/>
              </a:spcAft>
              <a:buNone/>
            </a:pPr>
            <a:r>
              <a:rPr lang="fr" sz="2100">
                <a:solidFill>
                  <a:srgbClr val="202124"/>
                </a:solidFill>
                <a:highlight>
                  <a:srgbClr val="F8F9FA"/>
                </a:highlight>
              </a:rPr>
              <a:t>The number of appliers, the duration of the application session.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ctrTitle"/>
          </p:nvPr>
        </p:nvSpPr>
        <p:spPr>
          <a:xfrm>
            <a:off x="821748" y="303366"/>
            <a:ext cx="7500600" cy="400200"/>
          </a:xfrm>
          <a:prstGeom prst="rect">
            <a:avLst/>
          </a:prstGeom>
        </p:spPr>
        <p:txBody>
          <a:bodyPr anchorCtr="0" anchor="t" bIns="0" lIns="0" spcFirstLastPara="1" rIns="0" wrap="square" tIns="0">
            <a:spAutoFit/>
          </a:bodyPr>
          <a:lstStyle/>
          <a:p>
            <a:pPr indent="0" lvl="0" marL="12700" rtl="0" algn="l">
              <a:spcBef>
                <a:spcPts val="0"/>
              </a:spcBef>
              <a:spcAft>
                <a:spcPts val="0"/>
              </a:spcAft>
              <a:buClr>
                <a:schemeClr val="dk1"/>
              </a:buClr>
              <a:buFont typeface="Arial"/>
              <a:buNone/>
            </a:pPr>
            <a:r>
              <a:rPr b="1" lang="fr" sz="2600">
                <a:solidFill>
                  <a:srgbClr val="1A1A1A"/>
                </a:solidFill>
              </a:rPr>
              <a:t>Relevant Analytics</a:t>
            </a:r>
            <a:endParaRPr/>
          </a:p>
        </p:txBody>
      </p:sp>
      <p:sp>
        <p:nvSpPr>
          <p:cNvPr id="167" name="Google Shape;167;p28"/>
          <p:cNvSpPr txBox="1"/>
          <p:nvPr>
            <p:ph idx="1" type="subTitle"/>
          </p:nvPr>
        </p:nvSpPr>
        <p:spPr>
          <a:xfrm>
            <a:off x="821750" y="827380"/>
            <a:ext cx="6400800" cy="323100"/>
          </a:xfrm>
          <a:prstGeom prst="rect">
            <a:avLst/>
          </a:prstGeom>
        </p:spPr>
        <p:txBody>
          <a:bodyPr anchorCtr="0" anchor="t" bIns="0" lIns="0" spcFirstLastPara="1" rIns="0" wrap="square" tIns="0">
            <a:spAutoFit/>
          </a:bodyPr>
          <a:lstStyle/>
          <a:p>
            <a:pPr indent="0" lvl="0" marL="12700" rtl="0" algn="l">
              <a:lnSpc>
                <a:spcPct val="100000"/>
              </a:lnSpc>
              <a:spcBef>
                <a:spcPts val="0"/>
              </a:spcBef>
              <a:spcAft>
                <a:spcPts val="0"/>
              </a:spcAft>
              <a:buClr>
                <a:schemeClr val="dk1"/>
              </a:buClr>
              <a:buFont typeface="Arial"/>
              <a:buNone/>
            </a:pPr>
            <a:r>
              <a:rPr b="1" lang="fr" sz="2100">
                <a:latin typeface="Lato"/>
                <a:ea typeface="Lato"/>
                <a:cs typeface="Lato"/>
                <a:sym typeface="Lato"/>
              </a:rPr>
              <a:t>What are the general insights or takeaways?</a:t>
            </a:r>
            <a:endParaRPr/>
          </a:p>
        </p:txBody>
      </p:sp>
      <p:sp>
        <p:nvSpPr>
          <p:cNvPr id="168" name="Google Shape;168;p28"/>
          <p:cNvSpPr txBox="1"/>
          <p:nvPr/>
        </p:nvSpPr>
        <p:spPr>
          <a:xfrm>
            <a:off x="878150" y="1568150"/>
            <a:ext cx="74442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000"/>
              <a:t>The general insight is AyitiAnalytics must chooses thoses communes: “ Delmas, Port-au-Prince, Petion-Ville”  to start theirs next training Center.</a:t>
            </a:r>
            <a:endParaRPr sz="2000"/>
          </a:p>
          <a:p>
            <a:pPr indent="0" lvl="0" marL="0" rtl="0" algn="l">
              <a:spcBef>
                <a:spcPts val="0"/>
              </a:spcBef>
              <a:spcAft>
                <a:spcPts val="0"/>
              </a:spcAft>
              <a:buNone/>
            </a:pPr>
            <a:r>
              <a:rPr lang="fr" sz="2000"/>
              <a:t>We have a limited percentage of women who have shown interest.</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734323" y="284666"/>
            <a:ext cx="3006600" cy="4131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fr" sz="2600">
                <a:solidFill>
                  <a:srgbClr val="1A1A1A"/>
                </a:solidFill>
              </a:rPr>
              <a:t>Potential Solutions</a:t>
            </a:r>
            <a:endParaRPr sz="2600"/>
          </a:p>
        </p:txBody>
      </p:sp>
      <p:sp>
        <p:nvSpPr>
          <p:cNvPr id="174" name="Google Shape;174;p29"/>
          <p:cNvSpPr txBox="1"/>
          <p:nvPr/>
        </p:nvSpPr>
        <p:spPr>
          <a:xfrm>
            <a:off x="734323" y="1019166"/>
            <a:ext cx="6370200" cy="20913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fr" sz="2400">
                <a:solidFill>
                  <a:srgbClr val="595959"/>
                </a:solidFill>
                <a:latin typeface="Lato"/>
                <a:ea typeface="Lato"/>
                <a:cs typeface="Lato"/>
                <a:sym typeface="Lato"/>
              </a:rPr>
              <a:t>What is the current state?</a:t>
            </a:r>
            <a:endParaRPr b="1" sz="2400">
              <a:solidFill>
                <a:srgbClr val="595959"/>
              </a:solidFill>
              <a:latin typeface="Lato"/>
              <a:ea typeface="Lato"/>
              <a:cs typeface="Lato"/>
              <a:sym typeface="Lato"/>
            </a:endParaRPr>
          </a:p>
          <a:p>
            <a:pPr indent="0" lvl="0" marL="0" marR="0" rtl="0" algn="l">
              <a:lnSpc>
                <a:spcPct val="100000"/>
              </a:lnSpc>
              <a:spcBef>
                <a:spcPts val="0"/>
              </a:spcBef>
              <a:spcAft>
                <a:spcPts val="0"/>
              </a:spcAft>
              <a:buNone/>
            </a:pPr>
            <a:r>
              <a:t/>
            </a:r>
            <a:endParaRPr b="1" sz="1700">
              <a:solidFill>
                <a:srgbClr val="595959"/>
              </a:solidFill>
              <a:latin typeface="Lato"/>
              <a:ea typeface="Lato"/>
              <a:cs typeface="Lato"/>
              <a:sym typeface="Lato"/>
            </a:endParaRPr>
          </a:p>
          <a:p>
            <a:pPr indent="0" lvl="0" marL="0" marR="38100" rtl="0" algn="l">
              <a:lnSpc>
                <a:spcPct val="128571"/>
              </a:lnSpc>
              <a:spcBef>
                <a:spcPts val="0"/>
              </a:spcBef>
              <a:spcAft>
                <a:spcPts val="0"/>
              </a:spcAft>
              <a:buClr>
                <a:schemeClr val="dk1"/>
              </a:buClr>
              <a:buSzPts val="1100"/>
              <a:buFont typeface="Arial"/>
              <a:buNone/>
            </a:pPr>
            <a:r>
              <a:rPr lang="fr" sz="2100">
                <a:solidFill>
                  <a:srgbClr val="202124"/>
                </a:solidFill>
                <a:highlight>
                  <a:srgbClr val="F8F9FA"/>
                </a:highlight>
              </a:rPr>
              <a:t>Currently Ayiti Analytics has a single data science training center in Port-au-Prince with a promotion of 20 students including 4 women.</a:t>
            </a:r>
            <a:endParaRPr sz="2100">
              <a:solidFill>
                <a:srgbClr val="202124"/>
              </a:solidFill>
              <a:highlight>
                <a:srgbClr val="F8F9FA"/>
              </a:highlight>
            </a:endParaRPr>
          </a:p>
          <a:p>
            <a:pPr indent="0" lvl="0" marL="0" marR="5080" rtl="0" algn="l">
              <a:lnSpc>
                <a:spcPct val="115399"/>
              </a:lnSpc>
              <a:spcBef>
                <a:spcPts val="5"/>
              </a:spcBef>
              <a:spcAft>
                <a:spcPts val="0"/>
              </a:spcAft>
              <a:buNone/>
            </a:pPr>
            <a:r>
              <a:t/>
            </a:r>
            <a:endParaRPr sz="1300">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0"/>
          <p:cNvSpPr txBox="1"/>
          <p:nvPr>
            <p:ph type="title"/>
          </p:nvPr>
        </p:nvSpPr>
        <p:spPr>
          <a:xfrm>
            <a:off x="1253775" y="929310"/>
            <a:ext cx="6636300" cy="5541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180" name="Google Shape;180;p30"/>
          <p:cNvSpPr txBox="1"/>
          <p:nvPr>
            <p:ph idx="1" type="body"/>
          </p:nvPr>
        </p:nvSpPr>
        <p:spPr>
          <a:xfrm>
            <a:off x="846731" y="1176258"/>
            <a:ext cx="7450500" cy="3417000"/>
          </a:xfrm>
          <a:prstGeom prst="rect">
            <a:avLst/>
          </a:prstGeom>
        </p:spPr>
        <p:txBody>
          <a:bodyPr anchorCtr="0" anchor="t" bIns="0" lIns="0" spcFirstLastPara="1" rIns="0" wrap="square" tIns="0">
            <a:spAutoFit/>
          </a:bodyPr>
          <a:lstStyle/>
          <a:p>
            <a:pPr indent="0" lvl="0" marL="12700" rtl="0" algn="l">
              <a:lnSpc>
                <a:spcPct val="100000"/>
              </a:lnSpc>
              <a:spcBef>
                <a:spcPts val="0"/>
              </a:spcBef>
              <a:spcAft>
                <a:spcPts val="0"/>
              </a:spcAft>
              <a:buNone/>
            </a:pPr>
            <a:r>
              <a:rPr b="1" lang="fr" sz="2400">
                <a:solidFill>
                  <a:schemeClr val="dk2"/>
                </a:solidFill>
              </a:rPr>
              <a:t>What are the options the client can pursue?</a:t>
            </a:r>
            <a:endParaRPr b="1" sz="2400">
              <a:solidFill>
                <a:schemeClr val="dk2"/>
              </a:solidFill>
            </a:endParaRPr>
          </a:p>
          <a:p>
            <a:pPr indent="0" lvl="0" marL="12700" rtl="0" algn="l">
              <a:lnSpc>
                <a:spcPct val="100000"/>
              </a:lnSpc>
              <a:spcBef>
                <a:spcPts val="0"/>
              </a:spcBef>
              <a:spcAft>
                <a:spcPts val="0"/>
              </a:spcAft>
              <a:buNone/>
            </a:pPr>
            <a:r>
              <a:t/>
            </a:r>
            <a:endParaRPr b="1" sz="2400">
              <a:solidFill>
                <a:schemeClr val="dk2"/>
              </a:solidFill>
            </a:endParaRPr>
          </a:p>
          <a:p>
            <a:pPr indent="0" lvl="0" marL="12700" rtl="0" algn="l">
              <a:lnSpc>
                <a:spcPct val="100000"/>
              </a:lnSpc>
              <a:spcBef>
                <a:spcPts val="0"/>
              </a:spcBef>
              <a:spcAft>
                <a:spcPts val="0"/>
              </a:spcAft>
              <a:buNone/>
            </a:pPr>
            <a:r>
              <a:rPr lang="fr" sz="2100">
                <a:solidFill>
                  <a:srgbClr val="202124"/>
                </a:solidFill>
                <a:highlight>
                  <a:srgbClr val="F8F9FA"/>
                </a:highlight>
                <a:latin typeface="Arial"/>
                <a:ea typeface="Arial"/>
                <a:cs typeface="Arial"/>
                <a:sym typeface="Arial"/>
              </a:rPr>
              <a:t>Based on the fact that Ayiti Analytics will always be able to find the necessary resources for the realization of these projects, no matter where. (According to the words of one of the executive members of AyitiAnalytics).</a:t>
            </a:r>
            <a:endParaRPr sz="2100">
              <a:solidFill>
                <a:srgbClr val="202124"/>
              </a:solidFill>
              <a:highlight>
                <a:srgbClr val="F8F9FA"/>
              </a:highlight>
              <a:latin typeface="Arial"/>
              <a:ea typeface="Arial"/>
              <a:cs typeface="Arial"/>
              <a:sym typeface="Arial"/>
            </a:endParaRPr>
          </a:p>
          <a:p>
            <a:pPr indent="0" lvl="0" marL="12700" rtl="0" algn="l">
              <a:lnSpc>
                <a:spcPct val="100000"/>
              </a:lnSpc>
              <a:spcBef>
                <a:spcPts val="0"/>
              </a:spcBef>
              <a:spcAft>
                <a:spcPts val="0"/>
              </a:spcAft>
              <a:buNone/>
            </a:pPr>
            <a:r>
              <a:rPr lang="fr" sz="2100">
                <a:solidFill>
                  <a:srgbClr val="202124"/>
                </a:solidFill>
                <a:highlight>
                  <a:srgbClr val="F8F9FA"/>
                </a:highlight>
                <a:latin typeface="Arial"/>
                <a:ea typeface="Arial"/>
                <a:cs typeface="Arial"/>
                <a:sym typeface="Arial"/>
              </a:rPr>
              <a:t>AyitiAnalytics could choose:</a:t>
            </a:r>
            <a:endParaRPr sz="2100">
              <a:solidFill>
                <a:srgbClr val="202124"/>
              </a:solidFill>
              <a:highlight>
                <a:srgbClr val="F8F9FA"/>
              </a:highlight>
              <a:latin typeface="Arial"/>
              <a:ea typeface="Arial"/>
              <a:cs typeface="Arial"/>
              <a:sym typeface="Arial"/>
            </a:endParaRPr>
          </a:p>
          <a:p>
            <a:pPr indent="0" lvl="0" marL="12700" rtl="0" algn="l">
              <a:lnSpc>
                <a:spcPct val="100000"/>
              </a:lnSpc>
              <a:spcBef>
                <a:spcPts val="0"/>
              </a:spcBef>
              <a:spcAft>
                <a:spcPts val="0"/>
              </a:spcAft>
              <a:buNone/>
            </a:pPr>
            <a:r>
              <a:rPr lang="fr" sz="2100">
                <a:solidFill>
                  <a:srgbClr val="202124"/>
                </a:solidFill>
                <a:highlight>
                  <a:srgbClr val="F8F9FA"/>
                </a:highlight>
                <a:latin typeface="Arial"/>
                <a:ea typeface="Arial"/>
                <a:cs typeface="Arial"/>
                <a:sym typeface="Arial"/>
              </a:rPr>
              <a:t>- to accept more applications in its current data science center.</a:t>
            </a:r>
            <a:endParaRPr sz="2100">
              <a:solidFill>
                <a:srgbClr val="202124"/>
              </a:solidFill>
              <a:highlight>
                <a:srgbClr val="F8F9FA"/>
              </a:highlight>
              <a:latin typeface="Arial"/>
              <a:ea typeface="Arial"/>
              <a:cs typeface="Arial"/>
              <a:sym typeface="Arial"/>
            </a:endParaRPr>
          </a:p>
          <a:p>
            <a:pPr indent="0" lvl="0" marL="0" marR="38100" rtl="0" algn="l">
              <a:lnSpc>
                <a:spcPct val="128571"/>
              </a:lnSpc>
              <a:spcBef>
                <a:spcPts val="0"/>
              </a:spcBef>
              <a:spcAft>
                <a:spcPts val="0"/>
              </a:spcAft>
              <a:buNone/>
            </a:pPr>
            <a:r>
              <a:rPr lang="fr" sz="2100">
                <a:solidFill>
                  <a:srgbClr val="202124"/>
                </a:solidFill>
                <a:highlight>
                  <a:srgbClr val="F8F9FA"/>
                </a:highlight>
                <a:latin typeface="Arial"/>
                <a:ea typeface="Arial"/>
                <a:cs typeface="Arial"/>
                <a:sym typeface="Arial"/>
              </a:rPr>
              <a:t>-to open a center in each of the 3 main cities of Haiti: Cap-Haitien, Gonaives, Cayes.</a:t>
            </a:r>
            <a:endParaRPr b="1" sz="2400">
              <a:solidFill>
                <a:schemeClr val="dk2"/>
              </a:solidFill>
            </a:endParaRPr>
          </a:p>
        </p:txBody>
      </p:sp>
      <p:sp>
        <p:nvSpPr>
          <p:cNvPr id="181" name="Google Shape;181;p30"/>
          <p:cNvSpPr txBox="1"/>
          <p:nvPr/>
        </p:nvSpPr>
        <p:spPr>
          <a:xfrm>
            <a:off x="846725" y="344300"/>
            <a:ext cx="4809000" cy="585000"/>
          </a:xfrm>
          <a:prstGeom prst="rect">
            <a:avLst/>
          </a:prstGeom>
          <a:noFill/>
          <a:ln>
            <a:noFill/>
          </a:ln>
        </p:spPr>
        <p:txBody>
          <a:bodyPr anchorCtr="0" anchor="t" bIns="91425" lIns="91425" spcFirstLastPara="1" rIns="91425" wrap="square" tIns="91425">
            <a:spAutoFit/>
          </a:bodyPr>
          <a:lstStyle/>
          <a:p>
            <a:pPr indent="0" lvl="0" marL="12700" rtl="0" algn="l">
              <a:spcBef>
                <a:spcPts val="0"/>
              </a:spcBef>
              <a:spcAft>
                <a:spcPts val="0"/>
              </a:spcAft>
              <a:buClr>
                <a:schemeClr val="dk1"/>
              </a:buClr>
              <a:buFont typeface="Arial"/>
              <a:buNone/>
            </a:pPr>
            <a:r>
              <a:rPr b="1" lang="fr" sz="2600">
                <a:solidFill>
                  <a:srgbClr val="1A1A1A"/>
                </a:solidFill>
              </a:rPr>
              <a:t>Potential Solutions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1"/>
          <p:cNvSpPr txBox="1"/>
          <p:nvPr>
            <p:ph idx="1" type="body"/>
          </p:nvPr>
        </p:nvSpPr>
        <p:spPr>
          <a:xfrm>
            <a:off x="373002" y="206225"/>
            <a:ext cx="1183500" cy="400200"/>
          </a:xfrm>
          <a:prstGeom prst="rect">
            <a:avLst/>
          </a:prstGeom>
        </p:spPr>
        <p:txBody>
          <a:bodyPr anchorCtr="0" anchor="t" bIns="0" lIns="0" spcFirstLastPara="1" rIns="0" wrap="square" tIns="0">
            <a:spAutoFit/>
          </a:bodyPr>
          <a:lstStyle/>
          <a:p>
            <a:pPr indent="0" lvl="0" marL="0" rtl="0" algn="l">
              <a:spcBef>
                <a:spcPts val="0"/>
              </a:spcBef>
              <a:spcAft>
                <a:spcPts val="1200"/>
              </a:spcAft>
              <a:buNone/>
            </a:pPr>
            <a:r>
              <a:rPr b="1" lang="fr" sz="2600">
                <a:highlight>
                  <a:schemeClr val="lt1"/>
                </a:highlight>
              </a:rPr>
              <a:t>Results</a:t>
            </a:r>
            <a:endParaRPr b="1" sz="2600">
              <a:highlight>
                <a:schemeClr val="lt1"/>
              </a:highlight>
            </a:endParaRPr>
          </a:p>
        </p:txBody>
      </p:sp>
      <p:sp>
        <p:nvSpPr>
          <p:cNvPr id="187" name="Google Shape;187;p31"/>
          <p:cNvSpPr txBox="1"/>
          <p:nvPr/>
        </p:nvSpPr>
        <p:spPr>
          <a:xfrm>
            <a:off x="430175" y="748150"/>
            <a:ext cx="6658500" cy="115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b="1" lang="fr" sz="1600"/>
              <a:t>Knowing that each cohort must have 30 students</a:t>
            </a:r>
            <a:endParaRPr b="1" sz="1600"/>
          </a:p>
          <a:p>
            <a:pPr indent="0" lvl="0" marL="0" rtl="0" algn="l">
              <a:lnSpc>
                <a:spcPct val="115000"/>
              </a:lnSpc>
              <a:spcBef>
                <a:spcPts val="1200"/>
              </a:spcBef>
              <a:spcAft>
                <a:spcPts val="1200"/>
              </a:spcAft>
              <a:buNone/>
            </a:pPr>
            <a:r>
              <a:rPr b="1" lang="fr" sz="1600"/>
              <a:t>-How many applications must be made to select 25% women for each on average?</a:t>
            </a:r>
            <a:endParaRPr b="1" sz="1600"/>
          </a:p>
        </p:txBody>
      </p:sp>
      <p:sp>
        <p:nvSpPr>
          <p:cNvPr id="188" name="Google Shape;188;p31"/>
          <p:cNvSpPr txBox="1"/>
          <p:nvPr/>
        </p:nvSpPr>
        <p:spPr>
          <a:xfrm>
            <a:off x="542400" y="2281850"/>
            <a:ext cx="8304300" cy="2062500"/>
          </a:xfrm>
          <a:prstGeom prst="rect">
            <a:avLst/>
          </a:prstGeom>
          <a:noFill/>
          <a:ln>
            <a:noFill/>
          </a:ln>
        </p:spPr>
        <p:txBody>
          <a:bodyPr anchorCtr="0" anchor="t" bIns="91425" lIns="91425" spcFirstLastPara="1" rIns="91425" wrap="square" tIns="91425">
            <a:spAutoFit/>
          </a:bodyPr>
          <a:lstStyle/>
          <a:p>
            <a:pPr indent="0" lvl="0" marL="0" marR="38100" rtl="0" algn="l">
              <a:lnSpc>
                <a:spcPct val="128571"/>
              </a:lnSpc>
              <a:spcBef>
                <a:spcPts val="0"/>
              </a:spcBef>
              <a:spcAft>
                <a:spcPts val="0"/>
              </a:spcAft>
              <a:buClr>
                <a:schemeClr val="dk1"/>
              </a:buClr>
              <a:buSzPts val="1100"/>
              <a:buFont typeface="Arial"/>
              <a:buNone/>
            </a:pPr>
            <a:r>
              <a:rPr lang="fr" sz="2100">
                <a:solidFill>
                  <a:srgbClr val="202124"/>
                </a:solidFill>
                <a:highlight>
                  <a:srgbClr val="F8F9FA"/>
                </a:highlight>
              </a:rPr>
              <a:t>Based on the assumption that the same proportion of women as today will register tomorrow and that each will have the same chance of being selected. The calculus give the  number of applicants for each cohort to have 25% women on average is : </a:t>
            </a:r>
            <a:r>
              <a:rPr b="1" lang="fr" sz="2100">
                <a:solidFill>
                  <a:srgbClr val="202124"/>
                </a:solidFill>
                <a:highlight>
                  <a:srgbClr val="F8F9FA"/>
                </a:highlight>
              </a:rPr>
              <a:t>1410</a:t>
            </a:r>
            <a:endParaRPr b="1" sz="2100">
              <a:solidFill>
                <a:srgbClr val="202124"/>
              </a:solidFill>
              <a:highlight>
                <a:srgbClr val="F8F9FA"/>
              </a:highlight>
            </a:endParaRPr>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2"/>
          <p:cNvSpPr txBox="1"/>
          <p:nvPr>
            <p:ph type="title"/>
          </p:nvPr>
        </p:nvSpPr>
        <p:spPr>
          <a:xfrm>
            <a:off x="1253775" y="929310"/>
            <a:ext cx="6636300" cy="5541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194" name="Google Shape;194;p32"/>
          <p:cNvSpPr txBox="1"/>
          <p:nvPr>
            <p:ph idx="1" type="body"/>
          </p:nvPr>
        </p:nvSpPr>
        <p:spPr>
          <a:xfrm>
            <a:off x="467606" y="925108"/>
            <a:ext cx="7450500" cy="562500"/>
          </a:xfrm>
          <a:prstGeom prst="rect">
            <a:avLst/>
          </a:prstGeom>
        </p:spPr>
        <p:txBody>
          <a:bodyPr anchorCtr="0" anchor="t" bIns="0" lIns="0" spcFirstLastPara="1" rIns="0" wrap="square" tIns="0">
            <a:spAutoFit/>
          </a:bodyPr>
          <a:lstStyle/>
          <a:p>
            <a:pPr indent="0" lvl="0" marL="0" rtl="0" algn="l">
              <a:spcBef>
                <a:spcPts val="0"/>
              </a:spcBef>
              <a:spcAft>
                <a:spcPts val="1200"/>
              </a:spcAft>
              <a:buNone/>
            </a:pPr>
            <a:r>
              <a:rPr b="1" lang="fr" sz="1700"/>
              <a:t>What are the most effective communication channels (alumni , Facebook, WhatsApp,Friend …) that will allow a student to be susceptible to selection?</a:t>
            </a:r>
            <a:endParaRPr b="1" sz="1700"/>
          </a:p>
        </p:txBody>
      </p:sp>
      <p:sp>
        <p:nvSpPr>
          <p:cNvPr id="195" name="Google Shape;195;p32"/>
          <p:cNvSpPr txBox="1"/>
          <p:nvPr/>
        </p:nvSpPr>
        <p:spPr>
          <a:xfrm>
            <a:off x="467600" y="205750"/>
            <a:ext cx="2843100" cy="58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rPr b="1" lang="fr" sz="2600">
                <a:solidFill>
                  <a:schemeClr val="dk1"/>
                </a:solidFill>
                <a:highlight>
                  <a:schemeClr val="lt1"/>
                </a:highlight>
                <a:latin typeface="Lato"/>
                <a:ea typeface="Lato"/>
                <a:cs typeface="Lato"/>
                <a:sym typeface="Lato"/>
              </a:rPr>
              <a:t>Results</a:t>
            </a:r>
            <a:endParaRPr/>
          </a:p>
        </p:txBody>
      </p:sp>
      <p:sp>
        <p:nvSpPr>
          <p:cNvPr id="196" name="Google Shape;196;p32"/>
          <p:cNvSpPr txBox="1"/>
          <p:nvPr/>
        </p:nvSpPr>
        <p:spPr>
          <a:xfrm>
            <a:off x="523700" y="1926475"/>
            <a:ext cx="8491500" cy="308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97" name="Google Shape;197;p32"/>
          <p:cNvPicPr preferRelativeResize="0"/>
          <p:nvPr/>
        </p:nvPicPr>
        <p:blipFill rotWithShape="1">
          <a:blip r:embed="rId3">
            <a:alphaModFix/>
          </a:blip>
          <a:srcRect b="0" l="0" r="1826" t="0"/>
          <a:stretch/>
        </p:blipFill>
        <p:spPr>
          <a:xfrm>
            <a:off x="385775" y="1621950"/>
            <a:ext cx="8372299" cy="3376001"/>
          </a:xfrm>
          <a:prstGeom prst="rect">
            <a:avLst/>
          </a:prstGeom>
          <a:noFill/>
          <a:ln>
            <a:noFill/>
          </a:ln>
        </p:spPr>
      </p:pic>
      <p:sp>
        <p:nvSpPr>
          <p:cNvPr id="198" name="Google Shape;198;p32"/>
          <p:cNvSpPr txBox="1"/>
          <p:nvPr/>
        </p:nvSpPr>
        <p:spPr>
          <a:xfrm>
            <a:off x="5600600" y="2156100"/>
            <a:ext cx="3033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This table allow us to see the three most effective channel are : Friends , </a:t>
            </a:r>
            <a:r>
              <a:rPr lang="fr"/>
              <a:t>Whatsapp</a:t>
            </a:r>
            <a:r>
              <a:rPr lang="fr"/>
              <a:t>, Facebook.</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3"/>
          <p:cNvSpPr txBox="1"/>
          <p:nvPr>
            <p:ph type="title"/>
          </p:nvPr>
        </p:nvSpPr>
        <p:spPr>
          <a:xfrm>
            <a:off x="1253775" y="929310"/>
            <a:ext cx="6636300" cy="5541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204" name="Google Shape;204;p33"/>
          <p:cNvSpPr txBox="1"/>
          <p:nvPr>
            <p:ph idx="1" type="body"/>
          </p:nvPr>
        </p:nvSpPr>
        <p:spPr>
          <a:xfrm>
            <a:off x="355375" y="720652"/>
            <a:ext cx="7450500" cy="971400"/>
          </a:xfrm>
          <a:prstGeom prst="rect">
            <a:avLst/>
          </a:prstGeom>
        </p:spPr>
        <p:txBody>
          <a:bodyPr anchorCtr="0" anchor="t" bIns="0" lIns="0" spcFirstLastPara="1" rIns="0" wrap="square" tIns="0">
            <a:spAutoFit/>
          </a:bodyPr>
          <a:lstStyle/>
          <a:p>
            <a:pPr indent="0" lvl="0" marL="0" rtl="0" algn="l">
              <a:spcBef>
                <a:spcPts val="1200"/>
              </a:spcBef>
              <a:spcAft>
                <a:spcPts val="0"/>
              </a:spcAft>
              <a:buClr>
                <a:schemeClr val="dk1"/>
              </a:buClr>
              <a:buSzPts val="1100"/>
              <a:buFont typeface="Arial"/>
              <a:buNone/>
            </a:pPr>
            <a:r>
              <a:rPr b="1" lang="fr" sz="1700"/>
              <a:t>What is the average number of university students who should participate in this program?</a:t>
            </a:r>
            <a:endParaRPr b="1" sz="1700"/>
          </a:p>
          <a:p>
            <a:pPr indent="0" lvl="0" marL="0" rtl="0" algn="l">
              <a:spcBef>
                <a:spcPts val="1200"/>
              </a:spcBef>
              <a:spcAft>
                <a:spcPts val="1200"/>
              </a:spcAft>
              <a:buNone/>
            </a:pPr>
            <a:r>
              <a:t/>
            </a:r>
            <a:endParaRPr/>
          </a:p>
        </p:txBody>
      </p:sp>
      <p:sp>
        <p:nvSpPr>
          <p:cNvPr id="205" name="Google Shape;205;p33"/>
          <p:cNvSpPr txBox="1"/>
          <p:nvPr/>
        </p:nvSpPr>
        <p:spPr>
          <a:xfrm>
            <a:off x="354300" y="135650"/>
            <a:ext cx="2394000" cy="58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rPr b="1" lang="fr" sz="2600">
                <a:solidFill>
                  <a:schemeClr val="dk1"/>
                </a:solidFill>
                <a:highlight>
                  <a:schemeClr val="lt1"/>
                </a:highlight>
                <a:latin typeface="Lato"/>
                <a:ea typeface="Lato"/>
                <a:cs typeface="Lato"/>
                <a:sym typeface="Lato"/>
              </a:rPr>
              <a:t>Results</a:t>
            </a:r>
            <a:endParaRPr/>
          </a:p>
        </p:txBody>
      </p:sp>
      <p:sp>
        <p:nvSpPr>
          <p:cNvPr id="206" name="Google Shape;206;p33"/>
          <p:cNvSpPr txBox="1"/>
          <p:nvPr/>
        </p:nvSpPr>
        <p:spPr>
          <a:xfrm>
            <a:off x="354300" y="1589825"/>
            <a:ext cx="8435400" cy="1754700"/>
          </a:xfrm>
          <a:prstGeom prst="rect">
            <a:avLst/>
          </a:prstGeom>
          <a:noFill/>
          <a:ln>
            <a:noFill/>
          </a:ln>
        </p:spPr>
        <p:txBody>
          <a:bodyPr anchorCtr="0" anchor="t" bIns="91425" lIns="91425" spcFirstLastPara="1" rIns="91425" wrap="square" tIns="91425">
            <a:spAutoFit/>
          </a:bodyPr>
          <a:lstStyle/>
          <a:p>
            <a:pPr indent="0" lvl="0" marL="0" marR="38100" rtl="0" algn="l">
              <a:lnSpc>
                <a:spcPct val="128571"/>
              </a:lnSpc>
              <a:spcBef>
                <a:spcPts val="0"/>
              </a:spcBef>
              <a:spcAft>
                <a:spcPts val="0"/>
              </a:spcAft>
              <a:buClr>
                <a:schemeClr val="dk1"/>
              </a:buClr>
              <a:buSzPts val="1100"/>
              <a:buFont typeface="Arial"/>
              <a:buNone/>
            </a:pPr>
            <a:r>
              <a:rPr lang="fr" sz="2100">
                <a:solidFill>
                  <a:srgbClr val="202124"/>
                </a:solidFill>
                <a:highlight>
                  <a:srgbClr val="F8F9FA"/>
                </a:highlight>
              </a:rPr>
              <a:t>Based on the assumption that the same proportion of students as today will register tomorrow and that each will have the same chance of being selected. The calculus give the number of university students who should participate in this program is : </a:t>
            </a:r>
            <a:r>
              <a:rPr b="1" lang="fr" sz="2100">
                <a:solidFill>
                  <a:srgbClr val="202124"/>
                </a:solidFill>
                <a:highlight>
                  <a:srgbClr val="F8F9FA"/>
                </a:highlight>
              </a:rPr>
              <a:t>733</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4"/>
          <p:cNvSpPr txBox="1"/>
          <p:nvPr>
            <p:ph type="title"/>
          </p:nvPr>
        </p:nvSpPr>
        <p:spPr>
          <a:xfrm>
            <a:off x="1253775" y="929310"/>
            <a:ext cx="6636300" cy="5541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212" name="Google Shape;212;p34"/>
          <p:cNvSpPr txBox="1"/>
          <p:nvPr>
            <p:ph idx="1" type="body"/>
          </p:nvPr>
        </p:nvSpPr>
        <p:spPr>
          <a:xfrm>
            <a:off x="168331" y="641108"/>
            <a:ext cx="7450500" cy="1077600"/>
          </a:xfrm>
          <a:prstGeom prst="rect">
            <a:avLst/>
          </a:prstGeom>
        </p:spPr>
        <p:txBody>
          <a:bodyPr anchorCtr="0" anchor="t" bIns="0" lIns="0" spcFirstLastPara="1" rIns="0" wrap="square" tIns="0">
            <a:spAutoFit/>
          </a:bodyPr>
          <a:lstStyle/>
          <a:p>
            <a:pPr indent="0" lvl="0" marL="0" rtl="0" algn="l">
              <a:spcBef>
                <a:spcPts val="1200"/>
              </a:spcBef>
              <a:spcAft>
                <a:spcPts val="0"/>
              </a:spcAft>
              <a:buClr>
                <a:schemeClr val="dk1"/>
              </a:buClr>
              <a:buSzPts val="1100"/>
              <a:buFont typeface="Arial"/>
              <a:buNone/>
            </a:pPr>
            <a:r>
              <a:rPr b="1" lang="fr" sz="2000"/>
              <a:t>What will be the average number of applications per week that we could have?</a:t>
            </a:r>
            <a:endParaRPr b="1" sz="2000"/>
          </a:p>
          <a:p>
            <a:pPr indent="0" lvl="0" marL="0" rtl="0" algn="l">
              <a:spcBef>
                <a:spcPts val="1200"/>
              </a:spcBef>
              <a:spcAft>
                <a:spcPts val="1200"/>
              </a:spcAft>
              <a:buNone/>
            </a:pPr>
            <a:r>
              <a:t/>
            </a:r>
            <a:endParaRPr/>
          </a:p>
        </p:txBody>
      </p:sp>
      <p:sp>
        <p:nvSpPr>
          <p:cNvPr id="213" name="Google Shape;213;p34"/>
          <p:cNvSpPr txBox="1"/>
          <p:nvPr/>
        </p:nvSpPr>
        <p:spPr>
          <a:xfrm>
            <a:off x="168325" y="56100"/>
            <a:ext cx="2618400" cy="58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rPr b="1" lang="fr" sz="2600">
                <a:solidFill>
                  <a:schemeClr val="dk1"/>
                </a:solidFill>
                <a:highlight>
                  <a:schemeClr val="lt1"/>
                </a:highlight>
                <a:latin typeface="Lato"/>
                <a:ea typeface="Lato"/>
                <a:cs typeface="Lato"/>
                <a:sym typeface="Lato"/>
              </a:rPr>
              <a:t>Results</a:t>
            </a:r>
            <a:endParaRPr/>
          </a:p>
        </p:txBody>
      </p:sp>
      <p:pic>
        <p:nvPicPr>
          <p:cNvPr id="214" name="Google Shape;214;p34"/>
          <p:cNvPicPr preferRelativeResize="0"/>
          <p:nvPr/>
        </p:nvPicPr>
        <p:blipFill>
          <a:blip r:embed="rId3">
            <a:alphaModFix/>
          </a:blip>
          <a:stretch>
            <a:fillRect/>
          </a:stretch>
        </p:blipFill>
        <p:spPr>
          <a:xfrm>
            <a:off x="187200" y="1509975"/>
            <a:ext cx="8769450" cy="3120000"/>
          </a:xfrm>
          <a:prstGeom prst="rect">
            <a:avLst/>
          </a:prstGeom>
          <a:noFill/>
          <a:ln>
            <a:noFill/>
          </a:ln>
        </p:spPr>
      </p:pic>
      <p:sp>
        <p:nvSpPr>
          <p:cNvPr id="215" name="Google Shape;215;p34"/>
          <p:cNvSpPr txBox="1"/>
          <p:nvPr/>
        </p:nvSpPr>
        <p:spPr>
          <a:xfrm>
            <a:off x="2487825" y="1771600"/>
            <a:ext cx="7107300" cy="1339200"/>
          </a:xfrm>
          <a:prstGeom prst="rect">
            <a:avLst/>
          </a:prstGeom>
          <a:noFill/>
          <a:ln>
            <a:noFill/>
          </a:ln>
        </p:spPr>
        <p:txBody>
          <a:bodyPr anchorCtr="0" anchor="t" bIns="91425" lIns="91425" spcFirstLastPara="1" rIns="91425" wrap="square" tIns="91425">
            <a:spAutoFit/>
          </a:bodyPr>
          <a:lstStyle/>
          <a:p>
            <a:pPr indent="0" lvl="0" marL="0" marR="38100" rtl="0" algn="l">
              <a:lnSpc>
                <a:spcPct val="128571"/>
              </a:lnSpc>
              <a:spcBef>
                <a:spcPts val="0"/>
              </a:spcBef>
              <a:spcAft>
                <a:spcPts val="0"/>
              </a:spcAft>
              <a:buClr>
                <a:schemeClr val="dk1"/>
              </a:buClr>
              <a:buSzPts val="1100"/>
              <a:buFont typeface="Arial"/>
              <a:buNone/>
            </a:pPr>
            <a:r>
              <a:rPr lang="fr" sz="2100">
                <a:solidFill>
                  <a:srgbClr val="202124"/>
                </a:solidFill>
                <a:highlight>
                  <a:srgbClr val="F8F9FA"/>
                </a:highlight>
              </a:rPr>
              <a:t>Based on our actual data, the average number of applications per week that we could have is : 50.</a:t>
            </a:r>
            <a:endParaRPr sz="2100">
              <a:solidFill>
                <a:srgbClr val="202124"/>
              </a:solidFill>
              <a:highlight>
                <a:srgbClr val="F8F9FA"/>
              </a:highlight>
            </a:endParaRPr>
          </a:p>
          <a:p>
            <a:pPr indent="0" lvl="0" marL="0" marR="38100" rtl="0" algn="l">
              <a:lnSpc>
                <a:spcPct val="128571"/>
              </a:lnSpc>
              <a:spcBef>
                <a:spcPts val="0"/>
              </a:spcBef>
              <a:spcAft>
                <a:spcPts val="0"/>
              </a:spcAft>
              <a:buClr>
                <a:schemeClr val="dk1"/>
              </a:buClr>
              <a:buSzPts val="1100"/>
              <a:buFont typeface="Arial"/>
              <a:buNone/>
            </a:pPr>
            <a:r>
              <a:rPr lang="fr" sz="2100">
                <a:solidFill>
                  <a:srgbClr val="202124"/>
                </a:solidFill>
                <a:highlight>
                  <a:srgbClr val="F8F9FA"/>
                </a:highlight>
              </a:rPr>
              <a:t>This graph show us the weekly distribution.</a:t>
            </a:r>
            <a:endParaRPr sz="2100">
              <a:solidFill>
                <a:srgbClr val="202124"/>
              </a:solidFill>
              <a:highlight>
                <a:srgbClr val="F8F9FA"/>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1" name="Shape 81"/>
        <p:cNvGrpSpPr/>
        <p:nvPr/>
      </p:nvGrpSpPr>
      <p:grpSpPr>
        <a:xfrm>
          <a:off x="0" y="0"/>
          <a:ext cx="0" cy="0"/>
          <a:chOff x="0" y="0"/>
          <a:chExt cx="0" cy="0"/>
        </a:xfrm>
      </p:grpSpPr>
      <p:grpSp>
        <p:nvGrpSpPr>
          <p:cNvPr id="82" name="Google Shape;82;p17"/>
          <p:cNvGrpSpPr/>
          <p:nvPr/>
        </p:nvGrpSpPr>
        <p:grpSpPr>
          <a:xfrm>
            <a:off x="1649" y="0"/>
            <a:ext cx="5017135" cy="5143500"/>
            <a:chOff x="1649" y="0"/>
            <a:chExt cx="5017135" cy="5143500"/>
          </a:xfrm>
        </p:grpSpPr>
        <p:sp>
          <p:nvSpPr>
            <p:cNvPr id="83" name="Google Shape;83;p17"/>
            <p:cNvSpPr/>
            <p:nvPr/>
          </p:nvSpPr>
          <p:spPr>
            <a:xfrm>
              <a:off x="1649" y="0"/>
              <a:ext cx="4996180" cy="5143500"/>
            </a:xfrm>
            <a:custGeom>
              <a:rect b="b" l="l" r="r" t="t"/>
              <a:pathLst>
                <a:path extrusionOk="0" h="5143500" w="4996180">
                  <a:moveTo>
                    <a:pt x="0" y="5143489"/>
                  </a:moveTo>
                  <a:lnTo>
                    <a:pt x="4996164" y="5143489"/>
                  </a:lnTo>
                  <a:lnTo>
                    <a:pt x="4996164" y="0"/>
                  </a:lnTo>
                  <a:lnTo>
                    <a:pt x="0" y="0"/>
                  </a:lnTo>
                  <a:lnTo>
                    <a:pt x="0" y="5143489"/>
                  </a:lnTo>
                  <a:close/>
                </a:path>
              </a:pathLst>
            </a:custGeom>
            <a:solidFill>
              <a:srgbClr val="1A998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4" name="Google Shape;84;p17"/>
            <p:cNvSpPr/>
            <p:nvPr/>
          </p:nvSpPr>
          <p:spPr>
            <a:xfrm>
              <a:off x="1649" y="0"/>
              <a:ext cx="5017135" cy="5143500"/>
            </a:xfrm>
            <a:custGeom>
              <a:rect b="b" l="l" r="r" t="t"/>
              <a:pathLst>
                <a:path extrusionOk="0" h="5143500" w="5017135">
                  <a:moveTo>
                    <a:pt x="0" y="0"/>
                  </a:moveTo>
                  <a:lnTo>
                    <a:pt x="5016589" y="0"/>
                  </a:lnTo>
                  <a:lnTo>
                    <a:pt x="5016589" y="5143489"/>
                  </a:lnTo>
                  <a:lnTo>
                    <a:pt x="0" y="5143489"/>
                  </a:lnTo>
                  <a:lnTo>
                    <a:pt x="0" y="0"/>
                  </a:lnTo>
                  <a:close/>
                </a:path>
              </a:pathLst>
            </a:custGeom>
            <a:noFill/>
            <a:ln cap="flat" cmpd="sng" w="9525">
              <a:solidFill>
                <a:srgbClr val="1A1A1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85" name="Google Shape;85;p17"/>
          <p:cNvGrpSpPr/>
          <p:nvPr/>
        </p:nvGrpSpPr>
        <p:grpSpPr>
          <a:xfrm>
            <a:off x="4997440" y="0"/>
            <a:ext cx="4146550" cy="5143500"/>
            <a:chOff x="4997815" y="0"/>
            <a:chExt cx="4146550" cy="5143500"/>
          </a:xfrm>
        </p:grpSpPr>
        <p:sp>
          <p:nvSpPr>
            <p:cNvPr id="86" name="Google Shape;86;p17"/>
            <p:cNvSpPr/>
            <p:nvPr/>
          </p:nvSpPr>
          <p:spPr>
            <a:xfrm>
              <a:off x="5436663" y="2866618"/>
              <a:ext cx="3622500" cy="957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7" name="Google Shape;87;p17"/>
            <p:cNvSpPr/>
            <p:nvPr/>
          </p:nvSpPr>
          <p:spPr>
            <a:xfrm>
              <a:off x="4997815" y="0"/>
              <a:ext cx="4146550" cy="5143500"/>
            </a:xfrm>
            <a:custGeom>
              <a:rect b="b" l="l" r="r" t="t"/>
              <a:pathLst>
                <a:path extrusionOk="0" h="5143500" w="4146550">
                  <a:moveTo>
                    <a:pt x="4146291" y="5143489"/>
                  </a:moveTo>
                  <a:lnTo>
                    <a:pt x="0" y="5143489"/>
                  </a:lnTo>
                  <a:lnTo>
                    <a:pt x="0" y="0"/>
                  </a:lnTo>
                  <a:lnTo>
                    <a:pt x="4146291" y="0"/>
                  </a:lnTo>
                  <a:lnTo>
                    <a:pt x="4146291" y="5143489"/>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8" name="Google Shape;88;p17"/>
            <p:cNvSpPr/>
            <p:nvPr/>
          </p:nvSpPr>
          <p:spPr>
            <a:xfrm>
              <a:off x="4997815" y="0"/>
              <a:ext cx="4146550" cy="5143500"/>
            </a:xfrm>
            <a:custGeom>
              <a:rect b="b" l="l" r="r" t="t"/>
              <a:pathLst>
                <a:path extrusionOk="0" h="5143500" w="4146550">
                  <a:moveTo>
                    <a:pt x="0" y="0"/>
                  </a:moveTo>
                  <a:lnTo>
                    <a:pt x="4146291" y="0"/>
                  </a:lnTo>
                  <a:lnTo>
                    <a:pt x="4146291" y="5143489"/>
                  </a:lnTo>
                  <a:lnTo>
                    <a:pt x="0" y="5143489"/>
                  </a:lnTo>
                  <a:lnTo>
                    <a:pt x="0" y="0"/>
                  </a:lnTo>
                  <a:close/>
                </a:path>
              </a:pathLst>
            </a:custGeom>
            <a:noFill/>
            <a:ln cap="flat" cmpd="sng" w="9525">
              <a:solidFill>
                <a:srgbClr val="1A1A1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9" name="Google Shape;89;p17"/>
            <p:cNvSpPr/>
            <p:nvPr/>
          </p:nvSpPr>
          <p:spPr>
            <a:xfrm>
              <a:off x="5053339" y="1277739"/>
              <a:ext cx="4035300" cy="18660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90" name="Google Shape;90;p17"/>
          <p:cNvSpPr txBox="1"/>
          <p:nvPr>
            <p:ph type="title"/>
          </p:nvPr>
        </p:nvSpPr>
        <p:spPr>
          <a:xfrm>
            <a:off x="802473" y="1377185"/>
            <a:ext cx="3006600" cy="11211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fr"/>
              <a:t>Mini-Project 1 Python </a:t>
            </a:r>
            <a:endParaRPr/>
          </a:p>
        </p:txBody>
      </p:sp>
      <p:sp>
        <p:nvSpPr>
          <p:cNvPr id="91" name="Google Shape;91;p17"/>
          <p:cNvSpPr txBox="1"/>
          <p:nvPr/>
        </p:nvSpPr>
        <p:spPr>
          <a:xfrm>
            <a:off x="802658" y="3544125"/>
            <a:ext cx="3889800" cy="7824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fr" sz="2500">
                <a:solidFill>
                  <a:srgbClr val="595959"/>
                </a:solidFill>
                <a:latin typeface="Verdana"/>
                <a:ea typeface="Verdana"/>
                <a:cs typeface="Verdana"/>
                <a:sym typeface="Verdana"/>
              </a:rPr>
              <a:t>Desir Chasnick</a:t>
            </a:r>
            <a:endParaRPr b="1" sz="2500">
              <a:solidFill>
                <a:srgbClr val="595959"/>
              </a:solidFill>
              <a:latin typeface="Verdana"/>
              <a:ea typeface="Verdana"/>
              <a:cs typeface="Verdana"/>
              <a:sym typeface="Verdana"/>
            </a:endParaRPr>
          </a:p>
          <a:p>
            <a:pPr indent="0" lvl="0" marL="12700" marR="0" rtl="0" algn="l">
              <a:lnSpc>
                <a:spcPct val="100000"/>
              </a:lnSpc>
              <a:spcBef>
                <a:spcPts val="0"/>
              </a:spcBef>
              <a:spcAft>
                <a:spcPts val="0"/>
              </a:spcAft>
              <a:buNone/>
            </a:pPr>
            <a:r>
              <a:rPr b="1" lang="fr" sz="2500">
                <a:solidFill>
                  <a:srgbClr val="595959"/>
                </a:solidFill>
                <a:latin typeface="Verdana"/>
                <a:ea typeface="Verdana"/>
                <a:cs typeface="Verdana"/>
                <a:sym typeface="Verdana"/>
              </a:rPr>
              <a:t>Date: June 25, 2021</a:t>
            </a:r>
            <a:endParaRPr sz="2500">
              <a:latin typeface="Verdana"/>
              <a:ea typeface="Verdana"/>
              <a:cs typeface="Verdana"/>
              <a:sym typeface="Verdan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5"/>
          <p:cNvSpPr txBox="1"/>
          <p:nvPr>
            <p:ph type="title"/>
          </p:nvPr>
        </p:nvSpPr>
        <p:spPr>
          <a:xfrm>
            <a:off x="1253775" y="929310"/>
            <a:ext cx="6636300" cy="5541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221" name="Google Shape;221;p35"/>
          <p:cNvSpPr txBox="1"/>
          <p:nvPr>
            <p:ph idx="1" type="body"/>
          </p:nvPr>
        </p:nvSpPr>
        <p:spPr>
          <a:xfrm>
            <a:off x="439575" y="828154"/>
            <a:ext cx="7450500" cy="936000"/>
          </a:xfrm>
          <a:prstGeom prst="rect">
            <a:avLst/>
          </a:prstGeom>
        </p:spPr>
        <p:txBody>
          <a:bodyPr anchorCtr="0" anchor="t" bIns="0" lIns="0" spcFirstLastPara="1" rIns="0" wrap="square" tIns="0">
            <a:spAutoFit/>
          </a:bodyPr>
          <a:lstStyle/>
          <a:p>
            <a:pPr indent="0" lvl="0" marL="0" rtl="0" algn="l">
              <a:spcBef>
                <a:spcPts val="1200"/>
              </a:spcBef>
              <a:spcAft>
                <a:spcPts val="0"/>
              </a:spcAft>
              <a:buClr>
                <a:schemeClr val="dk1"/>
              </a:buClr>
              <a:buSzPts val="1100"/>
              <a:buFont typeface="Arial"/>
              <a:buNone/>
            </a:pPr>
            <a:r>
              <a:rPr b="1" lang="fr" sz="1600"/>
              <a:t>How many weeks should we extend the application process to select 60 students per commune?</a:t>
            </a:r>
            <a:endParaRPr b="1" sz="1600"/>
          </a:p>
          <a:p>
            <a:pPr indent="0" lvl="0" marL="0" rtl="0" algn="l">
              <a:spcBef>
                <a:spcPts val="1200"/>
              </a:spcBef>
              <a:spcAft>
                <a:spcPts val="1200"/>
              </a:spcAft>
              <a:buNone/>
            </a:pPr>
            <a:r>
              <a:t/>
            </a:r>
            <a:endParaRPr/>
          </a:p>
        </p:txBody>
      </p:sp>
      <p:sp>
        <p:nvSpPr>
          <p:cNvPr id="222" name="Google Shape;222;p35"/>
          <p:cNvSpPr txBox="1"/>
          <p:nvPr/>
        </p:nvSpPr>
        <p:spPr>
          <a:xfrm>
            <a:off x="355375" y="243150"/>
            <a:ext cx="2655900" cy="58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rPr b="1" lang="fr" sz="2600">
                <a:solidFill>
                  <a:schemeClr val="dk1"/>
                </a:solidFill>
                <a:highlight>
                  <a:schemeClr val="lt1"/>
                </a:highlight>
                <a:latin typeface="Lato"/>
                <a:ea typeface="Lato"/>
                <a:cs typeface="Lato"/>
                <a:sym typeface="Lato"/>
              </a:rPr>
              <a:t>Results</a:t>
            </a:r>
            <a:endParaRPr/>
          </a:p>
        </p:txBody>
      </p:sp>
      <p:sp>
        <p:nvSpPr>
          <p:cNvPr id="223" name="Google Shape;223;p35"/>
          <p:cNvSpPr txBox="1"/>
          <p:nvPr/>
        </p:nvSpPr>
        <p:spPr>
          <a:xfrm>
            <a:off x="430175" y="1720725"/>
            <a:ext cx="8547600" cy="1754700"/>
          </a:xfrm>
          <a:prstGeom prst="rect">
            <a:avLst/>
          </a:prstGeom>
          <a:noFill/>
          <a:ln>
            <a:noFill/>
          </a:ln>
        </p:spPr>
        <p:txBody>
          <a:bodyPr anchorCtr="0" anchor="t" bIns="91425" lIns="91425" spcFirstLastPara="1" rIns="91425" wrap="square" tIns="91425">
            <a:spAutoFit/>
          </a:bodyPr>
          <a:lstStyle/>
          <a:p>
            <a:pPr indent="0" lvl="0" marL="0" marR="38100" rtl="0" algn="l">
              <a:lnSpc>
                <a:spcPct val="128571"/>
              </a:lnSpc>
              <a:spcBef>
                <a:spcPts val="0"/>
              </a:spcBef>
              <a:spcAft>
                <a:spcPts val="0"/>
              </a:spcAft>
              <a:buClr>
                <a:schemeClr val="dk1"/>
              </a:buClr>
              <a:buSzPts val="1100"/>
              <a:buFont typeface="Arial"/>
              <a:buNone/>
            </a:pPr>
            <a:r>
              <a:rPr lang="fr" sz="2100">
                <a:solidFill>
                  <a:srgbClr val="202124"/>
                </a:solidFill>
                <a:highlight>
                  <a:srgbClr val="F8F9FA"/>
                </a:highlight>
              </a:rPr>
              <a:t>Based on the assumption that the same ratio application of students as today will register tomorrow. The number of week we should extend the process to select 60 students by commune who should particpate , our calculus give us :</a:t>
            </a:r>
            <a:r>
              <a:rPr b="1" lang="fr" sz="2100">
                <a:solidFill>
                  <a:srgbClr val="202124"/>
                </a:solidFill>
                <a:highlight>
                  <a:srgbClr val="F8F9FA"/>
                </a:highlight>
              </a:rPr>
              <a:t>40 weeks.</a:t>
            </a:r>
            <a:endParaRPr b="1"/>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6"/>
          <p:cNvSpPr txBox="1"/>
          <p:nvPr>
            <p:ph type="title"/>
          </p:nvPr>
        </p:nvSpPr>
        <p:spPr>
          <a:xfrm>
            <a:off x="1253775" y="929310"/>
            <a:ext cx="6636300" cy="5541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229" name="Google Shape;229;p36"/>
          <p:cNvSpPr txBox="1"/>
          <p:nvPr>
            <p:ph idx="1" type="body"/>
          </p:nvPr>
        </p:nvSpPr>
        <p:spPr>
          <a:xfrm>
            <a:off x="341725" y="753329"/>
            <a:ext cx="7450500" cy="1443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b="1" lang="fr" sz="1900"/>
              <a:t>If we were to do all the bootcamp online  what percentage of students would have a laptop? </a:t>
            </a:r>
            <a:endParaRPr b="1" sz="19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230" name="Google Shape;230;p36"/>
          <p:cNvSpPr txBox="1"/>
          <p:nvPr/>
        </p:nvSpPr>
        <p:spPr>
          <a:xfrm>
            <a:off x="224450" y="168325"/>
            <a:ext cx="1627200" cy="58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rPr b="1" lang="fr" sz="2600">
                <a:solidFill>
                  <a:schemeClr val="dk1"/>
                </a:solidFill>
                <a:highlight>
                  <a:schemeClr val="lt1"/>
                </a:highlight>
                <a:latin typeface="Lato"/>
                <a:ea typeface="Lato"/>
                <a:cs typeface="Lato"/>
                <a:sym typeface="Lato"/>
              </a:rPr>
              <a:t>Results</a:t>
            </a:r>
            <a:endParaRPr/>
          </a:p>
        </p:txBody>
      </p:sp>
      <p:pic>
        <p:nvPicPr>
          <p:cNvPr id="231" name="Google Shape;231;p36"/>
          <p:cNvPicPr preferRelativeResize="0"/>
          <p:nvPr/>
        </p:nvPicPr>
        <p:blipFill>
          <a:blip r:embed="rId3">
            <a:alphaModFix/>
          </a:blip>
          <a:stretch>
            <a:fillRect/>
          </a:stretch>
        </p:blipFill>
        <p:spPr>
          <a:xfrm>
            <a:off x="152400" y="1483400"/>
            <a:ext cx="8769226" cy="3507700"/>
          </a:xfrm>
          <a:prstGeom prst="rect">
            <a:avLst/>
          </a:prstGeom>
          <a:noFill/>
          <a:ln>
            <a:noFill/>
          </a:ln>
        </p:spPr>
      </p:pic>
      <p:sp>
        <p:nvSpPr>
          <p:cNvPr id="232" name="Google Shape;232;p36"/>
          <p:cNvSpPr txBox="1"/>
          <p:nvPr/>
        </p:nvSpPr>
        <p:spPr>
          <a:xfrm>
            <a:off x="5274425" y="1776850"/>
            <a:ext cx="34416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700"/>
              <a:t>This graph show us </a:t>
            </a:r>
            <a:r>
              <a:rPr b="1" lang="fr" sz="1700"/>
              <a:t>93%</a:t>
            </a:r>
            <a:r>
              <a:rPr lang="fr" sz="1700"/>
              <a:t> of the students would have a laptop.</a:t>
            </a:r>
            <a:endParaRPr sz="17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7"/>
          <p:cNvSpPr txBox="1"/>
          <p:nvPr>
            <p:ph type="title"/>
          </p:nvPr>
        </p:nvSpPr>
        <p:spPr>
          <a:xfrm>
            <a:off x="1253775" y="929310"/>
            <a:ext cx="6636300" cy="5541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238" name="Google Shape;238;p37"/>
          <p:cNvSpPr txBox="1"/>
          <p:nvPr>
            <p:ph idx="1" type="body"/>
          </p:nvPr>
        </p:nvSpPr>
        <p:spPr>
          <a:xfrm>
            <a:off x="261856" y="846858"/>
            <a:ext cx="7450500" cy="10068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b="1" lang="fr" sz="1800"/>
              <a:t>If we were to do all the bootcamp online what percentage of students would have an internet connection?</a:t>
            </a:r>
            <a:endParaRPr b="1" sz="1800"/>
          </a:p>
          <a:p>
            <a:pPr indent="0" lvl="0" marL="0" rtl="0" algn="l">
              <a:spcBef>
                <a:spcPts val="1200"/>
              </a:spcBef>
              <a:spcAft>
                <a:spcPts val="1200"/>
              </a:spcAft>
              <a:buNone/>
            </a:pPr>
            <a:r>
              <a:t/>
            </a:r>
            <a:endParaRPr/>
          </a:p>
        </p:txBody>
      </p:sp>
      <p:sp>
        <p:nvSpPr>
          <p:cNvPr id="239" name="Google Shape;239;p37"/>
          <p:cNvSpPr txBox="1"/>
          <p:nvPr/>
        </p:nvSpPr>
        <p:spPr>
          <a:xfrm>
            <a:off x="261850" y="261850"/>
            <a:ext cx="2356800" cy="58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rPr b="1" lang="fr" sz="2600">
                <a:solidFill>
                  <a:schemeClr val="dk1"/>
                </a:solidFill>
                <a:highlight>
                  <a:schemeClr val="lt1"/>
                </a:highlight>
                <a:latin typeface="Lato"/>
                <a:ea typeface="Lato"/>
                <a:cs typeface="Lato"/>
                <a:sym typeface="Lato"/>
              </a:rPr>
              <a:t>Results</a:t>
            </a:r>
            <a:endParaRPr/>
          </a:p>
        </p:txBody>
      </p:sp>
      <p:pic>
        <p:nvPicPr>
          <p:cNvPr id="240" name="Google Shape;240;p37"/>
          <p:cNvPicPr preferRelativeResize="0"/>
          <p:nvPr/>
        </p:nvPicPr>
        <p:blipFill>
          <a:blip r:embed="rId3">
            <a:alphaModFix/>
          </a:blip>
          <a:stretch>
            <a:fillRect/>
          </a:stretch>
        </p:blipFill>
        <p:spPr>
          <a:xfrm>
            <a:off x="152400" y="1645925"/>
            <a:ext cx="8881450" cy="3345175"/>
          </a:xfrm>
          <a:prstGeom prst="rect">
            <a:avLst/>
          </a:prstGeom>
          <a:noFill/>
          <a:ln>
            <a:noFill/>
          </a:ln>
        </p:spPr>
      </p:pic>
      <p:sp>
        <p:nvSpPr>
          <p:cNvPr id="241" name="Google Shape;241;p37"/>
          <p:cNvSpPr txBox="1"/>
          <p:nvPr/>
        </p:nvSpPr>
        <p:spPr>
          <a:xfrm>
            <a:off x="4975175" y="2113500"/>
            <a:ext cx="37782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fr" sz="1700">
                <a:solidFill>
                  <a:schemeClr val="dk1"/>
                </a:solidFill>
              </a:rPr>
              <a:t>This graph show us </a:t>
            </a:r>
            <a:r>
              <a:rPr b="1" lang="fr" sz="1700">
                <a:solidFill>
                  <a:schemeClr val="dk1"/>
                </a:solidFill>
              </a:rPr>
              <a:t>84%</a:t>
            </a:r>
            <a:r>
              <a:rPr lang="fr" sz="1700">
                <a:solidFill>
                  <a:schemeClr val="dk1"/>
                </a:solidFill>
              </a:rPr>
              <a:t> of the students would have an internet connection.</a:t>
            </a:r>
            <a:endParaRPr sz="17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8"/>
          <p:cNvSpPr txBox="1"/>
          <p:nvPr>
            <p:ph type="title"/>
          </p:nvPr>
        </p:nvSpPr>
        <p:spPr>
          <a:xfrm>
            <a:off x="1253775" y="929310"/>
            <a:ext cx="6636300" cy="5541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247" name="Google Shape;247;p38"/>
          <p:cNvSpPr txBox="1"/>
          <p:nvPr>
            <p:ph idx="1" type="body"/>
          </p:nvPr>
        </p:nvSpPr>
        <p:spPr>
          <a:xfrm>
            <a:off x="374081" y="929308"/>
            <a:ext cx="7450500" cy="7218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b="1" lang="fr" sz="1300"/>
              <a:t>If we were to do all the bootcamp who would be the best commune  if the criteria is the higher percentage  students who have a laptop and an internet connection at the same time?</a:t>
            </a:r>
            <a:endParaRPr b="1" sz="1300"/>
          </a:p>
          <a:p>
            <a:pPr indent="0" lvl="0" marL="0" rtl="0" algn="l">
              <a:spcBef>
                <a:spcPts val="1200"/>
              </a:spcBef>
              <a:spcAft>
                <a:spcPts val="1200"/>
              </a:spcAft>
              <a:buNone/>
            </a:pPr>
            <a:r>
              <a:t/>
            </a:r>
            <a:endParaRPr sz="700"/>
          </a:p>
        </p:txBody>
      </p:sp>
      <p:sp>
        <p:nvSpPr>
          <p:cNvPr id="248" name="Google Shape;248;p38"/>
          <p:cNvSpPr txBox="1"/>
          <p:nvPr/>
        </p:nvSpPr>
        <p:spPr>
          <a:xfrm>
            <a:off x="374075" y="243150"/>
            <a:ext cx="3030000" cy="58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rPr b="1" lang="fr" sz="2600">
                <a:solidFill>
                  <a:schemeClr val="dk1"/>
                </a:solidFill>
                <a:highlight>
                  <a:schemeClr val="lt1"/>
                </a:highlight>
                <a:latin typeface="Lato"/>
                <a:ea typeface="Lato"/>
                <a:cs typeface="Lato"/>
                <a:sym typeface="Lato"/>
              </a:rPr>
              <a:t>Results</a:t>
            </a:r>
            <a:endParaRPr/>
          </a:p>
        </p:txBody>
      </p:sp>
      <p:pic>
        <p:nvPicPr>
          <p:cNvPr id="249" name="Google Shape;249;p38"/>
          <p:cNvPicPr preferRelativeResize="0"/>
          <p:nvPr/>
        </p:nvPicPr>
        <p:blipFill>
          <a:blip r:embed="rId3">
            <a:alphaModFix/>
          </a:blip>
          <a:stretch>
            <a:fillRect/>
          </a:stretch>
        </p:blipFill>
        <p:spPr>
          <a:xfrm>
            <a:off x="152400" y="1438275"/>
            <a:ext cx="8750525" cy="3038475"/>
          </a:xfrm>
          <a:prstGeom prst="rect">
            <a:avLst/>
          </a:prstGeom>
          <a:noFill/>
          <a:ln>
            <a:noFill/>
          </a:ln>
        </p:spPr>
      </p:pic>
      <p:sp>
        <p:nvSpPr>
          <p:cNvPr id="250" name="Google Shape;250;p38"/>
          <p:cNvSpPr txBox="1"/>
          <p:nvPr/>
        </p:nvSpPr>
        <p:spPr>
          <a:xfrm>
            <a:off x="374750" y="4591050"/>
            <a:ext cx="83058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700"/>
              <a:t>As we can see the three first commune are the best because they have the higher ratio of internet and compuer access at the same time.</a:t>
            </a:r>
            <a:endParaRPr sz="17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9"/>
          <p:cNvSpPr txBox="1"/>
          <p:nvPr>
            <p:ph type="title"/>
          </p:nvPr>
        </p:nvSpPr>
        <p:spPr>
          <a:xfrm>
            <a:off x="1253775" y="929310"/>
            <a:ext cx="6636300" cy="5541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256" name="Google Shape;256;p39"/>
          <p:cNvSpPr txBox="1"/>
          <p:nvPr>
            <p:ph idx="1" type="body"/>
          </p:nvPr>
        </p:nvSpPr>
        <p:spPr>
          <a:xfrm>
            <a:off x="258731" y="604758"/>
            <a:ext cx="7450500" cy="463200"/>
          </a:xfrm>
          <a:prstGeom prst="rect">
            <a:avLst/>
          </a:prstGeom>
        </p:spPr>
        <p:txBody>
          <a:bodyPr anchorCtr="0" anchor="t" bIns="0" lIns="0" spcFirstLastPara="1" rIns="0" wrap="square" tIns="0">
            <a:spAutoFit/>
          </a:bodyPr>
          <a:lstStyle/>
          <a:p>
            <a:pPr indent="0" lvl="0" marL="0" rtl="0" algn="l">
              <a:spcBef>
                <a:spcPts val="0"/>
              </a:spcBef>
              <a:spcAft>
                <a:spcPts val="1200"/>
              </a:spcAft>
              <a:buNone/>
            </a:pPr>
            <a:r>
              <a:rPr b="1" lang="fr"/>
              <a:t>What are the most effective communication channels(Alumni, Facebook, WhatsApp, Friend.. that will allow a women to be susceptible to selection?</a:t>
            </a:r>
            <a:endParaRPr b="1"/>
          </a:p>
        </p:txBody>
      </p:sp>
      <p:sp>
        <p:nvSpPr>
          <p:cNvPr id="257" name="Google Shape;257;p39"/>
          <p:cNvSpPr txBox="1"/>
          <p:nvPr/>
        </p:nvSpPr>
        <p:spPr>
          <a:xfrm>
            <a:off x="258725" y="111175"/>
            <a:ext cx="1982700" cy="58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rPr b="1" lang="fr" sz="2600">
                <a:solidFill>
                  <a:schemeClr val="dk1"/>
                </a:solidFill>
                <a:highlight>
                  <a:schemeClr val="lt1"/>
                </a:highlight>
                <a:latin typeface="Lato"/>
                <a:ea typeface="Lato"/>
                <a:cs typeface="Lato"/>
                <a:sym typeface="Lato"/>
              </a:rPr>
              <a:t>Results</a:t>
            </a:r>
            <a:endParaRPr/>
          </a:p>
        </p:txBody>
      </p:sp>
      <p:pic>
        <p:nvPicPr>
          <p:cNvPr id="258" name="Google Shape;258;p39"/>
          <p:cNvPicPr preferRelativeResize="0"/>
          <p:nvPr/>
        </p:nvPicPr>
        <p:blipFill>
          <a:blip r:embed="rId3">
            <a:alphaModFix/>
          </a:blip>
          <a:stretch>
            <a:fillRect/>
          </a:stretch>
        </p:blipFill>
        <p:spPr>
          <a:xfrm>
            <a:off x="152400" y="1635810"/>
            <a:ext cx="6272227" cy="3355290"/>
          </a:xfrm>
          <a:prstGeom prst="rect">
            <a:avLst/>
          </a:prstGeom>
          <a:noFill/>
          <a:ln>
            <a:noFill/>
          </a:ln>
        </p:spPr>
      </p:pic>
      <p:sp>
        <p:nvSpPr>
          <p:cNvPr id="259" name="Google Shape;259;p39"/>
          <p:cNvSpPr txBox="1"/>
          <p:nvPr/>
        </p:nvSpPr>
        <p:spPr>
          <a:xfrm>
            <a:off x="6515100" y="1733550"/>
            <a:ext cx="24576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The three best channel who will allow a women to be susceptible to selection if we do a hypothesis of all the have the same change to be selected: </a:t>
            </a:r>
            <a:r>
              <a:rPr b="1" lang="fr"/>
              <a:t>“Friend,</a:t>
            </a:r>
            <a:r>
              <a:rPr b="1" lang="fr"/>
              <a:t>Whatsapp</a:t>
            </a:r>
            <a:r>
              <a:rPr b="1" lang="fr"/>
              <a:t>,Bootcamp Alumni”</a:t>
            </a:r>
            <a:endParaRPr b="1"/>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0"/>
          <p:cNvSpPr txBox="1"/>
          <p:nvPr/>
        </p:nvSpPr>
        <p:spPr>
          <a:xfrm>
            <a:off x="734323" y="284316"/>
            <a:ext cx="3008700" cy="4131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fr" sz="2600">
                <a:solidFill>
                  <a:srgbClr val="1A1A1A"/>
                </a:solidFill>
                <a:latin typeface="Arial"/>
                <a:ea typeface="Arial"/>
                <a:cs typeface="Arial"/>
                <a:sym typeface="Arial"/>
              </a:rPr>
              <a:t>Recommendations</a:t>
            </a:r>
            <a:endParaRPr sz="2600">
              <a:latin typeface="Arial"/>
              <a:ea typeface="Arial"/>
              <a:cs typeface="Arial"/>
              <a:sym typeface="Arial"/>
            </a:endParaRPr>
          </a:p>
        </p:txBody>
      </p:sp>
      <p:sp>
        <p:nvSpPr>
          <p:cNvPr id="265" name="Google Shape;265;p40"/>
          <p:cNvSpPr txBox="1"/>
          <p:nvPr/>
        </p:nvSpPr>
        <p:spPr>
          <a:xfrm>
            <a:off x="734325" y="1009650"/>
            <a:ext cx="8286900" cy="2135100"/>
          </a:xfrm>
          <a:prstGeom prst="rect">
            <a:avLst/>
          </a:prstGeom>
          <a:noFill/>
          <a:ln>
            <a:noFill/>
          </a:ln>
        </p:spPr>
        <p:txBody>
          <a:bodyPr anchorCtr="0" anchor="t" bIns="91425" lIns="91425" spcFirstLastPara="1" rIns="91425" wrap="square" tIns="91425">
            <a:spAutoFit/>
          </a:bodyPr>
          <a:lstStyle/>
          <a:p>
            <a:pPr indent="0" lvl="0" marL="0" marR="38100" rtl="0" algn="l">
              <a:lnSpc>
                <a:spcPct val="128571"/>
              </a:lnSpc>
              <a:spcBef>
                <a:spcPts val="0"/>
              </a:spcBef>
              <a:spcAft>
                <a:spcPts val="0"/>
              </a:spcAft>
              <a:buClr>
                <a:schemeClr val="dk1"/>
              </a:buClr>
              <a:buSzPts val="1100"/>
              <a:buFont typeface="Arial"/>
              <a:buNone/>
            </a:pPr>
            <a:r>
              <a:rPr lang="fr" sz="1800">
                <a:solidFill>
                  <a:srgbClr val="202124"/>
                </a:solidFill>
                <a:highlight>
                  <a:srgbClr val="F8F9FA"/>
                </a:highlight>
              </a:rPr>
              <a:t>I recommend to AyitiAnalytics to open these next data analysis centers in Port-au-Prince, Delmas, and Petion-Ville because these municipalities not only concentrate the most interested, they also have the highest rate of internet access and at the laptop. it is also assumed that they have greater access to electricity.</a:t>
            </a:r>
            <a:endParaRPr sz="1800">
              <a:solidFill>
                <a:srgbClr val="202124"/>
              </a:solidFill>
              <a:highlight>
                <a:srgbClr val="F8F9FA"/>
              </a:highlight>
            </a:endParaRPr>
          </a:p>
          <a:p>
            <a:pPr indent="0" lvl="0" marL="0" rtl="0" algn="l">
              <a:spcBef>
                <a:spcPts val="0"/>
              </a:spcBef>
              <a:spcAft>
                <a:spcPts val="0"/>
              </a:spcAft>
              <a:buNone/>
            </a:pPr>
            <a:r>
              <a:t/>
            </a:r>
            <a:endParaRPr sz="11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1"/>
          <p:cNvSpPr txBox="1"/>
          <p:nvPr>
            <p:ph type="ctrTitle"/>
          </p:nvPr>
        </p:nvSpPr>
        <p:spPr>
          <a:xfrm>
            <a:off x="247650" y="112875"/>
            <a:ext cx="3502500" cy="831300"/>
          </a:xfrm>
          <a:prstGeom prst="rect">
            <a:avLst/>
          </a:prstGeom>
        </p:spPr>
        <p:txBody>
          <a:bodyPr anchorCtr="0" anchor="t" bIns="0" lIns="0" spcFirstLastPara="1" rIns="0" wrap="square" tIns="0">
            <a:spAutoFit/>
          </a:bodyPr>
          <a:lstStyle/>
          <a:p>
            <a:pPr indent="0" lvl="0" marL="12700" rtl="0" algn="l">
              <a:spcBef>
                <a:spcPts val="0"/>
              </a:spcBef>
              <a:spcAft>
                <a:spcPts val="0"/>
              </a:spcAft>
              <a:buClr>
                <a:schemeClr val="dk1"/>
              </a:buClr>
              <a:buFont typeface="Arial"/>
              <a:buNone/>
            </a:pPr>
            <a:r>
              <a:rPr b="1" lang="fr" sz="2600">
                <a:solidFill>
                  <a:srgbClr val="1A1A1A"/>
                </a:solidFill>
              </a:rPr>
              <a:t>Recommendations</a:t>
            </a:r>
            <a:endParaRPr sz="2600"/>
          </a:p>
          <a:p>
            <a:pPr indent="0" lvl="0" marL="0" rtl="0" algn="l">
              <a:spcBef>
                <a:spcPts val="0"/>
              </a:spcBef>
              <a:spcAft>
                <a:spcPts val="0"/>
              </a:spcAft>
              <a:buNone/>
            </a:pPr>
            <a:r>
              <a:t/>
            </a:r>
            <a:endParaRPr/>
          </a:p>
        </p:txBody>
      </p:sp>
      <p:sp>
        <p:nvSpPr>
          <p:cNvPr id="271" name="Google Shape;271;p41"/>
          <p:cNvSpPr txBox="1"/>
          <p:nvPr/>
        </p:nvSpPr>
        <p:spPr>
          <a:xfrm>
            <a:off x="247650" y="894000"/>
            <a:ext cx="7372500" cy="335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100">
                <a:solidFill>
                  <a:srgbClr val="202124"/>
                </a:solidFill>
                <a:highlight>
                  <a:srgbClr val="F8F9FA"/>
                </a:highlight>
              </a:rPr>
              <a:t>In order to really be able to open a new data analysis center, AyitiAnalytics must be able to ensure that it has enough resources to allow it to operate 3 analysis centers simultaneously and also to expand its team.</a:t>
            </a:r>
            <a:endParaRPr sz="2100">
              <a:solidFill>
                <a:srgbClr val="202124"/>
              </a:solidFill>
              <a:highlight>
                <a:srgbClr val="F8F9FA"/>
              </a:highlight>
            </a:endParaRPr>
          </a:p>
          <a:p>
            <a:pPr indent="0" lvl="0" marL="0" marR="38100" rtl="0" algn="l">
              <a:lnSpc>
                <a:spcPct val="128571"/>
              </a:lnSpc>
              <a:spcBef>
                <a:spcPts val="0"/>
              </a:spcBef>
              <a:spcAft>
                <a:spcPts val="0"/>
              </a:spcAft>
              <a:buClr>
                <a:schemeClr val="dk1"/>
              </a:buClr>
              <a:buSzPts val="1100"/>
              <a:buFont typeface="Arial"/>
              <a:buNone/>
            </a:pPr>
            <a:r>
              <a:rPr lang="fr" sz="2100">
                <a:solidFill>
                  <a:srgbClr val="202124"/>
                </a:solidFill>
                <a:highlight>
                  <a:srgbClr val="F8F9FA"/>
                </a:highlight>
              </a:rPr>
              <a:t>It has been assumed that this will cost around 3 times AyitiAnalytics' current service budget. But since we have no clue as to the value of operating costs, no reliable enough balance sheet can be given to you.</a:t>
            </a:r>
            <a:endParaRPr sz="2100">
              <a:solidFill>
                <a:srgbClr val="202124"/>
              </a:solidFill>
              <a:highlight>
                <a:srgbClr val="F8F9FA"/>
              </a:highlight>
            </a:endParaRPr>
          </a:p>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5" name="Shape 275"/>
        <p:cNvGrpSpPr/>
        <p:nvPr/>
      </p:nvGrpSpPr>
      <p:grpSpPr>
        <a:xfrm>
          <a:off x="0" y="0"/>
          <a:ext cx="0" cy="0"/>
          <a:chOff x="0" y="0"/>
          <a:chExt cx="0" cy="0"/>
        </a:xfrm>
      </p:grpSpPr>
      <p:sp>
        <p:nvSpPr>
          <p:cNvPr id="276" name="Google Shape;276;p42"/>
          <p:cNvSpPr/>
          <p:nvPr/>
        </p:nvSpPr>
        <p:spPr>
          <a:xfrm>
            <a:off x="854478" y="4828417"/>
            <a:ext cx="497400" cy="240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77" name="Google Shape;277;p42"/>
          <p:cNvSpPr/>
          <p:nvPr/>
        </p:nvSpPr>
        <p:spPr>
          <a:xfrm>
            <a:off x="0" y="49"/>
            <a:ext cx="500380" cy="5143500"/>
          </a:xfrm>
          <a:custGeom>
            <a:rect b="b" l="l" r="r" t="t"/>
            <a:pathLst>
              <a:path extrusionOk="0" h="5143500" w="500380">
                <a:moveTo>
                  <a:pt x="499798" y="5143489"/>
                </a:moveTo>
                <a:lnTo>
                  <a:pt x="0" y="5143489"/>
                </a:lnTo>
                <a:lnTo>
                  <a:pt x="0" y="0"/>
                </a:lnTo>
                <a:lnTo>
                  <a:pt x="499798" y="0"/>
                </a:lnTo>
                <a:lnTo>
                  <a:pt x="499798" y="5143489"/>
                </a:lnTo>
                <a:close/>
              </a:path>
            </a:pathLst>
          </a:custGeom>
          <a:solidFill>
            <a:srgbClr val="1A998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278" name="Google Shape;278;p42"/>
          <p:cNvGrpSpPr/>
          <p:nvPr/>
        </p:nvGrpSpPr>
        <p:grpSpPr>
          <a:xfrm>
            <a:off x="863698" y="817223"/>
            <a:ext cx="590474" cy="44450"/>
            <a:chOff x="863698" y="817223"/>
            <a:chExt cx="590474" cy="44450"/>
          </a:xfrm>
        </p:grpSpPr>
        <p:sp>
          <p:nvSpPr>
            <p:cNvPr id="279" name="Google Shape;279;p42"/>
            <p:cNvSpPr/>
            <p:nvPr/>
          </p:nvSpPr>
          <p:spPr>
            <a:xfrm>
              <a:off x="863698" y="817223"/>
              <a:ext cx="295275" cy="44450"/>
            </a:xfrm>
            <a:custGeom>
              <a:rect b="b" l="l" r="r" t="t"/>
              <a:pathLst>
                <a:path extrusionOk="0" h="44450" w="295275">
                  <a:moveTo>
                    <a:pt x="295199" y="44099"/>
                  </a:moveTo>
                  <a:lnTo>
                    <a:pt x="0" y="44099"/>
                  </a:lnTo>
                  <a:lnTo>
                    <a:pt x="0" y="0"/>
                  </a:lnTo>
                  <a:lnTo>
                    <a:pt x="295199" y="0"/>
                  </a:lnTo>
                  <a:lnTo>
                    <a:pt x="295199" y="44099"/>
                  </a:lnTo>
                  <a:close/>
                </a:path>
              </a:pathLst>
            </a:custGeom>
            <a:solidFill>
              <a:srgbClr val="1A998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80" name="Google Shape;280;p42"/>
            <p:cNvSpPr/>
            <p:nvPr/>
          </p:nvSpPr>
          <p:spPr>
            <a:xfrm>
              <a:off x="1158897" y="817223"/>
              <a:ext cx="295275" cy="44450"/>
            </a:xfrm>
            <a:custGeom>
              <a:rect b="b" l="l" r="r" t="t"/>
              <a:pathLst>
                <a:path extrusionOk="0" h="44450" w="295275">
                  <a:moveTo>
                    <a:pt x="295199" y="44099"/>
                  </a:moveTo>
                  <a:lnTo>
                    <a:pt x="0" y="44099"/>
                  </a:lnTo>
                  <a:lnTo>
                    <a:pt x="0" y="0"/>
                  </a:lnTo>
                  <a:lnTo>
                    <a:pt x="295199" y="0"/>
                  </a:lnTo>
                  <a:lnTo>
                    <a:pt x="295199" y="44099"/>
                  </a:lnTo>
                  <a:close/>
                </a:path>
              </a:pathLst>
            </a:custGeom>
            <a:solidFill>
              <a:srgbClr val="EB56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281" name="Google Shape;281;p42"/>
          <p:cNvSpPr txBox="1"/>
          <p:nvPr>
            <p:ph type="title"/>
          </p:nvPr>
        </p:nvSpPr>
        <p:spPr>
          <a:xfrm>
            <a:off x="821748" y="303366"/>
            <a:ext cx="1536000" cy="4131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fr" sz="2600">
                <a:solidFill>
                  <a:srgbClr val="1A1A1A"/>
                </a:solidFill>
              </a:rPr>
              <a:t>Appendix</a:t>
            </a:r>
            <a:endParaRPr sz="2600"/>
          </a:p>
        </p:txBody>
      </p:sp>
      <p:sp>
        <p:nvSpPr>
          <p:cNvPr id="282" name="Google Shape;282;p42"/>
          <p:cNvSpPr txBox="1"/>
          <p:nvPr/>
        </p:nvSpPr>
        <p:spPr>
          <a:xfrm>
            <a:off x="734323" y="988686"/>
            <a:ext cx="6354300" cy="443700"/>
          </a:xfrm>
          <a:prstGeom prst="rect">
            <a:avLst/>
          </a:prstGeom>
          <a:noFill/>
          <a:ln>
            <a:noFill/>
          </a:ln>
        </p:spPr>
        <p:txBody>
          <a:bodyPr anchorCtr="0" anchor="t" bIns="0" lIns="0" spcFirstLastPara="1" rIns="0" wrap="square" tIns="12700">
            <a:spAutoFit/>
          </a:bodyPr>
          <a:lstStyle/>
          <a:p>
            <a:pPr indent="0" lvl="0" marL="12700" marR="5080" rtl="0" algn="l">
              <a:lnSpc>
                <a:spcPct val="115399"/>
              </a:lnSpc>
              <a:spcBef>
                <a:spcPts val="0"/>
              </a:spcBef>
              <a:spcAft>
                <a:spcPts val="0"/>
              </a:spcAft>
              <a:buNone/>
            </a:pPr>
            <a:r>
              <a:rPr lang="fr" sz="1300">
                <a:solidFill>
                  <a:srgbClr val="595959"/>
                </a:solidFill>
                <a:latin typeface="Lato"/>
                <a:ea typeface="Lato"/>
                <a:cs typeface="Lato"/>
                <a:sym typeface="Lato"/>
              </a:rPr>
              <a:t>What resources can the audience use to further understand the message and story being  presented?</a:t>
            </a:r>
            <a:endParaRPr sz="1300">
              <a:latin typeface="Lato"/>
              <a:ea typeface="Lato"/>
              <a:cs typeface="Lato"/>
              <a:sym typeface="Lato"/>
            </a:endParaRPr>
          </a:p>
        </p:txBody>
      </p:sp>
      <p:sp>
        <p:nvSpPr>
          <p:cNvPr id="283" name="Google Shape;283;p42"/>
          <p:cNvSpPr txBox="1"/>
          <p:nvPr/>
        </p:nvSpPr>
        <p:spPr>
          <a:xfrm>
            <a:off x="742950" y="1657350"/>
            <a:ext cx="79248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For further informations, please visit:</a:t>
            </a:r>
            <a:endParaRPr/>
          </a:p>
          <a:p>
            <a:pPr indent="0" lvl="0" marL="0" rtl="0" algn="l">
              <a:spcBef>
                <a:spcPts val="0"/>
              </a:spcBef>
              <a:spcAft>
                <a:spcPts val="0"/>
              </a:spcAft>
              <a:buNone/>
            </a:pPr>
            <a:r>
              <a:rPr lang="fr"/>
              <a:t>-</a:t>
            </a:r>
            <a:r>
              <a:rPr lang="fr" u="sng">
                <a:solidFill>
                  <a:schemeClr val="hlink"/>
                </a:solidFill>
                <a:hlinkClick r:id="rId4"/>
              </a:rPr>
              <a:t>https://github.com/ChasnickDesir1995/Mini-Project-Python.git</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a:t>
            </a:r>
            <a:r>
              <a:rPr lang="fr" u="sng">
                <a:solidFill>
                  <a:schemeClr val="hlink"/>
                </a:solidFill>
                <a:hlinkClick r:id="rId5"/>
              </a:rPr>
              <a:t>https://www.udemy.com/course/the-data-science-course-complete-data-science-bootcamp/?gclid=CjwKCAjww-CGBhALEiwAQzWxOpOa071v6gueMbkH8PmCgDNkx-k1OgX8RZL54b_e1n8XYOBk3mDfxxoCFv0QAvD_BwE&amp;matchtype=b&amp;utm_campaign=DataAnalysis_v.PROF_la.EN_cc.ROW_ti.5328&amp;utm_content=deal4584&amp;utm_medium=udemyads&amp;utm_source=adwords&amp;utm_term=_._ag_79708696294_._ad_392288196921_._kw_%2Bdata+%2Banalysis+%2Bmethods_._de_c_._dm__._pl__._ti_kwd-625247627413_._li_1007622_._pd__._</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-https://hackr.io/blog/what-is-data-analysis-methods-techniques-tools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 name="Shape 95"/>
        <p:cNvGrpSpPr/>
        <p:nvPr/>
      </p:nvGrpSpPr>
      <p:grpSpPr>
        <a:xfrm>
          <a:off x="0" y="0"/>
          <a:ext cx="0" cy="0"/>
          <a:chOff x="0" y="0"/>
          <a:chExt cx="0" cy="0"/>
        </a:xfrm>
      </p:grpSpPr>
      <p:sp>
        <p:nvSpPr>
          <p:cNvPr id="96" name="Google Shape;96;p18"/>
          <p:cNvSpPr txBox="1"/>
          <p:nvPr>
            <p:ph type="title"/>
          </p:nvPr>
        </p:nvSpPr>
        <p:spPr>
          <a:xfrm>
            <a:off x="821748" y="303366"/>
            <a:ext cx="1251600" cy="4131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fr" sz="2600">
                <a:solidFill>
                  <a:srgbClr val="1A1A1A"/>
                </a:solidFill>
              </a:rPr>
              <a:t>Agenda</a:t>
            </a:r>
            <a:endParaRPr sz="2600"/>
          </a:p>
        </p:txBody>
      </p:sp>
      <p:sp>
        <p:nvSpPr>
          <p:cNvPr id="97" name="Google Shape;97;p18"/>
          <p:cNvSpPr txBox="1"/>
          <p:nvPr>
            <p:ph idx="1" type="body"/>
          </p:nvPr>
        </p:nvSpPr>
        <p:spPr>
          <a:xfrm>
            <a:off x="846725" y="1216446"/>
            <a:ext cx="7450500" cy="2506500"/>
          </a:xfrm>
          <a:prstGeom prst="rect">
            <a:avLst/>
          </a:prstGeom>
          <a:noFill/>
          <a:ln>
            <a:noFill/>
          </a:ln>
        </p:spPr>
        <p:txBody>
          <a:bodyPr anchorCtr="0" anchor="t" bIns="0" lIns="0" spcFirstLastPara="1" rIns="0" wrap="square" tIns="12700">
            <a:spAutoFit/>
          </a:bodyPr>
          <a:lstStyle/>
          <a:p>
            <a:pPr indent="-369570" lvl="0" marL="509905" rtl="0" algn="l">
              <a:lnSpc>
                <a:spcPct val="100000"/>
              </a:lnSpc>
              <a:spcBef>
                <a:spcPts val="0"/>
              </a:spcBef>
              <a:spcAft>
                <a:spcPts val="0"/>
              </a:spcAft>
              <a:buClr>
                <a:schemeClr val="dk1"/>
              </a:buClr>
              <a:buSzPts val="1400"/>
              <a:buFont typeface="Lato"/>
              <a:buAutoNum type="arabicPeriod"/>
            </a:pPr>
            <a:r>
              <a:rPr lang="fr"/>
              <a:t>Introduction - Team, Client, Problem</a:t>
            </a:r>
            <a:endParaRPr/>
          </a:p>
          <a:p>
            <a:pPr indent="-369570" lvl="0" marL="509905" rtl="0" algn="l">
              <a:lnSpc>
                <a:spcPct val="100000"/>
              </a:lnSpc>
              <a:spcBef>
                <a:spcPts val="1200"/>
              </a:spcBef>
              <a:spcAft>
                <a:spcPts val="0"/>
              </a:spcAft>
              <a:buClr>
                <a:schemeClr val="dk1"/>
              </a:buClr>
              <a:buSzPts val="1400"/>
              <a:buFont typeface="Lato"/>
              <a:buAutoNum type="arabicPeriod"/>
            </a:pPr>
            <a:r>
              <a:rPr lang="fr"/>
              <a:t>Systems Analysis of Problem - Review stakeholders, deﬁne measurements of performance</a:t>
            </a:r>
            <a:endParaRPr/>
          </a:p>
          <a:p>
            <a:pPr indent="-369570" lvl="0" marL="509905" rtl="0" algn="l">
              <a:lnSpc>
                <a:spcPct val="100000"/>
              </a:lnSpc>
              <a:spcBef>
                <a:spcPts val="1200"/>
              </a:spcBef>
              <a:spcAft>
                <a:spcPts val="0"/>
              </a:spcAft>
              <a:buClr>
                <a:schemeClr val="dk1"/>
              </a:buClr>
              <a:buSzPts val="1400"/>
              <a:buFont typeface="Lato"/>
              <a:buAutoNum type="arabicPeriod"/>
            </a:pPr>
            <a:r>
              <a:rPr lang="fr"/>
              <a:t>Relevant Analytics - Data sources, Analysis</a:t>
            </a:r>
            <a:endParaRPr/>
          </a:p>
          <a:p>
            <a:pPr indent="-369570" lvl="0" marL="509905" rtl="0" algn="l">
              <a:lnSpc>
                <a:spcPct val="100000"/>
              </a:lnSpc>
              <a:spcBef>
                <a:spcPts val="1200"/>
              </a:spcBef>
              <a:spcAft>
                <a:spcPts val="0"/>
              </a:spcAft>
              <a:buClr>
                <a:schemeClr val="dk1"/>
              </a:buClr>
              <a:buSzPts val="1400"/>
              <a:buFont typeface="Lato"/>
              <a:buAutoNum type="arabicPeriod"/>
            </a:pPr>
            <a:r>
              <a:rPr lang="fr"/>
              <a:t>Alternative Solutions - Explanation of solutions, comparison of outcomes</a:t>
            </a:r>
            <a:endParaRPr/>
          </a:p>
          <a:p>
            <a:pPr indent="-394970" lvl="0" marL="509905" rtl="0" algn="l">
              <a:lnSpc>
                <a:spcPct val="100000"/>
              </a:lnSpc>
              <a:spcBef>
                <a:spcPts val="1200"/>
              </a:spcBef>
              <a:spcAft>
                <a:spcPts val="0"/>
              </a:spcAft>
              <a:buSzPts val="1800"/>
              <a:buAutoNum type="arabicPeriod"/>
            </a:pPr>
            <a:r>
              <a:rPr lang="fr"/>
              <a:t>Results.</a:t>
            </a:r>
            <a:endParaRPr/>
          </a:p>
          <a:p>
            <a:pPr indent="-369570" lvl="0" marL="509905" rtl="0" algn="l">
              <a:lnSpc>
                <a:spcPct val="100000"/>
              </a:lnSpc>
              <a:spcBef>
                <a:spcPts val="1200"/>
              </a:spcBef>
              <a:spcAft>
                <a:spcPts val="0"/>
              </a:spcAft>
              <a:buClr>
                <a:schemeClr val="dk1"/>
              </a:buClr>
              <a:buSzPts val="1400"/>
              <a:buFont typeface="Lato"/>
              <a:buAutoNum type="arabicPeriod"/>
            </a:pPr>
            <a:r>
              <a:rPr lang="fr"/>
              <a:t>Recommendations - What should the client do next? What is the recommended next step?</a:t>
            </a:r>
            <a:endParaRPr/>
          </a:p>
          <a:p>
            <a:pPr indent="-369570" lvl="0" marL="509905" rtl="0" algn="l">
              <a:lnSpc>
                <a:spcPct val="100000"/>
              </a:lnSpc>
              <a:spcBef>
                <a:spcPts val="1200"/>
              </a:spcBef>
              <a:spcAft>
                <a:spcPts val="1200"/>
              </a:spcAft>
              <a:buClr>
                <a:schemeClr val="dk1"/>
              </a:buClr>
              <a:buSzPts val="1400"/>
              <a:buFont typeface="Lato"/>
              <a:buAutoNum type="arabicPeriod"/>
            </a:pPr>
            <a:r>
              <a:rPr lang="fr"/>
              <a:t>Appendix - Additional Resources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nvSpPr>
        <p:spPr>
          <a:xfrm>
            <a:off x="541425" y="303375"/>
            <a:ext cx="2265300" cy="4131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fr" sz="2600">
                <a:solidFill>
                  <a:srgbClr val="1A1A1A"/>
                </a:solidFill>
                <a:latin typeface="Arial"/>
                <a:ea typeface="Arial"/>
                <a:cs typeface="Arial"/>
                <a:sym typeface="Arial"/>
              </a:rPr>
              <a:t>Introduction</a:t>
            </a:r>
            <a:endParaRPr sz="2600">
              <a:latin typeface="Arial"/>
              <a:ea typeface="Arial"/>
              <a:cs typeface="Arial"/>
              <a:sym typeface="Arial"/>
            </a:endParaRPr>
          </a:p>
        </p:txBody>
      </p:sp>
      <p:sp>
        <p:nvSpPr>
          <p:cNvPr id="103" name="Google Shape;103;p19"/>
          <p:cNvSpPr txBox="1"/>
          <p:nvPr/>
        </p:nvSpPr>
        <p:spPr>
          <a:xfrm>
            <a:off x="541425" y="1019225"/>
            <a:ext cx="7805400" cy="3924300"/>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None/>
            </a:pPr>
            <a:r>
              <a:rPr b="1" lang="fr" sz="2800">
                <a:solidFill>
                  <a:srgbClr val="595959"/>
                </a:solidFill>
                <a:latin typeface="Lato"/>
                <a:ea typeface="Lato"/>
                <a:cs typeface="Lato"/>
                <a:sym typeface="Lato"/>
              </a:rPr>
              <a:t>Who i am?</a:t>
            </a:r>
            <a:endParaRPr b="1" sz="2800">
              <a:solidFill>
                <a:srgbClr val="595959"/>
              </a:solidFill>
              <a:latin typeface="Lato"/>
              <a:ea typeface="Lato"/>
              <a:cs typeface="Lato"/>
              <a:sym typeface="Lato"/>
            </a:endParaRPr>
          </a:p>
          <a:p>
            <a:pPr indent="0" lvl="0" marL="0" marR="0" rtl="0" algn="l">
              <a:lnSpc>
                <a:spcPct val="100000"/>
              </a:lnSpc>
              <a:spcBef>
                <a:spcPts val="0"/>
              </a:spcBef>
              <a:spcAft>
                <a:spcPts val="0"/>
              </a:spcAft>
              <a:buNone/>
            </a:pPr>
            <a:r>
              <a:rPr lang="fr" sz="2800">
                <a:solidFill>
                  <a:srgbClr val="595959"/>
                </a:solidFill>
                <a:latin typeface="Lato"/>
                <a:ea typeface="Lato"/>
                <a:cs typeface="Lato"/>
                <a:sym typeface="Lato"/>
              </a:rPr>
              <a:t>I am Desir Chasnick , a data analyst who actually work for Ayiti Analytics. </a:t>
            </a:r>
            <a:endParaRPr sz="2800">
              <a:solidFill>
                <a:srgbClr val="595959"/>
              </a:solidFill>
              <a:latin typeface="Lato"/>
              <a:ea typeface="Lato"/>
              <a:cs typeface="Lato"/>
              <a:sym typeface="Lato"/>
            </a:endParaRPr>
          </a:p>
          <a:p>
            <a:pPr indent="0" lvl="0" marL="0" marR="0" rtl="0" algn="l">
              <a:lnSpc>
                <a:spcPct val="100000"/>
              </a:lnSpc>
              <a:spcBef>
                <a:spcPts val="15"/>
              </a:spcBef>
              <a:spcAft>
                <a:spcPts val="0"/>
              </a:spcAft>
              <a:buNone/>
            </a:pPr>
            <a:r>
              <a:t/>
            </a:r>
            <a:endParaRPr sz="3000">
              <a:latin typeface="Lato"/>
              <a:ea typeface="Lato"/>
              <a:cs typeface="Lato"/>
              <a:sym typeface="Lato"/>
            </a:endParaRPr>
          </a:p>
          <a:p>
            <a:pPr indent="0" lvl="0" marL="12700" marR="0" rtl="0" algn="l">
              <a:lnSpc>
                <a:spcPct val="100000"/>
              </a:lnSpc>
              <a:spcBef>
                <a:spcPts val="0"/>
              </a:spcBef>
              <a:spcAft>
                <a:spcPts val="0"/>
              </a:spcAft>
              <a:buNone/>
            </a:pPr>
            <a:r>
              <a:rPr b="1" lang="fr" sz="2800">
                <a:solidFill>
                  <a:srgbClr val="595959"/>
                </a:solidFill>
                <a:latin typeface="Lato"/>
                <a:ea typeface="Lato"/>
                <a:cs typeface="Lato"/>
                <a:sym typeface="Lato"/>
              </a:rPr>
              <a:t>What is the problem?</a:t>
            </a:r>
            <a:endParaRPr b="1" sz="2800">
              <a:solidFill>
                <a:srgbClr val="595959"/>
              </a:solidFill>
              <a:latin typeface="Lato"/>
              <a:ea typeface="Lato"/>
              <a:cs typeface="Lato"/>
              <a:sym typeface="Lato"/>
            </a:endParaRPr>
          </a:p>
          <a:p>
            <a:pPr indent="0" lvl="0" marL="12700" marR="0" rtl="0" algn="l">
              <a:lnSpc>
                <a:spcPct val="100000"/>
              </a:lnSpc>
              <a:spcBef>
                <a:spcPts val="0"/>
              </a:spcBef>
              <a:spcAft>
                <a:spcPts val="0"/>
              </a:spcAft>
              <a:buNone/>
            </a:pPr>
            <a:r>
              <a:rPr lang="fr" sz="2800">
                <a:solidFill>
                  <a:srgbClr val="595959"/>
                </a:solidFill>
                <a:latin typeface="Lato"/>
                <a:ea typeface="Lato"/>
                <a:cs typeface="Lato"/>
                <a:sym typeface="Lato"/>
              </a:rPr>
              <a:t>Ayiti Analytics don’t know where he must expand her three future trainings center.</a:t>
            </a:r>
            <a:endParaRPr sz="2800">
              <a:solidFill>
                <a:srgbClr val="595959"/>
              </a:solidFill>
              <a:latin typeface="Lato"/>
              <a:ea typeface="Lato"/>
              <a:cs typeface="Lato"/>
              <a:sym typeface="Lato"/>
            </a:endParaRPr>
          </a:p>
          <a:p>
            <a:pPr indent="0" lvl="0" marL="12700" marR="0" rtl="0" algn="l">
              <a:lnSpc>
                <a:spcPct val="100000"/>
              </a:lnSpc>
              <a:spcBef>
                <a:spcPts val="0"/>
              </a:spcBef>
              <a:spcAft>
                <a:spcPts val="0"/>
              </a:spcAft>
              <a:buNone/>
            </a:pPr>
            <a:r>
              <a:rPr lang="fr" sz="2800">
                <a:solidFill>
                  <a:srgbClr val="595959"/>
                </a:solidFill>
                <a:latin typeface="Lato"/>
                <a:ea typeface="Lato"/>
                <a:cs typeface="Lato"/>
                <a:sym typeface="Lato"/>
              </a:rPr>
              <a:t>They want to know what three commune in Haiti</a:t>
            </a:r>
            <a:r>
              <a:rPr lang="fr" sz="2800">
                <a:solidFill>
                  <a:srgbClr val="595959"/>
                </a:solidFill>
                <a:latin typeface="Lato"/>
                <a:ea typeface="Lato"/>
                <a:cs typeface="Lato"/>
                <a:sym typeface="Lato"/>
              </a:rPr>
              <a:t> are most likely to receive these training centers.</a:t>
            </a:r>
            <a:endParaRPr sz="2800">
              <a:solidFill>
                <a:srgbClr val="595959"/>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531298" y="303391"/>
            <a:ext cx="2719200" cy="8133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fr" sz="2600">
                <a:solidFill>
                  <a:srgbClr val="1A1A1A"/>
                </a:solidFill>
              </a:rPr>
              <a:t>Systems Analysis</a:t>
            </a:r>
            <a:endParaRPr sz="2600"/>
          </a:p>
        </p:txBody>
      </p:sp>
      <p:sp>
        <p:nvSpPr>
          <p:cNvPr id="109" name="Google Shape;109;p20"/>
          <p:cNvSpPr txBox="1"/>
          <p:nvPr/>
        </p:nvSpPr>
        <p:spPr>
          <a:xfrm>
            <a:off x="531301" y="1262250"/>
            <a:ext cx="8081400" cy="26064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fr" sz="2100">
                <a:solidFill>
                  <a:srgbClr val="595959"/>
                </a:solidFill>
                <a:latin typeface="Lato"/>
                <a:ea typeface="Lato"/>
                <a:cs typeface="Lato"/>
                <a:sym typeface="Lato"/>
              </a:rPr>
              <a:t>Who is the client?</a:t>
            </a:r>
            <a:endParaRPr b="1" sz="2100">
              <a:solidFill>
                <a:srgbClr val="595959"/>
              </a:solidFill>
              <a:latin typeface="Lato"/>
              <a:ea typeface="Lato"/>
              <a:cs typeface="Lato"/>
              <a:sym typeface="Lato"/>
            </a:endParaRPr>
          </a:p>
          <a:p>
            <a:pPr indent="0" lvl="0" marL="12700" marR="0" rtl="0" algn="l">
              <a:lnSpc>
                <a:spcPct val="100000"/>
              </a:lnSpc>
              <a:spcBef>
                <a:spcPts val="0"/>
              </a:spcBef>
              <a:spcAft>
                <a:spcPts val="0"/>
              </a:spcAft>
              <a:buNone/>
            </a:pPr>
            <a:r>
              <a:t/>
            </a:r>
            <a:endParaRPr b="1" sz="2100">
              <a:solidFill>
                <a:srgbClr val="595959"/>
              </a:solidFill>
              <a:latin typeface="Lato"/>
              <a:ea typeface="Lato"/>
              <a:cs typeface="Lato"/>
              <a:sym typeface="Lato"/>
            </a:endParaRPr>
          </a:p>
          <a:p>
            <a:pPr indent="0" lvl="0" marL="0" marR="0" rtl="0" algn="l">
              <a:lnSpc>
                <a:spcPct val="100000"/>
              </a:lnSpc>
              <a:spcBef>
                <a:spcPts val="15"/>
              </a:spcBef>
              <a:spcAft>
                <a:spcPts val="0"/>
              </a:spcAft>
              <a:buNone/>
            </a:pPr>
            <a:r>
              <a:rPr lang="fr" sz="2100">
                <a:latin typeface="Lato"/>
                <a:ea typeface="Lato"/>
                <a:cs typeface="Lato"/>
                <a:sym typeface="Lato"/>
              </a:rPr>
              <a:t>The client is AyitiAnalytics.</a:t>
            </a:r>
            <a:endParaRPr sz="2100">
              <a:latin typeface="Lato"/>
              <a:ea typeface="Lato"/>
              <a:cs typeface="Lato"/>
              <a:sym typeface="Lato"/>
            </a:endParaRPr>
          </a:p>
          <a:p>
            <a:pPr indent="0" lvl="0" marL="0" marR="0" rtl="0" algn="l">
              <a:lnSpc>
                <a:spcPct val="100000"/>
              </a:lnSpc>
              <a:spcBef>
                <a:spcPts val="15"/>
              </a:spcBef>
              <a:spcAft>
                <a:spcPts val="0"/>
              </a:spcAft>
              <a:buNone/>
            </a:pPr>
            <a:r>
              <a:rPr lang="fr" sz="2100">
                <a:latin typeface="Lato"/>
                <a:ea typeface="Lato"/>
                <a:cs typeface="Lato"/>
                <a:sym typeface="Lato"/>
              </a:rPr>
              <a:t>AyitiAnalytics is the first company who do business consultation and since two years do a bootcamp in Data Science.</a:t>
            </a:r>
            <a:endParaRPr sz="2100">
              <a:latin typeface="Lato"/>
              <a:ea typeface="Lato"/>
              <a:cs typeface="Lato"/>
              <a:sym typeface="Lato"/>
            </a:endParaRPr>
          </a:p>
          <a:p>
            <a:pPr indent="0" lvl="0" marL="0" marR="0" rtl="0" algn="l">
              <a:lnSpc>
                <a:spcPct val="100000"/>
              </a:lnSpc>
              <a:spcBef>
                <a:spcPts val="15"/>
              </a:spcBef>
              <a:spcAft>
                <a:spcPts val="0"/>
              </a:spcAft>
              <a:buNone/>
            </a:pPr>
            <a:r>
              <a:rPr lang="fr" sz="2100">
                <a:latin typeface="Lato"/>
                <a:ea typeface="Lato"/>
                <a:cs typeface="Lato"/>
                <a:sym typeface="Lato"/>
              </a:rPr>
              <a:t>They want to improve life quality in Haiti , find solution to national problem with data. </a:t>
            </a:r>
            <a:endParaRPr sz="2100">
              <a:latin typeface="Lato"/>
              <a:ea typeface="Lato"/>
              <a:cs typeface="Lato"/>
              <a:sym typeface="Lato"/>
            </a:endParaRPr>
          </a:p>
          <a:p>
            <a:pPr indent="0" lvl="0" marL="0" marR="0" rtl="0" algn="l">
              <a:lnSpc>
                <a:spcPct val="100000"/>
              </a:lnSpc>
              <a:spcBef>
                <a:spcPts val="15"/>
              </a:spcBef>
              <a:spcAft>
                <a:spcPts val="0"/>
              </a:spcAft>
              <a:buNone/>
            </a:pPr>
            <a:r>
              <a:rPr lang="fr" sz="2100">
                <a:latin typeface="Lato"/>
                <a:ea typeface="Lato"/>
                <a:cs typeface="Lato"/>
                <a:sym typeface="Lato"/>
              </a:rPr>
              <a:t>Built the next generation of Data Scientist in Haiti.</a:t>
            </a:r>
            <a:endParaRPr sz="21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05275" y="264450"/>
            <a:ext cx="3146100" cy="400200"/>
          </a:xfrm>
          <a:prstGeom prst="rect">
            <a:avLst/>
          </a:prstGeom>
        </p:spPr>
        <p:txBody>
          <a:bodyPr anchorCtr="0" anchor="t" bIns="0" lIns="0" spcFirstLastPara="1" rIns="0" wrap="square" tIns="0">
            <a:spAutoFit/>
          </a:bodyPr>
          <a:lstStyle/>
          <a:p>
            <a:pPr indent="0" lvl="0" marL="12700" rtl="0" algn="l">
              <a:spcBef>
                <a:spcPts val="0"/>
              </a:spcBef>
              <a:spcAft>
                <a:spcPts val="0"/>
              </a:spcAft>
              <a:buClr>
                <a:schemeClr val="dk1"/>
              </a:buClr>
              <a:buFont typeface="Arial"/>
              <a:buNone/>
            </a:pPr>
            <a:r>
              <a:rPr lang="fr" sz="2600">
                <a:solidFill>
                  <a:srgbClr val="1A1A1A"/>
                </a:solidFill>
              </a:rPr>
              <a:t>Systems Analysis</a:t>
            </a:r>
            <a:endParaRPr/>
          </a:p>
        </p:txBody>
      </p:sp>
      <p:sp>
        <p:nvSpPr>
          <p:cNvPr id="115" name="Google Shape;115;p21"/>
          <p:cNvSpPr txBox="1"/>
          <p:nvPr>
            <p:ph idx="1" type="body"/>
          </p:nvPr>
        </p:nvSpPr>
        <p:spPr>
          <a:xfrm>
            <a:off x="305275" y="902550"/>
            <a:ext cx="3146100" cy="323100"/>
          </a:xfrm>
          <a:prstGeom prst="rect">
            <a:avLst/>
          </a:prstGeom>
        </p:spPr>
        <p:txBody>
          <a:bodyPr anchorCtr="0" anchor="t" bIns="0" lIns="0" spcFirstLastPara="1" rIns="0" wrap="square" tIns="0">
            <a:spAutoFit/>
          </a:bodyPr>
          <a:lstStyle/>
          <a:p>
            <a:pPr indent="0" lvl="0" marL="12700" rtl="0" algn="l">
              <a:lnSpc>
                <a:spcPct val="100000"/>
              </a:lnSpc>
              <a:spcBef>
                <a:spcPts val="0"/>
              </a:spcBef>
              <a:spcAft>
                <a:spcPts val="0"/>
              </a:spcAft>
              <a:buClr>
                <a:schemeClr val="dk1"/>
              </a:buClr>
              <a:buFont typeface="Arial"/>
              <a:buNone/>
            </a:pPr>
            <a:r>
              <a:rPr b="1" lang="fr" sz="2100">
                <a:solidFill>
                  <a:schemeClr val="dk2"/>
                </a:solidFill>
              </a:rPr>
              <a:t>What is the problem?</a:t>
            </a:r>
            <a:endParaRPr b="1"/>
          </a:p>
        </p:txBody>
      </p:sp>
      <p:sp>
        <p:nvSpPr>
          <p:cNvPr id="116" name="Google Shape;116;p21"/>
          <p:cNvSpPr txBox="1"/>
          <p:nvPr/>
        </p:nvSpPr>
        <p:spPr>
          <a:xfrm>
            <a:off x="305275" y="1463550"/>
            <a:ext cx="81438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000"/>
              <a:t>Ayiti Analytics</a:t>
            </a:r>
            <a:r>
              <a:rPr lang="fr" sz="2000"/>
              <a:t> plan and organize every year a </a:t>
            </a:r>
            <a:r>
              <a:rPr lang="fr" sz="2000"/>
              <a:t>bootcamp</a:t>
            </a:r>
            <a:r>
              <a:rPr lang="fr" sz="2000"/>
              <a:t> and he want he want to know </a:t>
            </a:r>
            <a:r>
              <a:rPr b="1" lang="fr" sz="2000"/>
              <a:t>which</a:t>
            </a:r>
            <a:r>
              <a:rPr b="1" lang="fr" sz="2000"/>
              <a:t>  three communes in Haiti is most susceptible to receive its training center.</a:t>
            </a:r>
            <a:endParaRPr b="1" sz="2000"/>
          </a:p>
          <a:p>
            <a:pPr indent="0" lvl="0" marL="0" rtl="0" algn="l">
              <a:spcBef>
                <a:spcPts val="0"/>
              </a:spcBef>
              <a:spcAft>
                <a:spcPts val="0"/>
              </a:spcAft>
              <a:buNone/>
            </a:pPr>
            <a:r>
              <a:rPr lang="fr" sz="2000"/>
              <a:t>Ayiti Analytics ask too some specific questions related to her major problem like :</a:t>
            </a:r>
            <a:endParaRPr sz="2000"/>
          </a:p>
          <a:p>
            <a:pPr indent="0" lvl="0" marL="0" rtl="0" algn="l">
              <a:spcBef>
                <a:spcPts val="0"/>
              </a:spcBef>
              <a:spcAft>
                <a:spcPts val="0"/>
              </a:spcAft>
              <a:buNone/>
            </a:pPr>
            <a:r>
              <a:rPr lang="fr" sz="2000"/>
              <a:t>-How many week the period application must  be extend if we want 60 selected applicants by commune. </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261175" y="1200010"/>
            <a:ext cx="6636300" cy="11082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122" name="Google Shape;122;p22"/>
          <p:cNvSpPr txBox="1"/>
          <p:nvPr/>
        </p:nvSpPr>
        <p:spPr>
          <a:xfrm>
            <a:off x="261175" y="135350"/>
            <a:ext cx="8234100" cy="585000"/>
          </a:xfrm>
          <a:prstGeom prst="rect">
            <a:avLst/>
          </a:prstGeom>
          <a:noFill/>
          <a:ln>
            <a:noFill/>
          </a:ln>
        </p:spPr>
        <p:txBody>
          <a:bodyPr anchorCtr="0" anchor="t" bIns="91425" lIns="91425" spcFirstLastPara="1" rIns="91425" wrap="square" tIns="91425">
            <a:spAutoFit/>
          </a:bodyPr>
          <a:lstStyle/>
          <a:p>
            <a:pPr indent="0" lvl="0" marL="12700" rtl="0" algn="l">
              <a:spcBef>
                <a:spcPts val="0"/>
              </a:spcBef>
              <a:spcAft>
                <a:spcPts val="0"/>
              </a:spcAft>
              <a:buClr>
                <a:schemeClr val="dk1"/>
              </a:buClr>
              <a:buFont typeface="Arial"/>
              <a:buNone/>
            </a:pPr>
            <a:r>
              <a:rPr b="1" lang="fr" sz="2600">
                <a:solidFill>
                  <a:srgbClr val="1A1A1A"/>
                </a:solidFill>
              </a:rPr>
              <a:t>Systems Analysis</a:t>
            </a:r>
            <a:endParaRPr/>
          </a:p>
        </p:txBody>
      </p:sp>
      <p:sp>
        <p:nvSpPr>
          <p:cNvPr id="123" name="Google Shape;123;p22"/>
          <p:cNvSpPr txBox="1"/>
          <p:nvPr/>
        </p:nvSpPr>
        <p:spPr>
          <a:xfrm>
            <a:off x="261175" y="720350"/>
            <a:ext cx="4134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800"/>
              <a:t>W</a:t>
            </a:r>
            <a:r>
              <a:rPr b="1" lang="fr" sz="1800"/>
              <a:t>hat is the environnement you are working in?</a:t>
            </a:r>
            <a:endParaRPr b="1" sz="1800"/>
          </a:p>
        </p:txBody>
      </p:sp>
      <p:sp>
        <p:nvSpPr>
          <p:cNvPr id="124" name="Google Shape;124;p22"/>
          <p:cNvSpPr txBox="1"/>
          <p:nvPr/>
        </p:nvSpPr>
        <p:spPr>
          <a:xfrm>
            <a:off x="261175" y="1828950"/>
            <a:ext cx="82341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100">
                <a:solidFill>
                  <a:srgbClr val="202124"/>
                </a:solidFill>
                <a:highlight>
                  <a:srgbClr val="F8F9FA"/>
                </a:highlight>
              </a:rPr>
              <a:t>Haiti is a special country, with an unstable policy where a majority of people do not have reliable access to electricity or the internet.</a:t>
            </a:r>
            <a:endParaRPr sz="2100">
              <a:solidFill>
                <a:srgbClr val="202124"/>
              </a:solidFill>
              <a:highlight>
                <a:srgbClr val="F8F9FA"/>
              </a:highlight>
            </a:endParaRPr>
          </a:p>
          <a:p>
            <a:pPr indent="0" lvl="0" marL="0" marR="38100" rtl="0" algn="l">
              <a:lnSpc>
                <a:spcPct val="128571"/>
              </a:lnSpc>
              <a:spcBef>
                <a:spcPts val="0"/>
              </a:spcBef>
              <a:spcAft>
                <a:spcPts val="0"/>
              </a:spcAft>
              <a:buNone/>
            </a:pPr>
            <a:r>
              <a:rPr lang="fr" sz="2100">
                <a:solidFill>
                  <a:srgbClr val="202124"/>
                </a:solidFill>
                <a:highlight>
                  <a:srgbClr val="F8F9FA"/>
                </a:highlight>
              </a:rPr>
              <a:t>investments are scarce, the majority of the population is young.</a:t>
            </a:r>
            <a:endParaRPr sz="2100">
              <a:solidFill>
                <a:srgbClr val="202124"/>
              </a:solidFill>
              <a:highlight>
                <a:srgbClr val="F8F9FA"/>
              </a:highlight>
            </a:endParaRPr>
          </a:p>
          <a:p>
            <a:pPr indent="0" lvl="0" marL="0" marR="38100" rtl="0" algn="l">
              <a:lnSpc>
                <a:spcPct val="128571"/>
              </a:lnSpc>
              <a:spcBef>
                <a:spcPts val="0"/>
              </a:spcBef>
              <a:spcAft>
                <a:spcPts val="0"/>
              </a:spcAft>
              <a:buNone/>
            </a:pPr>
            <a:r>
              <a:rPr lang="fr" sz="2100">
                <a:solidFill>
                  <a:srgbClr val="202124"/>
                </a:solidFill>
                <a:highlight>
                  <a:srgbClr val="F8F9FA"/>
                </a:highlight>
              </a:rPr>
              <a:t>Regularly we have kidnapping gap.</a:t>
            </a:r>
            <a:endParaRPr sz="2100">
              <a:solidFill>
                <a:srgbClr val="202124"/>
              </a:solidFill>
              <a:highlight>
                <a:srgbClr val="F8F9FA"/>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1253775" y="929310"/>
            <a:ext cx="6636300" cy="5541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130" name="Google Shape;130;p23"/>
          <p:cNvSpPr txBox="1"/>
          <p:nvPr>
            <p:ph idx="1" type="body"/>
          </p:nvPr>
        </p:nvSpPr>
        <p:spPr>
          <a:xfrm>
            <a:off x="195275" y="749000"/>
            <a:ext cx="9046200" cy="914700"/>
          </a:xfrm>
          <a:prstGeom prst="rect">
            <a:avLst/>
          </a:prstGeom>
        </p:spPr>
        <p:txBody>
          <a:bodyPr anchorCtr="0" anchor="t" bIns="0" lIns="0" spcFirstLastPara="1" rIns="0" wrap="square" tIns="0">
            <a:spAutoFit/>
          </a:bodyPr>
          <a:lstStyle/>
          <a:p>
            <a:pPr indent="0" lvl="0" marL="12700" marR="2281555" rtl="0" algn="l">
              <a:lnSpc>
                <a:spcPct val="216299"/>
              </a:lnSpc>
              <a:spcBef>
                <a:spcPts val="0"/>
              </a:spcBef>
              <a:spcAft>
                <a:spcPts val="0"/>
              </a:spcAft>
              <a:buClr>
                <a:schemeClr val="dk1"/>
              </a:buClr>
              <a:buFont typeface="Arial"/>
              <a:buNone/>
            </a:pPr>
            <a:r>
              <a:rPr b="1" lang="fr" sz="2100">
                <a:solidFill>
                  <a:schemeClr val="dk2"/>
                </a:solidFill>
              </a:rPr>
              <a:t>Who are the relevant stakeholders?</a:t>
            </a:r>
            <a:endParaRPr b="1" sz="2100"/>
          </a:p>
          <a:p>
            <a:pPr indent="0" lvl="0" marL="0" rtl="0" algn="l">
              <a:spcBef>
                <a:spcPts val="0"/>
              </a:spcBef>
              <a:spcAft>
                <a:spcPts val="1200"/>
              </a:spcAft>
              <a:buNone/>
            </a:pPr>
            <a:r>
              <a:t/>
            </a:r>
            <a:endParaRPr/>
          </a:p>
        </p:txBody>
      </p:sp>
      <p:sp>
        <p:nvSpPr>
          <p:cNvPr id="131" name="Google Shape;131;p23"/>
          <p:cNvSpPr txBox="1"/>
          <p:nvPr/>
        </p:nvSpPr>
        <p:spPr>
          <a:xfrm>
            <a:off x="0" y="0"/>
            <a:ext cx="3180900" cy="585000"/>
          </a:xfrm>
          <a:prstGeom prst="rect">
            <a:avLst/>
          </a:prstGeom>
          <a:noFill/>
          <a:ln>
            <a:noFill/>
          </a:ln>
        </p:spPr>
        <p:txBody>
          <a:bodyPr anchorCtr="0" anchor="t" bIns="91425" lIns="91425" spcFirstLastPara="1" rIns="91425" wrap="square" tIns="91425">
            <a:spAutoFit/>
          </a:bodyPr>
          <a:lstStyle/>
          <a:p>
            <a:pPr indent="0" lvl="0" marL="12700" rtl="0" algn="l">
              <a:spcBef>
                <a:spcPts val="0"/>
              </a:spcBef>
              <a:spcAft>
                <a:spcPts val="0"/>
              </a:spcAft>
              <a:buNone/>
            </a:pPr>
            <a:r>
              <a:rPr b="1" lang="fr" sz="2600">
                <a:solidFill>
                  <a:srgbClr val="1A1A1A"/>
                </a:solidFill>
              </a:rPr>
              <a:t>Systems Analysis</a:t>
            </a:r>
            <a:endParaRPr/>
          </a:p>
        </p:txBody>
      </p:sp>
      <p:sp>
        <p:nvSpPr>
          <p:cNvPr id="132" name="Google Shape;132;p23"/>
          <p:cNvSpPr txBox="1"/>
          <p:nvPr/>
        </p:nvSpPr>
        <p:spPr>
          <a:xfrm>
            <a:off x="195275" y="1245525"/>
            <a:ext cx="80289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800"/>
              <a:t>AyitiAnalytics:</a:t>
            </a:r>
            <a:endParaRPr sz="1800"/>
          </a:p>
          <a:p>
            <a:pPr indent="0" lvl="0" marL="0" rtl="0" algn="l">
              <a:spcBef>
                <a:spcPts val="0"/>
              </a:spcBef>
              <a:spcAft>
                <a:spcPts val="0"/>
              </a:spcAft>
              <a:buNone/>
            </a:pPr>
            <a:r>
              <a:rPr lang="fr" sz="1800"/>
              <a:t>Ayiti Analytics is the first stakeholder because its him who want organize yearly a bootcamp.</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fr" sz="1800"/>
              <a:t>Participants:</a:t>
            </a:r>
            <a:endParaRPr sz="1800"/>
          </a:p>
          <a:p>
            <a:pPr indent="0" lvl="0" marL="0" rtl="0" algn="l">
              <a:spcBef>
                <a:spcPts val="0"/>
              </a:spcBef>
              <a:spcAft>
                <a:spcPts val="0"/>
              </a:spcAft>
              <a:buNone/>
            </a:pPr>
            <a:r>
              <a:rPr lang="fr" sz="1800"/>
              <a:t>The applicants are also concerned by this project because they will take 4 months to learn new technichs and skills.And depend of  the geographic position of the labs training , it’s can be accessible or not for them.</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fr" sz="1800"/>
              <a:t>Sponsors:</a:t>
            </a:r>
            <a:endParaRPr sz="1800"/>
          </a:p>
          <a:p>
            <a:pPr indent="0" lvl="0" marL="0" rtl="0" algn="l">
              <a:spcBef>
                <a:spcPts val="0"/>
              </a:spcBef>
              <a:spcAft>
                <a:spcPts val="0"/>
              </a:spcAft>
              <a:buNone/>
            </a:pPr>
            <a:r>
              <a:rPr lang="fr" sz="1800"/>
              <a:t>AyitiAnalytics can’t do alone this project and for that it want support . The sponsor will be interested to know where the training center will be implant because some commune are not safe and have not the relevant infrastructure.</a:t>
            </a:r>
            <a:r>
              <a:rPr lang="fr"/>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1253775" y="929310"/>
            <a:ext cx="6636300" cy="5541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138" name="Google Shape;138;p24"/>
          <p:cNvSpPr txBox="1"/>
          <p:nvPr>
            <p:ph idx="1" type="body"/>
          </p:nvPr>
        </p:nvSpPr>
        <p:spPr>
          <a:xfrm>
            <a:off x="225606" y="706108"/>
            <a:ext cx="7450500" cy="646500"/>
          </a:xfrm>
          <a:prstGeom prst="rect">
            <a:avLst/>
          </a:prstGeom>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Font typeface="Arial"/>
              <a:buNone/>
            </a:pPr>
            <a:r>
              <a:rPr b="1" lang="fr" sz="2100">
                <a:solidFill>
                  <a:schemeClr val="dk2"/>
                </a:solidFill>
              </a:rPr>
              <a:t>What is a way we can measure success or performance in this environment?</a:t>
            </a:r>
            <a:endParaRPr b="1"/>
          </a:p>
        </p:txBody>
      </p:sp>
      <p:sp>
        <p:nvSpPr>
          <p:cNvPr id="139" name="Google Shape;139;p24"/>
          <p:cNvSpPr txBox="1"/>
          <p:nvPr/>
        </p:nvSpPr>
        <p:spPr>
          <a:xfrm>
            <a:off x="90250" y="121100"/>
            <a:ext cx="7450500" cy="585000"/>
          </a:xfrm>
          <a:prstGeom prst="rect">
            <a:avLst/>
          </a:prstGeom>
          <a:noFill/>
          <a:ln>
            <a:noFill/>
          </a:ln>
        </p:spPr>
        <p:txBody>
          <a:bodyPr anchorCtr="0" anchor="t" bIns="91425" lIns="91425" spcFirstLastPara="1" rIns="91425" wrap="square" tIns="91425">
            <a:spAutoFit/>
          </a:bodyPr>
          <a:lstStyle/>
          <a:p>
            <a:pPr indent="0" lvl="0" marL="12700" rtl="0" algn="l">
              <a:spcBef>
                <a:spcPts val="0"/>
              </a:spcBef>
              <a:spcAft>
                <a:spcPts val="0"/>
              </a:spcAft>
              <a:buNone/>
            </a:pPr>
            <a:r>
              <a:rPr b="1" lang="fr" sz="2600">
                <a:solidFill>
                  <a:srgbClr val="1A1A1A"/>
                </a:solidFill>
              </a:rPr>
              <a:t>Systems Analysis</a:t>
            </a:r>
            <a:endParaRPr/>
          </a:p>
        </p:txBody>
      </p:sp>
      <p:sp>
        <p:nvSpPr>
          <p:cNvPr id="140" name="Google Shape;140;p24"/>
          <p:cNvSpPr txBox="1"/>
          <p:nvPr/>
        </p:nvSpPr>
        <p:spPr>
          <a:xfrm>
            <a:off x="230000" y="1609950"/>
            <a:ext cx="83424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200"/>
              <a:t>In Haiti and for this special project , AyitiAnalytics can measure success by the ratio of applicants who are successfully completed the bootcamp program.</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rPr lang="fr" sz="2200"/>
              <a:t>To be successfully completed this bootcamp you must have 80/100 after your Capstone Project and received a good evaluation for your internship.</a:t>
            </a:r>
            <a:endParaRPr sz="22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