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8" r:id="rId8"/>
    <p:sldId id="263" r:id="rId9"/>
    <p:sldId id="267" r:id="rId10"/>
    <p:sldId id="266" r:id="rId11"/>
    <p:sldId id="264" r:id="rId12"/>
    <p:sldId id="265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65" y="-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flipH="1">
            <a:off x="-91440" y="0"/>
            <a:ext cx="3672840" cy="5151638"/>
            <a:chOff x="5492750" y="-3175"/>
            <a:chExt cx="3743325" cy="5111750"/>
          </a:xfrm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5492750" y="-3175"/>
              <a:ext cx="3743325" cy="5111750"/>
            </a:xfrm>
            <a:custGeom>
              <a:avLst/>
              <a:gdLst>
                <a:gd name="T0" fmla="*/ 75 w 1176"/>
                <a:gd name="T1" fmla="*/ 780 h 1607"/>
                <a:gd name="T2" fmla="*/ 30 w 1176"/>
                <a:gd name="T3" fmla="*/ 1607 h 1607"/>
                <a:gd name="T4" fmla="*/ 820 w 1176"/>
                <a:gd name="T5" fmla="*/ 1607 h 1607"/>
                <a:gd name="T6" fmla="*/ 1137 w 1176"/>
                <a:gd name="T7" fmla="*/ 389 h 1607"/>
                <a:gd name="T8" fmla="*/ 1137 w 1176"/>
                <a:gd name="T9" fmla="*/ 0 h 1607"/>
                <a:gd name="T10" fmla="*/ 109 w 1176"/>
                <a:gd name="T11" fmla="*/ 0 h 1607"/>
                <a:gd name="T12" fmla="*/ 75 w 1176"/>
                <a:gd name="T13" fmla="*/ 7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6" h="1607">
                  <a:moveTo>
                    <a:pt x="75" y="780"/>
                  </a:moveTo>
                  <a:cubicBezTo>
                    <a:pt x="161" y="1150"/>
                    <a:pt x="117" y="1419"/>
                    <a:pt x="30" y="1607"/>
                  </a:cubicBezTo>
                  <a:cubicBezTo>
                    <a:pt x="820" y="1607"/>
                    <a:pt x="820" y="1607"/>
                    <a:pt x="820" y="1607"/>
                  </a:cubicBezTo>
                  <a:cubicBezTo>
                    <a:pt x="1176" y="389"/>
                    <a:pt x="1137" y="389"/>
                    <a:pt x="1137" y="389"/>
                  </a:cubicBezTo>
                  <a:cubicBezTo>
                    <a:pt x="1137" y="0"/>
                    <a:pt x="1137" y="0"/>
                    <a:pt x="1137" y="0"/>
                  </a:cubicBezTo>
                  <a:cubicBezTo>
                    <a:pt x="70" y="0"/>
                    <a:pt x="109" y="0"/>
                    <a:pt x="109" y="0"/>
                  </a:cubicBezTo>
                  <a:cubicBezTo>
                    <a:pt x="39" y="195"/>
                    <a:pt x="0" y="456"/>
                    <a:pt x="75" y="7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5575300" y="-3175"/>
              <a:ext cx="3467100" cy="5111750"/>
            </a:xfrm>
            <a:custGeom>
              <a:avLst/>
              <a:gdLst>
                <a:gd name="T0" fmla="*/ 86 w 1089"/>
                <a:gd name="T1" fmla="*/ 803 h 1607"/>
                <a:gd name="T2" fmla="*/ 94 w 1089"/>
                <a:gd name="T3" fmla="*/ 1607 h 1607"/>
                <a:gd name="T4" fmla="*/ 733 w 1089"/>
                <a:gd name="T5" fmla="*/ 1607 h 1607"/>
                <a:gd name="T6" fmla="*/ 1089 w 1089"/>
                <a:gd name="T7" fmla="*/ 389 h 1607"/>
                <a:gd name="T8" fmla="*/ 1089 w 1089"/>
                <a:gd name="T9" fmla="*/ 0 h 1607"/>
                <a:gd name="T10" fmla="*/ 106 w 1089"/>
                <a:gd name="T11" fmla="*/ 0 h 1607"/>
                <a:gd name="T12" fmla="*/ 86 w 1089"/>
                <a:gd name="T13" fmla="*/ 803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607">
                  <a:moveTo>
                    <a:pt x="86" y="803"/>
                  </a:moveTo>
                  <a:cubicBezTo>
                    <a:pt x="178" y="1165"/>
                    <a:pt x="157" y="1425"/>
                    <a:pt x="94" y="1607"/>
                  </a:cubicBezTo>
                  <a:cubicBezTo>
                    <a:pt x="733" y="1607"/>
                    <a:pt x="733" y="1607"/>
                    <a:pt x="733" y="1607"/>
                  </a:cubicBezTo>
                  <a:cubicBezTo>
                    <a:pt x="1089" y="389"/>
                    <a:pt x="1089" y="389"/>
                    <a:pt x="1089" y="389"/>
                  </a:cubicBezTo>
                  <a:cubicBezTo>
                    <a:pt x="1089" y="0"/>
                    <a:pt x="1089" y="0"/>
                    <a:pt x="108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7" y="198"/>
                    <a:pt x="0" y="467"/>
                    <a:pt x="86" y="8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5568950" y="-3175"/>
              <a:ext cx="3479800" cy="5111750"/>
            </a:xfrm>
            <a:custGeom>
              <a:avLst/>
              <a:gdLst>
                <a:gd name="T0" fmla="*/ 96 w 1093"/>
                <a:gd name="T1" fmla="*/ 804 h 1607"/>
                <a:gd name="T2" fmla="*/ 137 w 1093"/>
                <a:gd name="T3" fmla="*/ 1607 h 1607"/>
                <a:gd name="T4" fmla="*/ 736 w 1093"/>
                <a:gd name="T5" fmla="*/ 1607 h 1607"/>
                <a:gd name="T6" fmla="*/ 1093 w 1093"/>
                <a:gd name="T7" fmla="*/ 389 h 1607"/>
                <a:gd name="T8" fmla="*/ 1093 w 1093"/>
                <a:gd name="T9" fmla="*/ 0 h 1607"/>
                <a:gd name="T10" fmla="*/ 85 w 1093"/>
                <a:gd name="T11" fmla="*/ 0 h 1607"/>
                <a:gd name="T12" fmla="*/ 96 w 1093"/>
                <a:gd name="T13" fmla="*/ 804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3" h="1607">
                  <a:moveTo>
                    <a:pt x="96" y="804"/>
                  </a:moveTo>
                  <a:cubicBezTo>
                    <a:pt x="199" y="1164"/>
                    <a:pt x="190" y="1423"/>
                    <a:pt x="137" y="1607"/>
                  </a:cubicBezTo>
                  <a:cubicBezTo>
                    <a:pt x="736" y="1607"/>
                    <a:pt x="736" y="1607"/>
                    <a:pt x="736" y="1607"/>
                  </a:cubicBezTo>
                  <a:cubicBezTo>
                    <a:pt x="1093" y="389"/>
                    <a:pt x="1093" y="389"/>
                    <a:pt x="1093" y="389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25" y="199"/>
                    <a:pt x="0" y="469"/>
                    <a:pt x="96" y="8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5670550" y="0"/>
              <a:ext cx="3473450" cy="5108575"/>
            </a:xfrm>
            <a:custGeom>
              <a:avLst/>
              <a:gdLst>
                <a:gd name="T0" fmla="*/ 114 w 1091"/>
                <a:gd name="T1" fmla="*/ 865 h 1606"/>
                <a:gd name="T2" fmla="*/ 185 w 1091"/>
                <a:gd name="T3" fmla="*/ 1606 h 1606"/>
                <a:gd name="T4" fmla="*/ 1091 w 1091"/>
                <a:gd name="T5" fmla="*/ 1606 h 1606"/>
                <a:gd name="T6" fmla="*/ 1091 w 1091"/>
                <a:gd name="T7" fmla="*/ 0 h 1606"/>
                <a:gd name="T8" fmla="*/ 75 w 1091"/>
                <a:gd name="T9" fmla="*/ 0 h 1606"/>
                <a:gd name="T10" fmla="*/ 114 w 1091"/>
                <a:gd name="T11" fmla="*/ 865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1606">
                  <a:moveTo>
                    <a:pt x="114" y="865"/>
                  </a:moveTo>
                  <a:cubicBezTo>
                    <a:pt x="208" y="1188"/>
                    <a:pt x="216" y="1429"/>
                    <a:pt x="185" y="1606"/>
                  </a:cubicBezTo>
                  <a:cubicBezTo>
                    <a:pt x="1091" y="1606"/>
                    <a:pt x="1091" y="1606"/>
                    <a:pt x="1091" y="1606"/>
                  </a:cubicBezTo>
                  <a:cubicBezTo>
                    <a:pt x="1091" y="0"/>
                    <a:pt x="1091" y="0"/>
                    <a:pt x="1091" y="0"/>
                  </a:cubicBezTo>
                  <a:cubicBezTo>
                    <a:pt x="172" y="0"/>
                    <a:pt x="62" y="0"/>
                    <a:pt x="75" y="0"/>
                  </a:cubicBezTo>
                  <a:cubicBezTo>
                    <a:pt x="16" y="202"/>
                    <a:pt x="0" y="476"/>
                    <a:pt x="114" y="8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28580"/>
            <a:ext cx="4800600" cy="76697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571750"/>
            <a:ext cx="3953435" cy="914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72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51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06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48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6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5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73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12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14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3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52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 flipH="1">
            <a:off x="0" y="3"/>
            <a:ext cx="9144000" cy="1598756"/>
            <a:chOff x="685800" y="-3276600"/>
            <a:chExt cx="7842250" cy="175895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85800" y="-3276600"/>
              <a:ext cx="7842250" cy="1758950"/>
            </a:xfrm>
            <a:custGeom>
              <a:avLst/>
              <a:gdLst>
                <a:gd name="T0" fmla="*/ 0 w 2464"/>
                <a:gd name="T1" fmla="*/ 422 h 551"/>
                <a:gd name="T2" fmla="*/ 1008 w 2464"/>
                <a:gd name="T3" fmla="*/ 432 h 551"/>
                <a:gd name="T4" fmla="*/ 2464 w 2464"/>
                <a:gd name="T5" fmla="*/ 551 h 551"/>
                <a:gd name="T6" fmla="*/ 2464 w 2464"/>
                <a:gd name="T7" fmla="*/ 0 h 551"/>
                <a:gd name="T8" fmla="*/ 0 w 2464"/>
                <a:gd name="T9" fmla="*/ 0 h 551"/>
                <a:gd name="T10" fmla="*/ 0 w 2464"/>
                <a:gd name="T11" fmla="*/ 42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551">
                  <a:moveTo>
                    <a:pt x="0" y="422"/>
                  </a:moveTo>
                  <a:cubicBezTo>
                    <a:pt x="258" y="452"/>
                    <a:pt x="595" y="467"/>
                    <a:pt x="1008" y="432"/>
                  </a:cubicBezTo>
                  <a:cubicBezTo>
                    <a:pt x="1834" y="363"/>
                    <a:pt x="2265" y="466"/>
                    <a:pt x="2464" y="551"/>
                  </a:cubicBezTo>
                  <a:cubicBezTo>
                    <a:pt x="2464" y="0"/>
                    <a:pt x="2464" y="0"/>
                    <a:pt x="24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685800" y="-3276600"/>
              <a:ext cx="7842250" cy="1455738"/>
            </a:xfrm>
            <a:custGeom>
              <a:avLst/>
              <a:gdLst>
                <a:gd name="T0" fmla="*/ 2464 w 2464"/>
                <a:gd name="T1" fmla="*/ 35 h 456"/>
                <a:gd name="T2" fmla="*/ 1760 w 2464"/>
                <a:gd name="T3" fmla="*/ 0 h 456"/>
                <a:gd name="T4" fmla="*/ 0 w 2464"/>
                <a:gd name="T5" fmla="*/ 0 h 456"/>
                <a:gd name="T6" fmla="*/ 0 w 2464"/>
                <a:gd name="T7" fmla="*/ 380 h 456"/>
                <a:gd name="T8" fmla="*/ 1039 w 2464"/>
                <a:gd name="T9" fmla="*/ 384 h 456"/>
                <a:gd name="T10" fmla="*/ 2464 w 2464"/>
                <a:gd name="T11" fmla="*/ 456 h 456"/>
                <a:gd name="T12" fmla="*/ 2464 w 2464"/>
                <a:gd name="T13" fmla="*/ 3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56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262" y="410"/>
                    <a:pt x="611" y="424"/>
                    <a:pt x="1039" y="384"/>
                  </a:cubicBezTo>
                  <a:cubicBezTo>
                    <a:pt x="1852" y="309"/>
                    <a:pt x="2260" y="386"/>
                    <a:pt x="2464" y="456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685800" y="-3276600"/>
              <a:ext cx="7842250" cy="1366838"/>
            </a:xfrm>
            <a:custGeom>
              <a:avLst/>
              <a:gdLst>
                <a:gd name="T0" fmla="*/ 2464 w 2464"/>
                <a:gd name="T1" fmla="*/ 35 h 428"/>
                <a:gd name="T2" fmla="*/ 1760 w 2464"/>
                <a:gd name="T3" fmla="*/ 0 h 428"/>
                <a:gd name="T4" fmla="*/ 0 w 2464"/>
                <a:gd name="T5" fmla="*/ 0 h 428"/>
                <a:gd name="T6" fmla="*/ 0 w 2464"/>
                <a:gd name="T7" fmla="*/ 392 h 428"/>
                <a:gd name="T8" fmla="*/ 1041 w 2464"/>
                <a:gd name="T9" fmla="*/ 381 h 428"/>
                <a:gd name="T10" fmla="*/ 2464 w 2464"/>
                <a:gd name="T11" fmla="*/ 428 h 428"/>
                <a:gd name="T12" fmla="*/ 2464 w 2464"/>
                <a:gd name="T13" fmla="*/ 3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28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264" y="417"/>
                    <a:pt x="613" y="425"/>
                    <a:pt x="1041" y="381"/>
                  </a:cubicBezTo>
                  <a:cubicBezTo>
                    <a:pt x="1841" y="298"/>
                    <a:pt x="2253" y="363"/>
                    <a:pt x="2464" y="428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85800" y="-3276600"/>
              <a:ext cx="7842250" cy="1193800"/>
            </a:xfrm>
            <a:custGeom>
              <a:avLst/>
              <a:gdLst>
                <a:gd name="T0" fmla="*/ 2464 w 2464"/>
                <a:gd name="T1" fmla="*/ 0 h 374"/>
                <a:gd name="T2" fmla="*/ 0 w 2464"/>
                <a:gd name="T3" fmla="*/ 0 h 374"/>
                <a:gd name="T4" fmla="*/ 0 w 2464"/>
                <a:gd name="T5" fmla="*/ 346 h 374"/>
                <a:gd name="T6" fmla="*/ 1124 w 2464"/>
                <a:gd name="T7" fmla="*/ 322 h 374"/>
                <a:gd name="T8" fmla="*/ 2464 w 2464"/>
                <a:gd name="T9" fmla="*/ 333 h 374"/>
                <a:gd name="T10" fmla="*/ 2464 w 2464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374">
                  <a:moveTo>
                    <a:pt x="24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68" y="371"/>
                    <a:pt x="627" y="374"/>
                    <a:pt x="1124" y="322"/>
                  </a:cubicBezTo>
                  <a:cubicBezTo>
                    <a:pt x="1842" y="246"/>
                    <a:pt x="2245" y="283"/>
                    <a:pt x="2464" y="333"/>
                  </a:cubicBezTo>
                  <a:lnTo>
                    <a:pt x="2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69C6A866-0A23-491F-85A5-D120BEBA0BC2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04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Microsoft Sans Serif" pitchFamily="34" charset="0"/>
          <a:ea typeface="+mj-ea"/>
          <a:cs typeface="Microsoft Sans Serif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9550"/>
            <a:ext cx="2971800" cy="1752600"/>
          </a:xfrm>
        </p:spPr>
        <p:txBody>
          <a:bodyPr>
            <a:noAutofit/>
          </a:bodyPr>
          <a:lstStyle/>
          <a:p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Formiranje matrice impedansi kod dvosistemskih dalekovodnih stubova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28950"/>
            <a:ext cx="4191000" cy="1905000"/>
          </a:xfrm>
        </p:spPr>
        <p:txBody>
          <a:bodyPr>
            <a:normAutofit fontScale="92500" lnSpcReduction="10000"/>
          </a:bodyPr>
          <a:lstStyle/>
          <a:p>
            <a:r>
              <a:rPr lang="bs-Latn-BA" sz="1600" dirty="0" smtClean="0">
                <a:latin typeface="Times New Roman" pitchFamily="18" charset="0"/>
                <a:cs typeface="Times New Roman" pitchFamily="18" charset="0"/>
              </a:rPr>
              <a:t>Grupa 12:</a:t>
            </a:r>
          </a:p>
          <a:p>
            <a:r>
              <a:rPr lang="bs-Latn-BA" sz="1600" dirty="0" smtClean="0">
                <a:latin typeface="Times New Roman" pitchFamily="18" charset="0"/>
                <a:cs typeface="Times New Roman" pitchFamily="18" charset="0"/>
              </a:rPr>
              <a:t>Lamija Mujezinović</a:t>
            </a:r>
          </a:p>
          <a:p>
            <a:r>
              <a:rPr lang="bs-Latn-BA" sz="1600" dirty="0" smtClean="0">
                <a:latin typeface="Times New Roman" pitchFamily="18" charset="0"/>
                <a:cs typeface="Times New Roman" pitchFamily="18" charset="0"/>
              </a:rPr>
              <a:t>Rijad Zolj</a:t>
            </a:r>
          </a:p>
          <a:p>
            <a:r>
              <a:rPr lang="bs-Latn-BA" sz="1600" dirty="0" smtClean="0">
                <a:latin typeface="Times New Roman" pitchFamily="18" charset="0"/>
                <a:cs typeface="Times New Roman" pitchFamily="18" charset="0"/>
              </a:rPr>
              <a:t>Ensar Hasanbegović</a:t>
            </a:r>
          </a:p>
          <a:p>
            <a:r>
              <a:rPr lang="bs-Latn-BA" sz="1600" dirty="0" smtClean="0">
                <a:latin typeface="Times New Roman" pitchFamily="18" charset="0"/>
                <a:cs typeface="Times New Roman" pitchFamily="18" charset="0"/>
              </a:rPr>
              <a:t>Hanan Hercegovac</a:t>
            </a:r>
          </a:p>
          <a:p>
            <a:r>
              <a:rPr lang="bs-Latn-BA" sz="1600" dirty="0" smtClean="0">
                <a:latin typeface="Times New Roman" pitchFamily="18" charset="0"/>
                <a:cs typeface="Times New Roman" pitchFamily="18" charset="0"/>
              </a:rPr>
              <a:t>Haris Čapelj</a:t>
            </a:r>
          </a:p>
          <a:p>
            <a:r>
              <a:rPr lang="bs-Latn-BA" sz="1600" dirty="0" smtClean="0">
                <a:latin typeface="Times New Roman" pitchFamily="18" charset="0"/>
                <a:cs typeface="Times New Roman" pitchFamily="18" charset="0"/>
              </a:rPr>
              <a:t>Benjamin Arslanagić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13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MATEMATIČKI MODEL FORMIRANJA MATRICA IMPEDANSI I ADMITANSI DVOSISTEMSKIH VODOVA</a:t>
            </a:r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/>
          </a:bodyPr>
          <a:lstStyle/>
          <a:p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Konačno, matrica serijskih impedansi [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] se dobija popunjavanjem sljedećim koeficijentima:</a:t>
            </a:r>
          </a:p>
          <a:p>
            <a:pPr>
              <a:buNone/>
            </a:pPr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2471738"/>
          <a:ext cx="914400" cy="198437"/>
        </p:xfrm>
        <a:graphic>
          <a:graphicData uri="http://schemas.openxmlformats.org/presentationml/2006/ole">
            <p:oleObj spid="_x0000_s20482" name="Equation" r:id="rId3" imgW="914400" imgH="1987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4600" y="2190750"/>
          <a:ext cx="4235450" cy="1104900"/>
        </p:xfrm>
        <a:graphic>
          <a:graphicData uri="http://schemas.openxmlformats.org/presentationml/2006/ole">
            <p:oleObj spid="_x0000_s20483" name="Equation" r:id="rId4" imgW="2044440" imgH="533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PRIMJER</a:t>
            </a:r>
            <a:endParaRPr lang="bs-Latn-B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Autofit/>
          </a:bodyPr>
          <a:lstStyle/>
          <a:p>
            <a:pPr algn="just"/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Primjer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Upotrebom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prethodno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određenih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matematičkih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modela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bs-Latn-BA" sz="2000" dirty="0" smtClean="0">
                <a:latin typeface="Times New Roman" pitchFamily="18" charset="0"/>
                <a:cs typeface="Times New Roman" pitchFamily="18" charset="0"/>
              </a:rPr>
              <a:t> odgovarajućeg MATLAB koda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potrebno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odrediti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matricu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serijskih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impedansi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dvosistemski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rešetkasti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stub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s-Latn-BA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lici</a:t>
            </a:r>
            <a:r>
              <a:rPr lang="bs-Latn-BA" sz="2000" dirty="0" smtClean="0">
                <a:latin typeface="Times New Roman" pitchFamily="18" charset="0"/>
                <a:cs typeface="Times New Roman" pitchFamily="18" charset="0"/>
              </a:rPr>
              <a:t> ispod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kojeg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prisutan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horizontalan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raspored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vodiča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uzimajući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obzir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uticaj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zemlje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Proračun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vršiti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sistemu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faznih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vrijednosti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eliminisati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uticaj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gromobranskog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užeta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bs-Latn-BA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s-Latn-BA" sz="2800" dirty="0" smtClean="0"/>
          </a:p>
        </p:txBody>
      </p:sp>
      <p:pic>
        <p:nvPicPr>
          <p:cNvPr id="5" name="Picture 4" descr="15724127_934282526671382_1211016981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3028950"/>
            <a:ext cx="1349979" cy="1773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PRIMJER</a:t>
            </a:r>
            <a:endParaRPr lang="bs-Latn-B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Podaci:</a:t>
            </a:r>
          </a:p>
          <a:p>
            <a:pPr algn="just">
              <a:buNone/>
            </a:pP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20[m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2[m];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4[m]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6[m]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-2[m];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-4[m]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-6[m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s-Latn-BA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25[m];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0[m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bs-Latn-BA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7.45[mm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3.5[mm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bs-Latn-BA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s-Latn-BA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3[m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2[m];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bs-Latn-BA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DC1,2,3,4,5,6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0.2304[Ω/km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bs-Latn-BA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DC7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0.744 [Ω/km];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bs-Latn-BA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4π*10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1.257*10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[H/km]</a:t>
            </a:r>
            <a:endParaRPr lang="bs-Latn-BA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ZAKLJUČAK</a:t>
            </a:r>
            <a:endParaRPr lang="bs-Latn-B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/>
          </a:bodyPr>
          <a:lstStyle/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Dvosistemski dalekovodi su vrlo bitan dio EE sistema.</a:t>
            </a: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Analitički metod rješavanja predstavlja mukotrpnu analizu problema, ali matrični metod i kompleksni račun uproštavaju matematički model. </a:t>
            </a: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Također, matrični metod omogućava poprilično jednostavno programiranje odgovarajućeg koda u MATLAB-u. </a:t>
            </a:r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UVOD</a:t>
            </a:r>
            <a:endParaRPr lang="bs-Latn-B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Projekat je podijeljen na četiri dijela:</a:t>
            </a: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Uvod u teoriju elektroenergetskih vodova,</a:t>
            </a: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Matematički model formiranja matrica impedansi i admitansi za dvosistemske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dalekovodove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Upotreba matematičkog modela i odgovarajućeg MATLAB koda na odgovarajućem primjeru,</a:t>
            </a: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Zaključak.</a:t>
            </a:r>
          </a:p>
          <a:p>
            <a:pPr>
              <a:buNone/>
            </a:pP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UVOD U TEORIJU EE VODOVA</a:t>
            </a:r>
            <a:endParaRPr lang="bs-Latn-B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marL="514350" indent="-514350" algn="just"/>
            <a:r>
              <a:rPr lang="bs-Latn-BA" sz="4000" dirty="0" smtClean="0">
                <a:latin typeface="Times New Roman" pitchFamily="18" charset="0"/>
                <a:cs typeface="Times New Roman" pitchFamily="18" charset="0"/>
              </a:rPr>
              <a:t>Skup svih dijelova koji služe za prenos i razvod električne energije.</a:t>
            </a:r>
          </a:p>
          <a:p>
            <a:pPr marL="514350" indent="-514350" algn="just"/>
            <a:r>
              <a:rPr lang="bs-Latn-BA" sz="4000" dirty="0" smtClean="0">
                <a:latin typeface="Times New Roman" pitchFamily="18" charset="0"/>
                <a:cs typeface="Times New Roman" pitchFamily="18" charset="0"/>
              </a:rPr>
              <a:t>Najdominantniji način da se poveže elektroenergetski sistem i prenese električna energija.</a:t>
            </a:r>
          </a:p>
          <a:p>
            <a:pPr marL="514350" indent="-514350" algn="just"/>
            <a:r>
              <a:rPr lang="bs-Latn-BA" sz="4000" dirty="0" smtClean="0">
                <a:latin typeface="Times New Roman" pitchFamily="18" charset="0"/>
                <a:cs typeface="Times New Roman" pitchFamily="18" charset="0"/>
              </a:rPr>
              <a:t>Dvosistemski dalekovodovi omogućavaju prenos električne energije dva sistema putem jednog dalekovoda.</a:t>
            </a:r>
          </a:p>
          <a:p>
            <a:pPr marL="514350" indent="-514350" algn="just"/>
            <a:r>
              <a:rPr lang="bs-Latn-BA" sz="4000" dirty="0" smtClean="0">
                <a:latin typeface="Times New Roman" pitchFamily="18" charset="0"/>
                <a:cs typeface="Times New Roman" pitchFamily="18" charset="0"/>
              </a:rPr>
              <a:t>Obično imaju šest vodiča koje koriste tri faze oba sistema, te jedan ili dva gromobranska užeta koji štite dalekovod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/>
            <a:endParaRPr lang="bs-Latn-B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UVOD U TEORIJU EE VODOVA</a:t>
            </a:r>
            <a:endParaRPr lang="bs-Latn-B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/>
          </a:bodyPr>
          <a:lstStyle/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Tipične siluete dvosistemskih dalekovoda su: horizontalni raspored vodiča, dvostruka jela, Dunav i bačva.</a:t>
            </a:r>
          </a:p>
          <a:p>
            <a:pPr algn="just">
              <a:buNone/>
            </a:pPr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lika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2343150"/>
            <a:ext cx="3952875" cy="2341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>UVOD U TEORIJU EE VODOVA</a:t>
            </a:r>
            <a:endParaRPr lang="bs-Latn-B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/>
          </a:bodyPr>
          <a:lstStyle/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Za sistem od N provodnika visokonaponskog voda definiše se matrica serijskih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impedansi [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Z]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i matrica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admitansi 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[Y]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N-tog reda:</a:t>
            </a:r>
          </a:p>
          <a:p>
            <a:pPr>
              <a:buNone/>
            </a:pP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47800" y="2647950"/>
          <a:ext cx="3276600" cy="1860785"/>
        </p:xfrm>
        <a:graphic>
          <a:graphicData uri="http://schemas.openxmlformats.org/presentationml/2006/ole">
            <p:oleObj spid="_x0000_s1027" name="Equation" r:id="rId3" imgW="2057400" imgH="11682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27713" y="3333750"/>
          <a:ext cx="1223962" cy="449263"/>
        </p:xfrm>
        <a:graphic>
          <a:graphicData uri="http://schemas.openxmlformats.org/presentationml/2006/ole">
            <p:oleObj spid="_x0000_s1028" name="Equation" r:id="rId4" imgW="761760" imgH="27936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33337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;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MATEMATIČKI MODEL FORMIRANJA MATRICA IMPEDANSI I ADMITANSI DVOSISTEMSKIH VODOVA</a:t>
            </a:r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581400"/>
          </a:xfrm>
        </p:spPr>
        <p:txBody>
          <a:bodyPr>
            <a:normAutofit/>
          </a:bodyPr>
          <a:lstStyle/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Koristeći osnovne zakone elektrotehnike, moguće je odrediti parametre dvosistemskih vodova – vlastite i međusobne induktivnosti i otpornosti voda od kojih dobijamo članove matrice serijskih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impedansi 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[Z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], uzimajući u obzir uticaj zemlje.</a:t>
            </a: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Veoma bitan faktor u proračunu parametara dvosistemskog voda čine geometrijske veličine i odabir pogodnog Dekartovog koordinatnog sistema.</a:t>
            </a: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2471738"/>
          <a:ext cx="914400" cy="198437"/>
        </p:xfrm>
        <a:graphic>
          <a:graphicData uri="http://schemas.openxmlformats.org/presentationml/2006/ole">
            <p:oleObj spid="_x0000_s18434" name="Equation" r:id="rId3" imgW="914400" imgH="19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bs-Latn-BA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bs-Latn-BA" sz="2800" dirty="0" smtClean="0">
                <a:latin typeface="Times New Roman" pitchFamily="18" charset="0"/>
                <a:cs typeface="Times New Roman" pitchFamily="18" charset="0"/>
              </a:rPr>
              <a:t>MATEMATIČKI MODEL FORMIRANJA MATRICA IMPEDANSI I ADMITANSI DVOSISTEMSKIH VODOVA</a:t>
            </a:r>
            <a:r>
              <a:rPr lang="bs-Latn-BA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bs-Latn-BA" dirty="0" smtClean="0">
                <a:latin typeface="Times New Roman" pitchFamily="18" charset="0"/>
                <a:cs typeface="Times New Roman" pitchFamily="18" charset="0"/>
              </a:rPr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/>
          </a:bodyPr>
          <a:lstStyle/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Udaljenost između dva vodiča (</a:t>
            </a:r>
            <a:r>
              <a:rPr lang="bs-Latn-BA" sz="2500" b="1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bs-Latn-BA" sz="25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) računa se po sljedećoj relaciji:</a:t>
            </a:r>
          </a:p>
          <a:p>
            <a:pPr>
              <a:buNone/>
            </a:pP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Udaljenost između vodiča </a:t>
            </a:r>
            <a:r>
              <a:rPr lang="bs-Latn-BA" sz="25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i odgovarajuće Carsonove slike </a:t>
            </a:r>
            <a:r>
              <a:rPr lang="bs-Latn-BA" sz="25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računa se po sljedećoj relaciji:</a:t>
            </a:r>
          </a:p>
          <a:p>
            <a:pPr>
              <a:buNone/>
            </a:pP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048000" y="2114550"/>
          <a:ext cx="3581400" cy="726662"/>
        </p:xfrm>
        <a:graphic>
          <a:graphicData uri="http://schemas.openxmlformats.org/presentationml/2006/ole">
            <p:oleObj spid="_x0000_s21506" name="Equation" r:id="rId3" imgW="1752480" imgH="35532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971800" y="3867150"/>
          <a:ext cx="3581400" cy="706192"/>
        </p:xfrm>
        <a:graphic>
          <a:graphicData uri="http://schemas.openxmlformats.org/presentationml/2006/ole">
            <p:oleObj spid="_x0000_s21507" name="Equation" r:id="rId4" imgW="180324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MATEMATIČKI MODEL FORMIRANJA MATRICA IMPEDANSI I ADMITANSI DVOSISTEMSKIH VODOVA</a:t>
            </a:r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 lnSpcReduction="10000"/>
          </a:bodyPr>
          <a:lstStyle/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Matrica induktivnosti [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] popunjava se koeficijentima:</a:t>
            </a:r>
          </a:p>
          <a:p>
            <a:pPr algn="just">
              <a:buNone/>
            </a:pP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Matrica otpornosti [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je dijagonalna matrica popunjena odgovarajućim otpornostima pojedinačnog vodiča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Nakon provedenih proračuna potrebno je odrediti matrice Carsonovih korekcionih faktora induktivnosti [</a:t>
            </a:r>
            <a:r>
              <a:rPr lang="el-GR" sz="2500" b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] i otpornosti [</a:t>
            </a:r>
            <a:r>
              <a:rPr lang="el-GR" sz="2500" b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bs-Latn-BA" sz="25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].</a:t>
            </a:r>
            <a:endParaRPr lang="bs-Latn-BA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77963" y="1657350"/>
          <a:ext cx="2270125" cy="779463"/>
        </p:xfrm>
        <a:graphic>
          <a:graphicData uri="http://schemas.openxmlformats.org/presentationml/2006/ole">
            <p:oleObj spid="_x0000_s19460" name="Equation" r:id="rId3" imgW="1257120" imgH="431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05400" y="1581150"/>
          <a:ext cx="2133600" cy="969818"/>
        </p:xfrm>
        <a:graphic>
          <a:graphicData uri="http://schemas.openxmlformats.org/presentationml/2006/ole">
            <p:oleObj spid="_x0000_s19461" name="Equation" r:id="rId4" imgW="111744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MATEMATIČKI MODEL FORMIRANJA MATRICA IMPEDANSI I ADMITANSI DVOSISTEMSKIH VODOVA</a:t>
            </a:r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/>
          </a:bodyPr>
          <a:lstStyle/>
          <a:p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Proračun odgovarajućih matrica korekcionih faktora induktivnosti i otpornosti vrši se pomoću sume Besselovih funkcija, gdje broj članova koji se mora uzeti ovisi o frekvenciji struje koja teče kroz vodič.</a:t>
            </a:r>
          </a:p>
          <a:p>
            <a:r>
              <a:rPr lang="bs-Latn-BA" sz="2500" dirty="0" smtClean="0">
                <a:latin typeface="Times New Roman" pitchFamily="18" charset="0"/>
                <a:cs typeface="Times New Roman" pitchFamily="18" charset="0"/>
              </a:rPr>
              <a:t>Pri industrijskoj frekvenciji dovoljno je uzeti jedan ili dva člana.</a:t>
            </a:r>
          </a:p>
          <a:p>
            <a:endParaRPr lang="bs-Latn-BA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476</Words>
  <Application>Microsoft Office PowerPoint</Application>
  <PresentationFormat>On-screen Show (16:9)</PresentationFormat>
  <Paragraphs>60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MathType 6.0 Equation</vt:lpstr>
      <vt:lpstr>Formiranje matrice impedansi kod dvosistemskih dalekovodnih stubova </vt:lpstr>
      <vt:lpstr>UVOD</vt:lpstr>
      <vt:lpstr>UVOD U TEORIJU EE VODOVA</vt:lpstr>
      <vt:lpstr>UVOD U TEORIJU EE VODOVA</vt:lpstr>
      <vt:lpstr>UVOD U TEORIJU EE VODOVA</vt:lpstr>
      <vt:lpstr>MATEMATIČKI MODEL FORMIRANJA MATRICA IMPEDANSI I ADMITANSI DVOSISTEMSKIH VODOVA</vt:lpstr>
      <vt:lpstr> MATEMATIČKI MODEL FORMIRANJA MATRICA IMPEDANSI I ADMITANSI DVOSISTEMSKIH VODOVA </vt:lpstr>
      <vt:lpstr>MATEMATIČKI MODEL FORMIRANJA MATRICA IMPEDANSI I ADMITANSI DVOSISTEMSKIH VODOVA</vt:lpstr>
      <vt:lpstr>MATEMATIČKI MODEL FORMIRANJA MATRICA IMPEDANSI I ADMITANSI DVOSISTEMSKIH VODOVA</vt:lpstr>
      <vt:lpstr>MATEMATIČKI MODEL FORMIRANJA MATRICA IMPEDANSI I ADMITANSI DVOSISTEMSKIH VODOVA</vt:lpstr>
      <vt:lpstr>PRIMJER</vt:lpstr>
      <vt:lpstr>PRIMJER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Company</dc:creator>
  <cp:lastModifiedBy>Benjamin Arslanagic</cp:lastModifiedBy>
  <cp:revision>34</cp:revision>
  <dcterms:created xsi:type="dcterms:W3CDTF">2013-12-25T12:45:28Z</dcterms:created>
  <dcterms:modified xsi:type="dcterms:W3CDTF">2017-01-08T10:43:06Z</dcterms:modified>
</cp:coreProperties>
</file>