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7B97-503D-48B8-8087-435FA01F1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Upotreba AMR/AMM sistema u otkrivanju komercijalnih gubitaka električne energije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7F11B-B2A5-47FA-BC14-3BB1831D3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Završni rad 1. ciklusa studija</a:t>
            </a:r>
          </a:p>
          <a:p>
            <a:endParaRPr lang="bs-Latn-BA" dirty="0"/>
          </a:p>
          <a:p>
            <a:pPr algn="r"/>
            <a:r>
              <a:rPr lang="bs-Latn-BA" dirty="0"/>
              <a:t>Haris </a:t>
            </a:r>
            <a:r>
              <a:rPr lang="bs-Latn-BA" dirty="0" err="1"/>
              <a:t>čapelj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40252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D023-6294-4DED-AD25-5D6BE31D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Gubici električne energije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E42D-33DE-43AE-A7AF-3A2DDEDB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Predstavljaju smetnju sistemu i neiskorištena sredstva.</a:t>
            </a:r>
          </a:p>
          <a:p>
            <a:r>
              <a:rPr lang="bs-Latn-BA" dirty="0"/>
              <a:t>Ogromni financijski gubici.</a:t>
            </a:r>
          </a:p>
          <a:p>
            <a:r>
              <a:rPr lang="bs-Latn-BA" dirty="0"/>
              <a:t>Dijele se na: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dirty="0"/>
              <a:t>Tehničke gubitke električne energije.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dirty="0"/>
              <a:t>Komercijalne gubitke električne energije.</a:t>
            </a:r>
          </a:p>
        </p:txBody>
      </p:sp>
    </p:spTree>
    <p:extLst>
      <p:ext uri="{BB962C8B-B14F-4D97-AF65-F5344CB8AC3E}">
        <p14:creationId xmlns:p14="http://schemas.microsoft.com/office/powerpoint/2010/main" val="217310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C9FB-D2B3-4C18-8BA9-BED7A5AB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Gubici električne energije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6F5E-60F8-4498-81C7-BAD67A8B5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s-Latn-BA" dirty="0"/>
              <a:t>Tehnički gubici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9D3DC-9C55-41D2-A33D-3EFDAB7280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s-Latn-BA" dirty="0"/>
              <a:t>Nastaju zbog </a:t>
            </a:r>
            <a:r>
              <a:rPr lang="bs-Latn-BA" dirty="0" err="1"/>
              <a:t>nesavršenosti</a:t>
            </a:r>
            <a:r>
              <a:rPr lang="bs-Latn-BA" dirty="0"/>
              <a:t> korištenog materijala.</a:t>
            </a:r>
          </a:p>
          <a:p>
            <a:r>
              <a:rPr lang="bs-Latn-BA" dirty="0"/>
              <a:t>Osnovna podjela: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dirty="0"/>
              <a:t>Gubici pod </a:t>
            </a:r>
            <a:r>
              <a:rPr lang="bs-Latn-BA" dirty="0" err="1"/>
              <a:t>opterećenjem</a:t>
            </a:r>
            <a:r>
              <a:rPr lang="bs-Latn-BA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dirty="0"/>
              <a:t>Gubici bez </a:t>
            </a:r>
            <a:r>
              <a:rPr lang="bs-Latn-BA" dirty="0" err="1"/>
              <a:t>opterećenja</a:t>
            </a:r>
            <a:r>
              <a:rPr lang="bs-Latn-BA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0A82A-EAFC-4E7B-988B-F20975A84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s-Latn-BA" dirty="0"/>
              <a:t>Komercijalni gubici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030CC-DEC1-4132-AB37-AAA005461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5078896" cy="2717801"/>
          </a:xfrm>
        </p:spPr>
        <p:txBody>
          <a:bodyPr>
            <a:normAutofit fontScale="92500"/>
          </a:bodyPr>
          <a:lstStyle/>
          <a:p>
            <a:r>
              <a:rPr lang="bs-Latn-BA" dirty="0"/>
              <a:t>Sve vrste gubitaka koji nisu vezani za tehničke gubitke.</a:t>
            </a:r>
          </a:p>
          <a:p>
            <a:r>
              <a:rPr lang="bs-Latn-BA" dirty="0"/>
              <a:t>Vrste komercijalnih gubitaka: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dirty="0" err="1"/>
              <a:t>Neregistrovana</a:t>
            </a:r>
            <a:r>
              <a:rPr lang="bs-Latn-BA" dirty="0"/>
              <a:t> potrošnja (najčešća vrsta).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dirty="0"/>
              <a:t>Greške prilikom financijskog upravljanja.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s-Latn-BA" dirty="0"/>
              <a:t>Potrošnja uslijed kvarova na sistemu.</a:t>
            </a:r>
          </a:p>
        </p:txBody>
      </p:sp>
    </p:spTree>
    <p:extLst>
      <p:ext uri="{BB962C8B-B14F-4D97-AF65-F5344CB8AC3E}">
        <p14:creationId xmlns:p14="http://schemas.microsoft.com/office/powerpoint/2010/main" val="256436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2AF6-53AF-46F5-9E9C-7CBA1E30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Komercijalni gubici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EFED-5B51-41B7-9D45-DD93EDB5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Unose najveći udio gubitaka.</a:t>
            </a:r>
          </a:p>
          <a:p>
            <a:r>
              <a:rPr lang="bs-Latn-BA" dirty="0" err="1"/>
              <a:t>Mogućnost</a:t>
            </a:r>
            <a:r>
              <a:rPr lang="bs-Latn-BA" dirty="0"/>
              <a:t> iskorištenja sredstava uslijed otklanjanja komercijalnih gubitaka.</a:t>
            </a:r>
          </a:p>
          <a:p>
            <a:r>
              <a:rPr lang="bs-Latn-BA" dirty="0"/>
              <a:t>Razvoj mjera i načina otklanjanja gubitaka.</a:t>
            </a:r>
          </a:p>
        </p:txBody>
      </p:sp>
    </p:spTree>
    <p:extLst>
      <p:ext uri="{BB962C8B-B14F-4D97-AF65-F5344CB8AC3E}">
        <p14:creationId xmlns:p14="http://schemas.microsoft.com/office/powerpoint/2010/main" val="345668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0EF4-BB7E-4DCE-86F2-7CB4A3FF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AMR/AMM sistemi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1816-6386-409A-B4A2-CC3E7A2E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Koncept pametne mreže.</a:t>
            </a:r>
          </a:p>
          <a:p>
            <a:r>
              <a:rPr lang="bs-Latn-BA" dirty="0"/>
              <a:t>Jedna od vodećih metoda snižavanja komercijalnih gubitaka.</a:t>
            </a:r>
          </a:p>
          <a:p>
            <a:r>
              <a:rPr lang="bs-Latn-BA" dirty="0"/>
              <a:t>Relativno lagana ugradnja u sistem, no zahtjevniji rad na umrežavanju.</a:t>
            </a:r>
          </a:p>
          <a:p>
            <a:r>
              <a:rPr lang="bs-Latn-BA" dirty="0"/>
              <a:t>Efektivni rezultati, unapređenje cjelokupnog sistema.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7813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2671-2E02-4DA7-B851-8FD3BE1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Primjena AMR/AMM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99AC-9515-446F-8370-B5B1B980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Najefektivnija primjena – čvorišta distributivne i niskonaponske mreže.</a:t>
            </a:r>
          </a:p>
          <a:p>
            <a:r>
              <a:rPr lang="bs-Latn-BA" dirty="0"/>
              <a:t>Pokazni primjer – ugradnja AMR/AMM sistema na niskonaponsku mrežu „</a:t>
            </a:r>
            <a:r>
              <a:rPr lang="bs-Latn-BA" dirty="0" err="1"/>
              <a:t>Osoje</a:t>
            </a:r>
            <a:r>
              <a:rPr lang="bs-Latn-BA" dirty="0"/>
              <a:t> 2“.</a:t>
            </a:r>
          </a:p>
          <a:p>
            <a:r>
              <a:rPr lang="bs-Latn-BA" dirty="0"/>
              <a:t>Smanjenje ukupnih gubitaka električne energije sa 32,33 % na 4,52 %.</a:t>
            </a:r>
          </a:p>
          <a:p>
            <a:r>
              <a:rPr lang="bs-Latn-BA" dirty="0"/>
              <a:t>Ekonomska isplativost.</a:t>
            </a:r>
          </a:p>
        </p:txBody>
      </p:sp>
    </p:spTree>
    <p:extLst>
      <p:ext uri="{BB962C8B-B14F-4D97-AF65-F5344CB8AC3E}">
        <p14:creationId xmlns:p14="http://schemas.microsoft.com/office/powerpoint/2010/main" val="378552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5D73-8F6E-4845-A3F5-6C685E2B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Zaključci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0894-BCFB-480C-8E83-B6B0630B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Odlično rješenje za uklanjanje komercijalnih gubitaka.</a:t>
            </a:r>
          </a:p>
          <a:p>
            <a:r>
              <a:rPr lang="bs-Latn-BA" dirty="0"/>
              <a:t>Unapređenje efikasnosti cjelokupnog sistema.</a:t>
            </a:r>
          </a:p>
          <a:p>
            <a:r>
              <a:rPr lang="bs-Latn-BA" dirty="0"/>
              <a:t>Tačniji mjerni podaci, veća sigurnost.</a:t>
            </a:r>
          </a:p>
          <a:p>
            <a:r>
              <a:rPr lang="bs-Latn-BA" dirty="0"/>
              <a:t>Dodatna ekonomska ulaganja.</a:t>
            </a:r>
          </a:p>
        </p:txBody>
      </p:sp>
    </p:spTree>
    <p:extLst>
      <p:ext uri="{BB962C8B-B14F-4D97-AF65-F5344CB8AC3E}">
        <p14:creationId xmlns:p14="http://schemas.microsoft.com/office/powerpoint/2010/main" val="38101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8ACF-09E6-4EC3-8550-69177592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134042"/>
            <a:ext cx="9906001" cy="1616324"/>
          </a:xfrm>
        </p:spPr>
        <p:txBody>
          <a:bodyPr/>
          <a:lstStyle/>
          <a:p>
            <a:pPr algn="ctr"/>
            <a:r>
              <a:rPr lang="bs-Latn-BA" dirty="0"/>
              <a:t>Hvala na pažnji.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116C1-84BE-42B2-B1D0-C86B698F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159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230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Upotreba AMR/AMM sistema u otkrivanju komercijalnih gubitaka električne energije</vt:lpstr>
      <vt:lpstr>Gubici električne energije</vt:lpstr>
      <vt:lpstr>Gubici električne energije</vt:lpstr>
      <vt:lpstr>Komercijalni gubici</vt:lpstr>
      <vt:lpstr>AMR/AMM sistemi</vt:lpstr>
      <vt:lpstr>Primjena AMR/AMM sistema</vt:lpstr>
      <vt:lpstr>Zaključci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Upotreba AMR/AMM sistema u otkrivanju komercijalnih gubitaka električne energije</dc:title>
  <dc:creator>Haris Čapelj</dc:creator>
  <cp:lastModifiedBy>Haris Čapelj</cp:lastModifiedBy>
  <cp:revision>5</cp:revision>
  <dcterms:created xsi:type="dcterms:W3CDTF">2017-07-06T10:09:05Z</dcterms:created>
  <dcterms:modified xsi:type="dcterms:W3CDTF">2017-07-06T11:03:46Z</dcterms:modified>
</cp:coreProperties>
</file>