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handoutMasterIdLst>
    <p:handoutMasterId r:id="rId13"/>
  </p:handoutMasterIdLst>
  <p:sldIdLst>
    <p:sldId id="256" r:id="rId3"/>
    <p:sldId id="272" r:id="rId4"/>
    <p:sldId id="273" r:id="rId5"/>
    <p:sldId id="274" r:id="rId6"/>
    <p:sldId id="275" r:id="rId7"/>
    <p:sldId id="266" r:id="rId8"/>
    <p:sldId id="267" r:id="rId9"/>
    <p:sldId id="276" r:id="rId10"/>
    <p:sldId id="268" r:id="rId11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FA502D-CE3B-42C9-D64E-397DF910A380}" v="3" dt="2023-05-15T14:44:56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5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customXml" Target="../customXml/item2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nislas Hegron" userId="S::stanislas1.hegron@epitech.eu::ff2ddd3e-0ad5-4fee-91f6-c0f44fafd47f" providerId="AD" clId="Web-{A0FA502D-CE3B-42C9-D64E-397DF910A380}"/>
    <pc:docChg chg="modSld">
      <pc:chgData name="Stanislas Hegron" userId="S::stanislas1.hegron@epitech.eu::ff2ddd3e-0ad5-4fee-91f6-c0f44fafd47f" providerId="AD" clId="Web-{A0FA502D-CE3B-42C9-D64E-397DF910A380}" dt="2023-05-15T14:44:56.603" v="2" actId="1076"/>
      <pc:docMkLst>
        <pc:docMk/>
      </pc:docMkLst>
      <pc:sldChg chg="modSp">
        <pc:chgData name="Stanislas Hegron" userId="S::stanislas1.hegron@epitech.eu::ff2ddd3e-0ad5-4fee-91f6-c0f44fafd47f" providerId="AD" clId="Web-{A0FA502D-CE3B-42C9-D64E-397DF910A380}" dt="2023-05-15T14:44:56.603" v="2" actId="1076"/>
        <pc:sldMkLst>
          <pc:docMk/>
          <pc:sldMk cId="0" sldId="256"/>
        </pc:sldMkLst>
        <pc:spChg chg="mod">
          <ac:chgData name="Stanislas Hegron" userId="S::stanislas1.hegron@epitech.eu::ff2ddd3e-0ad5-4fee-91f6-c0f44fafd47f" providerId="AD" clId="Web-{A0FA502D-CE3B-42C9-D64E-397DF910A380}" dt="2023-05-15T14:44:56.603" v="2" actId="1076"/>
          <ac:spMkLst>
            <pc:docMk/>
            <pc:sldMk cId="0" sldId="256"/>
            <ac:spMk id="16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79C67F1-CBF2-92C3-E382-5526231C31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70AB30-2591-D328-FC3F-5D14B492E8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94430-CA6F-4541-8265-AECED517FF68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4CDB5E3-989B-0238-B726-0956BEB85A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E8E24D-E9EB-1B50-18C5-ACEAB026CD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75715-97DA-4277-A611-7AF6256B0D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7650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6F517-621F-4478-82D1-14F859572AC1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ABC47-B4C0-4B1B-BADB-33BB76F905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7001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7" descr="Une image contenant dessin&#10;&#10;Description générée automatiquement"/>
          <p:cNvPicPr/>
          <p:nvPr/>
        </p:nvPicPr>
        <p:blipFill>
          <a:blip r:embed="rId15"/>
          <a:stretch/>
        </p:blipFill>
        <p:spPr>
          <a:xfrm>
            <a:off x="3740040" y="501840"/>
            <a:ext cx="4201200" cy="988920"/>
          </a:xfrm>
          <a:prstGeom prst="rect">
            <a:avLst/>
          </a:prstGeom>
          <a:ln>
            <a:noFill/>
          </a:ln>
          <a:effectLst>
            <a:outerShdw blurRad="50800" dist="38160" dir="5400000" algn="t" rotWithShape="0">
              <a:schemeClr val="bg2">
                <a:lumMod val="25000"/>
                <a:alpha val="86000"/>
              </a:schemeClr>
            </a:outerShdw>
          </a:effectLst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1960" y="1822680"/>
            <a:ext cx="10514880" cy="273888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/>
          <a:p>
            <a:r>
              <a:rPr lang="fr-FR" sz="440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9"/>
          <p:cNvPicPr/>
          <p:nvPr/>
        </p:nvPicPr>
        <p:blipFill>
          <a:blip r:embed="rId14"/>
          <a:stretch/>
        </p:blipFill>
        <p:spPr>
          <a:xfrm>
            <a:off x="0" y="6305400"/>
            <a:ext cx="12191400" cy="551880"/>
          </a:xfrm>
          <a:prstGeom prst="rect">
            <a:avLst/>
          </a:prstGeom>
          <a:ln>
            <a:noFill/>
          </a:ln>
        </p:spPr>
      </p:pic>
      <p:pic>
        <p:nvPicPr>
          <p:cNvPr id="40" name="Image 7"/>
          <p:cNvPicPr/>
          <p:nvPr/>
        </p:nvPicPr>
        <p:blipFill>
          <a:blip r:embed="rId15"/>
          <a:stretch/>
        </p:blipFill>
        <p:spPr>
          <a:xfrm>
            <a:off x="-1440" y="-380880"/>
            <a:ext cx="12191400" cy="2115720"/>
          </a:xfrm>
          <a:prstGeom prst="rect">
            <a:avLst/>
          </a:prstGeom>
          <a:ln>
            <a:noFill/>
          </a:ln>
        </p:spPr>
      </p:pic>
      <p:pic>
        <p:nvPicPr>
          <p:cNvPr id="41" name="Image 22" descr="Une image contenant dessin, assiette&#10;&#10;Description générée automatiquement"/>
          <p:cNvPicPr/>
          <p:nvPr/>
        </p:nvPicPr>
        <p:blipFill>
          <a:blip r:embed="rId16"/>
          <a:stretch/>
        </p:blipFill>
        <p:spPr>
          <a:xfrm>
            <a:off x="11593800" y="6402240"/>
            <a:ext cx="413280" cy="365040"/>
          </a:xfrm>
          <a:prstGeom prst="rect">
            <a:avLst/>
          </a:prstGeom>
          <a:ln>
            <a:noFill/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2"/>
          <p:cNvSpPr/>
          <p:nvPr/>
        </p:nvSpPr>
        <p:spPr>
          <a:xfrm>
            <a:off x="1523880" y="4344120"/>
            <a:ext cx="9143280" cy="1654920"/>
          </a:xfrm>
          <a:prstGeom prst="rect">
            <a:avLst/>
          </a:prstGeom>
          <a:solidFill>
            <a:srgbClr val="072C62">
              <a:alpha val="9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fr-FR" sz="2400" b="0" strike="noStrike" spc="-1" dirty="0">
              <a:latin typeface="Arial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CAB28D1-5D6A-E38C-E0EA-6D0ACB241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27345" y="4425968"/>
            <a:ext cx="6997110" cy="1491224"/>
          </a:xfrm>
          <a:prstGeom prst="rect">
            <a:avLst/>
          </a:prstGeom>
        </p:spPr>
      </p:pic>
      <p:sp>
        <p:nvSpPr>
          <p:cNvPr id="165" name="CustomShape 1"/>
          <p:cNvSpPr/>
          <p:nvPr/>
        </p:nvSpPr>
        <p:spPr>
          <a:xfrm>
            <a:off x="-3100" y="1847880"/>
            <a:ext cx="12195100" cy="2386800"/>
          </a:xfrm>
          <a:prstGeom prst="rect">
            <a:avLst/>
          </a:prstGeom>
          <a:solidFill>
            <a:srgbClr val="072C62">
              <a:alpha val="8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6000" spc="-1" dirty="0">
                <a:solidFill>
                  <a:srgbClr val="FFFFFF"/>
                </a:solidFill>
                <a:latin typeface="Calibri Light"/>
                <a:ea typeface="Arial"/>
              </a:rPr>
              <a:t>W-WEB-502</a:t>
            </a:r>
            <a:r>
              <a:rPr lang="fr-FR" sz="6000" b="0" strike="noStrike" spc="-1" dirty="0">
                <a:solidFill>
                  <a:srgbClr val="FFFFFF"/>
                </a:solidFill>
                <a:latin typeface="Calibri Light"/>
                <a:ea typeface="Arial"/>
              </a:rPr>
              <a:t> : e-commerce</a:t>
            </a:r>
            <a:endParaRPr lang="fr-FR" sz="6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solidFill>
            <a:srgbClr val="072C6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Le projet</a:t>
            </a:r>
            <a:endParaRPr lang="fr-FR" sz="4400" b="0" strike="noStrike" spc="-1" dirty="0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838079" y="1953086"/>
            <a:ext cx="10587393" cy="42230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840" indent="-2854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u="sng" spc="-1" dirty="0">
                <a:solidFill>
                  <a:srgbClr val="000000"/>
                </a:solidFill>
              </a:rPr>
              <a:t>But :</a:t>
            </a:r>
            <a:r>
              <a:rPr lang="fr-FR" sz="2800" spc="-1" dirty="0">
                <a:solidFill>
                  <a:srgbClr val="000000"/>
                </a:solidFill>
              </a:rPr>
              <a:t> créer une plateforme d’e-commerce</a:t>
            </a:r>
          </a:p>
          <a:p>
            <a:pPr marL="285840" indent="-2854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u="sng" spc="-1" dirty="0">
                <a:solidFill>
                  <a:srgbClr val="000000"/>
                </a:solidFill>
              </a:rPr>
              <a:t>Thème :</a:t>
            </a:r>
            <a:r>
              <a:rPr lang="fr-FR" sz="2800" spc="-1" dirty="0">
                <a:solidFill>
                  <a:srgbClr val="000000"/>
                </a:solidFill>
              </a:rPr>
              <a:t> site marchand de composants informatiques</a:t>
            </a:r>
          </a:p>
          <a:p>
            <a:pPr marL="285840" indent="-2854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spc="-1" dirty="0">
                <a:solidFill>
                  <a:srgbClr val="000000"/>
                </a:solidFill>
              </a:rPr>
              <a:t>Avec un max de fonctionnalités !</a:t>
            </a:r>
          </a:p>
          <a:p>
            <a:pPr marL="285840" indent="-2854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u="sng" spc="-1" dirty="0">
                <a:solidFill>
                  <a:srgbClr val="000000"/>
                </a:solidFill>
              </a:rPr>
              <a:t>Atout clé :</a:t>
            </a:r>
            <a:r>
              <a:rPr lang="fr-FR" sz="2800" spc="-1" dirty="0">
                <a:solidFill>
                  <a:srgbClr val="000000"/>
                </a:solidFill>
              </a:rPr>
              <a:t> vente de matériel compatible</a:t>
            </a:r>
          </a:p>
          <a:p>
            <a:pPr marL="285840" indent="-2854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spc="-1" dirty="0">
                <a:solidFill>
                  <a:srgbClr val="000000"/>
                </a:solidFill>
              </a:rPr>
              <a:t>Déroulé en « 4 semaines » → 7 </a:t>
            </a:r>
            <a:r>
              <a:rPr lang="fr-FR" sz="2800" i="1" spc="-1" dirty="0">
                <a:solidFill>
                  <a:srgbClr val="000000"/>
                </a:solidFill>
              </a:rPr>
              <a:t>sprints</a:t>
            </a:r>
            <a:endParaRPr lang="fr-FR" sz="2800" spc="-1" dirty="0">
              <a:solidFill>
                <a:srgbClr val="000000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C65452B-AF2E-F08B-49D8-070D83616583}"/>
              </a:ext>
            </a:extLst>
          </p:cNvPr>
          <p:cNvSpPr txBox="1">
            <a:spLocks/>
          </p:cNvSpPr>
          <p:nvPr/>
        </p:nvSpPr>
        <p:spPr>
          <a:xfrm>
            <a:off x="10617694" y="6414790"/>
            <a:ext cx="946234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1F2800-9646-45EF-93EE-CF0327F8F700}" type="slidenum">
              <a:rPr lang="fr-FR" smtClean="0">
                <a:solidFill>
                  <a:schemeClr val="bg1"/>
                </a:solidFill>
              </a:rPr>
              <a:pPr/>
              <a:t>2</a:t>
            </a:fld>
            <a:r>
              <a:rPr lang="fr-FR" dirty="0">
                <a:solidFill>
                  <a:schemeClr val="bg1"/>
                </a:solidFill>
              </a:rPr>
              <a:t>/8</a:t>
            </a:r>
          </a:p>
        </p:txBody>
      </p:sp>
      <p:pic>
        <p:nvPicPr>
          <p:cNvPr id="3" name="Image 2" descr="Thanks captain obvious">
            <a:extLst>
              <a:ext uri="{FF2B5EF4-FFF2-40B4-BE49-F238E27FC236}">
                <a16:creationId xmlns:a16="http://schemas.microsoft.com/office/drawing/2014/main" id="{F6AAADA8-E45B-7F2C-C968-3D4FF918F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660" y="1953086"/>
            <a:ext cx="1589268" cy="137255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4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solidFill>
            <a:srgbClr val="072C6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Méthodologie « Agile »</a:t>
            </a:r>
            <a:endParaRPr lang="fr-FR" sz="4400" b="0" strike="noStrike" spc="-1" dirty="0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838079" y="1953086"/>
            <a:ext cx="10948453" cy="42230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840" indent="-285480">
              <a:lnSpc>
                <a:spcPct val="90000"/>
              </a:lnSpc>
              <a:spcBef>
                <a:spcPts val="3600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« </a:t>
            </a:r>
            <a:r>
              <a:rPr lang="fr-FR" sz="24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Les méthodes agiles reposent sur un cycle de développement itératif, incrémental et adaptatif permettant de plus impliquer le client et d’être plus réactif à ses demandes tout en lui donnant une meilleure visibilité du projet à chaque étape de développement. </a:t>
            </a: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»</a:t>
            </a:r>
          </a:p>
          <a:p>
            <a:pPr marL="285840" indent="-285480">
              <a:lnSpc>
                <a:spcPct val="90000"/>
              </a:lnSpc>
              <a:spcBef>
                <a:spcPts val="3600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Waterfall</a:t>
            </a: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(classique) ≠ </a:t>
            </a:r>
            <a:r>
              <a:rPr lang="fr-FR" sz="2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Agile</a:t>
            </a:r>
          </a:p>
          <a:p>
            <a:pPr marL="285840" indent="-285480">
              <a:lnSpc>
                <a:spcPct val="90000"/>
              </a:lnSpc>
              <a:spcBef>
                <a:spcPts val="3600"/>
              </a:spcBef>
              <a:buClr>
                <a:srgbClr val="000000"/>
              </a:buClr>
              <a:buFont typeface="Arial"/>
              <a:buChar char="•"/>
            </a:pPr>
            <a:endParaRPr lang="fr-FR" sz="2800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spc="-1" dirty="0">
              <a:solidFill>
                <a:srgbClr val="000000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C65452B-AF2E-F08B-49D8-070D83616583}"/>
              </a:ext>
            </a:extLst>
          </p:cNvPr>
          <p:cNvSpPr txBox="1">
            <a:spLocks/>
          </p:cNvSpPr>
          <p:nvPr/>
        </p:nvSpPr>
        <p:spPr>
          <a:xfrm>
            <a:off x="10617694" y="6414790"/>
            <a:ext cx="946234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1F2800-9646-45EF-93EE-CF0327F8F700}" type="slidenum">
              <a:rPr lang="fr-FR" smtClean="0">
                <a:solidFill>
                  <a:schemeClr val="bg1"/>
                </a:solidFill>
              </a:rPr>
              <a:pPr/>
              <a:t>3</a:t>
            </a:fld>
            <a:r>
              <a:rPr lang="fr-FR" dirty="0">
                <a:solidFill>
                  <a:schemeClr val="bg1"/>
                </a:solidFill>
              </a:rPr>
              <a:t>/8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D9C8A6F-3F96-B04D-7170-86BC721B9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476" y="3248678"/>
            <a:ext cx="5192452" cy="286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0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solidFill>
            <a:srgbClr val="072C6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Méthodologie « Agile »</a:t>
            </a:r>
            <a:endParaRPr lang="fr-FR" sz="4400" b="0" strike="noStrike" spc="-1" dirty="0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838079" y="1953086"/>
            <a:ext cx="10587393" cy="42230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ea typeface="DejaVu Sans"/>
              </a:rPr>
              <a:t>Réunion de début de sprint :</a:t>
            </a:r>
          </a:p>
          <a:p>
            <a:pPr marL="743040" lvl="1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spc="-1" dirty="0">
                <a:solidFill>
                  <a:srgbClr val="000000"/>
                </a:solidFill>
              </a:rPr>
              <a:t>Organisation interne au groupe</a:t>
            </a:r>
          </a:p>
          <a:p>
            <a:pPr marL="743040" lvl="1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spc="-1" dirty="0">
                <a:solidFill>
                  <a:srgbClr val="000000"/>
                </a:solidFill>
              </a:rPr>
              <a:t>Définition des objectifs (</a:t>
            </a:r>
            <a:r>
              <a:rPr lang="fr-FR" dirty="0"/>
              <a:t>en prenant en compte</a:t>
            </a:r>
            <a:r>
              <a:rPr lang="fr-FR" sz="2800" dirty="0"/>
              <a:t> </a:t>
            </a:r>
            <a:r>
              <a:rPr lang="fr-FR" dirty="0"/>
              <a:t>ce qui a été réalisé ou non pendant le précédent sprint</a:t>
            </a:r>
            <a:r>
              <a:rPr lang="fr-FR" sz="2400" dirty="0"/>
              <a:t>)</a:t>
            </a:r>
          </a:p>
          <a:p>
            <a:pPr marL="457560" lv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fr-FR" sz="2400" dirty="0"/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spc="-1" dirty="0">
                <a:solidFill>
                  <a:srgbClr val="000000"/>
                </a:solidFill>
              </a:rPr>
              <a:t>Réunion de fin de sprint :</a:t>
            </a:r>
          </a:p>
          <a:p>
            <a:pPr marL="743040" lvl="1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spc="-1" dirty="0">
                <a:solidFill>
                  <a:srgbClr val="000000"/>
                </a:solidFill>
              </a:rPr>
              <a:t>Présentation des résultats</a:t>
            </a:r>
          </a:p>
          <a:p>
            <a:pPr marL="743040" lvl="1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spc="-1" dirty="0">
                <a:solidFill>
                  <a:srgbClr val="000000"/>
                </a:solidFill>
              </a:rPr>
              <a:t>Preuve/démonstration de ce qui a été produit</a:t>
            </a:r>
          </a:p>
          <a:p>
            <a:pPr marL="743040" lvl="1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strike="noStrike" spc="-1" dirty="0">
              <a:solidFill>
                <a:srgbClr val="000000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C65452B-AF2E-F08B-49D8-070D83616583}"/>
              </a:ext>
            </a:extLst>
          </p:cNvPr>
          <p:cNvSpPr txBox="1">
            <a:spLocks/>
          </p:cNvSpPr>
          <p:nvPr/>
        </p:nvSpPr>
        <p:spPr>
          <a:xfrm>
            <a:off x="10617694" y="6414790"/>
            <a:ext cx="946234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1F2800-9646-45EF-93EE-CF0327F8F700}" type="slidenum">
              <a:rPr lang="fr-FR" smtClean="0">
                <a:solidFill>
                  <a:schemeClr val="bg1"/>
                </a:solidFill>
              </a:rPr>
              <a:pPr/>
              <a:t>4</a:t>
            </a:fld>
            <a:r>
              <a:rPr lang="fr-FR" dirty="0">
                <a:solidFill>
                  <a:schemeClr val="bg1"/>
                </a:solidFill>
              </a:rPr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259212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solidFill>
            <a:srgbClr val="072C6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Méthodologie « Agile »</a:t>
            </a:r>
            <a:endParaRPr lang="fr-FR" sz="4400" b="0" strike="noStrike" spc="-1" dirty="0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838079" y="1953086"/>
            <a:ext cx="10587393" cy="42230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ea typeface="DejaVu Sans"/>
              </a:rPr>
              <a:t>Découpage des sprints :</a:t>
            </a:r>
          </a:p>
          <a:p>
            <a:pPr marL="743040" lvl="1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spc="-1" dirty="0">
                <a:solidFill>
                  <a:srgbClr val="000000"/>
                </a:solidFill>
              </a:rPr>
              <a:t>Début des sprints les </a:t>
            </a:r>
            <a:r>
              <a:rPr lang="fr-FR" sz="2400" b="1" spc="-1" dirty="0">
                <a:solidFill>
                  <a:srgbClr val="000000"/>
                </a:solidFill>
              </a:rPr>
              <a:t>lundis matin</a:t>
            </a:r>
            <a:r>
              <a:rPr lang="fr-FR" sz="2400" spc="-1" dirty="0">
                <a:solidFill>
                  <a:srgbClr val="000000"/>
                </a:solidFill>
              </a:rPr>
              <a:t> </a:t>
            </a:r>
            <a:r>
              <a:rPr lang="fr-FR" sz="2400" b="1" spc="-1" dirty="0">
                <a:solidFill>
                  <a:srgbClr val="000000"/>
                </a:solidFill>
              </a:rPr>
              <a:t>et jeudis après-midi</a:t>
            </a:r>
          </a:p>
          <a:p>
            <a:pPr marL="743040" lvl="1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strike="noStrike" spc="-1" dirty="0">
                <a:solidFill>
                  <a:srgbClr val="000000"/>
                </a:solidFill>
              </a:rPr>
              <a:t>Remise des « user-stories » par le « </a:t>
            </a:r>
            <a:r>
              <a:rPr lang="fr-FR" sz="2400" strike="noStrike" spc="-1" dirty="0" err="1">
                <a:solidFill>
                  <a:srgbClr val="000000"/>
                </a:solidFill>
              </a:rPr>
              <a:t>product</a:t>
            </a:r>
            <a:r>
              <a:rPr lang="fr-FR" sz="2400" strike="noStrike" spc="-1" dirty="0">
                <a:solidFill>
                  <a:srgbClr val="000000"/>
                </a:solidFill>
              </a:rPr>
              <a:t> </a:t>
            </a:r>
            <a:r>
              <a:rPr lang="fr-FR" sz="2400" strike="noStrike" spc="-1" dirty="0" err="1">
                <a:solidFill>
                  <a:srgbClr val="000000"/>
                </a:solidFill>
              </a:rPr>
              <a:t>owner</a:t>
            </a:r>
            <a:r>
              <a:rPr lang="fr-FR" sz="2400" strike="noStrike" spc="-1" dirty="0">
                <a:solidFill>
                  <a:srgbClr val="000000"/>
                </a:solidFill>
              </a:rPr>
              <a:t> » (pédago) en début de sprint</a:t>
            </a:r>
          </a:p>
          <a:p>
            <a:pPr marL="743040" lvl="1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strike="noStrike" spc="-1" dirty="0">
                <a:solidFill>
                  <a:srgbClr val="000000"/>
                </a:solidFill>
              </a:rPr>
              <a:t>Nomination d’un « SCRUM master »</a:t>
            </a:r>
            <a:br>
              <a:rPr lang="fr-FR" sz="2400" strike="noStrike" spc="-1" dirty="0">
                <a:solidFill>
                  <a:srgbClr val="000000"/>
                </a:solidFill>
              </a:rPr>
            </a:br>
            <a:r>
              <a:rPr lang="fr-FR" sz="2400" strike="noStrike" spc="-1" dirty="0">
                <a:solidFill>
                  <a:srgbClr val="000000"/>
                </a:solidFill>
              </a:rPr>
              <a:t>(par groupe)</a:t>
            </a:r>
          </a:p>
          <a:p>
            <a:pPr marL="743040" lvl="1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spc="-1" dirty="0">
                <a:solidFill>
                  <a:srgbClr val="000000"/>
                </a:solidFill>
              </a:rPr>
              <a:t>Temps de travail (quelques jours)</a:t>
            </a:r>
          </a:p>
          <a:p>
            <a:pPr marL="743040" lvl="1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strike="noStrike" spc="-1" dirty="0">
                <a:solidFill>
                  <a:srgbClr val="000000"/>
                </a:solidFill>
              </a:rPr>
              <a:t>À la fin : soutenance client/de sprint</a:t>
            </a: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spc="-1" dirty="0">
              <a:solidFill>
                <a:srgbClr val="000000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C65452B-AF2E-F08B-49D8-070D83616583}"/>
              </a:ext>
            </a:extLst>
          </p:cNvPr>
          <p:cNvSpPr txBox="1">
            <a:spLocks/>
          </p:cNvSpPr>
          <p:nvPr/>
        </p:nvSpPr>
        <p:spPr>
          <a:xfrm>
            <a:off x="10617694" y="6414790"/>
            <a:ext cx="946234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1F2800-9646-45EF-93EE-CF0327F8F700}" type="slidenum">
              <a:rPr lang="fr-FR" smtClean="0">
                <a:solidFill>
                  <a:schemeClr val="bg1"/>
                </a:solidFill>
              </a:rPr>
              <a:pPr/>
              <a:t>5</a:t>
            </a:fld>
            <a:r>
              <a:rPr lang="fr-FR" dirty="0">
                <a:solidFill>
                  <a:schemeClr val="bg1"/>
                </a:solidFill>
              </a:rPr>
              <a:t>/8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1FF54CE-4830-0F6D-EB3D-8A78A80A5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176" y="3514744"/>
            <a:ext cx="4731405" cy="266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6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solidFill>
            <a:srgbClr val="072C6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Soutenances</a:t>
            </a:r>
            <a:endParaRPr lang="fr-FR" sz="4400" b="0" strike="noStrike" spc="-1" dirty="0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838080" y="1912690"/>
            <a:ext cx="10514880" cy="42634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spc="-1" dirty="0">
                <a:solidFill>
                  <a:srgbClr val="000000"/>
                </a:solidFill>
                <a:latin typeface="Arial"/>
              </a:rPr>
              <a:t>Soutenance de sprint :</a:t>
            </a:r>
          </a:p>
          <a:p>
            <a:pPr marL="743040" lvl="1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spc="-1" dirty="0">
                <a:solidFill>
                  <a:srgbClr val="000000"/>
                </a:solidFill>
                <a:latin typeface="Arial"/>
              </a:rPr>
              <a:t>Présentation de tout ce qui a été fait durant le sprint</a:t>
            </a: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spc="-1" dirty="0">
                <a:solidFill>
                  <a:srgbClr val="000000"/>
                </a:solidFill>
                <a:latin typeface="Arial"/>
              </a:rPr>
              <a:t>Soutenance client :</a:t>
            </a:r>
          </a:p>
          <a:p>
            <a:pPr marL="743040" lvl="1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spc="-1" dirty="0">
                <a:solidFill>
                  <a:srgbClr val="000000"/>
                </a:solidFill>
                <a:latin typeface="Arial"/>
              </a:rPr>
              <a:t>Présentation de tout ce qui a été fait depuis le début</a:t>
            </a: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spc="-1" dirty="0">
                <a:solidFill>
                  <a:srgbClr val="000000"/>
                </a:solidFill>
                <a:latin typeface="Arial"/>
              </a:rPr>
              <a:t>Soutenance finale :</a:t>
            </a:r>
          </a:p>
          <a:p>
            <a:pPr marL="743040" lvl="1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spc="-1" dirty="0">
                <a:solidFill>
                  <a:srgbClr val="000000"/>
                </a:solidFill>
                <a:latin typeface="Arial"/>
              </a:rPr>
              <a:t>Une soutenance finale type « </a:t>
            </a:r>
            <a:r>
              <a:rPr lang="fr-FR" sz="2400" spc="-1" dirty="0" err="1">
                <a:solidFill>
                  <a:srgbClr val="000000"/>
                </a:solidFill>
                <a:latin typeface="Arial"/>
              </a:rPr>
              <a:t>keynote</a:t>
            </a:r>
            <a:r>
              <a:rPr lang="fr-FR" sz="2400" spc="-1" dirty="0">
                <a:solidFill>
                  <a:srgbClr val="000000"/>
                </a:solidFill>
                <a:latin typeface="Arial"/>
              </a:rPr>
              <a:t> »</a:t>
            </a:r>
          </a:p>
          <a:p>
            <a:pPr marL="743040" lvl="1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spc="-1" dirty="0">
                <a:solidFill>
                  <a:srgbClr val="000000"/>
                </a:solidFill>
                <a:latin typeface="Arial"/>
              </a:rPr>
              <a:t>Présentation de tout ce qui a été fait depuis le début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5A53E1E-29FE-3777-2B2C-E1A2925704BB}"/>
              </a:ext>
            </a:extLst>
          </p:cNvPr>
          <p:cNvSpPr txBox="1">
            <a:spLocks/>
          </p:cNvSpPr>
          <p:nvPr/>
        </p:nvSpPr>
        <p:spPr>
          <a:xfrm>
            <a:off x="10617694" y="6414790"/>
            <a:ext cx="946234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1F2800-9646-45EF-93EE-CF0327F8F700}" type="slidenum">
              <a:rPr lang="fr-FR" smtClean="0">
                <a:solidFill>
                  <a:schemeClr val="bg1"/>
                </a:solidFill>
              </a:rPr>
              <a:pPr/>
              <a:t>6</a:t>
            </a:fld>
            <a:r>
              <a:rPr lang="fr-FR" dirty="0">
                <a:solidFill>
                  <a:schemeClr val="bg1"/>
                </a:solidFill>
              </a:rPr>
              <a:t>/8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0500E69-A24D-C55E-1D67-DFD17FCD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938" y="2567031"/>
            <a:ext cx="3778062" cy="377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8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solidFill>
            <a:srgbClr val="072C6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Spécificités</a:t>
            </a:r>
            <a:endParaRPr lang="fr-FR" sz="4400" b="0" strike="noStrike" spc="-1" dirty="0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838079" y="1921079"/>
            <a:ext cx="10235389" cy="42550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840" indent="-285480">
              <a:spcBef>
                <a:spcPts val="2400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ea typeface="DejaVu Sans"/>
              </a:rPr>
              <a:t>Faire du </a:t>
            </a:r>
            <a:r>
              <a:rPr lang="fr-FR" sz="2400" b="0" i="1" strike="noStrike" spc="-1" dirty="0" err="1">
                <a:solidFill>
                  <a:srgbClr val="000000"/>
                </a:solidFill>
                <a:ea typeface="DejaVu Sans"/>
              </a:rPr>
              <a:t>versionning</a:t>
            </a:r>
            <a:r>
              <a:rPr lang="fr-FR" sz="2400" b="0" strike="noStrike" spc="-1" dirty="0">
                <a:solidFill>
                  <a:srgbClr val="000000"/>
                </a:solidFill>
                <a:ea typeface="DejaVu Sans"/>
              </a:rPr>
              <a:t> Git (ex : interface </a:t>
            </a:r>
            <a:r>
              <a:rPr lang="fr-FR" sz="2400" b="0" strike="noStrike" spc="-1" dirty="0" err="1">
                <a:solidFill>
                  <a:srgbClr val="000000"/>
                </a:solidFill>
                <a:ea typeface="DejaVu Sans"/>
              </a:rPr>
              <a:t>Github</a:t>
            </a:r>
            <a:r>
              <a:rPr lang="fr-FR" sz="2400" b="0" strike="noStrike" spc="-1" dirty="0">
                <a:solidFill>
                  <a:srgbClr val="000000"/>
                </a:solidFill>
                <a:ea typeface="DejaVu Sans"/>
              </a:rPr>
              <a:t> ou </a:t>
            </a:r>
            <a:r>
              <a:rPr lang="fr-FR" sz="2400" b="0" strike="noStrike" spc="-1" dirty="0" err="1">
                <a:solidFill>
                  <a:srgbClr val="000000"/>
                </a:solidFill>
                <a:ea typeface="DejaVu Sans"/>
              </a:rPr>
              <a:t>GitKraken</a:t>
            </a:r>
            <a:r>
              <a:rPr lang="fr-FR" sz="2400" b="0" strike="noStrike" spc="-1" dirty="0">
                <a:solidFill>
                  <a:srgbClr val="000000"/>
                </a:solidFill>
                <a:ea typeface="DejaVu Sans"/>
              </a:rPr>
              <a:t>)</a:t>
            </a:r>
            <a:br>
              <a:rPr lang="fr-FR" sz="2400" b="0" strike="noStrike" spc="-1" dirty="0">
                <a:solidFill>
                  <a:srgbClr val="000000"/>
                </a:solidFill>
                <a:ea typeface="DejaVu Sans"/>
              </a:rPr>
            </a:br>
            <a:r>
              <a:rPr lang="fr-FR" sz="2400" b="0" strike="noStrike" spc="-1" dirty="0">
                <a:solidFill>
                  <a:srgbClr val="000000"/>
                </a:solidFill>
                <a:ea typeface="DejaVu Sans"/>
              </a:rPr>
              <a:t>→ présentation du </a:t>
            </a:r>
            <a:r>
              <a:rPr lang="fr-FR" sz="2400" b="0" strike="noStrike" spc="-1" dirty="0" err="1">
                <a:solidFill>
                  <a:srgbClr val="000000"/>
                </a:solidFill>
                <a:ea typeface="DejaVu Sans"/>
              </a:rPr>
              <a:t>GitFlow</a:t>
            </a:r>
            <a:r>
              <a:rPr lang="fr-FR" sz="2400" b="0" strike="noStrike" spc="-1" dirty="0">
                <a:solidFill>
                  <a:srgbClr val="000000"/>
                </a:solidFill>
                <a:ea typeface="DejaVu Sans"/>
              </a:rPr>
              <a:t> à la soutenance finale</a:t>
            </a:r>
            <a:endParaRPr lang="fr-FR" sz="2400" spc="-1" dirty="0">
              <a:solidFill>
                <a:srgbClr val="000000"/>
              </a:solidFill>
              <a:ea typeface="DejaVu Sans"/>
            </a:endParaRPr>
          </a:p>
          <a:p>
            <a:pPr marL="285840" indent="-285480">
              <a:spcBef>
                <a:spcPts val="2400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spc="-1" dirty="0">
                <a:solidFill>
                  <a:srgbClr val="000000"/>
                </a:solidFill>
                <a:ea typeface="DejaVu Sans"/>
              </a:rPr>
              <a:t>Une soutenance finale type « </a:t>
            </a:r>
            <a:r>
              <a:rPr lang="fr-FR" sz="2400" spc="-1" dirty="0" err="1">
                <a:solidFill>
                  <a:srgbClr val="000000"/>
                </a:solidFill>
                <a:ea typeface="DejaVu Sans"/>
              </a:rPr>
              <a:t>keynote</a:t>
            </a:r>
            <a:r>
              <a:rPr lang="fr-FR" sz="2400" spc="-1" dirty="0">
                <a:solidFill>
                  <a:srgbClr val="000000"/>
                </a:solidFill>
                <a:ea typeface="DejaVu Sans"/>
              </a:rPr>
              <a:t> »</a:t>
            </a:r>
          </a:p>
          <a:p>
            <a:pPr marL="285840" indent="-285480">
              <a:spcBef>
                <a:spcPts val="2400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spc="-1" dirty="0">
                <a:solidFill>
                  <a:srgbClr val="000000"/>
                </a:solidFill>
                <a:ea typeface="DejaVu Sans"/>
              </a:rPr>
              <a:t>On considère pour ce projet que </a:t>
            </a:r>
            <a:r>
              <a:rPr lang="fr-FR" sz="2400" b="1" spc="-1" dirty="0">
                <a:solidFill>
                  <a:srgbClr val="000000"/>
                </a:solidFill>
                <a:ea typeface="DejaVu Sans"/>
              </a:rPr>
              <a:t>les week-ends sont travaillés</a:t>
            </a:r>
          </a:p>
          <a:p>
            <a:pPr marL="285840" indent="-285480">
              <a:spcBef>
                <a:spcPts val="2400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spc="-1" dirty="0">
                <a:solidFill>
                  <a:srgbClr val="000000"/>
                </a:solidFill>
              </a:rPr>
              <a:t>Il y aura des notes </a:t>
            </a:r>
            <a:r>
              <a:rPr lang="fr-FR" sz="2400" b="1" spc="-1" dirty="0">
                <a:solidFill>
                  <a:srgbClr val="000000"/>
                </a:solidFill>
              </a:rPr>
              <a:t>individuelles et de groupe</a:t>
            </a:r>
            <a:r>
              <a:rPr lang="fr-FR" sz="2400" spc="-1" dirty="0">
                <a:solidFill>
                  <a:srgbClr val="000000"/>
                </a:solidFill>
              </a:rPr>
              <a:t> sur ce projet</a:t>
            </a:r>
            <a:br>
              <a:rPr lang="fr-FR" sz="2400" spc="-1" dirty="0">
                <a:solidFill>
                  <a:srgbClr val="000000"/>
                </a:solidFill>
              </a:rPr>
            </a:br>
            <a:r>
              <a:rPr lang="fr-FR" sz="2400" spc="-1" dirty="0">
                <a:solidFill>
                  <a:srgbClr val="000000"/>
                </a:solidFill>
              </a:rPr>
              <a:t>(se rapprocher de votre pédago)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23F2B68-32C3-69DF-6EA9-AFF430080221}"/>
              </a:ext>
            </a:extLst>
          </p:cNvPr>
          <p:cNvSpPr txBox="1">
            <a:spLocks/>
          </p:cNvSpPr>
          <p:nvPr/>
        </p:nvSpPr>
        <p:spPr>
          <a:xfrm>
            <a:off x="10617694" y="6414790"/>
            <a:ext cx="946234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1F2800-9646-45EF-93EE-CF0327F8F700}" type="slidenum">
              <a:rPr lang="fr-FR" smtClean="0">
                <a:solidFill>
                  <a:schemeClr val="bg1"/>
                </a:solidFill>
              </a:rPr>
              <a:pPr/>
              <a:t>7</a:t>
            </a:fld>
            <a:r>
              <a:rPr lang="fr-FR" dirty="0">
                <a:solidFill>
                  <a:schemeClr val="bg1"/>
                </a:solidFill>
              </a:rPr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353612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solidFill>
            <a:srgbClr val="072C6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Spécificités</a:t>
            </a:r>
            <a:endParaRPr lang="fr-FR" sz="4400" b="0" strike="noStrike" spc="-1" dirty="0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838079" y="1921079"/>
            <a:ext cx="10235389" cy="42550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840" indent="-285480">
              <a:lnSpc>
                <a:spcPct val="150000"/>
              </a:lnSpc>
              <a:spcBef>
                <a:spcPts val="2400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spc="-1" dirty="0">
                <a:solidFill>
                  <a:srgbClr val="000000"/>
                </a:solidFill>
              </a:rPr>
              <a:t>Projet de </a:t>
            </a:r>
            <a:r>
              <a:rPr lang="fr-FR" sz="2400" b="1" spc="-1" dirty="0">
                <a:solidFill>
                  <a:srgbClr val="000000"/>
                </a:solidFill>
              </a:rPr>
              <a:t>3 à 5 personnes</a:t>
            </a:r>
          </a:p>
          <a:p>
            <a:pPr marL="285840" indent="-285480">
              <a:lnSpc>
                <a:spcPct val="150000"/>
              </a:lnSpc>
              <a:spcBef>
                <a:spcPts val="2400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spc="-1" dirty="0">
                <a:solidFill>
                  <a:srgbClr val="000000"/>
                </a:solidFill>
              </a:rPr>
              <a:t>Durée : </a:t>
            </a:r>
            <a:r>
              <a:rPr lang="fr-FR" sz="2400" b="1" spc="-1" dirty="0">
                <a:solidFill>
                  <a:srgbClr val="000000"/>
                </a:solidFill>
              </a:rPr>
              <a:t>1 mois</a:t>
            </a:r>
            <a:endParaRPr lang="fr-FR" sz="2400" spc="-1" dirty="0">
              <a:solidFill>
                <a:srgbClr val="000000"/>
              </a:solidFill>
            </a:endParaRPr>
          </a:p>
          <a:p>
            <a:pPr marL="285840" indent="-285480">
              <a:lnSpc>
                <a:spcPct val="150000"/>
              </a:lnSpc>
              <a:spcBef>
                <a:spcPts val="2400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i="1" spc="-1" dirty="0" err="1">
                <a:solidFill>
                  <a:srgbClr val="000000"/>
                </a:solidFill>
              </a:rPr>
              <a:t>Symphony</a:t>
            </a:r>
            <a:r>
              <a:rPr lang="fr-FR" sz="2400" i="1" spc="-1" dirty="0">
                <a:solidFill>
                  <a:srgbClr val="000000"/>
                </a:solidFill>
              </a:rPr>
              <a:t> 4 </a:t>
            </a:r>
            <a:r>
              <a:rPr lang="fr-FR" sz="2400" spc="-1" dirty="0">
                <a:solidFill>
                  <a:srgbClr val="000000"/>
                </a:solidFill>
              </a:rPr>
              <a:t>(ou +) et</a:t>
            </a:r>
            <a:r>
              <a:rPr lang="fr-FR" sz="2400" i="1" spc="-1" dirty="0">
                <a:solidFill>
                  <a:srgbClr val="000000"/>
                </a:solidFill>
              </a:rPr>
              <a:t> </a:t>
            </a:r>
            <a:r>
              <a:rPr lang="fr-FR" sz="2400" i="1" spc="-1" dirty="0" err="1">
                <a:solidFill>
                  <a:srgbClr val="000000"/>
                </a:solidFill>
              </a:rPr>
              <a:t>ReactJS</a:t>
            </a:r>
            <a:endParaRPr lang="fr-FR" sz="2400" i="1" spc="-1" dirty="0">
              <a:solidFill>
                <a:srgbClr val="000000"/>
              </a:solidFill>
            </a:endParaRPr>
          </a:p>
          <a:p>
            <a:pPr marL="285840" indent="-285480">
              <a:lnSpc>
                <a:spcPct val="150000"/>
              </a:lnSpc>
              <a:spcBef>
                <a:spcPts val="2400"/>
              </a:spcBef>
              <a:buClr>
                <a:srgbClr val="000000"/>
              </a:buClr>
              <a:buFont typeface="Arial"/>
              <a:buChar char="•"/>
            </a:pPr>
            <a:endParaRPr lang="fr-FR" sz="1600" i="1" spc="-1" dirty="0">
              <a:solidFill>
                <a:srgbClr val="000000"/>
              </a:solidFill>
            </a:endParaRPr>
          </a:p>
          <a:p>
            <a:pPr marL="285840" indent="-285480">
              <a:lnSpc>
                <a:spcPct val="150000"/>
              </a:lnSpc>
              <a:spcBef>
                <a:spcPts val="2400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Dorénavant, tous les projets de groupe devront être présentés accompagnés d’un Powerpoint</a:t>
            </a:r>
            <a:endParaRPr lang="fr-FR" sz="2400" i="1" spc="-1" dirty="0">
              <a:solidFill>
                <a:srgbClr val="FF0000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23F2B68-32C3-69DF-6EA9-AFF430080221}"/>
              </a:ext>
            </a:extLst>
          </p:cNvPr>
          <p:cNvSpPr txBox="1">
            <a:spLocks/>
          </p:cNvSpPr>
          <p:nvPr/>
        </p:nvSpPr>
        <p:spPr>
          <a:xfrm>
            <a:off x="10617694" y="6414790"/>
            <a:ext cx="946234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1F2800-9646-45EF-93EE-CF0327F8F700}" type="slidenum">
              <a:rPr lang="fr-FR" smtClean="0">
                <a:solidFill>
                  <a:schemeClr val="bg1"/>
                </a:solidFill>
              </a:rPr>
              <a:pPr/>
              <a:t>8</a:t>
            </a:fld>
            <a:r>
              <a:rPr lang="fr-FR" dirty="0">
                <a:solidFill>
                  <a:schemeClr val="bg1"/>
                </a:solidFill>
              </a:rPr>
              <a:t>/8</a:t>
            </a:r>
          </a:p>
        </p:txBody>
      </p:sp>
      <p:pic>
        <p:nvPicPr>
          <p:cNvPr id="3" name="Image 2" descr="Une image contenant Rectangle, carré, capture d’écran, conception&#10;&#10;Description générée automatiquement">
            <a:extLst>
              <a:ext uri="{FF2B5EF4-FFF2-40B4-BE49-F238E27FC236}">
                <a16:creationId xmlns:a16="http://schemas.microsoft.com/office/drawing/2014/main" id="{8481FE1E-C3CD-B96D-2980-56306B5D3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835" y="2788892"/>
            <a:ext cx="879481" cy="879481"/>
          </a:xfrm>
          <a:prstGeom prst="rect">
            <a:avLst/>
          </a:prstGeom>
        </p:spPr>
      </p:pic>
      <p:pic>
        <p:nvPicPr>
          <p:cNvPr id="6" name="Image 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61D5192-AA99-F488-0352-71D245824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052" y="1921079"/>
            <a:ext cx="867813" cy="867813"/>
          </a:xfrm>
          <a:prstGeom prst="rect">
            <a:avLst/>
          </a:prstGeom>
        </p:spPr>
      </p:pic>
      <p:pic>
        <p:nvPicPr>
          <p:cNvPr id="5" name="Image 4" descr="Une image contenant Graphique, Police, logo, symbole&#10;&#10;Description générée automatiquement">
            <a:extLst>
              <a:ext uri="{FF2B5EF4-FFF2-40B4-BE49-F238E27FC236}">
                <a16:creationId xmlns:a16="http://schemas.microsoft.com/office/drawing/2014/main" id="{F81169DC-E84E-4909-BFDE-7307BE368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316" y="4382969"/>
            <a:ext cx="1043665" cy="685780"/>
          </a:xfrm>
          <a:prstGeom prst="rect">
            <a:avLst/>
          </a:prstGeom>
        </p:spPr>
      </p:pic>
      <p:pic>
        <p:nvPicPr>
          <p:cNvPr id="8" name="Image 7" descr="Une image contenant Graphique, Police, symbole, logo&#10;&#10;Description générée automatiquement">
            <a:extLst>
              <a:ext uri="{FF2B5EF4-FFF2-40B4-BE49-F238E27FC236}">
                <a16:creationId xmlns:a16="http://schemas.microsoft.com/office/drawing/2014/main" id="{7568F77A-0A97-50D9-0103-A72FD32335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014" y="4325625"/>
            <a:ext cx="664696" cy="80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8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AEE9456E-5F15-1FEA-0DE1-0E7CEAEE0705}"/>
              </a:ext>
            </a:extLst>
          </p:cNvPr>
          <p:cNvSpPr/>
          <p:nvPr/>
        </p:nvSpPr>
        <p:spPr>
          <a:xfrm>
            <a:off x="1385334" y="3167820"/>
            <a:ext cx="9143280" cy="1654920"/>
          </a:xfrm>
          <a:prstGeom prst="rect">
            <a:avLst/>
          </a:prstGeom>
          <a:solidFill>
            <a:srgbClr val="072C62">
              <a:alpha val="9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fr-FR" sz="2400" b="0" strike="noStrike" spc="-1" dirty="0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3674FC7C-4298-4A4E-42F7-B87C1D261149}"/>
              </a:ext>
            </a:extLst>
          </p:cNvPr>
          <p:cNvSpPr/>
          <p:nvPr/>
        </p:nvSpPr>
        <p:spPr>
          <a:xfrm>
            <a:off x="838560" y="3429000"/>
            <a:ext cx="1051488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6000" spc="-1" dirty="0">
                <a:solidFill>
                  <a:schemeClr val="bg1"/>
                </a:solidFill>
                <a:latin typeface="Calibri Light"/>
                <a:ea typeface="DejaVu Sans"/>
              </a:rPr>
              <a:t>Des q</a:t>
            </a:r>
            <a:r>
              <a:rPr lang="fr-FR" sz="6000" strike="noStrike" spc="-1" dirty="0">
                <a:solidFill>
                  <a:schemeClr val="bg1"/>
                </a:solidFill>
                <a:latin typeface="Calibri Light"/>
                <a:ea typeface="DejaVu Sans"/>
              </a:rPr>
              <a:t>uestions ?</a:t>
            </a:r>
            <a:endParaRPr lang="fr-FR" sz="600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1886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A315D016296D4F846D95394B9A1678" ma:contentTypeVersion="14" ma:contentTypeDescription="Crée un document." ma:contentTypeScope="" ma:versionID="4e60c9900eb9ccf83a0687b8dbc2ccd9">
  <xsd:schema xmlns:xsd="http://www.w3.org/2001/XMLSchema" xmlns:xs="http://www.w3.org/2001/XMLSchema" xmlns:p="http://schemas.microsoft.com/office/2006/metadata/properties" xmlns:ns2="0b890b03-d2b5-4683-987e-b64cb82cce3e" xmlns:ns3="3b38e988-3d64-48b3-a009-4ea370ed6bd2" targetNamespace="http://schemas.microsoft.com/office/2006/metadata/properties" ma:root="true" ma:fieldsID="b3724d34f6f50134a82fe4e637bc59fe" ns2:_="" ns3:_="">
    <xsd:import namespace="0b890b03-d2b5-4683-987e-b64cb82cce3e"/>
    <xsd:import namespace="3b38e988-3d64-48b3-a009-4ea370ed6b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890b03-d2b5-4683-987e-b64cb82cce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alises d’images" ma:readOnly="false" ma:fieldId="{5cf76f15-5ced-4ddc-b409-7134ff3c332f}" ma:taxonomyMulti="true" ma:sspId="ea5cba62-7a90-4cbb-8c0d-a8cd742f6be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38e988-3d64-48b3-a009-4ea370ed6bd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c2046787-c65c-4280-b4f6-ee87a2322d27}" ma:internalName="TaxCatchAll" ma:showField="CatchAllData" ma:web="3b38e988-3d64-48b3-a009-4ea370ed6b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3331B2-49A9-4722-8F30-E957E5D2E3E8}"/>
</file>

<file path=customXml/itemProps2.xml><?xml version="1.0" encoding="utf-8"?>
<ds:datastoreItem xmlns:ds="http://schemas.openxmlformats.org/officeDocument/2006/customXml" ds:itemID="{0051DA13-E880-4F83-9EE1-3491B1552822}"/>
</file>

<file path=docProps/app.xml><?xml version="1.0" encoding="utf-8"?>
<Properties xmlns="http://schemas.openxmlformats.org/officeDocument/2006/extended-properties" xmlns:vt="http://schemas.openxmlformats.org/officeDocument/2006/docPropsVTypes">
  <Template>2020 modele ppt Epitech</Template>
  <TotalTime>1433</TotalTime>
  <Words>359</Words>
  <Application>Microsoft Office PowerPoint</Application>
  <PresentationFormat>Grand écran</PresentationFormat>
  <Paragraphs>54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Pool</dc:title>
  <dc:subject/>
  <dc:creator>Félicien Meganck</dc:creator>
  <dc:description/>
  <cp:lastModifiedBy>Stanislas Hegron</cp:lastModifiedBy>
  <cp:revision>601</cp:revision>
  <dcterms:created xsi:type="dcterms:W3CDTF">2020-09-08T09:29:23Z</dcterms:created>
  <dcterms:modified xsi:type="dcterms:W3CDTF">2023-05-22T13:22:55Z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0x0101004A0BF9078085134D96D2AB283E00B833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Grand écran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