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61" autoAdjust="0"/>
  </p:normalViewPr>
  <p:slideViewPr>
    <p:cSldViewPr>
      <p:cViewPr varScale="1">
        <p:scale>
          <a:sx n="57" d="100"/>
          <a:sy n="57" d="100"/>
        </p:scale>
        <p:origin x="-17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FE6B5-837F-4E1C-9903-554FE7BD78F9}" type="datetimeFigureOut">
              <a:rPr lang="en-GB" smtClean="0"/>
              <a:t>17/02/2015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66F2C-BBAA-436F-9B8C-6ABB21531030}" type="slidenum">
              <a:rPr lang="en-GB" smtClean="0"/>
              <a:t>‹#›</a:t>
            </a:fld>
            <a:endParaRPr lang="en-GB"/>
          </a:p>
        </p:txBody>
      </p:sp>
    </p:spTree>
    <p:extLst>
      <p:ext uri="{BB962C8B-B14F-4D97-AF65-F5344CB8AC3E}">
        <p14:creationId xmlns:p14="http://schemas.microsoft.com/office/powerpoint/2010/main" val="246684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Jonathan Cooper works</a:t>
            </a:r>
            <a:r>
              <a:rPr lang="en-GB" baseline="0" dirty="0" smtClean="0"/>
              <a:t> on tools for examining how models of heart cells behave in different situations. He uses a domain-specific language for describing the different models, and has developed another language for describing experiments performed on these models, much like wet-lab researchers perform experiments on real cells. A website brings these together and allows you to investigate how the models behave. Green indicates experiments that </a:t>
            </a:r>
            <a:r>
              <a:rPr lang="en-GB" baseline="0" smtClean="0"/>
              <a:t>ran </a:t>
            </a:r>
            <a:r>
              <a:rPr lang="en-GB" baseline="0" smtClean="0"/>
              <a:t>successfully; </a:t>
            </a:r>
            <a:r>
              <a:rPr lang="en-GB" baseline="0" dirty="0" smtClean="0"/>
              <a:t>red ones that failed. You can click through to view and compare detailed results.</a:t>
            </a:r>
            <a:endParaRPr lang="en-GB" dirty="0"/>
          </a:p>
        </p:txBody>
      </p:sp>
      <p:sp>
        <p:nvSpPr>
          <p:cNvPr id="4" name="Slide Number Placeholder 3"/>
          <p:cNvSpPr>
            <a:spLocks noGrp="1"/>
          </p:cNvSpPr>
          <p:nvPr>
            <p:ph type="sldNum" sz="quarter" idx="10"/>
          </p:nvPr>
        </p:nvSpPr>
        <p:spPr/>
        <p:txBody>
          <a:bodyPr/>
          <a:lstStyle/>
          <a:p>
            <a:fld id="{D4866F2C-BBAA-436F-9B8C-6ABB21531030}" type="slidenum">
              <a:rPr lang="en-GB" smtClean="0"/>
              <a:t>1</a:t>
            </a:fld>
            <a:endParaRPr lang="en-GB"/>
          </a:p>
        </p:txBody>
      </p:sp>
    </p:spTree>
    <p:extLst>
      <p:ext uri="{BB962C8B-B14F-4D97-AF65-F5344CB8AC3E}">
        <p14:creationId xmlns:p14="http://schemas.microsoft.com/office/powerpoint/2010/main" val="105252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instance, we can see how different models of human heart</a:t>
            </a:r>
            <a:r>
              <a:rPr lang="en-GB" baseline="0" dirty="0" smtClean="0"/>
              <a:t> cells react in an experiment that mimics how many drugs can have adverse side effects on the heart, potentially leading to heart attacks. We see that different models respond by different amounts as the level of drug </a:t>
            </a:r>
            <a:r>
              <a:rPr lang="en-GB" baseline="0" smtClean="0"/>
              <a:t>action increases.</a:t>
            </a:r>
            <a:endParaRPr lang="en-GB" dirty="0"/>
          </a:p>
        </p:txBody>
      </p:sp>
      <p:sp>
        <p:nvSpPr>
          <p:cNvPr id="4" name="Slide Number Placeholder 3"/>
          <p:cNvSpPr>
            <a:spLocks noGrp="1"/>
          </p:cNvSpPr>
          <p:nvPr>
            <p:ph type="sldNum" sz="quarter" idx="10"/>
          </p:nvPr>
        </p:nvSpPr>
        <p:spPr/>
        <p:txBody>
          <a:bodyPr/>
          <a:lstStyle/>
          <a:p>
            <a:fld id="{D4866F2C-BBAA-436F-9B8C-6ABB21531030}" type="slidenum">
              <a:rPr lang="en-GB" smtClean="0"/>
              <a:t>2</a:t>
            </a:fld>
            <a:endParaRPr lang="en-GB"/>
          </a:p>
        </p:txBody>
      </p:sp>
    </p:spTree>
    <p:extLst>
      <p:ext uri="{BB962C8B-B14F-4D97-AF65-F5344CB8AC3E}">
        <p14:creationId xmlns:p14="http://schemas.microsoft.com/office/powerpoint/2010/main" val="56427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can also see</a:t>
            </a:r>
            <a:r>
              <a:rPr lang="en-GB" baseline="0" dirty="0" smtClean="0"/>
              <a:t> how changes in the chemical environment of the heart affect different models in different ways. Here we even see opposite effects depending on the model.</a:t>
            </a:r>
          </a:p>
          <a:p>
            <a:r>
              <a:rPr lang="en-GB" baseline="0" dirty="0" smtClean="0"/>
              <a:t>The models can then be examined in detail to see why these different behaviours arise, and hence understand more about how the heart works.</a:t>
            </a:r>
            <a:endParaRPr lang="en-GB" dirty="0"/>
          </a:p>
        </p:txBody>
      </p:sp>
      <p:sp>
        <p:nvSpPr>
          <p:cNvPr id="4" name="Slide Number Placeholder 3"/>
          <p:cNvSpPr>
            <a:spLocks noGrp="1"/>
          </p:cNvSpPr>
          <p:nvPr>
            <p:ph type="sldNum" sz="quarter" idx="10"/>
          </p:nvPr>
        </p:nvSpPr>
        <p:spPr/>
        <p:txBody>
          <a:bodyPr/>
          <a:lstStyle/>
          <a:p>
            <a:fld id="{D4866F2C-BBAA-436F-9B8C-6ABB21531030}" type="slidenum">
              <a:rPr lang="en-GB" smtClean="0"/>
              <a:t>3</a:t>
            </a:fld>
            <a:endParaRPr lang="en-GB"/>
          </a:p>
        </p:txBody>
      </p:sp>
    </p:spTree>
    <p:extLst>
      <p:ext uri="{BB962C8B-B14F-4D97-AF65-F5344CB8AC3E}">
        <p14:creationId xmlns:p14="http://schemas.microsoft.com/office/powerpoint/2010/main" val="346327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F6D05C-C60C-41BD-842C-FE70EA6FBDDE}" type="datetimeFigureOut">
              <a:rPr lang="en-GB" smtClean="0"/>
              <a:t>17/02/2015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8964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F6D05C-C60C-41BD-842C-FE70EA6FBDDE}" type="datetimeFigureOut">
              <a:rPr lang="en-GB" smtClean="0"/>
              <a:t>17/02/2015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38616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F6D05C-C60C-41BD-842C-FE70EA6FBDDE}" type="datetimeFigureOut">
              <a:rPr lang="en-GB" smtClean="0"/>
              <a:t>17/02/2015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424001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F6D05C-C60C-41BD-842C-FE70EA6FBDDE}" type="datetimeFigureOut">
              <a:rPr lang="en-GB" smtClean="0"/>
              <a:t>17/02/2015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299721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6D05C-C60C-41BD-842C-FE70EA6FBDDE}" type="datetimeFigureOut">
              <a:rPr lang="en-GB" smtClean="0"/>
              <a:t>17/02/2015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420871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F6D05C-C60C-41BD-842C-FE70EA6FBDDE}" type="datetimeFigureOut">
              <a:rPr lang="en-GB" smtClean="0"/>
              <a:t>17/02/2015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19514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F6D05C-C60C-41BD-842C-FE70EA6FBDDE}" type="datetimeFigureOut">
              <a:rPr lang="en-GB" smtClean="0"/>
              <a:t>17/02/2015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195259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F6D05C-C60C-41BD-842C-FE70EA6FBDDE}" type="datetimeFigureOut">
              <a:rPr lang="en-GB" smtClean="0"/>
              <a:t>17/02/2015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16505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6D05C-C60C-41BD-842C-FE70EA6FBDDE}" type="datetimeFigureOut">
              <a:rPr lang="en-GB" smtClean="0"/>
              <a:t>17/02/2015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48604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6D05C-C60C-41BD-842C-FE70EA6FBDDE}" type="datetimeFigureOut">
              <a:rPr lang="en-GB" smtClean="0"/>
              <a:t>17/02/2015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81332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6D05C-C60C-41BD-842C-FE70EA6FBDDE}" type="datetimeFigureOut">
              <a:rPr lang="en-GB" smtClean="0"/>
              <a:t>17/02/2015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8A54D-1F6E-462D-908E-1A0F5ED23FFD}" type="slidenum">
              <a:rPr lang="en-GB" smtClean="0"/>
              <a:t>‹#›</a:t>
            </a:fld>
            <a:endParaRPr lang="en-GB"/>
          </a:p>
        </p:txBody>
      </p:sp>
    </p:spTree>
    <p:extLst>
      <p:ext uri="{BB962C8B-B14F-4D97-AF65-F5344CB8AC3E}">
        <p14:creationId xmlns:p14="http://schemas.microsoft.com/office/powerpoint/2010/main" val="71167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6D05C-C60C-41BD-842C-FE70EA6FBDDE}" type="datetimeFigureOut">
              <a:rPr lang="en-GB" smtClean="0"/>
              <a:t>17/02/2015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8A54D-1F6E-462D-908E-1A0F5ED23FFD}" type="slidenum">
              <a:rPr lang="en-GB" smtClean="0"/>
              <a:t>‹#›</a:t>
            </a:fld>
            <a:endParaRPr lang="en-GB"/>
          </a:p>
        </p:txBody>
      </p:sp>
    </p:spTree>
    <p:extLst>
      <p:ext uri="{BB962C8B-B14F-4D97-AF65-F5344CB8AC3E}">
        <p14:creationId xmlns:p14="http://schemas.microsoft.com/office/powerpoint/2010/main" val="85326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ste.cs.ox.ac.uk/FunctionalCur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Characterising and comparing models</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902" y="1305304"/>
            <a:ext cx="5608339" cy="4860000"/>
          </a:xfrm>
        </p:spPr>
      </p:pic>
      <p:sp>
        <p:nvSpPr>
          <p:cNvPr id="8" name="TextBox 7"/>
          <p:cNvSpPr txBox="1"/>
          <p:nvPr/>
        </p:nvSpPr>
        <p:spPr>
          <a:xfrm>
            <a:off x="1801763" y="6381328"/>
            <a:ext cx="5544616" cy="369332"/>
          </a:xfrm>
          <a:prstGeom prst="rect">
            <a:avLst/>
          </a:prstGeom>
          <a:noFill/>
        </p:spPr>
        <p:txBody>
          <a:bodyPr wrap="square" rtlCol="0">
            <a:spAutoFit/>
          </a:bodyPr>
          <a:lstStyle/>
          <a:p>
            <a:pPr algn="ctr"/>
            <a:r>
              <a:rPr lang="en-GB" dirty="0" smtClean="0">
                <a:hlinkClick r:id="rId4"/>
              </a:rPr>
              <a:t>https://chaste.cs.ox.ac.uk/FunctionalCuration</a:t>
            </a:r>
            <a:r>
              <a:rPr lang="en-GB" dirty="0" smtClean="0"/>
              <a:t> </a:t>
            </a:r>
            <a:endParaRPr lang="en-GB" dirty="0"/>
          </a:p>
        </p:txBody>
      </p:sp>
    </p:spTree>
    <p:extLst>
      <p:ext uri="{BB962C8B-B14F-4D97-AF65-F5344CB8AC3E}">
        <p14:creationId xmlns:p14="http://schemas.microsoft.com/office/powerpoint/2010/main" val="307086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reactions to drug action</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511" y="1196752"/>
            <a:ext cx="8156945" cy="5580000"/>
          </a:xfrm>
        </p:spPr>
      </p:pic>
    </p:spTree>
    <p:extLst>
      <p:ext uri="{BB962C8B-B14F-4D97-AF65-F5344CB8AC3E}">
        <p14:creationId xmlns:p14="http://schemas.microsoft.com/office/powerpoint/2010/main" val="2507167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Different effects of cell environment</a:t>
            </a:r>
            <a:endParaRPr lang="en-GB" dirty="0"/>
          </a:p>
        </p:txBody>
      </p:sp>
      <p:pic>
        <p:nvPicPr>
          <p:cNvPr id="1026" name="Picture 2" descr="K_vari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32" y="1107900"/>
            <a:ext cx="788670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220</Words>
  <Application>Microsoft Office PowerPoint</Application>
  <PresentationFormat>On-screen Show (4:3)</PresentationFormat>
  <Paragraphs>11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Characterising and comparing models</vt:lpstr>
      <vt:lpstr>Different reactions to drug action</vt:lpstr>
      <vt:lpstr>Different effects of cell environment</vt:lpstr>
    </vt:vector>
  </TitlesOfParts>
  <Company>University of Oxford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Characterising and comparing models</dc:title>
  <dc:creator>Jonathan Cooper</dc:creator>
  <cp:lastModifiedBy>Jonathan Cooper</cp:lastModifiedBy>
  <cp:revision>3</cp:revision>
  <dcterms:created xsi:type="dcterms:W3CDTF">2014-12-08T11:00:11Z</dcterms:created>
  <dcterms:modified xsi:type="dcterms:W3CDTF">2015-02-17T14:08:39Z</dcterms:modified>
</cp:coreProperties>
</file>