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18B16A-CC08-492F-981E-62DD7A1E7AB1}">
  <a:tblStyle styleId="{1A18B16A-CC08-492F-981E-62DD7A1E7A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be865931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2be865931_0_9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2be86593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22be865931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be865931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22be865931_0_8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be865931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2be865931_0_7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be865931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2be865931_0_6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be865931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2be865931_0_5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be86593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2be865931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2be865931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22be865931_0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be86593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22be865931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be86593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22be865931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5/6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Yilun Wang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5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131" name="Google Shape;131;p25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132" name="Google Shape;132;p25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134" name="Google Shape;134;p25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135" name="Google Shape;135;p25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137" name="Google Shape;137;p25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138" name="Google Shape;138;p25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140" name="Google Shape;140;p25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Finally determined the best model out of all the models created.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Resampled Tuned Model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Highest F-1 Score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Better predicted data into the three different classes.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designated model can help potential investors with a valid tradable signal.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Presentation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Poster Presentation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25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25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model chosen has scope of improvement  in terms of determining  tradable signal, some issues could be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because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a lack of additional.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volatility and erraticness posed threats to our predictions.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3" name="Google Shape;143;p25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144" name="Google Shape;144;p25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146" name="Google Shape;146;p25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the future we can include more additional variables, such as some financial ratios or some other stock market data.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25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Google Shape;336;p34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1/13/2022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Yesol (Sally) Lee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7" name="Google Shape;337;p34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338" name="Google Shape;338;p34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339" name="Google Shape;339;p34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4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341" name="Google Shape;341;p34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342" name="Google Shape;342;p34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4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344" name="Google Shape;344;p34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345" name="Google Shape;345;p34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347" name="Google Shape;347;p34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34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-88900" lvl="1" marL="165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goal of this sprint was to overview the datasets and gain preliminary knowledge. Moreover, we made several hypothesis to study through the project.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88900" lvl="1" marL="165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&lt;EDA&gt;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There are 6 asset classes with decreasing trend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asset class show constant average monthly flow close to 0.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log(flow) data is highly dense in the range of 3 to 6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&lt;Hypothesis&gt;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Whether to buy/sell a portfolio due to the relationship between FlowPct and PortfolioChangePct and Assetsend.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Patterns in percent change through time can make tradable signals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inflow continues too long, it can be a signal of selling that asset.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ETF flow &amp; asset end increases, MF decreases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asset classes into groups and give advice for investing in 4 different categories for four seasons in a year.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ideating our project and completing EDA on some of the other datasets we have.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what type of  models we want to create and create them.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Prioritize and select the hypothesis we will actually test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349;p34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sure whether we would need to include external datasets yet or create any new variables for our models.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Further learning of certain models are needed before we can work on some stuff (Timeseries, Neural Networks, etc.)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50" name="Google Shape;350;p34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351" name="Google Shape;351;p34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4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353" name="Google Shape;353;p34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more details in hypothesis to see necessity of external data and feature engineering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Prioritize hypothesis and models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4" name="Google Shape;354;p34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26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4/21/2022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Yilun Wang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6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154" name="Google Shape;154;p26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155" name="Google Shape;155;p26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157" name="Google Shape;157;p26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158" name="Google Shape;158;p26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160" name="Google Shape;160;p26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161" name="Google Shape;161;p26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163" name="Google Shape;163;p26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&lt;Model Design&gt;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models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Investigate tuned models’ prediction by using confusion matrix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models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Merged all three datasets for following week’s PortfolioChangePct prediction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Compared the forecast for attributes like Flow, FlowPct, AssetEnd etc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to bring all of our ideas and concepts together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on the final best model(s).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working on the final presentation and poster board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26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6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Risk: Project poster might not convey the best information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6" name="Google Shape;166;p26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167" name="Google Shape;167;p26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169" name="Google Shape;169;p26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Solution: Follow a cohesive storyline and make sure all the main points are included.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6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7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4/7/2022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Yilun Wang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7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177" name="Google Shape;177;p27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178" name="Google Shape;178;p27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181" name="Google Shape;181;p27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7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183" name="Google Shape;183;p27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184" name="Google Shape;184;p27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186" name="Google Shape;186;p27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&lt;Model Design&gt;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models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Hyperparameter tuning by using gridsearchCV (for all 3 datasets, XGB model)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by Quarters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Found the average Flow, FlowPct, AssetsEnd, and PortfolioChangePct by quarter.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 the clustering for each of the three datasets (Inst MF, Retail MF, and Inst ETF)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 a regression on Flow using OLS.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Single exponential smoothing on Flow.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to bring all of our ideas and concepts together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on the final best model(s).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working on the final presentation and poster board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DES and TES on ETF dataset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p27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27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 the insights we gained from the clustering approach useful?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on if we are going to wrap up the first hypothesis or not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9" name="Google Shape;189;p27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190" name="Google Shape;190;p27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192" name="Google Shape;192;p27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7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8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3/25/2022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Shrey Sood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8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201" name="Google Shape;201;p28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203" name="Google Shape;203;p28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204" name="Google Shape;204;p28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206" name="Google Shape;206;p28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207" name="Google Shape;207;p28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209" name="Google Shape;209;p28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&lt;Model Design&gt;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models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Trying different metrics to evaluate the model. (Precision, Recall, F1 score)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Tested other time span (2 weeks, 3 weeks)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 model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Tried predicting next week’s PortfolioChangePct by numeric or classification using hold out approach and k-fold approach.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of Data: Started to cluster the institutional dataset into 4 clusters and analyzed the differences between them. Realized there was no significant difference between the dates, but between the other columns.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 Analysis using ARIMA SARIMA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clustering, we will look into separating the dataset into quarters and analyzing the differences between flow, assetsend, and portfoliochangepct of the different groups.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seasonality to Time Series Analysis.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p28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p28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Wondering if clustering our dataset is a good approach to take given the data. Maybe with a better clustering approach (like by certain months/quarters) we might find different insights.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 the insights we gained from the clustering approach useful?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2" name="Google Shape;212;p28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213" name="Google Shape;213;p28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215" name="Google Shape;215;p28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8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9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3/17/2022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Shrey Sood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9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223" name="Google Shape;223;p29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224" name="Google Shape;224;p29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227" name="Google Shape;227;p29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9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229" name="Google Shape;229;p29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230" name="Google Shape;230;p29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9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232" name="Google Shape;232;p29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&lt;Model Design&gt;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models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Trying different metrics to evaluate the model. (Precision, Recall, F1 score)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Tested other time span (2 weeks, 3 weeks)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 model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Tried predicting next week’s PortfolioChangePct by numeric or classification using hold out approach and k-fold approach.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on Hypothesis number 5.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Try other margins of dates for each of our models.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some feature engineering in our models, add some outside data to better understand market conditions (data from S&amp;P for example).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some more new models, such as neural networks.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 forecasting using the ARIMA model.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implement lstm models for time series related research in the neural network modeling part.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29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29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models could be overfitting if not addressed.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Haven’t started working on some models yet and are waiting to learn more about them before moving forward.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Figuring out the best time span to determine signal (one week, two weeks, a month?)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35" name="Google Shape;235;p29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236" name="Google Shape;236;p29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238" name="Google Shape;238;p29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-2159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Needed to  add the truth value for evaluating model accuracy.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working on model optimization for the various models we have.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some more research on usual buying techniques to help figure out the best time span to choose for our models.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29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30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Shrey Sood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0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247" name="Google Shape;247;p30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0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249" name="Google Shape;249;p30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250" name="Google Shape;250;p30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0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253" name="Google Shape;253;p30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0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255" name="Google Shape;255;p30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&lt;Model Design&gt;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Applied the same preprocessing across all classification models and linear regression models (normalization based on the training data  and reproducible data split)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Standardized metrics for each modeling type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models: Accuracy, AUC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 models: R squared, Mean Squared Error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Checked tradable signals based on the ortfoliopctchange_next predictions our team got from linear regression models to understand the usability of linear methods for our project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Try other margins of dates for each of our models.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some feature engineering in our models, add some outside data to better understand market conditions (data from S&amp;P for example).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some more new models, such as neural networks.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 forecasting using the ARIMA model.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30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30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models could be overfitting if not addressed.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Haven’t started working on some models yet and are waiting to learn more about them before moving forward.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Figuring out the best time span to determine signal (one week, two weeks, a month?)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58" name="Google Shape;258;p30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259" name="Google Shape;259;p30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0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261" name="Google Shape;261;p30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-2159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Needed to  add the truth value for evaluating model accuracy.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working on model optimization for the various models we have.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some more research on usual buying techniques to help figure out the best time span to choose for our models.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0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31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2/24/2022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Ta-Wei (David) Wang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1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269" name="Google Shape;269;p31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270" name="Google Shape;270;p31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272" name="Google Shape;272;p31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273" name="Google Shape;273;p31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275" name="Google Shape;275;p31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276" name="Google Shape;276;p31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278" name="Google Shape;278;p31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&lt;Model Design&gt;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Regressions: revised the regressions to predict future portfolio change percentages.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 with/without date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 Regression: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signals for the following week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Regression: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Revised the regression to scale the Flow and AssetsEnd columns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the signal for the following week.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is not great, almost less than 50% for both approaches.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 Forecasting: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Formulated an ARIMA model to do time-forecasting on the different features (Currently only flow)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Midterm Presentation Preparation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Linear, Tree, Logistic: Try other margins of dates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some more analysis and develop more insights into our models.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the ARIMA model to find forecasts for AssetEnd, PortfolioChangePct Change etc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1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CC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1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models could be overfitting if not addressed.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Haven’t started working on some models yet and are waiting to learn more about them before moving forward.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Figuring out the best time span to determine signal (one week, two weeks, a month?)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81" name="Google Shape;281;p31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282" name="Google Shape;282;p31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284" name="Google Shape;284;p31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working on model optimization for the various models we have.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some more research on usual buying techniques to help figure out the best time span to choose for our models.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31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32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2/11/2022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Ta-Wei (David) Wang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32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292" name="Google Shape;292;p32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293" name="Google Shape;293;p32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295" name="Google Shape;295;p32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296" name="Google Shape;296;p32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2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298" name="Google Shape;298;p32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299" name="Google Shape;299;p32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2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301" name="Google Shape;301;p32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&lt;EDA&gt;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Merged the datasets into one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 difference of AssetEnd for month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 monthly cumulative portfolio change percentage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&lt;Model Design&gt;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regressions with safer and aggressive approaches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70:30 training/testing datasets ratio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○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Metrics: Accuracy, AUC, Confusion matrix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regressions including Linear, Ridge, Lasso regressions on Portfolio Change Percentage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Asset classes defining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regressions by month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the buying/selling point for the safer approach for optimize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Explore different types of logistic regressions to see if we can get better results.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22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Explore other different models, such as Decision Trees and Clustering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32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Google Shape;303;p32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Developing more detailed sample split strategy (Train, Validation data split)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on scaling issue: what predictors do we scale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4" name="Google Shape;304;p32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305" name="Google Shape;305;p32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307" name="Google Shape;307;p32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32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33"/>
          <p:cNvGraphicFramePr/>
          <p:nvPr/>
        </p:nvGraphicFramePr>
        <p:xfrm>
          <a:off x="349499" y="880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64250"/>
                <a:gridCol w="1819100"/>
                <a:gridCol w="550500"/>
                <a:gridCol w="3321675"/>
              </a:tblGrid>
              <a:tr h="2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Verdana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Spinnaker Analytics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1/27/2022</a:t>
                      </a:r>
                      <a:endParaRPr sz="1100"/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3430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PMO - Yesol (Sally) Lee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0" marL="343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p33"/>
          <p:cNvSpPr/>
          <p:nvPr/>
        </p:nvSpPr>
        <p:spPr>
          <a:xfrm>
            <a:off x="5384742" y="609007"/>
            <a:ext cx="3307800" cy="236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 sz="1100"/>
          </a:p>
        </p:txBody>
      </p:sp>
      <p:grpSp>
        <p:nvGrpSpPr>
          <p:cNvPr id="315" name="Google Shape;315;p33"/>
          <p:cNvGrpSpPr/>
          <p:nvPr/>
        </p:nvGrpSpPr>
        <p:grpSpPr>
          <a:xfrm>
            <a:off x="6628708" y="654122"/>
            <a:ext cx="843623" cy="150104"/>
            <a:chOff x="5412843" y="390173"/>
            <a:chExt cx="938401" cy="199500"/>
          </a:xfrm>
        </p:grpSpPr>
        <p:sp>
          <p:nvSpPr>
            <p:cNvPr id="316" name="Google Shape;316;p33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 sz="1100"/>
            </a:p>
          </p:txBody>
        </p:sp>
      </p:grpSp>
      <p:grpSp>
        <p:nvGrpSpPr>
          <p:cNvPr id="318" name="Google Shape;318;p33"/>
          <p:cNvGrpSpPr/>
          <p:nvPr/>
        </p:nvGrpSpPr>
        <p:grpSpPr>
          <a:xfrm>
            <a:off x="7324796" y="654232"/>
            <a:ext cx="1207803" cy="150104"/>
            <a:chOff x="6200869" y="390319"/>
            <a:chExt cx="1343496" cy="199500"/>
          </a:xfrm>
        </p:grpSpPr>
        <p:sp>
          <p:nvSpPr>
            <p:cNvPr id="319" name="Google Shape;319;p33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 sz="1100"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7980818" y="614172"/>
            <a:ext cx="1082626" cy="230912"/>
            <a:chOff x="7369404" y="337078"/>
            <a:chExt cx="1204255" cy="306900"/>
          </a:xfrm>
        </p:grpSpPr>
        <p:sp>
          <p:nvSpPr>
            <p:cNvPr id="322" name="Google Shape;322;p33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 sz="1100"/>
            </a:p>
          </p:txBody>
        </p:sp>
      </p:grpSp>
      <p:graphicFrame>
        <p:nvGraphicFramePr>
          <p:cNvPr id="324" name="Google Shape;324;p33"/>
          <p:cNvGraphicFramePr/>
          <p:nvPr/>
        </p:nvGraphicFramePr>
        <p:xfrm>
          <a:off x="5358305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1700775"/>
                <a:gridCol w="1097300"/>
                <a:gridCol w="548650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100"/>
                    </a:p>
                  </a:txBody>
                  <a:tcPr marT="13725" marB="13725" marR="13725" marL="13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Overview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13,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Modeling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31,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&amp; Optimization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Wrap-up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30, 2022</a:t>
                      </a:r>
                      <a:endParaRPr i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825" marB="13825" marR="54775" marL="547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33"/>
          <p:cNvGraphicFramePr/>
          <p:nvPr/>
        </p:nvGraphicFramePr>
        <p:xfrm>
          <a:off x="349498" y="140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2675350"/>
                <a:gridCol w="2333450"/>
              </a:tblGrid>
              <a:tr h="18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2372850">
                <a:tc>
                  <a:txBody>
                    <a:bodyPr/>
                    <a:lstStyle/>
                    <a:p>
                      <a:pPr indent="0" lvl="1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&lt;EDA for all Datasets&gt;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Institutional: Each asset class show very different movements in flow.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Retail: Most data points showed flow(log) of 0 to 5. Increasing trend in portfoliochangepct.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ETF: Fluctuate a lot, possible relationship with international financial crisis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(Refer to appendix, please)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&lt;Model Design&gt;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Definition of tradable signal: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lphaLcPeriod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Aggressive:  When PortfolioPctChange is greater than or equal to 5%, we buy for negative, sell for positive.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lphaLcPeriod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Safe: When PortfolioPctChange is greater than or equal to 3% and less than 5%, we buy for negative, sell for positive.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AutoNum type="alphaLcPeriod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Hold: rest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Dataset: Focus on individual data set first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Models: start with logistic regression and linear regression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ETF data with stock data (S&amp;P 500 etc) and find relationship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Think about how to aggregate signals to make decisions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time series model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how to split dataset into train/test data (considering date range and asset class)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Google Shape;326;p33"/>
          <p:cNvGraphicFramePr/>
          <p:nvPr/>
        </p:nvGraphicFramePr>
        <p:xfrm>
          <a:off x="349498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4495650"/>
              </a:tblGrid>
              <a:tr h="1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 sz="11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Understanding what approach to take in the trading signal (bearish/bullish trend or a more safe approach)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 with understanding how to implement different kinds of models (such as with clustering for example)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27" name="Google Shape;327;p33"/>
          <p:cNvGrpSpPr/>
          <p:nvPr/>
        </p:nvGrpSpPr>
        <p:grpSpPr>
          <a:xfrm>
            <a:off x="5907011" y="654686"/>
            <a:ext cx="843623" cy="150104"/>
            <a:chOff x="5412843" y="390173"/>
            <a:chExt cx="938401" cy="199500"/>
          </a:xfrm>
        </p:grpSpPr>
        <p:sp>
          <p:nvSpPr>
            <p:cNvPr id="328" name="Google Shape;328;p33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r>
                <a:t/>
              </a:r>
              <a:endPara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 sz="1100"/>
            </a:p>
          </p:txBody>
        </p:sp>
      </p:grpSp>
      <p:graphicFrame>
        <p:nvGraphicFramePr>
          <p:cNvPr id="330" name="Google Shape;330;p33"/>
          <p:cNvGraphicFramePr/>
          <p:nvPr/>
        </p:nvGraphicFramePr>
        <p:xfrm>
          <a:off x="4832824" y="4269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{1A18B16A-CC08-492F-981E-62DD7A1E7AB1}</a:tableStyleId>
              </a:tblPr>
              <a:tblGrid>
                <a:gridCol w="3859875"/>
              </a:tblGrid>
              <a:tr h="1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 sz="900"/>
                    </a:p>
                  </a:txBody>
                  <a:tcPr marT="13725" marB="13725" marR="13700" marL="1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668925">
                <a:tc>
                  <a:txBody>
                    <a:bodyPr/>
                    <a:lstStyle/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off with the simplest model and research more on which models work best for investment data.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15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on a final decision of what percent change we would take to be a trading signal for buying/selling.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34300" marL="343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1" name="Google Shape;331;p33"/>
          <p:cNvSpPr txBox="1"/>
          <p:nvPr/>
        </p:nvSpPr>
        <p:spPr>
          <a:xfrm>
            <a:off x="457200" y="252922"/>
            <a:ext cx="640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PROGRESS REPORT - TEAM B5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