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8700" cy="131367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496160" y="18138400"/>
            <a:ext cx="40898700" cy="5072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8700" cy="125664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496160" y="20174240"/>
            <a:ext cx="40898700" cy="8325300"/>
          </a:xfrm>
          <a:prstGeom prst="rect">
            <a:avLst/>
          </a:prstGeom>
        </p:spPr>
        <p:txBody>
          <a:bodyPr anchorCtr="0" anchor="t" bIns="479475" lIns="479475" spcFirstLastPara="1" rIns="479475" wrap="square" tIns="479475">
            <a:normAutofit/>
          </a:bodyPr>
          <a:lstStyle>
            <a:lvl1pPr indent="-825500" lvl="0" marL="457200" algn="ctr">
              <a:spcBef>
                <a:spcPts val="0"/>
              </a:spcBef>
              <a:spcAft>
                <a:spcPts val="0"/>
              </a:spcAft>
              <a:buSzPts val="9400"/>
              <a:buChar char="●"/>
              <a:defRPr/>
            </a:lvl1pPr>
            <a:lvl2pPr indent="-692150" lvl="1" marL="914400" algn="ctr">
              <a:spcBef>
                <a:spcPts val="0"/>
              </a:spcBef>
              <a:spcAft>
                <a:spcPts val="0"/>
              </a:spcAft>
              <a:buSzPts val="7300"/>
              <a:buChar char="○"/>
              <a:defRPr/>
            </a:lvl2pPr>
            <a:lvl3pPr indent="-692150" lvl="2" marL="1371600" algn="ctr">
              <a:spcBef>
                <a:spcPts val="0"/>
              </a:spcBef>
              <a:spcAft>
                <a:spcPts val="0"/>
              </a:spcAft>
              <a:buSzPts val="7300"/>
              <a:buChar char="■"/>
              <a:defRPr/>
            </a:lvl3pPr>
            <a:lvl4pPr indent="-692150" lvl="3" marL="1828800" algn="ctr">
              <a:spcBef>
                <a:spcPts val="0"/>
              </a:spcBef>
              <a:spcAft>
                <a:spcPts val="0"/>
              </a:spcAft>
              <a:buSzPts val="7300"/>
              <a:buChar char="●"/>
              <a:defRPr/>
            </a:lvl4pPr>
            <a:lvl5pPr indent="-692150" lvl="4" marL="2286000" algn="ctr">
              <a:spcBef>
                <a:spcPts val="0"/>
              </a:spcBef>
              <a:spcAft>
                <a:spcPts val="0"/>
              </a:spcAft>
              <a:buSzPts val="7300"/>
              <a:buChar char="○"/>
              <a:defRPr/>
            </a:lvl5pPr>
            <a:lvl6pPr indent="-692150" lvl="5" marL="2743200" algn="ctr">
              <a:spcBef>
                <a:spcPts val="0"/>
              </a:spcBef>
              <a:spcAft>
                <a:spcPts val="0"/>
              </a:spcAft>
              <a:buSzPts val="7300"/>
              <a:buChar char="■"/>
              <a:defRPr/>
            </a:lvl6pPr>
            <a:lvl7pPr indent="-692150" lvl="6" marL="3200400" algn="ctr">
              <a:spcBef>
                <a:spcPts val="0"/>
              </a:spcBef>
              <a:spcAft>
                <a:spcPts val="0"/>
              </a:spcAft>
              <a:buSzPts val="7300"/>
              <a:buChar char="●"/>
              <a:defRPr/>
            </a:lvl7pPr>
            <a:lvl8pPr indent="-692150" lvl="7" marL="3657600" algn="ctr">
              <a:spcBef>
                <a:spcPts val="0"/>
              </a:spcBef>
              <a:spcAft>
                <a:spcPts val="0"/>
              </a:spcAft>
              <a:buSzPts val="7300"/>
              <a:buChar char="○"/>
              <a:defRPr/>
            </a:lvl8pPr>
            <a:lvl9pPr indent="-692150" lvl="8" marL="4114800" algn="ctr">
              <a:spcBef>
                <a:spcPts val="0"/>
              </a:spcBef>
              <a:spcAft>
                <a:spcPts val="0"/>
              </a:spcAft>
              <a:buSzPts val="73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8700" cy="5387700"/>
          </a:xfrm>
          <a:prstGeom prst="rect">
            <a:avLst/>
          </a:prstGeom>
        </p:spPr>
        <p:txBody>
          <a:bodyPr anchorCtr="0" anchor="ctr" bIns="479475" lIns="479475" spcFirstLastPara="1" rIns="479475" wrap="square" tIns="479475">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496160" y="7375840"/>
            <a:ext cx="40898700" cy="21865200"/>
          </a:xfrm>
          <a:prstGeom prst="rect">
            <a:avLst/>
          </a:prstGeom>
        </p:spPr>
        <p:txBody>
          <a:bodyPr anchorCtr="0" anchor="t"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8700" cy="36654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300"/>
          </a:xfrm>
          <a:prstGeom prst="rect">
            <a:avLst/>
          </a:prstGeom>
        </p:spPr>
        <p:txBody>
          <a:bodyPr anchorCtr="0" anchor="b" bIns="479475" lIns="479475" spcFirstLastPara="1" rIns="479475" wrap="square" tIns="479475">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79475" lIns="479475" spcFirstLastPara="1" rIns="479475" wrap="square" tIns="47947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300"/>
          </a:xfrm>
          <a:prstGeom prst="rect">
            <a:avLst/>
          </a:prstGeom>
        </p:spPr>
        <p:txBody>
          <a:bodyPr anchorCtr="0" anchor="ctr" bIns="479475" lIns="479475" spcFirstLastPara="1" rIns="479475" wrap="square" tIns="479475">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79475" lIns="479475" spcFirstLastPara="1" rIns="479475" wrap="square" tIns="479475">
            <a:normAutofit/>
          </a:bodyPr>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400"/>
          </a:xfrm>
          <a:prstGeom prst="rect">
            <a:avLst/>
          </a:prstGeom>
          <a:noFill/>
          <a:ln>
            <a:noFill/>
          </a:ln>
        </p:spPr>
        <p:txBody>
          <a:bodyPr anchorCtr="0" anchor="t" bIns="479475" lIns="479475" spcFirstLastPara="1" rIns="479475" wrap="square" tIns="479475">
            <a:normAutofit/>
          </a:bodyPr>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496160" y="7375840"/>
            <a:ext cx="40898700" cy="21865200"/>
          </a:xfrm>
          <a:prstGeom prst="rect">
            <a:avLst/>
          </a:prstGeom>
          <a:noFill/>
          <a:ln>
            <a:noFill/>
          </a:ln>
        </p:spPr>
        <p:txBody>
          <a:bodyPr anchorCtr="0" anchor="t" bIns="479475" lIns="479475" spcFirstLastPara="1" rIns="479475" wrap="square" tIns="479475">
            <a:normAutofit/>
          </a:bodyPr>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0"/>
              </a:spcBef>
              <a:spcAft>
                <a:spcPts val="0"/>
              </a:spcAft>
              <a:buClr>
                <a:schemeClr val="dk2"/>
              </a:buClr>
              <a:buSzPts val="7300"/>
              <a:buChar char="○"/>
              <a:defRPr sz="7300">
                <a:solidFill>
                  <a:schemeClr val="dk2"/>
                </a:solidFill>
              </a:defRPr>
            </a:lvl2pPr>
            <a:lvl3pPr indent="-692150" lvl="2" marL="1371600">
              <a:lnSpc>
                <a:spcPct val="115000"/>
              </a:lnSpc>
              <a:spcBef>
                <a:spcPts val="0"/>
              </a:spcBef>
              <a:spcAft>
                <a:spcPts val="0"/>
              </a:spcAft>
              <a:buClr>
                <a:schemeClr val="dk2"/>
              </a:buClr>
              <a:buSzPts val="7300"/>
              <a:buChar char="■"/>
              <a:defRPr sz="7300">
                <a:solidFill>
                  <a:schemeClr val="dk2"/>
                </a:solidFill>
              </a:defRPr>
            </a:lvl3pPr>
            <a:lvl4pPr indent="-692150" lvl="3" marL="1828800">
              <a:lnSpc>
                <a:spcPct val="115000"/>
              </a:lnSpc>
              <a:spcBef>
                <a:spcPts val="0"/>
              </a:spcBef>
              <a:spcAft>
                <a:spcPts val="0"/>
              </a:spcAft>
              <a:buClr>
                <a:schemeClr val="dk2"/>
              </a:buClr>
              <a:buSzPts val="7300"/>
              <a:buChar char="●"/>
              <a:defRPr sz="7300">
                <a:solidFill>
                  <a:schemeClr val="dk2"/>
                </a:solidFill>
              </a:defRPr>
            </a:lvl4pPr>
            <a:lvl5pPr indent="-692150" lvl="4" marL="2286000">
              <a:lnSpc>
                <a:spcPct val="115000"/>
              </a:lnSpc>
              <a:spcBef>
                <a:spcPts val="0"/>
              </a:spcBef>
              <a:spcAft>
                <a:spcPts val="0"/>
              </a:spcAft>
              <a:buClr>
                <a:schemeClr val="dk2"/>
              </a:buClr>
              <a:buSzPts val="7300"/>
              <a:buChar char="○"/>
              <a:defRPr sz="7300">
                <a:solidFill>
                  <a:schemeClr val="dk2"/>
                </a:solidFill>
              </a:defRPr>
            </a:lvl5pPr>
            <a:lvl6pPr indent="-692150" lvl="5" marL="2743200">
              <a:lnSpc>
                <a:spcPct val="115000"/>
              </a:lnSpc>
              <a:spcBef>
                <a:spcPts val="0"/>
              </a:spcBef>
              <a:spcAft>
                <a:spcPts val="0"/>
              </a:spcAft>
              <a:buClr>
                <a:schemeClr val="dk2"/>
              </a:buClr>
              <a:buSzPts val="7300"/>
              <a:buChar char="■"/>
              <a:defRPr sz="7300">
                <a:solidFill>
                  <a:schemeClr val="dk2"/>
                </a:solidFill>
              </a:defRPr>
            </a:lvl6pPr>
            <a:lvl7pPr indent="-692150" lvl="6" marL="3200400">
              <a:lnSpc>
                <a:spcPct val="115000"/>
              </a:lnSpc>
              <a:spcBef>
                <a:spcPts val="0"/>
              </a:spcBef>
              <a:spcAft>
                <a:spcPts val="0"/>
              </a:spcAft>
              <a:buClr>
                <a:schemeClr val="dk2"/>
              </a:buClr>
              <a:buSzPts val="7300"/>
              <a:buChar char="●"/>
              <a:defRPr sz="7300">
                <a:solidFill>
                  <a:schemeClr val="dk2"/>
                </a:solidFill>
              </a:defRPr>
            </a:lvl7pPr>
            <a:lvl8pPr indent="-692150" lvl="7" marL="3657600">
              <a:lnSpc>
                <a:spcPct val="115000"/>
              </a:lnSpc>
              <a:spcBef>
                <a:spcPts val="0"/>
              </a:spcBef>
              <a:spcAft>
                <a:spcPts val="0"/>
              </a:spcAft>
              <a:buClr>
                <a:schemeClr val="dk2"/>
              </a:buClr>
              <a:buSzPts val="7300"/>
              <a:buChar char="○"/>
              <a:defRPr sz="7300">
                <a:solidFill>
                  <a:schemeClr val="dk2"/>
                </a:solidFill>
              </a:defRPr>
            </a:lvl8pPr>
            <a:lvl9pPr indent="-692150" lvl="8" marL="4114800">
              <a:lnSpc>
                <a:spcPct val="115000"/>
              </a:lnSpc>
              <a:spcBef>
                <a:spcPts val="0"/>
              </a:spcBef>
              <a:spcAft>
                <a:spcPts val="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513875" y="10499425"/>
            <a:ext cx="12358200" cy="10682400"/>
          </a:xfrm>
          <a:prstGeom prst="rect">
            <a:avLst/>
          </a:prstGeom>
          <a:solidFill>
            <a:schemeClr val="lt2"/>
          </a:solidFill>
          <a:ln>
            <a:noFill/>
          </a:ln>
        </p:spPr>
        <p:txBody>
          <a:bodyPr anchorCtr="0" anchor="t" bIns="91425" lIns="91425" spcFirstLastPara="1" rIns="91425" wrap="square" tIns="91425">
            <a:spAutoFit/>
          </a:bodyPr>
          <a:lstStyle/>
          <a:p>
            <a:pPr indent="-425450" lvl="0" marL="457200" rtl="0" algn="just">
              <a:spcBef>
                <a:spcPts val="0"/>
              </a:spcBef>
              <a:spcAft>
                <a:spcPts val="0"/>
              </a:spcAft>
              <a:buSzPts val="3100"/>
              <a:buChar char="●"/>
            </a:pPr>
            <a:r>
              <a:rPr lang="en" sz="3100"/>
              <a:t>Our team chose classification models using the XGBoost algorithm for the final models. These models use Asset Class indicators, Flow, Flow pct, Assets End to predict the next week's tradable signal.</a:t>
            </a:r>
            <a:endParaRPr sz="3100"/>
          </a:p>
          <a:p>
            <a:pPr indent="-425450" lvl="0" marL="457200" rtl="0" algn="just">
              <a:spcBef>
                <a:spcPts val="0"/>
              </a:spcBef>
              <a:spcAft>
                <a:spcPts val="0"/>
              </a:spcAft>
              <a:buSzPts val="3100"/>
              <a:buChar char="●"/>
            </a:pPr>
            <a:r>
              <a:rPr lang="en" sz="3100"/>
              <a:t>We had two approaches, aggressive and conservative, to define the tradable signals. The aggressive approach uses 5% of Portfolio Change Pct as a cutoff. The conservative one uses 3%. In both approaches, Buy for </a:t>
            </a:r>
            <a:r>
              <a:rPr lang="en" sz="3100"/>
              <a:t>positive</a:t>
            </a:r>
            <a:r>
              <a:rPr lang="en" sz="3100"/>
              <a:t>, Sell for negative, and the rest means Hold.</a:t>
            </a:r>
            <a:endParaRPr sz="3100"/>
          </a:p>
          <a:p>
            <a:pPr indent="-425450" lvl="0" marL="457200" rtl="0" algn="just">
              <a:spcBef>
                <a:spcPts val="0"/>
              </a:spcBef>
              <a:spcAft>
                <a:spcPts val="0"/>
              </a:spcAft>
              <a:buSzPts val="3100"/>
              <a:buChar char="●"/>
            </a:pPr>
            <a:r>
              <a:rPr lang="en" sz="3100"/>
              <a:t>The original data was highly imbalanced and about 93% of data points were in the Hold class. To mitigate risk from imbalanced data, we oversampled the dataset and made classes equally distributed, then train the tuned models on resampled datasets.</a:t>
            </a:r>
            <a:endParaRPr sz="3100"/>
          </a:p>
          <a:p>
            <a:pPr indent="-425450" lvl="0" marL="457200" rtl="0" algn="just">
              <a:spcBef>
                <a:spcPts val="0"/>
              </a:spcBef>
              <a:spcAft>
                <a:spcPts val="0"/>
              </a:spcAft>
              <a:buSzPts val="3100"/>
              <a:buChar char="●"/>
            </a:pPr>
            <a:r>
              <a:rPr lang="en" sz="3100"/>
              <a:t>After training the model on the train data, we evaluated the model on test data and calculated the metrics, F1 score, AUC score, and Accuracy.</a:t>
            </a:r>
            <a:endParaRPr sz="3100"/>
          </a:p>
          <a:p>
            <a:pPr indent="-425450" lvl="0" marL="457200" rtl="0" algn="just">
              <a:spcBef>
                <a:spcPts val="0"/>
              </a:spcBef>
              <a:spcAft>
                <a:spcPts val="0"/>
              </a:spcAft>
              <a:buSzPts val="3100"/>
              <a:buChar char="●"/>
            </a:pPr>
            <a:r>
              <a:rPr lang="en" sz="3100"/>
              <a:t>Our team also focused on Recall, also known as true positive rate, our confidence level of models. Once an investment decision is made, it is difficult to take back and a false decision might result in a huge loss for the clients. So our team concluded high recall, and low false-negative should be a measurement of models' confidence.</a:t>
            </a:r>
            <a:endParaRPr sz="3100"/>
          </a:p>
        </p:txBody>
      </p:sp>
      <p:sp>
        <p:nvSpPr>
          <p:cNvPr id="55" name="Google Shape;55;p13"/>
          <p:cNvSpPr/>
          <p:nvPr/>
        </p:nvSpPr>
        <p:spPr>
          <a:xfrm>
            <a:off x="11003175" y="22211650"/>
            <a:ext cx="18928500" cy="10030500"/>
          </a:xfrm>
          <a:prstGeom prst="rect">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208050" y="21580850"/>
            <a:ext cx="9166800" cy="4125000"/>
          </a:xfrm>
          <a:prstGeom prst="rect">
            <a:avLst/>
          </a:prstGeom>
          <a:solidFill>
            <a:schemeClr val="lt2"/>
          </a:solid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3200">
                <a:solidFill>
                  <a:schemeClr val="dk1"/>
                </a:solidFill>
              </a:rPr>
              <a:t>Finding a tradable signal in all of the datasets that can be used for determining whether to buy or sell a stock portfolio in the future.</a:t>
            </a:r>
            <a:endParaRPr sz="3200">
              <a:solidFill>
                <a:schemeClr val="dk1"/>
              </a:solidFill>
            </a:endParaRPr>
          </a:p>
          <a:p>
            <a:pPr indent="0" lvl="0" marL="0" rtl="0" algn="just">
              <a:spcBef>
                <a:spcPts val="0"/>
              </a:spcBef>
              <a:spcAft>
                <a:spcPts val="0"/>
              </a:spcAft>
              <a:buClr>
                <a:schemeClr val="dk1"/>
              </a:buClr>
              <a:buSzPts val="1100"/>
              <a:buFont typeface="Arial"/>
              <a:buNone/>
            </a:pPr>
            <a:r>
              <a:t/>
            </a:r>
            <a:endParaRPr sz="3200">
              <a:solidFill>
                <a:srgbClr val="434343"/>
              </a:solidFill>
            </a:endParaRPr>
          </a:p>
          <a:p>
            <a:pPr indent="0" lvl="0" marL="0" rtl="0" algn="just">
              <a:spcBef>
                <a:spcPts val="0"/>
              </a:spcBef>
              <a:spcAft>
                <a:spcPts val="0"/>
              </a:spcAft>
              <a:buClr>
                <a:schemeClr val="dk1"/>
              </a:buClr>
              <a:buSzPts val="1100"/>
              <a:buFont typeface="Arial"/>
              <a:buNone/>
            </a:pPr>
            <a:r>
              <a:rPr lang="en" sz="3200">
                <a:solidFill>
                  <a:schemeClr val="dk1"/>
                </a:solidFill>
              </a:rPr>
              <a:t>In doing so, we want to minimize the any possible risk and maximize the profit of the investments for possible clients.</a:t>
            </a:r>
            <a:endParaRPr sz="3200">
              <a:solidFill>
                <a:schemeClr val="dk1"/>
              </a:solidFill>
            </a:endParaRPr>
          </a:p>
          <a:p>
            <a:pPr indent="0" lvl="0" marL="0" rtl="0" algn="just">
              <a:spcBef>
                <a:spcPts val="0"/>
              </a:spcBef>
              <a:spcAft>
                <a:spcPts val="0"/>
              </a:spcAft>
              <a:buClr>
                <a:schemeClr val="dk1"/>
              </a:buClr>
              <a:buSzPts val="1100"/>
              <a:buFont typeface="Arial"/>
              <a:buNone/>
            </a:pPr>
            <a:r>
              <a:t/>
            </a:r>
            <a:endParaRPr sz="3200">
              <a:solidFill>
                <a:schemeClr val="dk1"/>
              </a:solidFill>
            </a:endParaRPr>
          </a:p>
        </p:txBody>
      </p:sp>
      <p:sp>
        <p:nvSpPr>
          <p:cNvPr id="57" name="Google Shape;57;p13"/>
          <p:cNvSpPr/>
          <p:nvPr/>
        </p:nvSpPr>
        <p:spPr>
          <a:xfrm>
            <a:off x="0" y="0"/>
            <a:ext cx="43891200" cy="76857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58" name="Google Shape;58;p13"/>
          <p:cNvSpPr txBox="1"/>
          <p:nvPr/>
        </p:nvSpPr>
        <p:spPr>
          <a:xfrm>
            <a:off x="12135120" y="2106440"/>
            <a:ext cx="24688800" cy="37854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lang="en" sz="7300">
                <a:solidFill>
                  <a:schemeClr val="lt1"/>
                </a:solidFill>
                <a:latin typeface="Impact"/>
                <a:ea typeface="Impact"/>
                <a:cs typeface="Impact"/>
                <a:sym typeface="Impact"/>
              </a:rPr>
              <a:t>Spinnaker Analytics</a:t>
            </a:r>
            <a:endParaRPr sz="7300">
              <a:solidFill>
                <a:schemeClr val="lt1"/>
              </a:solidFill>
              <a:latin typeface="Impact"/>
              <a:ea typeface="Impact"/>
              <a:cs typeface="Impact"/>
              <a:sym typeface="Impact"/>
            </a:endParaRPr>
          </a:p>
          <a:p>
            <a:pPr indent="0" lvl="0" marL="0" rtl="0" algn="l">
              <a:spcBef>
                <a:spcPts val="0"/>
              </a:spcBef>
              <a:spcAft>
                <a:spcPts val="0"/>
              </a:spcAft>
              <a:buNone/>
            </a:pPr>
            <a:r>
              <a:rPr lang="en" sz="11000">
                <a:solidFill>
                  <a:schemeClr val="lt1"/>
                </a:solidFill>
                <a:latin typeface="Impact"/>
                <a:ea typeface="Impact"/>
                <a:cs typeface="Impact"/>
                <a:sym typeface="Impact"/>
              </a:rPr>
              <a:t>Modeling for a Tradable Signal</a:t>
            </a:r>
            <a:endParaRPr sz="7300">
              <a:solidFill>
                <a:schemeClr val="lt1"/>
              </a:solidFill>
              <a:latin typeface="Impact"/>
              <a:ea typeface="Impact"/>
              <a:cs typeface="Impact"/>
              <a:sym typeface="Impact"/>
            </a:endParaRPr>
          </a:p>
        </p:txBody>
      </p:sp>
      <p:pic>
        <p:nvPicPr>
          <p:cNvPr id="59" name="Google Shape;59;p13"/>
          <p:cNvPicPr preferRelativeResize="0"/>
          <p:nvPr/>
        </p:nvPicPr>
        <p:blipFill>
          <a:blip r:embed="rId3">
            <a:alphaModFix/>
          </a:blip>
          <a:stretch>
            <a:fillRect/>
          </a:stretch>
        </p:blipFill>
        <p:spPr>
          <a:xfrm>
            <a:off x="4810975" y="2736675"/>
            <a:ext cx="6864975" cy="3115634"/>
          </a:xfrm>
          <a:prstGeom prst="rect">
            <a:avLst/>
          </a:prstGeom>
          <a:noFill/>
          <a:ln>
            <a:noFill/>
          </a:ln>
        </p:spPr>
      </p:pic>
      <p:sp>
        <p:nvSpPr>
          <p:cNvPr id="60" name="Google Shape;60;p13"/>
          <p:cNvSpPr txBox="1"/>
          <p:nvPr/>
        </p:nvSpPr>
        <p:spPr>
          <a:xfrm>
            <a:off x="1172199" y="8403700"/>
            <a:ext cx="91668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Introduction</a:t>
            </a:r>
            <a:endParaRPr sz="7300">
              <a:solidFill>
                <a:schemeClr val="lt1"/>
              </a:solidFill>
            </a:endParaRPr>
          </a:p>
        </p:txBody>
      </p:sp>
      <p:sp>
        <p:nvSpPr>
          <p:cNvPr id="61" name="Google Shape;61;p13"/>
          <p:cNvSpPr txBox="1"/>
          <p:nvPr/>
        </p:nvSpPr>
        <p:spPr>
          <a:xfrm>
            <a:off x="12199560" y="5094840"/>
            <a:ext cx="24363300" cy="16920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rPr lang="en" sz="4700">
                <a:solidFill>
                  <a:schemeClr val="lt1"/>
                </a:solidFill>
              </a:rPr>
              <a:t>Team B5: Lujain Alqassar, Yesol Lee, Ta-Wei Wang, Shrey Sood, Yilun Wang</a:t>
            </a:r>
            <a:endParaRPr sz="4700">
              <a:solidFill>
                <a:schemeClr val="lt1"/>
              </a:solidFill>
            </a:endParaRPr>
          </a:p>
        </p:txBody>
      </p:sp>
      <p:sp>
        <p:nvSpPr>
          <p:cNvPr id="62" name="Google Shape;62;p13"/>
          <p:cNvSpPr txBox="1"/>
          <p:nvPr/>
        </p:nvSpPr>
        <p:spPr>
          <a:xfrm>
            <a:off x="1993450" y="10242827"/>
            <a:ext cx="8321700" cy="2092200"/>
          </a:xfrm>
          <a:prstGeom prst="rect">
            <a:avLst/>
          </a:prstGeom>
          <a:noFill/>
          <a:ln>
            <a:noFill/>
          </a:ln>
        </p:spPr>
        <p:txBody>
          <a:bodyPr anchorCtr="0" anchor="t" bIns="479475" lIns="479475" spcFirstLastPara="1" rIns="479475" wrap="square" tIns="479475">
            <a:spAutoFit/>
          </a:bodyPr>
          <a:lstStyle/>
          <a:p>
            <a:pPr indent="0" lvl="0" marL="0" rtl="0" algn="l">
              <a:spcBef>
                <a:spcPts val="0"/>
              </a:spcBef>
              <a:spcAft>
                <a:spcPts val="0"/>
              </a:spcAft>
              <a:buNone/>
            </a:pPr>
            <a:r>
              <a:t/>
            </a:r>
            <a:endParaRPr sz="7300"/>
          </a:p>
        </p:txBody>
      </p:sp>
      <p:sp>
        <p:nvSpPr>
          <p:cNvPr id="63" name="Google Shape;63;p13"/>
          <p:cNvSpPr txBox="1"/>
          <p:nvPr/>
        </p:nvSpPr>
        <p:spPr>
          <a:xfrm>
            <a:off x="11013925" y="8403725"/>
            <a:ext cx="91668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Dataset Overview</a:t>
            </a:r>
            <a:endParaRPr sz="7300">
              <a:solidFill>
                <a:schemeClr val="lt1"/>
              </a:solidFill>
            </a:endParaRPr>
          </a:p>
        </p:txBody>
      </p:sp>
      <p:sp>
        <p:nvSpPr>
          <p:cNvPr id="64" name="Google Shape;64;p13"/>
          <p:cNvSpPr txBox="1"/>
          <p:nvPr/>
        </p:nvSpPr>
        <p:spPr>
          <a:xfrm>
            <a:off x="10997525" y="10495900"/>
            <a:ext cx="9183300" cy="9917400"/>
          </a:xfrm>
          <a:prstGeom prst="rect">
            <a:avLst/>
          </a:prstGeom>
          <a:solidFill>
            <a:schemeClr val="lt2"/>
          </a:solid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chemeClr val="dk1"/>
              </a:buClr>
              <a:buSzPts val="3400"/>
              <a:buChar char="●"/>
            </a:pPr>
            <a:r>
              <a:rPr b="1" lang="en" sz="3400">
                <a:solidFill>
                  <a:schemeClr val="dk1"/>
                </a:solidFill>
              </a:rPr>
              <a:t>Time Duration:</a:t>
            </a:r>
            <a:r>
              <a:rPr lang="en" sz="3400">
                <a:solidFill>
                  <a:schemeClr val="dk1"/>
                </a:solidFill>
              </a:rPr>
              <a:t> </a:t>
            </a:r>
            <a:endParaRPr sz="34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Jan 4th, 2006 - Feb 1st, 2017</a:t>
            </a:r>
            <a:endParaRPr sz="32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579 weeks</a:t>
            </a:r>
            <a:endParaRPr sz="3400">
              <a:solidFill>
                <a:schemeClr val="dk1"/>
              </a:solidFill>
            </a:endParaRPr>
          </a:p>
          <a:p>
            <a:pPr indent="-438150" lvl="0" marL="457200" rtl="0" algn="l">
              <a:lnSpc>
                <a:spcPct val="115000"/>
              </a:lnSpc>
              <a:spcBef>
                <a:spcPts val="0"/>
              </a:spcBef>
              <a:spcAft>
                <a:spcPts val="0"/>
              </a:spcAft>
              <a:buClr>
                <a:schemeClr val="dk1"/>
              </a:buClr>
              <a:buSzPts val="3300"/>
              <a:buChar char="●"/>
            </a:pPr>
            <a:r>
              <a:rPr b="1" lang="en" sz="3400">
                <a:solidFill>
                  <a:schemeClr val="dk1"/>
                </a:solidFill>
              </a:rPr>
              <a:t>Three datasets: </a:t>
            </a:r>
            <a:endParaRPr b="1" sz="34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Institutional Mutual Fund Holdings:</a:t>
            </a:r>
            <a:endParaRPr sz="3200">
              <a:solidFill>
                <a:schemeClr val="dk1"/>
              </a:solidFill>
            </a:endParaRPr>
          </a:p>
          <a:p>
            <a:pPr indent="-431800" lvl="2" marL="1371600" rtl="0" algn="l">
              <a:lnSpc>
                <a:spcPct val="115000"/>
              </a:lnSpc>
              <a:spcBef>
                <a:spcPts val="0"/>
              </a:spcBef>
              <a:spcAft>
                <a:spcPts val="0"/>
              </a:spcAft>
              <a:buClr>
                <a:schemeClr val="dk1"/>
              </a:buClr>
              <a:buSzPts val="3200"/>
              <a:buChar char="■"/>
            </a:pPr>
            <a:r>
              <a:rPr lang="en" sz="3200">
                <a:solidFill>
                  <a:schemeClr val="dk1"/>
                </a:solidFill>
              </a:rPr>
              <a:t>10k observations</a:t>
            </a:r>
            <a:endParaRPr sz="32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Retail Mutual Fund Holdings:</a:t>
            </a:r>
            <a:endParaRPr sz="3200">
              <a:solidFill>
                <a:schemeClr val="dk1"/>
              </a:solidFill>
            </a:endParaRPr>
          </a:p>
          <a:p>
            <a:pPr indent="-431800" lvl="2" marL="1371600" rtl="0" algn="l">
              <a:lnSpc>
                <a:spcPct val="115000"/>
              </a:lnSpc>
              <a:spcBef>
                <a:spcPts val="0"/>
              </a:spcBef>
              <a:spcAft>
                <a:spcPts val="0"/>
              </a:spcAft>
              <a:buClr>
                <a:schemeClr val="dk1"/>
              </a:buClr>
              <a:buSzPts val="3200"/>
              <a:buChar char="■"/>
            </a:pPr>
            <a:r>
              <a:rPr lang="en" sz="3200">
                <a:solidFill>
                  <a:schemeClr val="dk1"/>
                </a:solidFill>
              </a:rPr>
              <a:t>11k observations</a:t>
            </a:r>
            <a:endParaRPr sz="32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ETF: </a:t>
            </a:r>
            <a:endParaRPr sz="3200">
              <a:solidFill>
                <a:schemeClr val="dk1"/>
              </a:solidFill>
            </a:endParaRPr>
          </a:p>
          <a:p>
            <a:pPr indent="-431800" lvl="2" marL="1371600" rtl="0" algn="l">
              <a:lnSpc>
                <a:spcPct val="115000"/>
              </a:lnSpc>
              <a:spcBef>
                <a:spcPts val="0"/>
              </a:spcBef>
              <a:spcAft>
                <a:spcPts val="0"/>
              </a:spcAft>
              <a:buClr>
                <a:schemeClr val="dk1"/>
              </a:buClr>
              <a:buSzPts val="3200"/>
              <a:buChar char="■"/>
            </a:pPr>
            <a:r>
              <a:rPr lang="en" sz="3200">
                <a:solidFill>
                  <a:schemeClr val="dk1"/>
                </a:solidFill>
              </a:rPr>
              <a:t>11k observations</a:t>
            </a:r>
            <a:endParaRPr sz="32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Intersected rows: </a:t>
            </a:r>
            <a:endParaRPr sz="3200">
              <a:solidFill>
                <a:schemeClr val="dk1"/>
              </a:solidFill>
            </a:endParaRPr>
          </a:p>
          <a:p>
            <a:pPr indent="-431800" lvl="2" marL="1371600" rtl="0" algn="l">
              <a:lnSpc>
                <a:spcPct val="115000"/>
              </a:lnSpc>
              <a:spcBef>
                <a:spcPts val="0"/>
              </a:spcBef>
              <a:spcAft>
                <a:spcPts val="0"/>
              </a:spcAft>
              <a:buClr>
                <a:schemeClr val="dk1"/>
              </a:buClr>
              <a:buSzPts val="3200"/>
              <a:buChar char="■"/>
            </a:pPr>
            <a:r>
              <a:rPr lang="en" sz="3200">
                <a:solidFill>
                  <a:schemeClr val="dk1"/>
                </a:solidFill>
              </a:rPr>
              <a:t>10k rows</a:t>
            </a:r>
            <a:endParaRPr sz="3200">
              <a:solidFill>
                <a:schemeClr val="dk1"/>
              </a:solidFill>
            </a:endParaRPr>
          </a:p>
          <a:p>
            <a:pPr indent="-438150" lvl="0" marL="457200" rtl="0" algn="l">
              <a:lnSpc>
                <a:spcPct val="115000"/>
              </a:lnSpc>
              <a:spcBef>
                <a:spcPts val="0"/>
              </a:spcBef>
              <a:spcAft>
                <a:spcPts val="0"/>
              </a:spcAft>
              <a:buClr>
                <a:schemeClr val="dk1"/>
              </a:buClr>
              <a:buSzPts val="3300"/>
              <a:buChar char="●"/>
            </a:pPr>
            <a:r>
              <a:rPr b="1" lang="en" sz="3400">
                <a:solidFill>
                  <a:schemeClr val="dk1"/>
                </a:solidFill>
              </a:rPr>
              <a:t>Columns</a:t>
            </a:r>
            <a:r>
              <a:rPr lang="en" sz="3400">
                <a:solidFill>
                  <a:schemeClr val="dk1"/>
                </a:solidFill>
              </a:rPr>
              <a:t>: </a:t>
            </a:r>
            <a:endParaRPr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 sz="3200">
                <a:solidFill>
                  <a:schemeClr val="dk1"/>
                </a:solidFill>
              </a:rPr>
              <a:t>ReportDate			</a:t>
            </a:r>
            <a:endParaRPr sz="3200">
              <a:solidFill>
                <a:schemeClr val="dk1"/>
              </a:solidFill>
            </a:endParaRPr>
          </a:p>
          <a:p>
            <a:pPr indent="-431800" lvl="1" marL="914400" rtl="0" algn="l">
              <a:lnSpc>
                <a:spcPct val="115000"/>
              </a:lnSpc>
              <a:spcBef>
                <a:spcPts val="0"/>
              </a:spcBef>
              <a:spcAft>
                <a:spcPts val="0"/>
              </a:spcAft>
              <a:buClr>
                <a:schemeClr val="dk1"/>
              </a:buClr>
              <a:buSzPts val="3200"/>
              <a:buChar char="○"/>
            </a:pPr>
            <a:r>
              <a:rPr lang="en" sz="3200">
                <a:solidFill>
                  <a:schemeClr val="dk1"/>
                </a:solidFill>
              </a:rPr>
              <a:t>AssetClass</a:t>
            </a:r>
            <a:endParaRPr sz="3200">
              <a:solidFill>
                <a:schemeClr val="dk1"/>
              </a:solidFill>
            </a:endParaRPr>
          </a:p>
          <a:p>
            <a:pPr indent="-444500" lvl="1" marL="914400" rtl="0" algn="l">
              <a:lnSpc>
                <a:spcPct val="115000"/>
              </a:lnSpc>
              <a:spcBef>
                <a:spcPts val="0"/>
              </a:spcBef>
              <a:spcAft>
                <a:spcPts val="0"/>
              </a:spcAft>
              <a:buClr>
                <a:schemeClr val="dk1"/>
              </a:buClr>
              <a:buSzPts val="3400"/>
              <a:buChar char="○"/>
            </a:pPr>
            <a:r>
              <a:rPr lang="en" sz="3200">
                <a:solidFill>
                  <a:schemeClr val="dk1"/>
                </a:solidFill>
              </a:rPr>
              <a:t>Flow</a:t>
            </a:r>
            <a:endParaRPr sz="3200">
              <a:solidFill>
                <a:schemeClr val="dk1"/>
              </a:solidFill>
            </a:endParaRPr>
          </a:p>
          <a:p>
            <a:pPr indent="0" lvl="0" marL="0" rtl="0" algn="l">
              <a:lnSpc>
                <a:spcPct val="115000"/>
              </a:lnSpc>
              <a:spcBef>
                <a:spcPts val="0"/>
              </a:spcBef>
              <a:spcAft>
                <a:spcPts val="0"/>
              </a:spcAft>
              <a:buNone/>
            </a:pPr>
            <a:r>
              <a:t/>
            </a:r>
            <a:endParaRPr sz="3200">
              <a:solidFill>
                <a:schemeClr val="dk1"/>
              </a:solidFill>
            </a:endParaRPr>
          </a:p>
        </p:txBody>
      </p:sp>
      <p:sp>
        <p:nvSpPr>
          <p:cNvPr id="65" name="Google Shape;65;p13"/>
          <p:cNvSpPr txBox="1"/>
          <p:nvPr/>
        </p:nvSpPr>
        <p:spPr>
          <a:xfrm>
            <a:off x="20748350" y="8403725"/>
            <a:ext cx="91833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Methodology</a:t>
            </a:r>
            <a:endParaRPr sz="7300">
              <a:solidFill>
                <a:schemeClr val="lt1"/>
              </a:solidFill>
            </a:endParaRPr>
          </a:p>
        </p:txBody>
      </p:sp>
      <p:sp>
        <p:nvSpPr>
          <p:cNvPr id="66" name="Google Shape;66;p13"/>
          <p:cNvSpPr txBox="1"/>
          <p:nvPr/>
        </p:nvSpPr>
        <p:spPr>
          <a:xfrm>
            <a:off x="30490150" y="8403725"/>
            <a:ext cx="123582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Final Model</a:t>
            </a:r>
            <a:endParaRPr sz="7300">
              <a:solidFill>
                <a:schemeClr val="lt1"/>
              </a:solidFill>
            </a:endParaRPr>
          </a:p>
        </p:txBody>
      </p:sp>
      <p:sp>
        <p:nvSpPr>
          <p:cNvPr id="67" name="Google Shape;67;p13"/>
          <p:cNvSpPr txBox="1"/>
          <p:nvPr/>
        </p:nvSpPr>
        <p:spPr>
          <a:xfrm>
            <a:off x="30453657" y="25582175"/>
            <a:ext cx="123582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Conclusion</a:t>
            </a:r>
            <a:endParaRPr sz="7300">
              <a:solidFill>
                <a:schemeClr val="lt1"/>
              </a:solidFill>
            </a:endParaRPr>
          </a:p>
        </p:txBody>
      </p:sp>
      <p:pic>
        <p:nvPicPr>
          <p:cNvPr id="68" name="Google Shape;68;p13"/>
          <p:cNvPicPr preferRelativeResize="0"/>
          <p:nvPr/>
        </p:nvPicPr>
        <p:blipFill>
          <a:blip r:embed="rId4">
            <a:alphaModFix/>
          </a:blip>
          <a:stretch>
            <a:fillRect/>
          </a:stretch>
        </p:blipFill>
        <p:spPr>
          <a:xfrm>
            <a:off x="22184887" y="28084592"/>
            <a:ext cx="7484924" cy="3724608"/>
          </a:xfrm>
          <a:prstGeom prst="rect">
            <a:avLst/>
          </a:prstGeom>
          <a:noFill/>
          <a:ln cap="flat" cmpd="sng" w="9525">
            <a:solidFill>
              <a:srgbClr val="3D4658"/>
            </a:solidFill>
            <a:prstDash val="solid"/>
            <a:round/>
            <a:headEnd len="sm" w="sm" type="none"/>
            <a:tailEnd len="sm" w="sm" type="none"/>
          </a:ln>
        </p:spPr>
      </p:pic>
      <p:pic>
        <p:nvPicPr>
          <p:cNvPr id="69" name="Google Shape;69;p13"/>
          <p:cNvPicPr preferRelativeResize="0"/>
          <p:nvPr/>
        </p:nvPicPr>
        <p:blipFill>
          <a:blip r:embed="rId5">
            <a:alphaModFix/>
          </a:blip>
          <a:stretch>
            <a:fillRect/>
          </a:stretch>
        </p:blipFill>
        <p:spPr>
          <a:xfrm>
            <a:off x="11282524" y="28054197"/>
            <a:ext cx="5210333" cy="3785400"/>
          </a:xfrm>
          <a:prstGeom prst="rect">
            <a:avLst/>
          </a:prstGeom>
          <a:noFill/>
          <a:ln cap="flat" cmpd="sng" w="9525">
            <a:solidFill>
              <a:srgbClr val="3D4658"/>
            </a:solidFill>
            <a:prstDash val="solid"/>
            <a:round/>
            <a:headEnd len="sm" w="sm" type="none"/>
            <a:tailEnd len="sm" w="sm" type="none"/>
          </a:ln>
        </p:spPr>
      </p:pic>
      <p:sp>
        <p:nvSpPr>
          <p:cNvPr id="70" name="Google Shape;70;p13"/>
          <p:cNvSpPr txBox="1"/>
          <p:nvPr/>
        </p:nvSpPr>
        <p:spPr>
          <a:xfrm>
            <a:off x="20764850" y="10495900"/>
            <a:ext cx="9166800" cy="10035900"/>
          </a:xfrm>
          <a:prstGeom prst="rect">
            <a:avLst/>
          </a:prstGeom>
          <a:solidFill>
            <a:schemeClr val="lt2"/>
          </a:solidFill>
          <a:ln>
            <a:noFill/>
          </a:ln>
        </p:spPr>
        <p:txBody>
          <a:bodyPr anchorCtr="0" anchor="t" bIns="91425" lIns="91425" spcFirstLastPara="1" rIns="91425" wrap="square" tIns="91425">
            <a:spAutoFit/>
          </a:bodyPr>
          <a:lstStyle/>
          <a:p>
            <a:pPr indent="-431800" lvl="0" marL="457200" rtl="0" algn="just">
              <a:spcBef>
                <a:spcPts val="1000"/>
              </a:spcBef>
              <a:spcAft>
                <a:spcPts val="0"/>
              </a:spcAft>
              <a:buSzPts val="3200"/>
              <a:buChar char="●"/>
            </a:pPr>
            <a:r>
              <a:rPr lang="en" sz="3200"/>
              <a:t>Linear Regression Models</a:t>
            </a:r>
            <a:endParaRPr sz="3200"/>
          </a:p>
          <a:p>
            <a:pPr indent="-431800" lvl="1" marL="914400" rtl="0" algn="just">
              <a:spcBef>
                <a:spcPts val="0"/>
              </a:spcBef>
              <a:spcAft>
                <a:spcPts val="0"/>
              </a:spcAft>
              <a:buSzPts val="3200"/>
              <a:buChar char="○"/>
            </a:pPr>
            <a:r>
              <a:rPr lang="en" sz="3200"/>
              <a:t>OLS </a:t>
            </a:r>
            <a:r>
              <a:rPr lang="en" sz="3200">
                <a:solidFill>
                  <a:schemeClr val="dk1"/>
                </a:solidFill>
              </a:rPr>
              <a:t>testing MSE</a:t>
            </a:r>
            <a:r>
              <a:rPr lang="en" sz="3200"/>
              <a:t>: 9.697</a:t>
            </a:r>
            <a:endParaRPr sz="3200"/>
          </a:p>
          <a:p>
            <a:pPr indent="-431800" lvl="1" marL="914400" rtl="0" algn="just">
              <a:spcBef>
                <a:spcPts val="0"/>
              </a:spcBef>
              <a:spcAft>
                <a:spcPts val="0"/>
              </a:spcAft>
              <a:buSzPts val="3200"/>
              <a:buChar char="○"/>
            </a:pPr>
            <a:r>
              <a:rPr lang="en" sz="3200"/>
              <a:t>Ridge </a:t>
            </a:r>
            <a:r>
              <a:rPr lang="en" sz="3200">
                <a:solidFill>
                  <a:schemeClr val="dk1"/>
                </a:solidFill>
              </a:rPr>
              <a:t>testing MSE</a:t>
            </a:r>
            <a:r>
              <a:rPr lang="en" sz="3200"/>
              <a:t>: 9.697</a:t>
            </a:r>
            <a:endParaRPr sz="3200"/>
          </a:p>
          <a:p>
            <a:pPr indent="-431800" lvl="1" marL="914400" rtl="0" algn="just">
              <a:spcBef>
                <a:spcPts val="0"/>
              </a:spcBef>
              <a:spcAft>
                <a:spcPts val="0"/>
              </a:spcAft>
              <a:buSzPts val="3200"/>
              <a:buChar char="○"/>
            </a:pPr>
            <a:r>
              <a:rPr lang="en" sz="3200"/>
              <a:t>Lasso </a:t>
            </a:r>
            <a:r>
              <a:rPr lang="en" sz="3200">
                <a:solidFill>
                  <a:schemeClr val="dk1"/>
                </a:solidFill>
              </a:rPr>
              <a:t>testing MSE: 9.623</a:t>
            </a:r>
            <a:endParaRPr sz="3200">
              <a:solidFill>
                <a:schemeClr val="dk1"/>
              </a:solidFill>
            </a:endParaRPr>
          </a:p>
          <a:p>
            <a:pPr indent="-431800" lvl="0" marL="457200" rtl="0" algn="just">
              <a:spcBef>
                <a:spcPts val="0"/>
              </a:spcBef>
              <a:spcAft>
                <a:spcPts val="0"/>
              </a:spcAft>
              <a:buSzPts val="3200"/>
              <a:buChar char="●"/>
            </a:pPr>
            <a:r>
              <a:rPr lang="en" sz="3200"/>
              <a:t>Logistic Regression Model</a:t>
            </a:r>
            <a:endParaRPr sz="3200"/>
          </a:p>
          <a:p>
            <a:pPr indent="-431800" lvl="1" marL="914400" rtl="0" algn="just">
              <a:spcBef>
                <a:spcPts val="0"/>
              </a:spcBef>
              <a:spcAft>
                <a:spcPts val="0"/>
              </a:spcAft>
              <a:buSzPts val="3200"/>
              <a:buChar char="○"/>
            </a:pPr>
            <a:r>
              <a:rPr lang="en" sz="3200"/>
              <a:t>Aggressive: F1 70.45 / AUC 70.04</a:t>
            </a:r>
            <a:endParaRPr sz="3200"/>
          </a:p>
          <a:p>
            <a:pPr indent="-431800" lvl="1" marL="914400" rtl="0" algn="just">
              <a:spcBef>
                <a:spcPts val="0"/>
              </a:spcBef>
              <a:spcAft>
                <a:spcPts val="0"/>
              </a:spcAft>
              <a:buSzPts val="3200"/>
              <a:buChar char="○"/>
            </a:pPr>
            <a:r>
              <a:rPr lang="en" sz="3200"/>
              <a:t>Conservative: F1 57.20 / AUC 62.66</a:t>
            </a:r>
            <a:endParaRPr sz="3200"/>
          </a:p>
          <a:p>
            <a:pPr indent="-431800" lvl="0" marL="457200" rtl="0" algn="just">
              <a:spcBef>
                <a:spcPts val="0"/>
              </a:spcBef>
              <a:spcAft>
                <a:spcPts val="0"/>
              </a:spcAft>
              <a:buSzPts val="3200"/>
              <a:buChar char="●"/>
            </a:pPr>
            <a:r>
              <a:rPr lang="en" sz="3200"/>
              <a:t>Decision Tree Model</a:t>
            </a:r>
            <a:endParaRPr sz="3200"/>
          </a:p>
          <a:p>
            <a:pPr indent="-431800" lvl="1" marL="914400" rtl="0" algn="just">
              <a:spcBef>
                <a:spcPts val="0"/>
              </a:spcBef>
              <a:spcAft>
                <a:spcPts val="0"/>
              </a:spcAft>
              <a:buSzPts val="3200"/>
              <a:buChar char="○"/>
            </a:pPr>
            <a:r>
              <a:rPr lang="en" sz="3200"/>
              <a:t>Aggressive: F1 89.84 / AUC 67.00</a:t>
            </a:r>
            <a:endParaRPr sz="3200"/>
          </a:p>
          <a:p>
            <a:pPr indent="-431800" lvl="1" marL="914400" rtl="0" algn="just">
              <a:spcBef>
                <a:spcPts val="0"/>
              </a:spcBef>
              <a:spcAft>
                <a:spcPts val="0"/>
              </a:spcAft>
              <a:buSzPts val="3200"/>
              <a:buChar char="○"/>
            </a:pPr>
            <a:r>
              <a:rPr lang="en" sz="3200"/>
              <a:t>Conservative: F1 59.99 / AUC 70.89</a:t>
            </a:r>
            <a:endParaRPr sz="3200"/>
          </a:p>
          <a:p>
            <a:pPr indent="-431800" lvl="0" marL="457200" rtl="0" algn="just">
              <a:spcBef>
                <a:spcPts val="0"/>
              </a:spcBef>
              <a:spcAft>
                <a:spcPts val="0"/>
              </a:spcAft>
              <a:buSzPts val="3200"/>
              <a:buChar char="●"/>
            </a:pPr>
            <a:r>
              <a:rPr lang="en" sz="3200"/>
              <a:t>Random Forest Model</a:t>
            </a:r>
            <a:endParaRPr sz="3200"/>
          </a:p>
          <a:p>
            <a:pPr indent="-431800" lvl="1" marL="914400" rtl="0" algn="just">
              <a:spcBef>
                <a:spcPts val="0"/>
              </a:spcBef>
              <a:spcAft>
                <a:spcPts val="0"/>
              </a:spcAft>
              <a:buSzPts val="3200"/>
              <a:buChar char="○"/>
            </a:pPr>
            <a:r>
              <a:rPr lang="en" sz="3200"/>
              <a:t>Aggressive: F1 89.74 / AUC 69.12</a:t>
            </a:r>
            <a:endParaRPr sz="3200"/>
          </a:p>
          <a:p>
            <a:pPr indent="-431800" lvl="1" marL="914400" rtl="0" algn="just">
              <a:spcBef>
                <a:spcPts val="0"/>
              </a:spcBef>
              <a:spcAft>
                <a:spcPts val="0"/>
              </a:spcAft>
              <a:buSzPts val="3200"/>
              <a:buChar char="○"/>
            </a:pPr>
            <a:r>
              <a:rPr lang="en" sz="3200"/>
              <a:t>Conservative: F1 62.10 / AUC 71.36</a:t>
            </a:r>
            <a:endParaRPr sz="3200">
              <a:solidFill>
                <a:schemeClr val="dk1"/>
              </a:solidFill>
            </a:endParaRPr>
          </a:p>
          <a:p>
            <a:pPr indent="-431800" lvl="0" marL="457200" rtl="0" algn="just">
              <a:spcBef>
                <a:spcPts val="0"/>
              </a:spcBef>
              <a:spcAft>
                <a:spcPts val="0"/>
              </a:spcAft>
              <a:buClr>
                <a:schemeClr val="dk1"/>
              </a:buClr>
              <a:buSzPts val="3200"/>
              <a:buChar char="●"/>
            </a:pPr>
            <a:r>
              <a:rPr lang="en" sz="3200">
                <a:solidFill>
                  <a:schemeClr val="dk1"/>
                </a:solidFill>
              </a:rPr>
              <a:t>LSTM architectured Neural Network Model</a:t>
            </a:r>
            <a:endParaRPr sz="3200">
              <a:solidFill>
                <a:schemeClr val="dk1"/>
              </a:solidFill>
            </a:endParaRPr>
          </a:p>
          <a:p>
            <a:pPr indent="-431800" lvl="1" marL="914400" rtl="0" algn="just">
              <a:spcBef>
                <a:spcPts val="0"/>
              </a:spcBef>
              <a:spcAft>
                <a:spcPts val="0"/>
              </a:spcAft>
              <a:buClr>
                <a:schemeClr val="dk1"/>
              </a:buClr>
              <a:buSzPts val="3200"/>
              <a:buChar char="○"/>
            </a:pPr>
            <a:r>
              <a:rPr lang="en" sz="3200">
                <a:solidFill>
                  <a:schemeClr val="dk1"/>
                </a:solidFill>
              </a:rPr>
              <a:t>Average validation MSE: 5.803</a:t>
            </a:r>
            <a:endParaRPr sz="3200"/>
          </a:p>
          <a:p>
            <a:pPr indent="-431800" lvl="0" marL="457200" rtl="0" algn="just">
              <a:spcBef>
                <a:spcPts val="0"/>
              </a:spcBef>
              <a:spcAft>
                <a:spcPts val="0"/>
              </a:spcAft>
              <a:buSzPts val="3200"/>
              <a:buChar char="●"/>
            </a:pPr>
            <a:r>
              <a:rPr lang="en" sz="3200"/>
              <a:t>Time Series Model:</a:t>
            </a:r>
            <a:endParaRPr sz="3200"/>
          </a:p>
          <a:p>
            <a:pPr indent="-431800" lvl="1" marL="914400" rtl="0" algn="just">
              <a:spcBef>
                <a:spcPts val="0"/>
              </a:spcBef>
              <a:spcAft>
                <a:spcPts val="0"/>
              </a:spcAft>
              <a:buSzPts val="3200"/>
              <a:buChar char="○"/>
            </a:pPr>
            <a:r>
              <a:rPr lang="en" sz="3200"/>
              <a:t>B</a:t>
            </a:r>
            <a:r>
              <a:rPr lang="en" sz="3200"/>
              <a:t>est predictions: </a:t>
            </a:r>
            <a:r>
              <a:rPr lang="en" sz="3200"/>
              <a:t>AssetsEnd and Flow Pct </a:t>
            </a:r>
            <a:endParaRPr sz="3200"/>
          </a:p>
          <a:p>
            <a:pPr indent="-431800" lvl="0" marL="457200" rtl="0" algn="just">
              <a:spcBef>
                <a:spcPts val="0"/>
              </a:spcBef>
              <a:spcAft>
                <a:spcPts val="0"/>
              </a:spcAft>
              <a:buSzPts val="3200"/>
              <a:buChar char="●"/>
            </a:pPr>
            <a:r>
              <a:rPr lang="en" sz="3200"/>
              <a:t>XGBoost Model</a:t>
            </a:r>
            <a:endParaRPr sz="3200"/>
          </a:p>
          <a:p>
            <a:pPr indent="0" lvl="0" marL="0" rtl="0" algn="just">
              <a:spcBef>
                <a:spcPts val="0"/>
              </a:spcBef>
              <a:spcAft>
                <a:spcPts val="0"/>
              </a:spcAft>
              <a:buNone/>
            </a:pPr>
            <a:r>
              <a:t/>
            </a:r>
            <a:endParaRPr sz="3200"/>
          </a:p>
          <a:p>
            <a:pPr indent="0" lvl="0" marL="0" rtl="0" algn="just">
              <a:spcBef>
                <a:spcPts val="0"/>
              </a:spcBef>
              <a:spcAft>
                <a:spcPts val="0"/>
              </a:spcAft>
              <a:buNone/>
            </a:pPr>
            <a:r>
              <a:t/>
            </a:r>
            <a:endParaRPr sz="3200"/>
          </a:p>
        </p:txBody>
      </p:sp>
      <p:pic>
        <p:nvPicPr>
          <p:cNvPr id="71" name="Google Shape;71;p13"/>
          <p:cNvPicPr preferRelativeResize="0"/>
          <p:nvPr/>
        </p:nvPicPr>
        <p:blipFill>
          <a:blip r:embed="rId6">
            <a:alphaModFix/>
          </a:blip>
          <a:stretch>
            <a:fillRect/>
          </a:stretch>
        </p:blipFill>
        <p:spPr>
          <a:xfrm>
            <a:off x="16733699" y="28102485"/>
            <a:ext cx="5210324" cy="3688850"/>
          </a:xfrm>
          <a:prstGeom prst="rect">
            <a:avLst/>
          </a:prstGeom>
          <a:noFill/>
          <a:ln cap="flat" cmpd="sng" w="9525">
            <a:solidFill>
              <a:srgbClr val="3D4658"/>
            </a:solidFill>
            <a:prstDash val="solid"/>
            <a:round/>
            <a:headEnd len="sm" w="sm" type="none"/>
            <a:tailEnd len="sm" w="sm" type="none"/>
          </a:ln>
        </p:spPr>
      </p:pic>
      <p:sp>
        <p:nvSpPr>
          <p:cNvPr id="72" name="Google Shape;72;p13"/>
          <p:cNvSpPr txBox="1"/>
          <p:nvPr/>
        </p:nvSpPr>
        <p:spPr>
          <a:xfrm>
            <a:off x="15030450" y="17464125"/>
            <a:ext cx="4693200" cy="2154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p>
          <a:p>
            <a:pPr indent="-431800" lvl="1" marL="914400" rtl="0" algn="l">
              <a:spcBef>
                <a:spcPts val="0"/>
              </a:spcBef>
              <a:spcAft>
                <a:spcPts val="0"/>
              </a:spcAft>
              <a:buSzPts val="3200"/>
              <a:buChar char="○"/>
            </a:pPr>
            <a:r>
              <a:rPr lang="en" sz="3200"/>
              <a:t>FlowPct</a:t>
            </a:r>
            <a:endParaRPr sz="3200"/>
          </a:p>
          <a:p>
            <a:pPr indent="-431800" lvl="1" marL="914400" rtl="0" algn="l">
              <a:spcBef>
                <a:spcPts val="0"/>
              </a:spcBef>
              <a:spcAft>
                <a:spcPts val="0"/>
              </a:spcAft>
              <a:buSzPts val="3200"/>
              <a:buChar char="○"/>
            </a:pPr>
            <a:r>
              <a:rPr lang="en" sz="3200"/>
              <a:t>AssetsEnd</a:t>
            </a:r>
            <a:endParaRPr sz="3200"/>
          </a:p>
          <a:p>
            <a:pPr indent="-431800" lvl="1" marL="914400" rtl="0" algn="l">
              <a:spcBef>
                <a:spcPts val="0"/>
              </a:spcBef>
              <a:spcAft>
                <a:spcPts val="0"/>
              </a:spcAft>
              <a:buSzPts val="3200"/>
              <a:buChar char="○"/>
            </a:pPr>
            <a:r>
              <a:rPr lang="en" sz="3200"/>
              <a:t>PortfolioChangePct</a:t>
            </a:r>
            <a:endParaRPr sz="3200"/>
          </a:p>
        </p:txBody>
      </p:sp>
      <p:sp>
        <p:nvSpPr>
          <p:cNvPr id="73" name="Google Shape;73;p13"/>
          <p:cNvSpPr txBox="1"/>
          <p:nvPr/>
        </p:nvSpPr>
        <p:spPr>
          <a:xfrm>
            <a:off x="1163275" y="10547625"/>
            <a:ext cx="9166800" cy="9120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200">
                <a:solidFill>
                  <a:schemeClr val="dk1"/>
                </a:solidFill>
              </a:rPr>
              <a:t>Looking into investing in stocks, and the stock market in general, we can see that it is a very volatile and unpredictable area to get into.</a:t>
            </a:r>
            <a:endParaRPr sz="3200">
              <a:solidFill>
                <a:schemeClr val="dk1"/>
              </a:solidFill>
            </a:endParaRPr>
          </a:p>
          <a:p>
            <a:pPr indent="0" lvl="0" marL="0" rtl="0" algn="l">
              <a:lnSpc>
                <a:spcPct val="115000"/>
              </a:lnSpc>
              <a:spcBef>
                <a:spcPts val="2000"/>
              </a:spcBef>
              <a:spcAft>
                <a:spcPts val="0"/>
              </a:spcAft>
              <a:buNone/>
            </a:pPr>
            <a:r>
              <a:rPr lang="en" sz="3200">
                <a:solidFill>
                  <a:schemeClr val="dk1"/>
                </a:solidFill>
              </a:rPr>
              <a:t>As is said in many investment </a:t>
            </a:r>
            <a:r>
              <a:rPr lang="en" sz="3200">
                <a:solidFill>
                  <a:schemeClr val="dk1"/>
                </a:solidFill>
              </a:rPr>
              <a:t>advice</a:t>
            </a:r>
            <a:r>
              <a:rPr lang="en" sz="3200">
                <a:solidFill>
                  <a:schemeClr val="dk1"/>
                </a:solidFill>
              </a:rPr>
              <a:t>:  “past performance is not an indicator of future </a:t>
            </a:r>
            <a:r>
              <a:rPr lang="en" sz="3200">
                <a:solidFill>
                  <a:schemeClr val="dk1"/>
                </a:solidFill>
              </a:rPr>
              <a:t>success.</a:t>
            </a:r>
            <a:r>
              <a:rPr lang="en" sz="3200">
                <a:solidFill>
                  <a:schemeClr val="dk1"/>
                </a:solidFill>
              </a:rPr>
              <a:t>” Even though it is hard to indicate future performance, this could not stop us from </a:t>
            </a:r>
            <a:r>
              <a:rPr lang="en" sz="3200">
                <a:solidFill>
                  <a:schemeClr val="dk1"/>
                </a:solidFill>
              </a:rPr>
              <a:t>trying to find a signal to help indicate what future actions we can take to optimize stock buying and selling.</a:t>
            </a:r>
            <a:endParaRPr sz="3200">
              <a:solidFill>
                <a:schemeClr val="dk1"/>
              </a:solidFill>
            </a:endParaRPr>
          </a:p>
          <a:p>
            <a:pPr indent="0" lvl="0" marL="0" rtl="0" algn="l">
              <a:lnSpc>
                <a:spcPct val="115000"/>
              </a:lnSpc>
              <a:spcBef>
                <a:spcPts val="2000"/>
              </a:spcBef>
              <a:spcAft>
                <a:spcPts val="0"/>
              </a:spcAft>
              <a:buNone/>
            </a:pPr>
            <a:r>
              <a:rPr lang="en" sz="3200">
                <a:solidFill>
                  <a:schemeClr val="dk1"/>
                </a:solidFill>
              </a:rPr>
              <a:t>Our client, Spinnaker Analytics, is a high profile software company that provides professional services to businesses and has requested us to help them in finding a possible solution to a question they want answered.</a:t>
            </a:r>
            <a:endParaRPr sz="3200">
              <a:solidFill>
                <a:schemeClr val="dk1"/>
              </a:solidFill>
            </a:endParaRPr>
          </a:p>
          <a:p>
            <a:pPr indent="0" lvl="0" marL="0" rtl="0" algn="l">
              <a:lnSpc>
                <a:spcPct val="115000"/>
              </a:lnSpc>
              <a:spcBef>
                <a:spcPts val="0"/>
              </a:spcBef>
              <a:spcAft>
                <a:spcPts val="0"/>
              </a:spcAft>
              <a:buNone/>
            </a:pPr>
            <a:r>
              <a:t/>
            </a:r>
            <a:endParaRPr sz="3200">
              <a:solidFill>
                <a:schemeClr val="dk1"/>
              </a:solidFill>
            </a:endParaRPr>
          </a:p>
        </p:txBody>
      </p:sp>
      <p:sp>
        <p:nvSpPr>
          <p:cNvPr id="74" name="Google Shape;74;p13"/>
          <p:cNvSpPr txBox="1"/>
          <p:nvPr/>
        </p:nvSpPr>
        <p:spPr>
          <a:xfrm>
            <a:off x="11003125" y="22430950"/>
            <a:ext cx="8321700" cy="5520600"/>
          </a:xfrm>
          <a:prstGeom prst="rect">
            <a:avLst/>
          </a:prstGeom>
          <a:noFill/>
          <a:ln>
            <a:noFill/>
          </a:ln>
        </p:spPr>
        <p:txBody>
          <a:bodyPr anchorCtr="0" anchor="t" bIns="91425" lIns="91425" spcFirstLastPara="1" rIns="91425" wrap="square" tIns="91425">
            <a:spAutoFit/>
          </a:bodyPr>
          <a:lstStyle/>
          <a:p>
            <a:pPr indent="-419100" lvl="0" marL="457200" rtl="0" algn="just">
              <a:spcBef>
                <a:spcPts val="0"/>
              </a:spcBef>
              <a:spcAft>
                <a:spcPts val="0"/>
              </a:spcAft>
              <a:buSzPts val="3000"/>
              <a:buChar char="●"/>
            </a:pPr>
            <a:r>
              <a:rPr lang="en" sz="3000">
                <a:solidFill>
                  <a:schemeClr val="dk1"/>
                </a:solidFill>
              </a:rPr>
              <a:t>The</a:t>
            </a:r>
            <a:r>
              <a:rPr lang="en" sz="3000"/>
              <a:t> heatmap below shows </a:t>
            </a:r>
            <a:r>
              <a:rPr lang="en" sz="3000">
                <a:solidFill>
                  <a:schemeClr val="dk1"/>
                </a:solidFill>
              </a:rPr>
              <a:t>Institutional Mutual Fund and ETF have a higher correlation. FlowPct is similar to Flow since it’s just percentages of it.</a:t>
            </a:r>
            <a:endParaRPr sz="3000">
              <a:solidFill>
                <a:schemeClr val="dk1"/>
              </a:solidFill>
            </a:endParaRPr>
          </a:p>
          <a:p>
            <a:pPr indent="-419100" lvl="0" marL="457200" rtl="0" algn="just">
              <a:spcBef>
                <a:spcPts val="1000"/>
              </a:spcBef>
              <a:spcAft>
                <a:spcPts val="0"/>
              </a:spcAft>
              <a:buSzPts val="3000"/>
              <a:buChar char="●"/>
            </a:pPr>
            <a:r>
              <a:rPr lang="en" sz="3000"/>
              <a:t>The second heatmap shows that there is very high correlation between AssetEnd and PortfolioChangePct across the three datasets.</a:t>
            </a:r>
            <a:endParaRPr sz="3000"/>
          </a:p>
          <a:p>
            <a:pPr indent="-419100" lvl="0" marL="457200" rtl="0" algn="just">
              <a:spcBef>
                <a:spcPts val="1000"/>
              </a:spcBef>
              <a:spcAft>
                <a:spcPts val="0"/>
              </a:spcAft>
              <a:buClr>
                <a:schemeClr val="dk1"/>
              </a:buClr>
              <a:buSzPts val="3000"/>
              <a:buChar char="●"/>
            </a:pPr>
            <a:r>
              <a:rPr lang="en" sz="3000">
                <a:solidFill>
                  <a:schemeClr val="dk1"/>
                </a:solidFill>
              </a:rPr>
              <a:t>The lineplot shows for every year, the PortfolioChangePct correlates across  all three datasets</a:t>
            </a:r>
            <a:endParaRPr sz="4000"/>
          </a:p>
        </p:txBody>
      </p:sp>
      <p:sp>
        <p:nvSpPr>
          <p:cNvPr id="75" name="Google Shape;75;p13"/>
          <p:cNvSpPr txBox="1"/>
          <p:nvPr/>
        </p:nvSpPr>
        <p:spPr>
          <a:xfrm>
            <a:off x="20486500" y="22386250"/>
            <a:ext cx="9183300" cy="52641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Char char="●"/>
            </a:pPr>
            <a:r>
              <a:rPr lang="en" sz="3000">
                <a:solidFill>
                  <a:schemeClr val="dk1"/>
                </a:solidFill>
              </a:rPr>
              <a:t>Addition Information:</a:t>
            </a:r>
            <a:endParaRPr sz="3000">
              <a:solidFill>
                <a:schemeClr val="dk1"/>
              </a:solidFill>
            </a:endParaRPr>
          </a:p>
          <a:p>
            <a:pPr indent="-419100" lvl="1" marL="914400" rtl="0" algn="l">
              <a:spcBef>
                <a:spcPts val="0"/>
              </a:spcBef>
              <a:spcAft>
                <a:spcPts val="0"/>
              </a:spcAft>
              <a:buClr>
                <a:schemeClr val="dk1"/>
              </a:buClr>
              <a:buSzPts val="3000"/>
              <a:buChar char="○"/>
            </a:pPr>
            <a:r>
              <a:rPr lang="en" sz="3000">
                <a:solidFill>
                  <a:schemeClr val="dk1"/>
                </a:solidFill>
              </a:rPr>
              <a:t>By Year</a:t>
            </a:r>
            <a:endParaRPr sz="3000">
              <a:solidFill>
                <a:schemeClr val="dk1"/>
              </a:solidFill>
            </a:endParaRPr>
          </a:p>
          <a:p>
            <a:pPr indent="-419100" lvl="2" marL="1371600" rtl="0" algn="l">
              <a:spcBef>
                <a:spcPts val="0"/>
              </a:spcBef>
              <a:spcAft>
                <a:spcPts val="0"/>
              </a:spcAft>
              <a:buClr>
                <a:schemeClr val="dk1"/>
              </a:buClr>
              <a:buSzPts val="3000"/>
              <a:buChar char="■"/>
            </a:pPr>
            <a:r>
              <a:rPr lang="en" sz="3000">
                <a:solidFill>
                  <a:schemeClr val="dk1"/>
                </a:solidFill>
              </a:rPr>
              <a:t>Cash flow for ETF and Institutional Mutual Funds increased while Retail Mutual Fund decreased.</a:t>
            </a:r>
            <a:endParaRPr sz="3000">
              <a:solidFill>
                <a:schemeClr val="dk1"/>
              </a:solidFill>
            </a:endParaRPr>
          </a:p>
          <a:p>
            <a:pPr indent="-419100" lvl="2" marL="1371600" rtl="0" algn="l">
              <a:spcBef>
                <a:spcPts val="0"/>
              </a:spcBef>
              <a:spcAft>
                <a:spcPts val="0"/>
              </a:spcAft>
              <a:buClr>
                <a:schemeClr val="dk1"/>
              </a:buClr>
              <a:buSzPts val="3000"/>
              <a:buChar char="■"/>
            </a:pPr>
            <a:r>
              <a:rPr lang="en" sz="3000">
                <a:solidFill>
                  <a:schemeClr val="dk1"/>
                </a:solidFill>
              </a:rPr>
              <a:t>AssetEnd for all three categories increased</a:t>
            </a:r>
            <a:endParaRPr sz="3000">
              <a:solidFill>
                <a:schemeClr val="dk1"/>
              </a:solidFill>
            </a:endParaRPr>
          </a:p>
          <a:p>
            <a:pPr indent="-419100" lvl="1" marL="914400" rtl="0" algn="l">
              <a:spcBef>
                <a:spcPts val="0"/>
              </a:spcBef>
              <a:spcAft>
                <a:spcPts val="0"/>
              </a:spcAft>
              <a:buClr>
                <a:schemeClr val="dk1"/>
              </a:buClr>
              <a:buSzPts val="3000"/>
              <a:buChar char="○"/>
            </a:pPr>
            <a:r>
              <a:rPr lang="en" sz="3000">
                <a:solidFill>
                  <a:schemeClr val="dk1"/>
                </a:solidFill>
              </a:rPr>
              <a:t>By Month</a:t>
            </a:r>
            <a:endParaRPr sz="3000">
              <a:solidFill>
                <a:schemeClr val="dk1"/>
              </a:solidFill>
            </a:endParaRPr>
          </a:p>
          <a:p>
            <a:pPr indent="-419100" lvl="2" marL="1371600" rtl="0" algn="l">
              <a:spcBef>
                <a:spcPts val="0"/>
              </a:spcBef>
              <a:spcAft>
                <a:spcPts val="0"/>
              </a:spcAft>
              <a:buClr>
                <a:schemeClr val="dk1"/>
              </a:buClr>
              <a:buSzPts val="3000"/>
              <a:buChar char="■"/>
            </a:pPr>
            <a:r>
              <a:rPr lang="en" sz="3000">
                <a:solidFill>
                  <a:schemeClr val="dk1"/>
                </a:solidFill>
              </a:rPr>
              <a:t>Cash Flow for all three categories increased</a:t>
            </a:r>
            <a:endParaRPr sz="3000">
              <a:solidFill>
                <a:schemeClr val="dk1"/>
              </a:solidFill>
            </a:endParaRPr>
          </a:p>
          <a:p>
            <a:pPr indent="-419100" lvl="1" marL="914400" rtl="0" algn="l">
              <a:spcBef>
                <a:spcPts val="0"/>
              </a:spcBef>
              <a:spcAft>
                <a:spcPts val="0"/>
              </a:spcAft>
              <a:buClr>
                <a:schemeClr val="dk1"/>
              </a:buClr>
              <a:buSzPts val="3000"/>
              <a:buChar char="○"/>
            </a:pPr>
            <a:r>
              <a:rPr lang="en" sz="3000">
                <a:solidFill>
                  <a:schemeClr val="dk1"/>
                </a:solidFill>
              </a:rPr>
              <a:t>History</a:t>
            </a:r>
            <a:endParaRPr sz="3000">
              <a:solidFill>
                <a:schemeClr val="dk1"/>
              </a:solidFill>
            </a:endParaRPr>
          </a:p>
          <a:p>
            <a:pPr indent="-419100" lvl="2" marL="1371600" rtl="0" algn="l">
              <a:spcBef>
                <a:spcPts val="0"/>
              </a:spcBef>
              <a:spcAft>
                <a:spcPts val="0"/>
              </a:spcAft>
              <a:buClr>
                <a:schemeClr val="dk1"/>
              </a:buClr>
              <a:buSzPts val="3000"/>
              <a:buChar char="■"/>
            </a:pPr>
            <a:r>
              <a:rPr lang="en" sz="3000">
                <a:solidFill>
                  <a:schemeClr val="dk1"/>
                </a:solidFill>
              </a:rPr>
              <a:t>PortfolioChangePct had 2 huge dips at 2008 and 2014 due to the economic crisis</a:t>
            </a:r>
            <a:endParaRPr sz="3000">
              <a:solidFill>
                <a:schemeClr val="dk1"/>
              </a:solidFill>
            </a:endParaRPr>
          </a:p>
        </p:txBody>
      </p:sp>
      <p:sp>
        <p:nvSpPr>
          <p:cNvPr id="76" name="Google Shape;76;p13"/>
          <p:cNvSpPr txBox="1"/>
          <p:nvPr/>
        </p:nvSpPr>
        <p:spPr>
          <a:xfrm>
            <a:off x="1208050" y="25518350"/>
            <a:ext cx="91668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Limitations</a:t>
            </a:r>
            <a:endParaRPr sz="7300">
              <a:solidFill>
                <a:schemeClr val="lt1"/>
              </a:solidFill>
            </a:endParaRPr>
          </a:p>
        </p:txBody>
      </p:sp>
      <p:sp>
        <p:nvSpPr>
          <p:cNvPr id="77" name="Google Shape;77;p13"/>
          <p:cNvSpPr txBox="1"/>
          <p:nvPr/>
        </p:nvSpPr>
        <p:spPr>
          <a:xfrm>
            <a:off x="1172200" y="27633075"/>
            <a:ext cx="9166800" cy="4642200"/>
          </a:xfrm>
          <a:prstGeom prst="rect">
            <a:avLst/>
          </a:prstGeom>
          <a:solidFill>
            <a:schemeClr val="lt2"/>
          </a:solidFill>
          <a:ln>
            <a:noFill/>
          </a:ln>
        </p:spPr>
        <p:txBody>
          <a:bodyPr anchorCtr="0" anchor="t" bIns="91425" lIns="91425" spcFirstLastPara="1" rIns="91425" wrap="square" tIns="91425">
            <a:spAutoFit/>
          </a:bodyPr>
          <a:lstStyle/>
          <a:p>
            <a:pPr indent="-431800" lvl="0" marL="457200" rtl="0" algn="l">
              <a:lnSpc>
                <a:spcPct val="115000"/>
              </a:lnSpc>
              <a:spcBef>
                <a:spcPts val="0"/>
              </a:spcBef>
              <a:spcAft>
                <a:spcPts val="0"/>
              </a:spcAft>
              <a:buClr>
                <a:schemeClr val="dk1"/>
              </a:buClr>
              <a:buSzPts val="3200"/>
              <a:buChar char="●"/>
            </a:pPr>
            <a:r>
              <a:rPr lang="en" sz="3200">
                <a:solidFill>
                  <a:schemeClr val="dk1"/>
                </a:solidFill>
              </a:rPr>
              <a:t>Not having more subdivided tradable signals, such as strong buy - moderate buy - weak buy, and so on</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 sz="3200">
                <a:solidFill>
                  <a:schemeClr val="dk1"/>
                </a:solidFill>
              </a:rPr>
              <a:t>Not enough predictive variables in our classification models to better predict whether to sell or buy.</a:t>
            </a:r>
            <a:endParaRPr sz="3200">
              <a:solidFill>
                <a:schemeClr val="dk1"/>
              </a:solidFill>
            </a:endParaRPr>
          </a:p>
          <a:p>
            <a:pPr indent="-431800" lvl="0" marL="457200" rtl="0" algn="l">
              <a:lnSpc>
                <a:spcPct val="115000"/>
              </a:lnSpc>
              <a:spcBef>
                <a:spcPts val="0"/>
              </a:spcBef>
              <a:spcAft>
                <a:spcPts val="0"/>
              </a:spcAft>
              <a:buClr>
                <a:schemeClr val="dk1"/>
              </a:buClr>
              <a:buSzPts val="3200"/>
              <a:buChar char="●"/>
            </a:pPr>
            <a:r>
              <a:rPr lang="en" sz="3200">
                <a:solidFill>
                  <a:schemeClr val="dk1"/>
                </a:solidFill>
              </a:rPr>
              <a:t>Time Series does not give enough insights in achieving our objective.</a:t>
            </a:r>
            <a:endParaRPr sz="3200">
              <a:solidFill>
                <a:schemeClr val="dk1"/>
              </a:solidFill>
            </a:endParaRPr>
          </a:p>
        </p:txBody>
      </p:sp>
      <p:sp>
        <p:nvSpPr>
          <p:cNvPr id="78" name="Google Shape;78;p13"/>
          <p:cNvSpPr txBox="1"/>
          <p:nvPr/>
        </p:nvSpPr>
        <p:spPr>
          <a:xfrm>
            <a:off x="30449750" y="27637050"/>
            <a:ext cx="12358200" cy="4642200"/>
          </a:xfrm>
          <a:prstGeom prst="rect">
            <a:avLst/>
          </a:prstGeom>
          <a:solidFill>
            <a:schemeClr val="lt2"/>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3200">
                <a:solidFill>
                  <a:schemeClr val="dk1"/>
                </a:solidFill>
              </a:rPr>
              <a:t>After resampling, the recall rate increased due to a more average distribution of 35% for all three buying, selling, and holding signals. We are able to achieve an average F1 score of 76.02% and an AUC score of 90.12%.</a:t>
            </a:r>
            <a:endParaRPr sz="3200">
              <a:solidFill>
                <a:schemeClr val="dk1"/>
              </a:solidFill>
            </a:endParaRPr>
          </a:p>
          <a:p>
            <a:pPr indent="0" lvl="0" marL="0" rtl="0" algn="just">
              <a:lnSpc>
                <a:spcPct val="115000"/>
              </a:lnSpc>
              <a:spcBef>
                <a:spcPts val="0"/>
              </a:spcBef>
              <a:spcAft>
                <a:spcPts val="0"/>
              </a:spcAft>
              <a:buNone/>
            </a:pPr>
            <a:r>
              <a:rPr lang="en" sz="3200">
                <a:solidFill>
                  <a:schemeClr val="dk1"/>
                </a:solidFill>
              </a:rPr>
              <a:t>However, the numbers from the models are all from historical records. Since we are dealing with investments that are volatile, a possible solution to improving performance is to include more financial characteristics.</a:t>
            </a:r>
            <a:endParaRPr sz="3200">
              <a:solidFill>
                <a:schemeClr val="dk1"/>
              </a:solidFill>
            </a:endParaRPr>
          </a:p>
        </p:txBody>
      </p:sp>
      <p:pic>
        <p:nvPicPr>
          <p:cNvPr id="79" name="Google Shape;79;p13" title="Points scored"/>
          <p:cNvPicPr preferRelativeResize="0"/>
          <p:nvPr/>
        </p:nvPicPr>
        <p:blipFill>
          <a:blip r:embed="rId7">
            <a:alphaModFix/>
          </a:blip>
          <a:stretch>
            <a:fillRect/>
          </a:stretch>
        </p:blipFill>
        <p:spPr>
          <a:xfrm>
            <a:off x="37209025" y="21124150"/>
            <a:ext cx="5925426" cy="4125001"/>
          </a:xfrm>
          <a:prstGeom prst="rect">
            <a:avLst/>
          </a:prstGeom>
          <a:noFill/>
          <a:ln>
            <a:noFill/>
          </a:ln>
        </p:spPr>
      </p:pic>
      <p:pic>
        <p:nvPicPr>
          <p:cNvPr id="80" name="Google Shape;80;p13"/>
          <p:cNvPicPr preferRelativeResize="0"/>
          <p:nvPr/>
        </p:nvPicPr>
        <p:blipFill>
          <a:blip r:embed="rId8">
            <a:alphaModFix/>
          </a:blip>
          <a:stretch>
            <a:fillRect/>
          </a:stretch>
        </p:blipFill>
        <p:spPr>
          <a:xfrm>
            <a:off x="30483799" y="21085426"/>
            <a:ext cx="6864974" cy="4438150"/>
          </a:xfrm>
          <a:prstGeom prst="rect">
            <a:avLst/>
          </a:prstGeom>
          <a:noFill/>
          <a:ln>
            <a:noFill/>
          </a:ln>
        </p:spPr>
      </p:pic>
      <p:sp>
        <p:nvSpPr>
          <p:cNvPr id="81" name="Google Shape;81;p13"/>
          <p:cNvSpPr txBox="1"/>
          <p:nvPr/>
        </p:nvSpPr>
        <p:spPr>
          <a:xfrm>
            <a:off x="11003125" y="20280925"/>
            <a:ext cx="189285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Exploratory Data Analysis</a:t>
            </a:r>
            <a:endParaRPr sz="7300">
              <a:solidFill>
                <a:schemeClr val="lt1"/>
              </a:solidFill>
            </a:endParaRPr>
          </a:p>
        </p:txBody>
      </p:sp>
      <p:sp>
        <p:nvSpPr>
          <p:cNvPr id="82" name="Google Shape;82;p13"/>
          <p:cNvSpPr txBox="1"/>
          <p:nvPr/>
        </p:nvSpPr>
        <p:spPr>
          <a:xfrm>
            <a:off x="1172199" y="19488650"/>
            <a:ext cx="9166800" cy="2092200"/>
          </a:xfrm>
          <a:prstGeom prst="rect">
            <a:avLst/>
          </a:prstGeom>
          <a:solidFill>
            <a:srgbClr val="CC0000"/>
          </a:solidFill>
          <a:ln>
            <a:noFill/>
          </a:ln>
        </p:spPr>
        <p:txBody>
          <a:bodyPr anchorCtr="0" anchor="t" bIns="479475" lIns="479475" spcFirstLastPara="1" rIns="479475" wrap="square" tIns="479475">
            <a:spAutoFit/>
          </a:bodyPr>
          <a:lstStyle/>
          <a:p>
            <a:pPr indent="0" lvl="0" marL="0" rtl="0" algn="ctr">
              <a:spcBef>
                <a:spcPts val="0"/>
              </a:spcBef>
              <a:spcAft>
                <a:spcPts val="0"/>
              </a:spcAft>
              <a:buNone/>
            </a:pPr>
            <a:r>
              <a:rPr lang="en" sz="7300">
                <a:solidFill>
                  <a:schemeClr val="lt1"/>
                </a:solidFill>
              </a:rPr>
              <a:t>Business Problem</a:t>
            </a:r>
            <a:endParaRPr sz="73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