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oppi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728">
          <p15:clr>
            <a:srgbClr val="9AA0A6"/>
          </p15:clr>
        </p15:guide>
        <p15:guide id="2" pos="1958">
          <p15:clr>
            <a:srgbClr val="9AA0A6"/>
          </p15:clr>
        </p15:guide>
        <p15:guide id="3" pos="230">
          <p15:clr>
            <a:srgbClr val="9AA0A6"/>
          </p15:clr>
        </p15:guide>
        <p15:guide id="4" pos="5530">
          <p15:clr>
            <a:srgbClr val="9AA0A6"/>
          </p15:clr>
        </p15:guide>
        <p15:guide id="5" orient="horz" pos="230">
          <p15:clr>
            <a:srgbClr val="9AA0A6"/>
          </p15:clr>
        </p15:guide>
        <p15:guide id="6" orient="horz" pos="3010">
          <p15:clr>
            <a:srgbClr val="9AA0A6"/>
          </p15:clr>
        </p15:guide>
        <p15:guide id="7" pos="1498">
          <p15:clr>
            <a:srgbClr val="9AA0A6"/>
          </p15:clr>
        </p15:guide>
        <p15:guide id="8" pos="2880">
          <p15:clr>
            <a:srgbClr val="9AA0A6"/>
          </p15:clr>
        </p15:guide>
        <p15:guide id="9" orient="horz" pos="1620">
          <p15:clr>
            <a:srgbClr val="9AA0A6"/>
          </p15:clr>
        </p15:guide>
        <p15:guide id="10" orient="horz" pos="1734">
          <p15:clr>
            <a:srgbClr val="9AA0A6"/>
          </p15:clr>
        </p15:guide>
        <p15:guide id="11" orient="horz" pos="1503">
          <p15:clr>
            <a:srgbClr val="9AA0A6"/>
          </p15:clr>
        </p15:guide>
        <p15:guide id="12" pos="20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8"/>
        <p:guide pos="1958"/>
        <p:guide pos="230"/>
        <p:guide pos="5530"/>
        <p:guide pos="230" orient="horz"/>
        <p:guide pos="3010" orient="horz"/>
        <p:guide pos="1498"/>
        <p:guide pos="2880"/>
        <p:guide pos="1620" orient="horz"/>
        <p:guide pos="1734" orient="horz"/>
        <p:guide pos="1503" orient="horz"/>
        <p:guide pos="20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1c4818ec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1c4818ec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c4818ece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c4818ece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ea8639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ea8639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c6b4b2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c6b4b2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c6b4b2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c6b4b2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c6b4b2e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1c6b4b2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c6b4b2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1c6b4b2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c6b4b2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1c6b4b2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1c6b4b2e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1c6b4b2e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008750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008750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c6b4b2e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c6b4b2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fe89649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fe89649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c4818ec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c4818ec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c6b4b2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c6b4b2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fe89649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2fe89649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c6b4b2e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c6b4b2e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c4818ec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c4818ec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c4818ec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c4818ec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c4818ece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c4818ece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59100" y="922250"/>
            <a:ext cx="3861352" cy="32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988375" y="1509075"/>
            <a:ext cx="5790000" cy="21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CHATBOT</a:t>
            </a:r>
            <a:endParaRPr b="1" sz="6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BINO</a:t>
            </a:r>
            <a:endParaRPr b="1" sz="6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08900" y="4189150"/>
            <a:ext cx="5669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3C3E5"/>
                </a:solidFill>
                <a:latin typeface="Poppins"/>
                <a:ea typeface="Poppins"/>
                <a:cs typeface="Poppins"/>
                <a:sym typeface="Poppins"/>
              </a:rPr>
              <a:t>Release 1</a:t>
            </a:r>
            <a:endParaRPr b="1" sz="3000">
              <a:solidFill>
                <a:srgbClr val="C3C3E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65750" y="365725"/>
            <a:ext cx="20118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5.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REPOSITÓRIO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27452" t="0"/>
          <a:stretch/>
        </p:blipFill>
        <p:spPr>
          <a:xfrm>
            <a:off x="3108950" y="851170"/>
            <a:ext cx="5669300" cy="344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365750" y="365725"/>
            <a:ext cx="20118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5.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REPOSITÓRIO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61" y="646337"/>
            <a:ext cx="6046900" cy="38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365750" y="365725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6.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PLANEJAMENTO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3108950" y="365725"/>
            <a:ext cx="56919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MÉTRICAS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Objetivos, definição de pontos e tópicos;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Resultados, pontos e débitos obtidos na sprint;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Gráfico Burndown, lista de presença e duração da reunião.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365750" y="365725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6.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PLANEJAMENTO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325" y="1162113"/>
            <a:ext cx="6164825" cy="24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365750" y="365725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6.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PLANEJAMENTO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217417" y="1078425"/>
            <a:ext cx="46377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100" y="1814587"/>
            <a:ext cx="6015868" cy="11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365750" y="365725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6.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PLANEJAMENTO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975" y="1345663"/>
            <a:ext cx="3113873" cy="24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365750" y="365725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6.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PLANEJAMENTO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217417" y="1078425"/>
            <a:ext cx="46377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674" y="739675"/>
            <a:ext cx="5455225" cy="35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365750" y="365725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7.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COMUNICAÇÃO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4217417" y="1078425"/>
            <a:ext cx="46377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3314700" y="365750"/>
            <a:ext cx="54636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FERRAMENTAS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Telegram</a:t>
            </a: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GitHub.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365750" y="365725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Protótipo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900" y="723263"/>
            <a:ext cx="4506150" cy="33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365750" y="365725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GRUPO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4217417" y="1078425"/>
            <a:ext cx="46377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3108950" y="365750"/>
            <a:ext cx="521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MEMBROS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Daniel Barcelos Moreira;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Henrique Amorim Costa Melo;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Iago Oliveira Monteiro Ribeiro;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Irwin Schmitt;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Paulo Gonçalves Lima;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Pedro Vítor de Salles Cella.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65750" y="365725"/>
            <a:ext cx="20118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1.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VISÃO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08950" y="365725"/>
            <a:ext cx="5669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OBJETIVOS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Auxiliar estudantes: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○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Gerenciador de faltas;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○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Agenda acadêmica.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08950" y="2752350"/>
            <a:ext cx="5669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PROBLEMAS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Reprovações por falta;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Ausência de uma organização acadêmica eficiente.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65750" y="365725"/>
            <a:ext cx="20118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1.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VISÃO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08950" y="2571750"/>
            <a:ext cx="5669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NECESSIDADES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Smartphone com internet e Telegram;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Notificações ativas;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Conhecimento básico em português.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08950" y="550950"/>
            <a:ext cx="5669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SOLUÇÕES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Avisos prévios de atividades acadêmicas;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Alertas sobre faltas em disciplinas;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Fluxo de conversa descontraído.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65750" y="365725"/>
            <a:ext cx="20118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ID VISUAL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625" y="234798"/>
            <a:ext cx="5470625" cy="467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65750" y="365725"/>
            <a:ext cx="20118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2.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ID VISUAL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108950" y="365725"/>
            <a:ext cx="5669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PALETA DE CORES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108950" y="2752350"/>
            <a:ext cx="5669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TIPOGRAFIA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POPPINS 36: TÍTULO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POPPINS 30: SUBTÍTULO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Poppins 18:  texto normal.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10319" l="0" r="0" t="47527"/>
          <a:stretch/>
        </p:blipFill>
        <p:spPr>
          <a:xfrm>
            <a:off x="3314800" y="1001400"/>
            <a:ext cx="5257700" cy="13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65750" y="365725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ARQUI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TETURA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217417" y="1078425"/>
            <a:ext cx="46377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450" y="287413"/>
            <a:ext cx="5705849" cy="45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65750" y="365725"/>
            <a:ext cx="20118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ORGANIZAÇÃO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108950" y="365725"/>
            <a:ext cx="5669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MÉTODO ÁGIL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Scrum: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○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Sprints semanais.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○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Tarefas por equipe.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108950" y="2571750"/>
            <a:ext cx="5669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REPOSITÓRIO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Labels.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Issues.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Projects.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Milestones.</a:t>
            </a:r>
            <a:endParaRPr b="1" sz="30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65750" y="365725"/>
            <a:ext cx="20118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5.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REPOSITÓRIO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50821" r="0" t="0"/>
          <a:stretch/>
        </p:blipFill>
        <p:spPr>
          <a:xfrm>
            <a:off x="4086142" y="572440"/>
            <a:ext cx="1744674" cy="3846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0" l="44109" r="0" t="0"/>
          <a:stretch/>
        </p:blipFill>
        <p:spPr>
          <a:xfrm>
            <a:off x="6744167" y="608006"/>
            <a:ext cx="2034083" cy="381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71227" t="0"/>
          <a:stretch/>
        </p:blipFill>
        <p:spPr>
          <a:xfrm>
            <a:off x="3065400" y="572440"/>
            <a:ext cx="1020742" cy="3846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0" l="0" r="74902" t="0"/>
          <a:stretch/>
        </p:blipFill>
        <p:spPr>
          <a:xfrm>
            <a:off x="5830816" y="608006"/>
            <a:ext cx="913351" cy="3816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65750" y="365725"/>
            <a:ext cx="20118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5.</a:t>
            </a:r>
            <a:endParaRPr b="1" sz="48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REPOSITÓRIO</a:t>
            </a:r>
            <a:endParaRPr b="1" sz="3600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300" y="288925"/>
            <a:ext cx="5761999" cy="456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