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oppi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728">
          <p15:clr>
            <a:srgbClr val="9AA0A6"/>
          </p15:clr>
        </p15:guide>
        <p15:guide id="2" pos="1958">
          <p15:clr>
            <a:srgbClr val="9AA0A6"/>
          </p15:clr>
        </p15:guide>
        <p15:guide id="3" pos="230">
          <p15:clr>
            <a:srgbClr val="9AA0A6"/>
          </p15:clr>
        </p15:guide>
        <p15:guide id="4" pos="5530">
          <p15:clr>
            <a:srgbClr val="9AA0A6"/>
          </p15:clr>
        </p15:guide>
        <p15:guide id="5" orient="horz" pos="230">
          <p15:clr>
            <a:srgbClr val="9AA0A6"/>
          </p15:clr>
        </p15:guide>
        <p15:guide id="6" orient="horz" pos="3010">
          <p15:clr>
            <a:srgbClr val="9AA0A6"/>
          </p15:clr>
        </p15:guide>
        <p15:guide id="7" pos="1498">
          <p15:clr>
            <a:srgbClr val="9AA0A6"/>
          </p15:clr>
        </p15:guide>
        <p15:guide id="8" pos="2880">
          <p15:clr>
            <a:srgbClr val="9AA0A6"/>
          </p15:clr>
        </p15:guide>
        <p15:guide id="9" orient="horz" pos="1620">
          <p15:clr>
            <a:srgbClr val="9AA0A6"/>
          </p15:clr>
        </p15:guide>
        <p15:guide id="10" orient="horz" pos="1734">
          <p15:clr>
            <a:srgbClr val="9AA0A6"/>
          </p15:clr>
        </p15:guide>
        <p15:guide id="11" orient="horz" pos="1503">
          <p15:clr>
            <a:srgbClr val="9AA0A6"/>
          </p15:clr>
        </p15:guide>
        <p15:guide id="12" pos="2088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1" roundtripDataSignature="AMtx7mgmMWrvnVv1YYhs1ymJpNqywmdF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28"/>
        <p:guide pos="1958"/>
        <p:guide pos="230"/>
        <p:guide pos="5530"/>
        <p:guide pos="230" orient="horz"/>
        <p:guide pos="3010" orient="horz"/>
        <p:guide pos="1498"/>
        <p:guide pos="2880"/>
        <p:guide pos="1620" orient="horz"/>
        <p:guide pos="1734" orient="horz"/>
        <p:guide pos="1503" orient="horz"/>
        <p:guide pos="20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italic.fntdata"/><Relationship Id="rId6" Type="http://schemas.openxmlformats.org/officeDocument/2006/relationships/slide" Target="slides/slide1.xml"/><Relationship Id="rId18" Type="http://schemas.openxmlformats.org/officeDocument/2006/relationships/font" Target="fonts/Poppi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b59b6f1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6bb59b6f1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b59b6f1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6bb59b6f1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bb59b6f1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6bb59b6f1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b59b6f1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6bb59b6f1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b59b6f1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6bb59b6f1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eb.telegram.org/#/im?p=%40BinoUnB_bo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59100" y="922250"/>
            <a:ext cx="3861352" cy="32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2988375" y="1509075"/>
            <a:ext cx="5790000" cy="21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CHATBOT</a:t>
            </a:r>
            <a:endParaRPr b="1" i="0" sz="6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BINO</a:t>
            </a:r>
            <a:endParaRPr b="1" i="0" sz="6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108900" y="4189150"/>
            <a:ext cx="5669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C3C3E5"/>
                </a:solidFill>
                <a:latin typeface="Poppins"/>
                <a:ea typeface="Poppins"/>
                <a:cs typeface="Poppins"/>
                <a:sym typeface="Poppins"/>
              </a:rPr>
              <a:t>Release 2</a:t>
            </a:r>
            <a:endParaRPr b="1" i="0" sz="3000" u="none" cap="none" strike="noStrike">
              <a:solidFill>
                <a:srgbClr val="C3C3E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b59b6f12_0_37"/>
          <p:cNvSpPr txBox="1"/>
          <p:nvPr/>
        </p:nvSpPr>
        <p:spPr>
          <a:xfrm>
            <a:off x="76725" y="365750"/>
            <a:ext cx="22134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r>
              <a:rPr b="1" i="0" lang="en" sz="4800" u="none" cap="none" strike="noStrike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1" i="0" sz="48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BOT</a:t>
            </a:r>
            <a:endParaRPr b="1" i="0" sz="43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g6bb59b6f12_0_37"/>
          <p:cNvSpPr txBox="1"/>
          <p:nvPr/>
        </p:nvSpPr>
        <p:spPr>
          <a:xfrm>
            <a:off x="3041625" y="800875"/>
            <a:ext cx="5422200" cy="3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9" name="Google Shape;119;g6bb59b6f12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585" y="296975"/>
            <a:ext cx="3908255" cy="289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6bb59b6f12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8585" y="3187894"/>
            <a:ext cx="3908256" cy="1287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47075" y="328675"/>
            <a:ext cx="22134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r>
              <a:rPr b="1" i="0" lang="en" sz="4800" u="none" cap="none" strike="noStrike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1" i="0" sz="48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GRUPO</a:t>
            </a:r>
            <a:endParaRPr b="1" i="0" sz="36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4217417" y="1078425"/>
            <a:ext cx="46377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3108950" y="365750"/>
            <a:ext cx="5217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MEMBROS</a:t>
            </a:r>
            <a:endParaRPr b="1" i="0" sz="30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i="0" lang="en" sz="1800" u="none" cap="none" strike="noStrike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Paulo Gonçalves Lima;</a:t>
            </a:r>
            <a:endParaRPr b="1" i="0" sz="1800" u="none" cap="none" strike="noStrike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i="0" lang="en" sz="1800" u="none" cap="none" strike="noStrike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Pedro Vítor de Salles Cella.</a:t>
            </a:r>
            <a:endParaRPr b="1" i="0" sz="1800" u="none" cap="none" strike="noStrike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/>
        </p:nvSpPr>
        <p:spPr>
          <a:xfrm>
            <a:off x="103750" y="365725"/>
            <a:ext cx="26394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1.</a:t>
            </a:r>
            <a:endParaRPr b="1" i="0" sz="48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PROPOSTA</a:t>
            </a:r>
            <a:endParaRPr b="1" i="0" sz="36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INICIAL</a:t>
            </a:r>
            <a:endParaRPr b="1" i="0" sz="36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108950" y="365725"/>
            <a:ext cx="56694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PROJETO</a:t>
            </a:r>
            <a:endParaRPr b="1" i="0" sz="30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i="0" lang="en" sz="1800" u="none" cap="none" strike="noStrike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Gerenciador de Faltas:</a:t>
            </a:r>
            <a:endParaRPr b="1" i="0" sz="1800" u="none" cap="none" strike="noStrike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○"/>
            </a:pPr>
            <a:r>
              <a:rPr b="1" i="0" lang="en" sz="1800" u="none" cap="none" strike="noStrike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Receber a grade horária do estudante;</a:t>
            </a:r>
            <a:endParaRPr b="1" i="0" sz="1800" u="none" cap="none" strike="noStrike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○"/>
            </a:pPr>
            <a:r>
              <a:rPr b="1" i="0" lang="en" sz="1800" u="none" cap="none" strike="noStrike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Perguntar por meio de notificações se o aluno foi ou não para a aula;</a:t>
            </a:r>
            <a:endParaRPr b="1" i="0" sz="1800" u="none" cap="none" strike="noStrike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i="0" lang="en" sz="1800" u="none" cap="none" strike="noStrike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Gerenciador de Atividades:</a:t>
            </a:r>
            <a:endParaRPr b="1" i="0" sz="1800" u="none" cap="none" strike="noStrike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○"/>
            </a:pPr>
            <a:r>
              <a:rPr b="1" i="0" lang="en" sz="1800" u="none" cap="none" strike="noStrike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Armazenar as atividades acadêmicas do estudante, avisando sobre datas das próximas atividades(provas e trabalhos)</a:t>
            </a:r>
            <a:endParaRPr b="1" i="0" sz="1800" u="none" cap="none" strike="noStrike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endParaRPr b="1" i="0" sz="1800" u="none" cap="none" strike="noStrike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000" u="none" cap="none" strike="noStrike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endParaRPr b="1" i="0" sz="30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0" y="365750"/>
            <a:ext cx="29274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2.</a:t>
            </a:r>
            <a:endParaRPr b="1" i="0" sz="48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O QUE TEMOS</a:t>
            </a:r>
            <a:endParaRPr b="1" i="0" sz="48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2927400" y="182850"/>
            <a:ext cx="56694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GERENCIADOR DE ATIVIDADES</a:t>
            </a:r>
            <a:endParaRPr b="1" i="0" sz="30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i="0" lang="en" sz="1800" u="none" cap="none" strike="noStrike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Adiciona uma atividade, sendo necessário o título da atividade, a data e uma observação;</a:t>
            </a:r>
            <a:endParaRPr b="1" i="0" sz="1800" u="none" cap="none" strike="noStrike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i="0" lang="en" sz="1800" u="none" cap="none" strike="noStrike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Remove uma atividade;</a:t>
            </a:r>
            <a:endParaRPr b="1" i="0" sz="1800" u="none" cap="none" strike="noStrike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i="0" lang="en" sz="1800" u="none" cap="none" strike="noStrike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Modifica uma atividade.</a:t>
            </a:r>
            <a:endParaRPr b="1" i="0" sz="1800" u="none" cap="none" strike="noStrike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endParaRPr b="1" i="0" sz="1800" u="none" cap="none" strike="noStrike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000" u="none" cap="none" strike="noStrike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endParaRPr b="1" i="0" sz="30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/>
        </p:nvSpPr>
        <p:spPr>
          <a:xfrm>
            <a:off x="0" y="365750"/>
            <a:ext cx="29274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4000" u="none" cap="none" strike="noStrike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3.</a:t>
            </a:r>
            <a:endParaRPr b="1" i="0" sz="40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PROBLEMAS ENFRENTADOS</a:t>
            </a:r>
            <a:endParaRPr b="1" i="0" sz="29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2927400" y="182850"/>
            <a:ext cx="56694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PROBLEMAS</a:t>
            </a:r>
            <a:endParaRPr b="1" i="0" sz="30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i="0" lang="en" sz="1800" u="none" cap="none" strike="noStrike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Falta de colaboração dos membros;</a:t>
            </a:r>
            <a:endParaRPr b="1" i="0" sz="1800" u="none" cap="none" strike="noStrike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i="0" lang="en" sz="1800" u="none" cap="none" strike="noStrike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Falta de conhecimento sobre algumas tecnologias;</a:t>
            </a:r>
            <a:endParaRPr b="1" i="0" sz="1800" u="none" cap="none" strike="noStrike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i="0" lang="en" sz="1800" u="none" cap="none" strike="noStrike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Falta de conhecimento sobre ferramentas de gerência;</a:t>
            </a:r>
            <a:endParaRPr b="1" i="0" sz="1800" u="none" cap="none" strike="noStrike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Uso do Rasa;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b="1" lang="en" sz="1800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Falhas nas boas práticas do método ágil;</a:t>
            </a:r>
            <a:endParaRPr b="1" sz="1800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8C489F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endParaRPr b="1" i="0" sz="1800" u="none" cap="none" strike="noStrike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000" u="none" cap="none" strike="noStrike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endParaRPr b="1" i="0" sz="30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/>
          <p:nvPr/>
        </p:nvSpPr>
        <p:spPr>
          <a:xfrm>
            <a:off x="32225" y="365750"/>
            <a:ext cx="22134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b="1" i="0" lang="en" sz="4800" u="none" cap="none" strike="noStrike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1" i="0" sz="48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ONDE</a:t>
            </a:r>
            <a:endParaRPr b="1" i="0" sz="48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300" u="none" cap="none" strike="noStrike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TESTAR</a:t>
            </a:r>
            <a:endParaRPr b="1" i="0" sz="43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3108950" y="365750"/>
            <a:ext cx="5217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30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LINK DO TELEGRAM</a:t>
            </a:r>
            <a:endParaRPr b="1" i="0" sz="30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489F"/>
              </a:buClr>
              <a:buSzPts val="1800"/>
              <a:buFont typeface="Poppins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@BinoUnB_bot</a:t>
            </a:r>
            <a:endParaRPr b="1" i="0" sz="1800" u="none" cap="none" strike="noStrike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b59b6f12_0_2"/>
          <p:cNvSpPr txBox="1"/>
          <p:nvPr/>
        </p:nvSpPr>
        <p:spPr>
          <a:xfrm>
            <a:off x="76725" y="365750"/>
            <a:ext cx="22134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r>
              <a:rPr b="1" i="0" lang="en" sz="4800" u="none" cap="none" strike="noStrike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1" i="0" sz="48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BOT</a:t>
            </a:r>
            <a:endParaRPr b="1" i="0" sz="43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g6bb59b6f12_0_2"/>
          <p:cNvSpPr txBox="1"/>
          <p:nvPr/>
        </p:nvSpPr>
        <p:spPr>
          <a:xfrm>
            <a:off x="3108950" y="365750"/>
            <a:ext cx="5217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g6bb59b6f12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400" y="592900"/>
            <a:ext cx="4238822" cy="14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6bb59b6f12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3398" y="2036200"/>
            <a:ext cx="423882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b59b6f12_0_10"/>
          <p:cNvSpPr txBox="1"/>
          <p:nvPr/>
        </p:nvSpPr>
        <p:spPr>
          <a:xfrm>
            <a:off x="76725" y="365750"/>
            <a:ext cx="22134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r>
              <a:rPr b="1" i="0" lang="en" sz="4800" u="none" cap="none" strike="noStrike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1" i="0" sz="48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BOT</a:t>
            </a:r>
            <a:endParaRPr b="1" i="0" sz="43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g6bb59b6f12_0_10"/>
          <p:cNvSpPr txBox="1"/>
          <p:nvPr/>
        </p:nvSpPr>
        <p:spPr>
          <a:xfrm>
            <a:off x="3108950" y="365750"/>
            <a:ext cx="5217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6" name="Google Shape;96;g6bb59b6f12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700" y="83125"/>
            <a:ext cx="4676776" cy="30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6bb59b6f12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700" y="3083125"/>
            <a:ext cx="4676775" cy="18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b59b6f12_0_19"/>
          <p:cNvSpPr txBox="1"/>
          <p:nvPr/>
        </p:nvSpPr>
        <p:spPr>
          <a:xfrm>
            <a:off x="76725" y="365750"/>
            <a:ext cx="22134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r>
              <a:rPr b="1" i="0" lang="en" sz="4800" u="none" cap="none" strike="noStrike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1" i="0" sz="48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BOT</a:t>
            </a:r>
            <a:endParaRPr b="1" i="0" sz="43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g6bb59b6f12_0_19"/>
          <p:cNvSpPr txBox="1"/>
          <p:nvPr/>
        </p:nvSpPr>
        <p:spPr>
          <a:xfrm>
            <a:off x="2743200" y="613644"/>
            <a:ext cx="6077400" cy="30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4" name="Google Shape;104;g6bb59b6f12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525" y="281925"/>
            <a:ext cx="4160974" cy="254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6bb59b6f12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0522" y="2829482"/>
            <a:ext cx="4160984" cy="1881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b59b6f12_0_28"/>
          <p:cNvSpPr txBox="1"/>
          <p:nvPr/>
        </p:nvSpPr>
        <p:spPr>
          <a:xfrm>
            <a:off x="76725" y="365750"/>
            <a:ext cx="22134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r>
              <a:rPr b="1" i="0" lang="en" sz="4800" u="none" cap="none" strike="noStrike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1" i="0" sz="48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443266"/>
                </a:solidFill>
                <a:latin typeface="Poppins"/>
                <a:ea typeface="Poppins"/>
                <a:cs typeface="Poppins"/>
                <a:sym typeface="Poppins"/>
              </a:rPr>
              <a:t>BOT</a:t>
            </a:r>
            <a:endParaRPr b="1" i="0" sz="43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4432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g6bb59b6f12_0_28"/>
          <p:cNvSpPr txBox="1"/>
          <p:nvPr/>
        </p:nvSpPr>
        <p:spPr>
          <a:xfrm>
            <a:off x="3108325" y="625150"/>
            <a:ext cx="5217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8C489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2" name="Google Shape;112;g6bb59b6f12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050" y="625150"/>
            <a:ext cx="4375900" cy="30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