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300" r:id="rId2"/>
    <p:sldId id="301" r:id="rId3"/>
    <p:sldId id="302" r:id="rId4"/>
    <p:sldId id="390" r:id="rId5"/>
    <p:sldId id="391" r:id="rId6"/>
    <p:sldId id="392" r:id="rId7"/>
    <p:sldId id="393" r:id="rId8"/>
    <p:sldId id="394" r:id="rId9"/>
    <p:sldId id="395" r:id="rId10"/>
    <p:sldId id="389" r:id="rId11"/>
    <p:sldId id="370" r:id="rId12"/>
    <p:sldId id="348" r:id="rId13"/>
    <p:sldId id="373" r:id="rId14"/>
    <p:sldId id="330" r:id="rId15"/>
    <p:sldId id="326" r:id="rId16"/>
    <p:sldId id="331" r:id="rId17"/>
    <p:sldId id="339" r:id="rId18"/>
    <p:sldId id="340" r:id="rId19"/>
    <p:sldId id="341" r:id="rId20"/>
    <p:sldId id="371" r:id="rId21"/>
    <p:sldId id="372"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521415D9-36F7-43E2-AB2F-B90AF26B5E84}">
      <p14:sectionLst xmlns:p14="http://schemas.microsoft.com/office/powerpoint/2010/main">
        <p14:section name="Default Section" id="{2B10032D-AA23-4168-8A86-8316AF4E80B3}">
          <p14:sldIdLst>
            <p14:sldId id="300"/>
            <p14:sldId id="301"/>
            <p14:sldId id="302"/>
            <p14:sldId id="390"/>
            <p14:sldId id="391"/>
            <p14:sldId id="392"/>
            <p14:sldId id="393"/>
            <p14:sldId id="394"/>
            <p14:sldId id="395"/>
            <p14:sldId id="389"/>
          </p14:sldIdLst>
        </p14:section>
        <p14:section name="Untitled Section" id="{BCC77464-118D-4E84-AD5F-0AF773D5FB32}">
          <p14:sldIdLst>
            <p14:sldId id="370"/>
            <p14:sldId id="348"/>
            <p14:sldId id="373"/>
            <p14:sldId id="330"/>
            <p14:sldId id="326"/>
            <p14:sldId id="331"/>
            <p14:sldId id="339"/>
            <p14:sldId id="340"/>
            <p14:sldId id="341"/>
            <p14:sldId id="371"/>
            <p14:sldId id="37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FF99CC"/>
    <a:srgbClr val="FF66CC"/>
    <a:srgbClr val="FFFFCC"/>
    <a:srgbClr val="FFCC99"/>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7" autoAdjust="0"/>
    <p:restoredTop sz="94660"/>
  </p:normalViewPr>
  <p:slideViewPr>
    <p:cSldViewPr showGuides="1">
      <p:cViewPr varScale="1">
        <p:scale>
          <a:sx n="76" d="100"/>
          <a:sy n="76" d="100"/>
        </p:scale>
        <p:origin x="1230" y="84"/>
      </p:cViewPr>
      <p:guideLst>
        <p:guide orient="horz" pos="2160"/>
        <p:guide pos="2880"/>
      </p:guideLst>
    </p:cSldViewPr>
  </p:slideViewPr>
  <p:notesTextViewPr>
    <p:cViewPr>
      <p:scale>
        <a:sx n="100" d="100"/>
        <a:sy n="100" d="100"/>
      </p:scale>
      <p:origin x="0" y="0"/>
    </p:cViewPr>
  </p:notesTextViewPr>
  <p:notesViewPr>
    <p:cSldViewPr showGuides="1">
      <p:cViewPr varScale="1">
        <p:scale>
          <a:sx n="56" d="100"/>
          <a:sy n="56" d="100"/>
        </p:scale>
        <p:origin x="-286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Arial" charset="0"/>
              </a:defRPr>
            </a:lvl1pPr>
          </a:lstStyle>
          <a:p>
            <a:pPr>
              <a:defRPr/>
            </a:pPr>
            <a:endParaRPr lang="en-US"/>
          </a:p>
        </p:txBody>
      </p:sp>
      <p:sp>
        <p:nvSpPr>
          <p:cNvPr id="48131"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Arial" charset="0"/>
              </a:defRPr>
            </a:lvl1pPr>
          </a:lstStyle>
          <a:p>
            <a:pPr>
              <a:defRPr/>
            </a:pPr>
            <a:endParaRPr lang="en-US"/>
          </a:p>
        </p:txBody>
      </p:sp>
      <p:sp>
        <p:nvSpPr>
          <p:cNvPr id="48132"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Arial" charset="0"/>
              </a:defRPr>
            </a:lvl1pPr>
          </a:lstStyle>
          <a:p>
            <a:pPr>
              <a:defRPr/>
            </a:pPr>
            <a:endParaRPr lang="en-US"/>
          </a:p>
        </p:txBody>
      </p:sp>
      <p:sp>
        <p:nvSpPr>
          <p:cNvPr id="48133"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Arial" charset="0"/>
              </a:defRPr>
            </a:lvl1pPr>
          </a:lstStyle>
          <a:p>
            <a:pPr>
              <a:defRPr/>
            </a:pPr>
            <a:fld id="{D8A8E370-2C7D-4B3B-ACC4-AA64020B51AB}" type="slidenum">
              <a:rPr lang="en-US"/>
              <a:pPr>
                <a:defRPr/>
              </a:pPr>
              <a:t>‹#›</a:t>
            </a:fld>
            <a:endParaRPr lang="en-US"/>
          </a:p>
        </p:txBody>
      </p:sp>
    </p:spTree>
    <p:extLst>
      <p:ext uri="{BB962C8B-B14F-4D97-AF65-F5344CB8AC3E}">
        <p14:creationId xmlns:p14="http://schemas.microsoft.com/office/powerpoint/2010/main" val="2734682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EE7FE8F4-1F7D-4325-A6D4-35FBFA039C9B}" type="datetimeFigureOut">
              <a:rPr lang="en-US"/>
              <a:pPr>
                <a:defRPr/>
              </a:pPr>
              <a:t>7/20/2022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52ABFF85-42B6-425B-8B98-AEEEA3C1D8D8}" type="slidenum">
              <a:rPr lang="en-US"/>
              <a:pPr>
                <a:defRPr/>
              </a:pPr>
              <a:t>‹#›</a:t>
            </a:fld>
            <a:endParaRPr lang="en-US"/>
          </a:p>
        </p:txBody>
      </p:sp>
    </p:spTree>
    <p:extLst>
      <p:ext uri="{BB962C8B-B14F-4D97-AF65-F5344CB8AC3E}">
        <p14:creationId xmlns:p14="http://schemas.microsoft.com/office/powerpoint/2010/main" val="7961656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8D7D67B8-E541-4E60-B895-4A023FBF9D36}" type="slidenum">
              <a:rPr lang="en-US" smtClean="0"/>
              <a:pPr/>
              <a:t>1</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492885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Verdana" panose="020B0604030504040204" pitchFamily="34" charset="0"/>
              </a:defRPr>
            </a:lvl1pPr>
            <a:lvl2pPr marL="742950" indent="-285750">
              <a:defRPr sz="1200">
                <a:solidFill>
                  <a:schemeClr val="tx1"/>
                </a:solidFill>
                <a:latin typeface="Verdana" panose="020B0604030504040204" pitchFamily="34" charset="0"/>
              </a:defRPr>
            </a:lvl2pPr>
            <a:lvl3pPr marL="1143000" indent="-228600">
              <a:defRPr sz="1200">
                <a:solidFill>
                  <a:schemeClr val="tx1"/>
                </a:solidFill>
                <a:latin typeface="Verdana" panose="020B0604030504040204" pitchFamily="34" charset="0"/>
              </a:defRPr>
            </a:lvl3pPr>
            <a:lvl4pPr marL="1600200" indent="-228600">
              <a:defRPr sz="1200">
                <a:solidFill>
                  <a:schemeClr val="tx1"/>
                </a:solidFill>
                <a:latin typeface="Verdana" panose="020B0604030504040204" pitchFamily="34" charset="0"/>
              </a:defRPr>
            </a:lvl4pPr>
            <a:lvl5pPr marL="2057400" indent="-228600">
              <a:defRPr sz="1200">
                <a:solidFill>
                  <a:schemeClr val="tx1"/>
                </a:solidFill>
                <a:latin typeface="Verdana" panose="020B0604030504040204" pitchFamily="34" charset="0"/>
              </a:defRPr>
            </a:lvl5pPr>
            <a:lvl6pPr marL="2514600" indent="-228600" eaLnBrk="0" fontAlgn="base" hangingPunct="0">
              <a:spcBef>
                <a:spcPct val="0"/>
              </a:spcBef>
              <a:spcAft>
                <a:spcPct val="0"/>
              </a:spcAft>
              <a:defRPr sz="1200">
                <a:solidFill>
                  <a:schemeClr val="tx1"/>
                </a:solidFill>
                <a:latin typeface="Verdana" panose="020B0604030504040204" pitchFamily="34" charset="0"/>
              </a:defRPr>
            </a:lvl6pPr>
            <a:lvl7pPr marL="2971800" indent="-228600" eaLnBrk="0" fontAlgn="base" hangingPunct="0">
              <a:spcBef>
                <a:spcPct val="0"/>
              </a:spcBef>
              <a:spcAft>
                <a:spcPct val="0"/>
              </a:spcAft>
              <a:defRPr sz="1200">
                <a:solidFill>
                  <a:schemeClr val="tx1"/>
                </a:solidFill>
                <a:latin typeface="Verdana" panose="020B0604030504040204" pitchFamily="34" charset="0"/>
              </a:defRPr>
            </a:lvl7pPr>
            <a:lvl8pPr marL="3429000" indent="-228600" eaLnBrk="0" fontAlgn="base" hangingPunct="0">
              <a:spcBef>
                <a:spcPct val="0"/>
              </a:spcBef>
              <a:spcAft>
                <a:spcPct val="0"/>
              </a:spcAft>
              <a:defRPr sz="1200">
                <a:solidFill>
                  <a:schemeClr val="tx1"/>
                </a:solidFill>
                <a:latin typeface="Verdana" panose="020B0604030504040204" pitchFamily="34" charset="0"/>
              </a:defRPr>
            </a:lvl8pPr>
            <a:lvl9pPr marL="3886200" indent="-228600" eaLnBrk="0" fontAlgn="base" hangingPunct="0">
              <a:spcBef>
                <a:spcPct val="0"/>
              </a:spcBef>
              <a:spcAft>
                <a:spcPct val="0"/>
              </a:spcAft>
              <a:defRPr sz="1200">
                <a:solidFill>
                  <a:schemeClr val="tx1"/>
                </a:solidFill>
                <a:latin typeface="Verdana" panose="020B0604030504040204" pitchFamily="34" charset="0"/>
              </a:defRPr>
            </a:lvl9pPr>
          </a:lstStyle>
          <a:p>
            <a:fld id="{0BEF65A2-05DC-46E6-95D8-29BB3F89DE31}" type="slidenum">
              <a:rPr lang="en-US" altLang="en-US">
                <a:latin typeface="Arial" panose="020B0604020202020204" pitchFamily="34" charset="0"/>
                <a:cs typeface="Arial" panose="020B0604020202020204" pitchFamily="34" charset="0"/>
              </a:rPr>
              <a:pPr/>
              <a:t>11</a:t>
            </a:fld>
            <a:endParaRPr lang="en-US" altLang="en-US">
              <a:latin typeface="Arial" panose="020B0604020202020204" pitchFamily="34" charset="0"/>
              <a:cs typeface="Arial" panose="020B0604020202020204" pitchFamily="34"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Tree>
    <p:extLst>
      <p:ext uri="{BB962C8B-B14F-4D97-AF65-F5344CB8AC3E}">
        <p14:creationId xmlns:p14="http://schemas.microsoft.com/office/powerpoint/2010/main" val="4011391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Quy </a:t>
            </a:r>
            <a:r>
              <a:rPr lang="en-US" dirty="0" err="1"/>
              <a:t>định</a:t>
            </a:r>
            <a:r>
              <a:rPr lang="en-US" baseline="0" dirty="0"/>
              <a:t> </a:t>
            </a:r>
            <a:r>
              <a:rPr lang="en-US" baseline="0" dirty="0" err="1"/>
              <a:t>về</a:t>
            </a:r>
            <a:r>
              <a:rPr lang="en-US" baseline="0" dirty="0"/>
              <a:t> </a:t>
            </a:r>
            <a:r>
              <a:rPr lang="en-US" baseline="0" dirty="0" err="1"/>
              <a:t>điểm</a:t>
            </a:r>
            <a:r>
              <a:rPr lang="en-US" baseline="0" dirty="0"/>
              <a:t> </a:t>
            </a:r>
            <a:r>
              <a:rPr lang="en-US" baseline="0" dirty="0" err="1"/>
              <a:t>danh</a:t>
            </a:r>
            <a:r>
              <a:rPr lang="en-US" baseline="0" dirty="0"/>
              <a:t>, </a:t>
            </a:r>
            <a:r>
              <a:rPr lang="en-US" baseline="0" dirty="0" err="1"/>
              <a:t>điều</a:t>
            </a:r>
            <a:r>
              <a:rPr lang="en-US" baseline="0" dirty="0"/>
              <a:t> </a:t>
            </a:r>
            <a:r>
              <a:rPr lang="en-US" baseline="0" dirty="0" err="1"/>
              <a:t>kiện</a:t>
            </a:r>
            <a:r>
              <a:rPr lang="en-US" baseline="0" dirty="0"/>
              <a:t> </a:t>
            </a:r>
            <a:r>
              <a:rPr lang="en-US" baseline="0" dirty="0" err="1"/>
              <a:t>chuyển</a:t>
            </a:r>
            <a:r>
              <a:rPr lang="en-US" baseline="0" dirty="0"/>
              <a:t> </a:t>
            </a:r>
            <a:r>
              <a:rPr lang="en-US" baseline="0" dirty="0" err="1"/>
              <a:t>giai</a:t>
            </a:r>
            <a:r>
              <a:rPr lang="en-US" baseline="0" dirty="0"/>
              <a:t> </a:t>
            </a:r>
            <a:r>
              <a:rPr lang="en-US" baseline="0" dirty="0" err="1"/>
              <a:t>đoạn</a:t>
            </a:r>
            <a:endParaRPr lang="en-US" dirty="0"/>
          </a:p>
        </p:txBody>
      </p:sp>
      <p:sp>
        <p:nvSpPr>
          <p:cNvPr id="4" name="Slide Number Placeholder 3"/>
          <p:cNvSpPr>
            <a:spLocks noGrp="1"/>
          </p:cNvSpPr>
          <p:nvPr>
            <p:ph type="sldNum" sz="quarter" idx="10"/>
          </p:nvPr>
        </p:nvSpPr>
        <p:spPr/>
        <p:txBody>
          <a:bodyPr/>
          <a:lstStyle/>
          <a:p>
            <a:pPr>
              <a:defRPr/>
            </a:pPr>
            <a:fld id="{52ABFF85-42B6-425B-8B98-AEEEA3C1D8D8}" type="slidenum">
              <a:rPr lang="en-US" smtClean="0"/>
              <a:pPr>
                <a:defRPr/>
              </a:pPr>
              <a:t>15</a:t>
            </a:fld>
            <a:endParaRPr lang="en-US"/>
          </a:p>
        </p:txBody>
      </p:sp>
    </p:spTree>
    <p:extLst>
      <p:ext uri="{BB962C8B-B14F-4D97-AF65-F5344CB8AC3E}">
        <p14:creationId xmlns:p14="http://schemas.microsoft.com/office/powerpoint/2010/main" val="1991839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E45BBF0-093F-4CF5-A48F-2454D9110564}" type="slidenum">
              <a:rPr lang="en-US" smtClean="0">
                <a:latin typeface="Arial" pitchFamily="34" charset="0"/>
                <a:cs typeface="Arial" pitchFamily="34" charset="0"/>
              </a:rPr>
              <a:pPr/>
              <a:t>16</a:t>
            </a:fld>
            <a:endParaRPr lang="en-US">
              <a:latin typeface="Arial" pitchFamily="34" charset="0"/>
              <a:cs typeface="Arial"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002588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E45BBF0-093F-4CF5-A48F-2454D9110564}" type="slidenum">
              <a:rPr lang="en-US" smtClean="0">
                <a:latin typeface="Arial" pitchFamily="34" charset="0"/>
                <a:cs typeface="Arial" pitchFamily="34" charset="0"/>
              </a:rPr>
              <a:pPr/>
              <a:t>17</a:t>
            </a:fld>
            <a:endParaRPr lang="en-US">
              <a:latin typeface="Arial" pitchFamily="34" charset="0"/>
              <a:cs typeface="Arial"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0025888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E45BBF0-093F-4CF5-A48F-2454D9110564}" type="slidenum">
              <a:rPr lang="en-US" smtClean="0">
                <a:latin typeface="Arial" pitchFamily="34" charset="0"/>
                <a:cs typeface="Arial" pitchFamily="34" charset="0"/>
              </a:rPr>
              <a:pPr/>
              <a:t>18</a:t>
            </a:fld>
            <a:endParaRPr lang="en-US">
              <a:latin typeface="Arial" pitchFamily="34" charset="0"/>
              <a:cs typeface="Arial"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002588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2E45BBF0-093F-4CF5-A48F-2454D9110564}" type="slidenum">
              <a:rPr lang="en-US" smtClean="0">
                <a:latin typeface="Arial" pitchFamily="34" charset="0"/>
                <a:cs typeface="Arial" pitchFamily="34" charset="0"/>
              </a:rPr>
              <a:pPr/>
              <a:t>19</a:t>
            </a:fld>
            <a:endParaRPr lang="en-US">
              <a:latin typeface="Arial" pitchFamily="34" charset="0"/>
              <a:cs typeface="Arial" pitchFamily="34" charset="0"/>
            </a:endParaRPr>
          </a:p>
        </p:txBody>
      </p:sp>
      <p:sp>
        <p:nvSpPr>
          <p:cNvPr id="2253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2532"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p>
        </p:txBody>
      </p:sp>
    </p:spTree>
    <p:extLst>
      <p:ext uri="{BB962C8B-B14F-4D97-AF65-F5344CB8AC3E}">
        <p14:creationId xmlns:p14="http://schemas.microsoft.com/office/powerpoint/2010/main" val="10025888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a:ln/>
        </p:spPr>
      </p:sp>
      <p:sp>
        <p:nvSpPr>
          <p:cNvPr id="389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latin typeface="Arial" panose="020B0604020202020204" pitchFamily="34" charset="0"/>
              </a:rPr>
              <a:t>Chỉ dùng cho Hà Nội</a:t>
            </a:r>
          </a:p>
        </p:txBody>
      </p:sp>
      <p:sp>
        <p:nvSpPr>
          <p:cNvPr id="389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200">
                <a:solidFill>
                  <a:schemeClr val="tx1"/>
                </a:solidFill>
                <a:latin typeface="Verdana" panose="020B0604030504040204" pitchFamily="34" charset="0"/>
              </a:defRPr>
            </a:lvl1pPr>
            <a:lvl2pPr marL="742950" indent="-285750">
              <a:defRPr sz="1200">
                <a:solidFill>
                  <a:schemeClr val="tx1"/>
                </a:solidFill>
                <a:latin typeface="Verdana" panose="020B0604030504040204" pitchFamily="34" charset="0"/>
              </a:defRPr>
            </a:lvl2pPr>
            <a:lvl3pPr marL="1143000" indent="-228600">
              <a:defRPr sz="1200">
                <a:solidFill>
                  <a:schemeClr val="tx1"/>
                </a:solidFill>
                <a:latin typeface="Verdana" panose="020B0604030504040204" pitchFamily="34" charset="0"/>
              </a:defRPr>
            </a:lvl3pPr>
            <a:lvl4pPr marL="1600200" indent="-228600">
              <a:defRPr sz="1200">
                <a:solidFill>
                  <a:schemeClr val="tx1"/>
                </a:solidFill>
                <a:latin typeface="Verdana" panose="020B0604030504040204" pitchFamily="34" charset="0"/>
              </a:defRPr>
            </a:lvl4pPr>
            <a:lvl5pPr marL="2057400" indent="-228600">
              <a:defRPr sz="1200">
                <a:solidFill>
                  <a:schemeClr val="tx1"/>
                </a:solidFill>
                <a:latin typeface="Verdana" panose="020B0604030504040204" pitchFamily="34" charset="0"/>
              </a:defRPr>
            </a:lvl5pPr>
            <a:lvl6pPr marL="2514600" indent="-228600" eaLnBrk="0" fontAlgn="base" hangingPunct="0">
              <a:spcBef>
                <a:spcPct val="0"/>
              </a:spcBef>
              <a:spcAft>
                <a:spcPct val="0"/>
              </a:spcAft>
              <a:defRPr sz="1200">
                <a:solidFill>
                  <a:schemeClr val="tx1"/>
                </a:solidFill>
                <a:latin typeface="Verdana" panose="020B0604030504040204" pitchFamily="34" charset="0"/>
              </a:defRPr>
            </a:lvl6pPr>
            <a:lvl7pPr marL="2971800" indent="-228600" eaLnBrk="0" fontAlgn="base" hangingPunct="0">
              <a:spcBef>
                <a:spcPct val="0"/>
              </a:spcBef>
              <a:spcAft>
                <a:spcPct val="0"/>
              </a:spcAft>
              <a:defRPr sz="1200">
                <a:solidFill>
                  <a:schemeClr val="tx1"/>
                </a:solidFill>
                <a:latin typeface="Verdana" panose="020B0604030504040204" pitchFamily="34" charset="0"/>
              </a:defRPr>
            </a:lvl7pPr>
            <a:lvl8pPr marL="3429000" indent="-228600" eaLnBrk="0" fontAlgn="base" hangingPunct="0">
              <a:spcBef>
                <a:spcPct val="0"/>
              </a:spcBef>
              <a:spcAft>
                <a:spcPct val="0"/>
              </a:spcAft>
              <a:defRPr sz="1200">
                <a:solidFill>
                  <a:schemeClr val="tx1"/>
                </a:solidFill>
                <a:latin typeface="Verdana" panose="020B0604030504040204" pitchFamily="34" charset="0"/>
              </a:defRPr>
            </a:lvl8pPr>
            <a:lvl9pPr marL="3886200" indent="-228600" eaLnBrk="0" fontAlgn="base" hangingPunct="0">
              <a:spcBef>
                <a:spcPct val="0"/>
              </a:spcBef>
              <a:spcAft>
                <a:spcPct val="0"/>
              </a:spcAft>
              <a:defRPr sz="1200">
                <a:solidFill>
                  <a:schemeClr val="tx1"/>
                </a:solidFill>
                <a:latin typeface="Verdana" panose="020B0604030504040204" pitchFamily="34" charset="0"/>
              </a:defRPr>
            </a:lvl9pPr>
          </a:lstStyle>
          <a:p>
            <a:fld id="{684A7F3B-67F2-4894-B057-6CBD7D6AF157}" type="slidenum">
              <a:rPr lang="en-US" altLang="en-US">
                <a:latin typeface="Arial" panose="020B0604020202020204" pitchFamily="34" charset="0"/>
              </a:rPr>
              <a:pPr/>
              <a:t>20</a:t>
            </a:fld>
            <a:endParaRPr lang="en-US" altLang="en-US">
              <a:latin typeface="Arial" panose="020B0604020202020204" pitchFamily="34" charset="0"/>
            </a:endParaRPr>
          </a:p>
        </p:txBody>
      </p:sp>
    </p:spTree>
    <p:extLst>
      <p:ext uri="{BB962C8B-B14F-4D97-AF65-F5344CB8AC3E}">
        <p14:creationId xmlns:p14="http://schemas.microsoft.com/office/powerpoint/2010/main" val="3591782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5B8E194B-50BB-4D16-A26A-5E957575281B}" type="slidenum">
              <a:rPr lang="en-US" smtClean="0"/>
              <a:pPr/>
              <a:t>2</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22023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Sinh </a:t>
            </a:r>
            <a:r>
              <a:rPr lang="en-US" dirty="0" err="1"/>
              <a:t>viên</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vào</a:t>
            </a:r>
            <a:r>
              <a:rPr lang="en-US" baseline="0" dirty="0"/>
              <a:t> </a:t>
            </a:r>
            <a:r>
              <a:rPr lang="en-US" baseline="0" dirty="0" err="1"/>
              <a:t>giai</a:t>
            </a:r>
            <a:r>
              <a:rPr lang="en-US" baseline="0" dirty="0"/>
              <a:t> </a:t>
            </a:r>
            <a:r>
              <a:rPr lang="en-US" baseline="0" dirty="0" err="1"/>
              <a:t>đoạn</a:t>
            </a:r>
            <a:r>
              <a:rPr lang="en-US" baseline="0" dirty="0"/>
              <a:t> 2 </a:t>
            </a:r>
            <a:r>
              <a:rPr lang="en-US" baseline="0" dirty="0" err="1"/>
              <a:t>cần</a:t>
            </a:r>
            <a:r>
              <a:rPr lang="en-US" baseline="0" dirty="0"/>
              <a:t> </a:t>
            </a:r>
            <a:r>
              <a:rPr lang="en-US" baseline="0" dirty="0" err="1"/>
              <a:t>chú</a:t>
            </a:r>
            <a:r>
              <a:rPr lang="en-US" baseline="0" dirty="0"/>
              <a:t> ý: </a:t>
            </a:r>
            <a:r>
              <a:rPr lang="en-US" baseline="0" dirty="0" err="1"/>
              <a:t>phải</a:t>
            </a:r>
            <a:r>
              <a:rPr lang="en-US" baseline="0" dirty="0"/>
              <a:t> </a:t>
            </a:r>
            <a:r>
              <a:rPr lang="en-US" baseline="0" dirty="0" err="1"/>
              <a:t>hoàn</a:t>
            </a:r>
            <a:r>
              <a:rPr lang="en-US" baseline="0" dirty="0"/>
              <a:t> </a:t>
            </a:r>
            <a:r>
              <a:rPr lang="en-US" baseline="0" dirty="0" err="1"/>
              <a:t>thành</a:t>
            </a:r>
            <a:r>
              <a:rPr lang="en-US" baseline="0" dirty="0"/>
              <a:t> </a:t>
            </a:r>
            <a:r>
              <a:rPr lang="en-US" baseline="0" dirty="0" err="1"/>
              <a:t>giai</a:t>
            </a:r>
            <a:r>
              <a:rPr lang="en-US" baseline="0" dirty="0"/>
              <a:t> </a:t>
            </a:r>
            <a:r>
              <a:rPr lang="en-US" baseline="0" dirty="0" err="1"/>
              <a:t>đoạn</a:t>
            </a:r>
            <a:r>
              <a:rPr lang="en-US" baseline="0" dirty="0"/>
              <a:t> 2 </a:t>
            </a:r>
            <a:r>
              <a:rPr lang="en-US" baseline="0" dirty="0" err="1"/>
              <a:t>trước</a:t>
            </a:r>
            <a:r>
              <a:rPr lang="en-US" baseline="0" dirty="0"/>
              <a:t> </a:t>
            </a:r>
            <a:r>
              <a:rPr lang="en-US" baseline="0" dirty="0" err="1"/>
              <a:t>khi</a:t>
            </a:r>
            <a:r>
              <a:rPr lang="en-US" baseline="0" dirty="0"/>
              <a:t> </a:t>
            </a:r>
            <a:r>
              <a:rPr lang="en-US" baseline="0" dirty="0" err="1"/>
              <a:t>đi</a:t>
            </a:r>
            <a:r>
              <a:rPr lang="en-US" baseline="0" dirty="0"/>
              <a:t> </a:t>
            </a:r>
            <a:r>
              <a:rPr lang="en-US" baseline="0" dirty="0" err="1"/>
              <a:t>thực</a:t>
            </a:r>
            <a:r>
              <a:rPr lang="en-US" baseline="0" dirty="0"/>
              <a:t> </a:t>
            </a:r>
            <a:r>
              <a:rPr lang="en-US" baseline="0" dirty="0" err="1"/>
              <a:t>tập</a:t>
            </a:r>
            <a:r>
              <a:rPr lang="en-US" baseline="0" dirty="0"/>
              <a:t> (</a:t>
            </a:r>
            <a:r>
              <a:rPr lang="en-US" baseline="0" dirty="0" err="1"/>
              <a:t>không</a:t>
            </a:r>
            <a:r>
              <a:rPr lang="en-US" baseline="0" dirty="0"/>
              <a:t> </a:t>
            </a:r>
            <a:r>
              <a:rPr lang="en-US" baseline="0" dirty="0" err="1"/>
              <a:t>nợ</a:t>
            </a:r>
            <a:r>
              <a:rPr lang="en-US" baseline="0" dirty="0"/>
              <a:t> </a:t>
            </a:r>
            <a:r>
              <a:rPr lang="en-US" baseline="0" dirty="0" err="1"/>
              <a:t>bất</a:t>
            </a:r>
            <a:r>
              <a:rPr lang="en-US" baseline="0" dirty="0"/>
              <a:t> </a:t>
            </a:r>
            <a:r>
              <a:rPr lang="en-US" baseline="0" dirty="0" err="1"/>
              <a:t>kỳ</a:t>
            </a:r>
            <a:r>
              <a:rPr lang="en-US" baseline="0" dirty="0"/>
              <a:t> </a:t>
            </a:r>
            <a:r>
              <a:rPr lang="en-US" baseline="0" dirty="0" err="1"/>
              <a:t>môn</a:t>
            </a:r>
            <a:r>
              <a:rPr lang="en-US" baseline="0" dirty="0"/>
              <a:t> </a:t>
            </a:r>
            <a:r>
              <a:rPr lang="en-US" baseline="0" dirty="0" err="1"/>
              <a:t>nào</a:t>
            </a:r>
            <a:r>
              <a:rPr lang="en-US" baseline="0" dirty="0"/>
              <a:t>)</a:t>
            </a:r>
            <a:endParaRPr lang="en-US" dirty="0"/>
          </a:p>
        </p:txBody>
      </p:sp>
      <p:sp>
        <p:nvSpPr>
          <p:cNvPr id="4" name="Slide Number Placeholder 3"/>
          <p:cNvSpPr>
            <a:spLocks noGrp="1"/>
          </p:cNvSpPr>
          <p:nvPr>
            <p:ph type="sldNum" sz="quarter" idx="10"/>
          </p:nvPr>
        </p:nvSpPr>
        <p:spPr/>
        <p:txBody>
          <a:bodyPr/>
          <a:lstStyle/>
          <a:p>
            <a:pPr>
              <a:defRPr/>
            </a:pPr>
            <a:fld id="{52ABFF85-42B6-425B-8B98-AEEEA3C1D8D8}" type="slidenum">
              <a:rPr lang="en-US" smtClean="0"/>
              <a:pPr>
                <a:defRPr/>
              </a:pPr>
              <a:t>3</a:t>
            </a:fld>
            <a:endParaRPr lang="en-US"/>
          </a:p>
        </p:txBody>
      </p:sp>
    </p:spTree>
    <p:extLst>
      <p:ext uri="{BB962C8B-B14F-4D97-AF65-F5344CB8AC3E}">
        <p14:creationId xmlns:p14="http://schemas.microsoft.com/office/powerpoint/2010/main" val="36381618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Sinh </a:t>
            </a:r>
            <a:r>
              <a:rPr lang="en-US" dirty="0" err="1"/>
              <a:t>viên</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vào</a:t>
            </a:r>
            <a:r>
              <a:rPr lang="en-US" baseline="0" dirty="0"/>
              <a:t> </a:t>
            </a:r>
            <a:r>
              <a:rPr lang="en-US" baseline="0" dirty="0" err="1"/>
              <a:t>giai</a:t>
            </a:r>
            <a:r>
              <a:rPr lang="en-US" baseline="0" dirty="0"/>
              <a:t> </a:t>
            </a:r>
            <a:r>
              <a:rPr lang="en-US" baseline="0" dirty="0" err="1"/>
              <a:t>đoạn</a:t>
            </a:r>
            <a:r>
              <a:rPr lang="en-US" baseline="0" dirty="0"/>
              <a:t> 2 </a:t>
            </a:r>
            <a:r>
              <a:rPr lang="en-US" baseline="0" dirty="0" err="1"/>
              <a:t>cần</a:t>
            </a:r>
            <a:r>
              <a:rPr lang="en-US" baseline="0" dirty="0"/>
              <a:t> </a:t>
            </a:r>
            <a:r>
              <a:rPr lang="en-US" baseline="0" dirty="0" err="1"/>
              <a:t>chú</a:t>
            </a:r>
            <a:r>
              <a:rPr lang="en-US" baseline="0" dirty="0"/>
              <a:t> ý: </a:t>
            </a:r>
            <a:r>
              <a:rPr lang="en-US" baseline="0" dirty="0" err="1"/>
              <a:t>phải</a:t>
            </a:r>
            <a:r>
              <a:rPr lang="en-US" baseline="0" dirty="0"/>
              <a:t> </a:t>
            </a:r>
            <a:r>
              <a:rPr lang="en-US" baseline="0" dirty="0" err="1"/>
              <a:t>hoàn</a:t>
            </a:r>
            <a:r>
              <a:rPr lang="en-US" baseline="0" dirty="0"/>
              <a:t> </a:t>
            </a:r>
            <a:r>
              <a:rPr lang="en-US" baseline="0" dirty="0" err="1"/>
              <a:t>thành</a:t>
            </a:r>
            <a:r>
              <a:rPr lang="en-US" baseline="0" dirty="0"/>
              <a:t> </a:t>
            </a:r>
            <a:r>
              <a:rPr lang="en-US" baseline="0" dirty="0" err="1"/>
              <a:t>giai</a:t>
            </a:r>
            <a:r>
              <a:rPr lang="en-US" baseline="0" dirty="0"/>
              <a:t> </a:t>
            </a:r>
            <a:r>
              <a:rPr lang="en-US" baseline="0" dirty="0" err="1"/>
              <a:t>đoạn</a:t>
            </a:r>
            <a:r>
              <a:rPr lang="en-US" baseline="0" dirty="0"/>
              <a:t> 2 </a:t>
            </a:r>
            <a:r>
              <a:rPr lang="en-US" baseline="0" dirty="0" err="1"/>
              <a:t>trước</a:t>
            </a:r>
            <a:r>
              <a:rPr lang="en-US" baseline="0" dirty="0"/>
              <a:t> </a:t>
            </a:r>
            <a:r>
              <a:rPr lang="en-US" baseline="0" dirty="0" err="1"/>
              <a:t>khi</a:t>
            </a:r>
            <a:r>
              <a:rPr lang="en-US" baseline="0" dirty="0"/>
              <a:t> </a:t>
            </a:r>
            <a:r>
              <a:rPr lang="en-US" baseline="0" dirty="0" err="1"/>
              <a:t>đi</a:t>
            </a:r>
            <a:r>
              <a:rPr lang="en-US" baseline="0" dirty="0"/>
              <a:t> </a:t>
            </a:r>
            <a:r>
              <a:rPr lang="en-US" baseline="0" dirty="0" err="1"/>
              <a:t>thực</a:t>
            </a:r>
            <a:r>
              <a:rPr lang="en-US" baseline="0" dirty="0"/>
              <a:t> </a:t>
            </a:r>
            <a:r>
              <a:rPr lang="en-US" baseline="0" dirty="0" err="1"/>
              <a:t>tập</a:t>
            </a:r>
            <a:r>
              <a:rPr lang="en-US" baseline="0" dirty="0"/>
              <a:t> (</a:t>
            </a:r>
            <a:r>
              <a:rPr lang="en-US" baseline="0" dirty="0" err="1"/>
              <a:t>không</a:t>
            </a:r>
            <a:r>
              <a:rPr lang="en-US" baseline="0" dirty="0"/>
              <a:t> </a:t>
            </a:r>
            <a:r>
              <a:rPr lang="en-US" baseline="0" dirty="0" err="1"/>
              <a:t>nợ</a:t>
            </a:r>
            <a:r>
              <a:rPr lang="en-US" baseline="0" dirty="0"/>
              <a:t> </a:t>
            </a:r>
            <a:r>
              <a:rPr lang="en-US" baseline="0" dirty="0" err="1"/>
              <a:t>bất</a:t>
            </a:r>
            <a:r>
              <a:rPr lang="en-US" baseline="0" dirty="0"/>
              <a:t> </a:t>
            </a:r>
            <a:r>
              <a:rPr lang="en-US" baseline="0" dirty="0" err="1"/>
              <a:t>kỳ</a:t>
            </a:r>
            <a:r>
              <a:rPr lang="en-US" baseline="0" dirty="0"/>
              <a:t> </a:t>
            </a:r>
            <a:r>
              <a:rPr lang="en-US" baseline="0" dirty="0" err="1"/>
              <a:t>môn</a:t>
            </a:r>
            <a:r>
              <a:rPr lang="en-US" baseline="0" dirty="0"/>
              <a:t> </a:t>
            </a:r>
            <a:r>
              <a:rPr lang="en-US" baseline="0" dirty="0" err="1"/>
              <a:t>nào</a:t>
            </a:r>
            <a:r>
              <a:rPr lang="en-US" baseline="0" dirty="0"/>
              <a:t>)</a:t>
            </a:r>
            <a:endParaRPr lang="en-US" dirty="0"/>
          </a:p>
        </p:txBody>
      </p:sp>
      <p:sp>
        <p:nvSpPr>
          <p:cNvPr id="4" name="Slide Number Placeholder 3"/>
          <p:cNvSpPr>
            <a:spLocks noGrp="1"/>
          </p:cNvSpPr>
          <p:nvPr>
            <p:ph type="sldNum" sz="quarter" idx="10"/>
          </p:nvPr>
        </p:nvSpPr>
        <p:spPr/>
        <p:txBody>
          <a:bodyPr/>
          <a:lstStyle/>
          <a:p>
            <a:pPr>
              <a:defRPr/>
            </a:pPr>
            <a:fld id="{52ABFF85-42B6-425B-8B98-AEEEA3C1D8D8}" type="slidenum">
              <a:rPr lang="en-US" smtClean="0"/>
              <a:pPr>
                <a:defRPr/>
              </a:pPr>
              <a:t>4</a:t>
            </a:fld>
            <a:endParaRPr lang="en-US"/>
          </a:p>
        </p:txBody>
      </p:sp>
    </p:spTree>
    <p:extLst>
      <p:ext uri="{BB962C8B-B14F-4D97-AF65-F5344CB8AC3E}">
        <p14:creationId xmlns:p14="http://schemas.microsoft.com/office/powerpoint/2010/main" val="3712119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Sinh </a:t>
            </a:r>
            <a:r>
              <a:rPr lang="en-US" dirty="0" err="1"/>
              <a:t>viên</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vào</a:t>
            </a:r>
            <a:r>
              <a:rPr lang="en-US" baseline="0" dirty="0"/>
              <a:t> </a:t>
            </a:r>
            <a:r>
              <a:rPr lang="en-US" baseline="0" dirty="0" err="1"/>
              <a:t>giai</a:t>
            </a:r>
            <a:r>
              <a:rPr lang="en-US" baseline="0" dirty="0"/>
              <a:t> </a:t>
            </a:r>
            <a:r>
              <a:rPr lang="en-US" baseline="0" dirty="0" err="1"/>
              <a:t>đoạn</a:t>
            </a:r>
            <a:r>
              <a:rPr lang="en-US" baseline="0" dirty="0"/>
              <a:t> 2 </a:t>
            </a:r>
            <a:r>
              <a:rPr lang="en-US" baseline="0" dirty="0" err="1"/>
              <a:t>cần</a:t>
            </a:r>
            <a:r>
              <a:rPr lang="en-US" baseline="0" dirty="0"/>
              <a:t> </a:t>
            </a:r>
            <a:r>
              <a:rPr lang="en-US" baseline="0" dirty="0" err="1"/>
              <a:t>chú</a:t>
            </a:r>
            <a:r>
              <a:rPr lang="en-US" baseline="0" dirty="0"/>
              <a:t> ý: </a:t>
            </a:r>
            <a:r>
              <a:rPr lang="en-US" baseline="0" dirty="0" err="1"/>
              <a:t>phải</a:t>
            </a:r>
            <a:r>
              <a:rPr lang="en-US" baseline="0" dirty="0"/>
              <a:t> </a:t>
            </a:r>
            <a:r>
              <a:rPr lang="en-US" baseline="0" dirty="0" err="1"/>
              <a:t>hoàn</a:t>
            </a:r>
            <a:r>
              <a:rPr lang="en-US" baseline="0" dirty="0"/>
              <a:t> </a:t>
            </a:r>
            <a:r>
              <a:rPr lang="en-US" baseline="0" dirty="0" err="1"/>
              <a:t>thành</a:t>
            </a:r>
            <a:r>
              <a:rPr lang="en-US" baseline="0" dirty="0"/>
              <a:t> </a:t>
            </a:r>
            <a:r>
              <a:rPr lang="en-US" baseline="0" dirty="0" err="1"/>
              <a:t>giai</a:t>
            </a:r>
            <a:r>
              <a:rPr lang="en-US" baseline="0" dirty="0"/>
              <a:t> </a:t>
            </a:r>
            <a:r>
              <a:rPr lang="en-US" baseline="0" dirty="0" err="1"/>
              <a:t>đoạn</a:t>
            </a:r>
            <a:r>
              <a:rPr lang="en-US" baseline="0" dirty="0"/>
              <a:t> 2 </a:t>
            </a:r>
            <a:r>
              <a:rPr lang="en-US" baseline="0" dirty="0" err="1"/>
              <a:t>trước</a:t>
            </a:r>
            <a:r>
              <a:rPr lang="en-US" baseline="0" dirty="0"/>
              <a:t> </a:t>
            </a:r>
            <a:r>
              <a:rPr lang="en-US" baseline="0" dirty="0" err="1"/>
              <a:t>khi</a:t>
            </a:r>
            <a:r>
              <a:rPr lang="en-US" baseline="0" dirty="0"/>
              <a:t> </a:t>
            </a:r>
            <a:r>
              <a:rPr lang="en-US" baseline="0" dirty="0" err="1"/>
              <a:t>đi</a:t>
            </a:r>
            <a:r>
              <a:rPr lang="en-US" baseline="0" dirty="0"/>
              <a:t> </a:t>
            </a:r>
            <a:r>
              <a:rPr lang="en-US" baseline="0" dirty="0" err="1"/>
              <a:t>thực</a:t>
            </a:r>
            <a:r>
              <a:rPr lang="en-US" baseline="0" dirty="0"/>
              <a:t> </a:t>
            </a:r>
            <a:r>
              <a:rPr lang="en-US" baseline="0" dirty="0" err="1"/>
              <a:t>tập</a:t>
            </a:r>
            <a:r>
              <a:rPr lang="en-US" baseline="0" dirty="0"/>
              <a:t> (</a:t>
            </a:r>
            <a:r>
              <a:rPr lang="en-US" baseline="0" dirty="0" err="1"/>
              <a:t>không</a:t>
            </a:r>
            <a:r>
              <a:rPr lang="en-US" baseline="0" dirty="0"/>
              <a:t> </a:t>
            </a:r>
            <a:r>
              <a:rPr lang="en-US" baseline="0" dirty="0" err="1"/>
              <a:t>nợ</a:t>
            </a:r>
            <a:r>
              <a:rPr lang="en-US" baseline="0" dirty="0"/>
              <a:t> </a:t>
            </a:r>
            <a:r>
              <a:rPr lang="en-US" baseline="0" dirty="0" err="1"/>
              <a:t>bất</a:t>
            </a:r>
            <a:r>
              <a:rPr lang="en-US" baseline="0" dirty="0"/>
              <a:t> </a:t>
            </a:r>
            <a:r>
              <a:rPr lang="en-US" baseline="0" dirty="0" err="1"/>
              <a:t>kỳ</a:t>
            </a:r>
            <a:r>
              <a:rPr lang="en-US" baseline="0" dirty="0"/>
              <a:t> </a:t>
            </a:r>
            <a:r>
              <a:rPr lang="en-US" baseline="0" dirty="0" err="1"/>
              <a:t>môn</a:t>
            </a:r>
            <a:r>
              <a:rPr lang="en-US" baseline="0" dirty="0"/>
              <a:t> </a:t>
            </a:r>
            <a:r>
              <a:rPr lang="en-US" baseline="0" dirty="0" err="1"/>
              <a:t>nào</a:t>
            </a:r>
            <a:r>
              <a:rPr lang="en-US" baseline="0" dirty="0"/>
              <a:t>)</a:t>
            </a:r>
            <a:endParaRPr lang="en-US" dirty="0"/>
          </a:p>
        </p:txBody>
      </p:sp>
      <p:sp>
        <p:nvSpPr>
          <p:cNvPr id="4" name="Slide Number Placeholder 3"/>
          <p:cNvSpPr>
            <a:spLocks noGrp="1"/>
          </p:cNvSpPr>
          <p:nvPr>
            <p:ph type="sldNum" sz="quarter" idx="10"/>
          </p:nvPr>
        </p:nvSpPr>
        <p:spPr/>
        <p:txBody>
          <a:bodyPr/>
          <a:lstStyle/>
          <a:p>
            <a:pPr>
              <a:defRPr/>
            </a:pPr>
            <a:fld id="{52ABFF85-42B6-425B-8B98-AEEEA3C1D8D8}" type="slidenum">
              <a:rPr lang="en-US" smtClean="0"/>
              <a:pPr>
                <a:defRPr/>
              </a:pPr>
              <a:t>5</a:t>
            </a:fld>
            <a:endParaRPr lang="en-US"/>
          </a:p>
        </p:txBody>
      </p:sp>
    </p:spTree>
    <p:extLst>
      <p:ext uri="{BB962C8B-B14F-4D97-AF65-F5344CB8AC3E}">
        <p14:creationId xmlns:p14="http://schemas.microsoft.com/office/powerpoint/2010/main" val="25496875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Sinh </a:t>
            </a:r>
            <a:r>
              <a:rPr lang="en-US" dirty="0" err="1"/>
              <a:t>viên</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vào</a:t>
            </a:r>
            <a:r>
              <a:rPr lang="en-US" baseline="0" dirty="0"/>
              <a:t> </a:t>
            </a:r>
            <a:r>
              <a:rPr lang="en-US" baseline="0" dirty="0" err="1"/>
              <a:t>giai</a:t>
            </a:r>
            <a:r>
              <a:rPr lang="en-US" baseline="0" dirty="0"/>
              <a:t> </a:t>
            </a:r>
            <a:r>
              <a:rPr lang="en-US" baseline="0" dirty="0" err="1"/>
              <a:t>đoạn</a:t>
            </a:r>
            <a:r>
              <a:rPr lang="en-US" baseline="0" dirty="0"/>
              <a:t> 2 </a:t>
            </a:r>
            <a:r>
              <a:rPr lang="en-US" baseline="0" dirty="0" err="1"/>
              <a:t>cần</a:t>
            </a:r>
            <a:r>
              <a:rPr lang="en-US" baseline="0" dirty="0"/>
              <a:t> </a:t>
            </a:r>
            <a:r>
              <a:rPr lang="en-US" baseline="0" dirty="0" err="1"/>
              <a:t>chú</a:t>
            </a:r>
            <a:r>
              <a:rPr lang="en-US" baseline="0" dirty="0"/>
              <a:t> ý: </a:t>
            </a:r>
            <a:r>
              <a:rPr lang="en-US" baseline="0" dirty="0" err="1"/>
              <a:t>phải</a:t>
            </a:r>
            <a:r>
              <a:rPr lang="en-US" baseline="0" dirty="0"/>
              <a:t> </a:t>
            </a:r>
            <a:r>
              <a:rPr lang="en-US" baseline="0" dirty="0" err="1"/>
              <a:t>hoàn</a:t>
            </a:r>
            <a:r>
              <a:rPr lang="en-US" baseline="0" dirty="0"/>
              <a:t> </a:t>
            </a:r>
            <a:r>
              <a:rPr lang="en-US" baseline="0" dirty="0" err="1"/>
              <a:t>thành</a:t>
            </a:r>
            <a:r>
              <a:rPr lang="en-US" baseline="0" dirty="0"/>
              <a:t> </a:t>
            </a:r>
            <a:r>
              <a:rPr lang="en-US" baseline="0" dirty="0" err="1"/>
              <a:t>giai</a:t>
            </a:r>
            <a:r>
              <a:rPr lang="en-US" baseline="0" dirty="0"/>
              <a:t> </a:t>
            </a:r>
            <a:r>
              <a:rPr lang="en-US" baseline="0" dirty="0" err="1"/>
              <a:t>đoạn</a:t>
            </a:r>
            <a:r>
              <a:rPr lang="en-US" baseline="0" dirty="0"/>
              <a:t> 2 </a:t>
            </a:r>
            <a:r>
              <a:rPr lang="en-US" baseline="0" dirty="0" err="1"/>
              <a:t>trước</a:t>
            </a:r>
            <a:r>
              <a:rPr lang="en-US" baseline="0" dirty="0"/>
              <a:t> </a:t>
            </a:r>
            <a:r>
              <a:rPr lang="en-US" baseline="0" dirty="0" err="1"/>
              <a:t>khi</a:t>
            </a:r>
            <a:r>
              <a:rPr lang="en-US" baseline="0" dirty="0"/>
              <a:t> </a:t>
            </a:r>
            <a:r>
              <a:rPr lang="en-US" baseline="0" dirty="0" err="1"/>
              <a:t>đi</a:t>
            </a:r>
            <a:r>
              <a:rPr lang="en-US" baseline="0" dirty="0"/>
              <a:t> </a:t>
            </a:r>
            <a:r>
              <a:rPr lang="en-US" baseline="0" dirty="0" err="1"/>
              <a:t>thực</a:t>
            </a:r>
            <a:r>
              <a:rPr lang="en-US" baseline="0" dirty="0"/>
              <a:t> </a:t>
            </a:r>
            <a:r>
              <a:rPr lang="en-US" baseline="0" dirty="0" err="1"/>
              <a:t>tập</a:t>
            </a:r>
            <a:r>
              <a:rPr lang="en-US" baseline="0" dirty="0"/>
              <a:t> (</a:t>
            </a:r>
            <a:r>
              <a:rPr lang="en-US" baseline="0" dirty="0" err="1"/>
              <a:t>không</a:t>
            </a:r>
            <a:r>
              <a:rPr lang="en-US" baseline="0" dirty="0"/>
              <a:t> </a:t>
            </a:r>
            <a:r>
              <a:rPr lang="en-US" baseline="0" dirty="0" err="1"/>
              <a:t>nợ</a:t>
            </a:r>
            <a:r>
              <a:rPr lang="en-US" baseline="0" dirty="0"/>
              <a:t> </a:t>
            </a:r>
            <a:r>
              <a:rPr lang="en-US" baseline="0" dirty="0" err="1"/>
              <a:t>bất</a:t>
            </a:r>
            <a:r>
              <a:rPr lang="en-US" baseline="0" dirty="0"/>
              <a:t> </a:t>
            </a:r>
            <a:r>
              <a:rPr lang="en-US" baseline="0" dirty="0" err="1"/>
              <a:t>kỳ</a:t>
            </a:r>
            <a:r>
              <a:rPr lang="en-US" baseline="0" dirty="0"/>
              <a:t> </a:t>
            </a:r>
            <a:r>
              <a:rPr lang="en-US" baseline="0" dirty="0" err="1"/>
              <a:t>môn</a:t>
            </a:r>
            <a:r>
              <a:rPr lang="en-US" baseline="0" dirty="0"/>
              <a:t> </a:t>
            </a:r>
            <a:r>
              <a:rPr lang="en-US" baseline="0" dirty="0" err="1"/>
              <a:t>nào</a:t>
            </a:r>
            <a:r>
              <a:rPr lang="en-US" baseline="0" dirty="0"/>
              <a:t>)</a:t>
            </a:r>
            <a:endParaRPr lang="en-US" dirty="0"/>
          </a:p>
        </p:txBody>
      </p:sp>
      <p:sp>
        <p:nvSpPr>
          <p:cNvPr id="4" name="Slide Number Placeholder 3"/>
          <p:cNvSpPr>
            <a:spLocks noGrp="1"/>
          </p:cNvSpPr>
          <p:nvPr>
            <p:ph type="sldNum" sz="quarter" idx="10"/>
          </p:nvPr>
        </p:nvSpPr>
        <p:spPr/>
        <p:txBody>
          <a:bodyPr/>
          <a:lstStyle/>
          <a:p>
            <a:pPr>
              <a:defRPr/>
            </a:pPr>
            <a:fld id="{52ABFF85-42B6-425B-8B98-AEEEA3C1D8D8}" type="slidenum">
              <a:rPr lang="en-US" smtClean="0"/>
              <a:pPr>
                <a:defRPr/>
              </a:pPr>
              <a:t>6</a:t>
            </a:fld>
            <a:endParaRPr lang="en-US"/>
          </a:p>
        </p:txBody>
      </p:sp>
    </p:spTree>
    <p:extLst>
      <p:ext uri="{BB962C8B-B14F-4D97-AF65-F5344CB8AC3E}">
        <p14:creationId xmlns:p14="http://schemas.microsoft.com/office/powerpoint/2010/main" val="2552113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Sinh </a:t>
            </a:r>
            <a:r>
              <a:rPr lang="en-US" dirty="0" err="1"/>
              <a:t>viên</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vào</a:t>
            </a:r>
            <a:r>
              <a:rPr lang="en-US" baseline="0" dirty="0"/>
              <a:t> </a:t>
            </a:r>
            <a:r>
              <a:rPr lang="en-US" baseline="0" dirty="0" err="1"/>
              <a:t>giai</a:t>
            </a:r>
            <a:r>
              <a:rPr lang="en-US" baseline="0" dirty="0"/>
              <a:t> </a:t>
            </a:r>
            <a:r>
              <a:rPr lang="en-US" baseline="0" dirty="0" err="1"/>
              <a:t>đoạn</a:t>
            </a:r>
            <a:r>
              <a:rPr lang="en-US" baseline="0" dirty="0"/>
              <a:t> 2 </a:t>
            </a:r>
            <a:r>
              <a:rPr lang="en-US" baseline="0" dirty="0" err="1"/>
              <a:t>cần</a:t>
            </a:r>
            <a:r>
              <a:rPr lang="en-US" baseline="0" dirty="0"/>
              <a:t> </a:t>
            </a:r>
            <a:r>
              <a:rPr lang="en-US" baseline="0" dirty="0" err="1"/>
              <a:t>chú</a:t>
            </a:r>
            <a:r>
              <a:rPr lang="en-US" baseline="0" dirty="0"/>
              <a:t> ý: </a:t>
            </a:r>
            <a:r>
              <a:rPr lang="en-US" baseline="0" dirty="0" err="1"/>
              <a:t>phải</a:t>
            </a:r>
            <a:r>
              <a:rPr lang="en-US" baseline="0" dirty="0"/>
              <a:t> </a:t>
            </a:r>
            <a:r>
              <a:rPr lang="en-US" baseline="0" dirty="0" err="1"/>
              <a:t>hoàn</a:t>
            </a:r>
            <a:r>
              <a:rPr lang="en-US" baseline="0" dirty="0"/>
              <a:t> </a:t>
            </a:r>
            <a:r>
              <a:rPr lang="en-US" baseline="0" dirty="0" err="1"/>
              <a:t>thành</a:t>
            </a:r>
            <a:r>
              <a:rPr lang="en-US" baseline="0" dirty="0"/>
              <a:t> </a:t>
            </a:r>
            <a:r>
              <a:rPr lang="en-US" baseline="0" dirty="0" err="1"/>
              <a:t>giai</a:t>
            </a:r>
            <a:r>
              <a:rPr lang="en-US" baseline="0" dirty="0"/>
              <a:t> </a:t>
            </a:r>
            <a:r>
              <a:rPr lang="en-US" baseline="0" dirty="0" err="1"/>
              <a:t>đoạn</a:t>
            </a:r>
            <a:r>
              <a:rPr lang="en-US" baseline="0" dirty="0"/>
              <a:t> 2 </a:t>
            </a:r>
            <a:r>
              <a:rPr lang="en-US" baseline="0" dirty="0" err="1"/>
              <a:t>trước</a:t>
            </a:r>
            <a:r>
              <a:rPr lang="en-US" baseline="0" dirty="0"/>
              <a:t> </a:t>
            </a:r>
            <a:r>
              <a:rPr lang="en-US" baseline="0" dirty="0" err="1"/>
              <a:t>khi</a:t>
            </a:r>
            <a:r>
              <a:rPr lang="en-US" baseline="0" dirty="0"/>
              <a:t> </a:t>
            </a:r>
            <a:r>
              <a:rPr lang="en-US" baseline="0" dirty="0" err="1"/>
              <a:t>đi</a:t>
            </a:r>
            <a:r>
              <a:rPr lang="en-US" baseline="0" dirty="0"/>
              <a:t> </a:t>
            </a:r>
            <a:r>
              <a:rPr lang="en-US" baseline="0" dirty="0" err="1"/>
              <a:t>thực</a:t>
            </a:r>
            <a:r>
              <a:rPr lang="en-US" baseline="0" dirty="0"/>
              <a:t> </a:t>
            </a:r>
            <a:r>
              <a:rPr lang="en-US" baseline="0" dirty="0" err="1"/>
              <a:t>tập</a:t>
            </a:r>
            <a:r>
              <a:rPr lang="en-US" baseline="0" dirty="0"/>
              <a:t> (</a:t>
            </a:r>
            <a:r>
              <a:rPr lang="en-US" baseline="0" dirty="0" err="1"/>
              <a:t>không</a:t>
            </a:r>
            <a:r>
              <a:rPr lang="en-US" baseline="0" dirty="0"/>
              <a:t> </a:t>
            </a:r>
            <a:r>
              <a:rPr lang="en-US" baseline="0" dirty="0" err="1"/>
              <a:t>nợ</a:t>
            </a:r>
            <a:r>
              <a:rPr lang="en-US" baseline="0" dirty="0"/>
              <a:t> </a:t>
            </a:r>
            <a:r>
              <a:rPr lang="en-US" baseline="0" dirty="0" err="1"/>
              <a:t>bất</a:t>
            </a:r>
            <a:r>
              <a:rPr lang="en-US" baseline="0" dirty="0"/>
              <a:t> </a:t>
            </a:r>
            <a:r>
              <a:rPr lang="en-US" baseline="0" dirty="0" err="1"/>
              <a:t>kỳ</a:t>
            </a:r>
            <a:r>
              <a:rPr lang="en-US" baseline="0" dirty="0"/>
              <a:t> </a:t>
            </a:r>
            <a:r>
              <a:rPr lang="en-US" baseline="0" dirty="0" err="1"/>
              <a:t>môn</a:t>
            </a:r>
            <a:r>
              <a:rPr lang="en-US" baseline="0" dirty="0"/>
              <a:t> </a:t>
            </a:r>
            <a:r>
              <a:rPr lang="en-US" baseline="0" dirty="0" err="1"/>
              <a:t>nào</a:t>
            </a:r>
            <a:r>
              <a:rPr lang="en-US" baseline="0" dirty="0"/>
              <a:t>)</a:t>
            </a:r>
            <a:endParaRPr lang="en-US" dirty="0"/>
          </a:p>
        </p:txBody>
      </p:sp>
      <p:sp>
        <p:nvSpPr>
          <p:cNvPr id="4" name="Slide Number Placeholder 3"/>
          <p:cNvSpPr>
            <a:spLocks noGrp="1"/>
          </p:cNvSpPr>
          <p:nvPr>
            <p:ph type="sldNum" sz="quarter" idx="10"/>
          </p:nvPr>
        </p:nvSpPr>
        <p:spPr/>
        <p:txBody>
          <a:bodyPr/>
          <a:lstStyle/>
          <a:p>
            <a:pPr>
              <a:defRPr/>
            </a:pPr>
            <a:fld id="{52ABFF85-42B6-425B-8B98-AEEEA3C1D8D8}" type="slidenum">
              <a:rPr lang="en-US" smtClean="0"/>
              <a:pPr>
                <a:defRPr/>
              </a:pPr>
              <a:t>7</a:t>
            </a:fld>
            <a:endParaRPr lang="en-US"/>
          </a:p>
        </p:txBody>
      </p:sp>
    </p:spTree>
    <p:extLst>
      <p:ext uri="{BB962C8B-B14F-4D97-AF65-F5344CB8AC3E}">
        <p14:creationId xmlns:p14="http://schemas.microsoft.com/office/powerpoint/2010/main" val="1344061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Sinh </a:t>
            </a:r>
            <a:r>
              <a:rPr lang="en-US" dirty="0" err="1"/>
              <a:t>viên</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vào</a:t>
            </a:r>
            <a:r>
              <a:rPr lang="en-US" baseline="0" dirty="0"/>
              <a:t> </a:t>
            </a:r>
            <a:r>
              <a:rPr lang="en-US" baseline="0" dirty="0" err="1"/>
              <a:t>giai</a:t>
            </a:r>
            <a:r>
              <a:rPr lang="en-US" baseline="0" dirty="0"/>
              <a:t> </a:t>
            </a:r>
            <a:r>
              <a:rPr lang="en-US" baseline="0" dirty="0" err="1"/>
              <a:t>đoạn</a:t>
            </a:r>
            <a:r>
              <a:rPr lang="en-US" baseline="0" dirty="0"/>
              <a:t> 2 </a:t>
            </a:r>
            <a:r>
              <a:rPr lang="en-US" baseline="0" dirty="0" err="1"/>
              <a:t>cần</a:t>
            </a:r>
            <a:r>
              <a:rPr lang="en-US" baseline="0" dirty="0"/>
              <a:t> </a:t>
            </a:r>
            <a:r>
              <a:rPr lang="en-US" baseline="0" dirty="0" err="1"/>
              <a:t>chú</a:t>
            </a:r>
            <a:r>
              <a:rPr lang="en-US" baseline="0" dirty="0"/>
              <a:t> ý: </a:t>
            </a:r>
            <a:r>
              <a:rPr lang="en-US" baseline="0" dirty="0" err="1"/>
              <a:t>phải</a:t>
            </a:r>
            <a:r>
              <a:rPr lang="en-US" baseline="0" dirty="0"/>
              <a:t> </a:t>
            </a:r>
            <a:r>
              <a:rPr lang="en-US" baseline="0" dirty="0" err="1"/>
              <a:t>hoàn</a:t>
            </a:r>
            <a:r>
              <a:rPr lang="en-US" baseline="0" dirty="0"/>
              <a:t> </a:t>
            </a:r>
            <a:r>
              <a:rPr lang="en-US" baseline="0" dirty="0" err="1"/>
              <a:t>thành</a:t>
            </a:r>
            <a:r>
              <a:rPr lang="en-US" baseline="0" dirty="0"/>
              <a:t> </a:t>
            </a:r>
            <a:r>
              <a:rPr lang="en-US" baseline="0" dirty="0" err="1"/>
              <a:t>giai</a:t>
            </a:r>
            <a:r>
              <a:rPr lang="en-US" baseline="0" dirty="0"/>
              <a:t> </a:t>
            </a:r>
            <a:r>
              <a:rPr lang="en-US" baseline="0" dirty="0" err="1"/>
              <a:t>đoạn</a:t>
            </a:r>
            <a:r>
              <a:rPr lang="en-US" baseline="0" dirty="0"/>
              <a:t> 2 </a:t>
            </a:r>
            <a:r>
              <a:rPr lang="en-US" baseline="0" dirty="0" err="1"/>
              <a:t>trước</a:t>
            </a:r>
            <a:r>
              <a:rPr lang="en-US" baseline="0" dirty="0"/>
              <a:t> </a:t>
            </a:r>
            <a:r>
              <a:rPr lang="en-US" baseline="0" dirty="0" err="1"/>
              <a:t>khi</a:t>
            </a:r>
            <a:r>
              <a:rPr lang="en-US" baseline="0" dirty="0"/>
              <a:t> </a:t>
            </a:r>
            <a:r>
              <a:rPr lang="en-US" baseline="0" dirty="0" err="1"/>
              <a:t>đi</a:t>
            </a:r>
            <a:r>
              <a:rPr lang="en-US" baseline="0" dirty="0"/>
              <a:t> </a:t>
            </a:r>
            <a:r>
              <a:rPr lang="en-US" baseline="0" dirty="0" err="1"/>
              <a:t>thực</a:t>
            </a:r>
            <a:r>
              <a:rPr lang="en-US" baseline="0" dirty="0"/>
              <a:t> </a:t>
            </a:r>
            <a:r>
              <a:rPr lang="en-US" baseline="0" dirty="0" err="1"/>
              <a:t>tập</a:t>
            </a:r>
            <a:r>
              <a:rPr lang="en-US" baseline="0" dirty="0"/>
              <a:t> (</a:t>
            </a:r>
            <a:r>
              <a:rPr lang="en-US" baseline="0" dirty="0" err="1"/>
              <a:t>không</a:t>
            </a:r>
            <a:r>
              <a:rPr lang="en-US" baseline="0" dirty="0"/>
              <a:t> </a:t>
            </a:r>
            <a:r>
              <a:rPr lang="en-US" baseline="0" dirty="0" err="1"/>
              <a:t>nợ</a:t>
            </a:r>
            <a:r>
              <a:rPr lang="en-US" baseline="0" dirty="0"/>
              <a:t> </a:t>
            </a:r>
            <a:r>
              <a:rPr lang="en-US" baseline="0" dirty="0" err="1"/>
              <a:t>bất</a:t>
            </a:r>
            <a:r>
              <a:rPr lang="en-US" baseline="0" dirty="0"/>
              <a:t> </a:t>
            </a:r>
            <a:r>
              <a:rPr lang="en-US" baseline="0" dirty="0" err="1"/>
              <a:t>kỳ</a:t>
            </a:r>
            <a:r>
              <a:rPr lang="en-US" baseline="0" dirty="0"/>
              <a:t> </a:t>
            </a:r>
            <a:r>
              <a:rPr lang="en-US" baseline="0" dirty="0" err="1"/>
              <a:t>môn</a:t>
            </a:r>
            <a:r>
              <a:rPr lang="en-US" baseline="0" dirty="0"/>
              <a:t> </a:t>
            </a:r>
            <a:r>
              <a:rPr lang="en-US" baseline="0" dirty="0" err="1"/>
              <a:t>nào</a:t>
            </a:r>
            <a:r>
              <a:rPr lang="en-US" baseline="0" dirty="0"/>
              <a:t>)</a:t>
            </a:r>
            <a:endParaRPr lang="en-US" dirty="0"/>
          </a:p>
        </p:txBody>
      </p:sp>
      <p:sp>
        <p:nvSpPr>
          <p:cNvPr id="4" name="Slide Number Placeholder 3"/>
          <p:cNvSpPr>
            <a:spLocks noGrp="1"/>
          </p:cNvSpPr>
          <p:nvPr>
            <p:ph type="sldNum" sz="quarter" idx="10"/>
          </p:nvPr>
        </p:nvSpPr>
        <p:spPr/>
        <p:txBody>
          <a:bodyPr/>
          <a:lstStyle/>
          <a:p>
            <a:pPr>
              <a:defRPr/>
            </a:pPr>
            <a:fld id="{52ABFF85-42B6-425B-8B98-AEEEA3C1D8D8}" type="slidenum">
              <a:rPr lang="en-US" smtClean="0"/>
              <a:pPr>
                <a:defRPr/>
              </a:pPr>
              <a:t>8</a:t>
            </a:fld>
            <a:endParaRPr lang="en-US"/>
          </a:p>
        </p:txBody>
      </p:sp>
    </p:spTree>
    <p:extLst>
      <p:ext uri="{BB962C8B-B14F-4D97-AF65-F5344CB8AC3E}">
        <p14:creationId xmlns:p14="http://schemas.microsoft.com/office/powerpoint/2010/main" val="3111147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Sinh </a:t>
            </a:r>
            <a:r>
              <a:rPr lang="en-US" dirty="0" err="1"/>
              <a:t>viên</a:t>
            </a:r>
            <a:r>
              <a:rPr lang="en-US" baseline="0" dirty="0"/>
              <a:t> </a:t>
            </a:r>
            <a:r>
              <a:rPr lang="en-US" baseline="0" dirty="0" err="1"/>
              <a:t>bắt</a:t>
            </a:r>
            <a:r>
              <a:rPr lang="en-US" baseline="0" dirty="0"/>
              <a:t> </a:t>
            </a:r>
            <a:r>
              <a:rPr lang="en-US" baseline="0" dirty="0" err="1"/>
              <a:t>đầu</a:t>
            </a:r>
            <a:r>
              <a:rPr lang="en-US" baseline="0" dirty="0"/>
              <a:t> </a:t>
            </a:r>
            <a:r>
              <a:rPr lang="en-US" baseline="0" dirty="0" err="1"/>
              <a:t>vào</a:t>
            </a:r>
            <a:r>
              <a:rPr lang="en-US" baseline="0" dirty="0"/>
              <a:t> </a:t>
            </a:r>
            <a:r>
              <a:rPr lang="en-US" baseline="0" dirty="0" err="1"/>
              <a:t>giai</a:t>
            </a:r>
            <a:r>
              <a:rPr lang="en-US" baseline="0" dirty="0"/>
              <a:t> </a:t>
            </a:r>
            <a:r>
              <a:rPr lang="en-US" baseline="0" dirty="0" err="1"/>
              <a:t>đoạn</a:t>
            </a:r>
            <a:r>
              <a:rPr lang="en-US" baseline="0" dirty="0"/>
              <a:t> 2 </a:t>
            </a:r>
            <a:r>
              <a:rPr lang="en-US" baseline="0" dirty="0" err="1"/>
              <a:t>cần</a:t>
            </a:r>
            <a:r>
              <a:rPr lang="en-US" baseline="0" dirty="0"/>
              <a:t> </a:t>
            </a:r>
            <a:r>
              <a:rPr lang="en-US" baseline="0" dirty="0" err="1"/>
              <a:t>chú</a:t>
            </a:r>
            <a:r>
              <a:rPr lang="en-US" baseline="0" dirty="0"/>
              <a:t> ý: </a:t>
            </a:r>
            <a:r>
              <a:rPr lang="en-US" baseline="0" dirty="0" err="1"/>
              <a:t>phải</a:t>
            </a:r>
            <a:r>
              <a:rPr lang="en-US" baseline="0" dirty="0"/>
              <a:t> </a:t>
            </a:r>
            <a:r>
              <a:rPr lang="en-US" baseline="0" dirty="0" err="1"/>
              <a:t>hoàn</a:t>
            </a:r>
            <a:r>
              <a:rPr lang="en-US" baseline="0" dirty="0"/>
              <a:t> </a:t>
            </a:r>
            <a:r>
              <a:rPr lang="en-US" baseline="0" dirty="0" err="1"/>
              <a:t>thành</a:t>
            </a:r>
            <a:r>
              <a:rPr lang="en-US" baseline="0" dirty="0"/>
              <a:t> </a:t>
            </a:r>
            <a:r>
              <a:rPr lang="en-US" baseline="0" dirty="0" err="1"/>
              <a:t>giai</a:t>
            </a:r>
            <a:r>
              <a:rPr lang="en-US" baseline="0" dirty="0"/>
              <a:t> </a:t>
            </a:r>
            <a:r>
              <a:rPr lang="en-US" baseline="0" dirty="0" err="1"/>
              <a:t>đoạn</a:t>
            </a:r>
            <a:r>
              <a:rPr lang="en-US" baseline="0" dirty="0"/>
              <a:t> 2 </a:t>
            </a:r>
            <a:r>
              <a:rPr lang="en-US" baseline="0" dirty="0" err="1"/>
              <a:t>trước</a:t>
            </a:r>
            <a:r>
              <a:rPr lang="en-US" baseline="0" dirty="0"/>
              <a:t> </a:t>
            </a:r>
            <a:r>
              <a:rPr lang="en-US" baseline="0" dirty="0" err="1"/>
              <a:t>khi</a:t>
            </a:r>
            <a:r>
              <a:rPr lang="en-US" baseline="0" dirty="0"/>
              <a:t> </a:t>
            </a:r>
            <a:r>
              <a:rPr lang="en-US" baseline="0" dirty="0" err="1"/>
              <a:t>đi</a:t>
            </a:r>
            <a:r>
              <a:rPr lang="en-US" baseline="0" dirty="0"/>
              <a:t> </a:t>
            </a:r>
            <a:r>
              <a:rPr lang="en-US" baseline="0" dirty="0" err="1"/>
              <a:t>thực</a:t>
            </a:r>
            <a:r>
              <a:rPr lang="en-US" baseline="0" dirty="0"/>
              <a:t> </a:t>
            </a:r>
            <a:r>
              <a:rPr lang="en-US" baseline="0" dirty="0" err="1"/>
              <a:t>tập</a:t>
            </a:r>
            <a:r>
              <a:rPr lang="en-US" baseline="0" dirty="0"/>
              <a:t> (</a:t>
            </a:r>
            <a:r>
              <a:rPr lang="en-US" baseline="0" dirty="0" err="1"/>
              <a:t>không</a:t>
            </a:r>
            <a:r>
              <a:rPr lang="en-US" baseline="0" dirty="0"/>
              <a:t> </a:t>
            </a:r>
            <a:r>
              <a:rPr lang="en-US" baseline="0" dirty="0" err="1"/>
              <a:t>nợ</a:t>
            </a:r>
            <a:r>
              <a:rPr lang="en-US" baseline="0" dirty="0"/>
              <a:t> </a:t>
            </a:r>
            <a:r>
              <a:rPr lang="en-US" baseline="0" dirty="0" err="1"/>
              <a:t>bất</a:t>
            </a:r>
            <a:r>
              <a:rPr lang="en-US" baseline="0" dirty="0"/>
              <a:t> </a:t>
            </a:r>
            <a:r>
              <a:rPr lang="en-US" baseline="0" dirty="0" err="1"/>
              <a:t>kỳ</a:t>
            </a:r>
            <a:r>
              <a:rPr lang="en-US" baseline="0" dirty="0"/>
              <a:t> </a:t>
            </a:r>
            <a:r>
              <a:rPr lang="en-US" baseline="0" dirty="0" err="1"/>
              <a:t>môn</a:t>
            </a:r>
            <a:r>
              <a:rPr lang="en-US" baseline="0" dirty="0"/>
              <a:t> </a:t>
            </a:r>
            <a:r>
              <a:rPr lang="en-US" baseline="0" dirty="0" err="1"/>
              <a:t>nào</a:t>
            </a:r>
            <a:r>
              <a:rPr lang="en-US" baseline="0" dirty="0"/>
              <a:t>)</a:t>
            </a:r>
            <a:endParaRPr lang="en-US" dirty="0"/>
          </a:p>
        </p:txBody>
      </p:sp>
      <p:sp>
        <p:nvSpPr>
          <p:cNvPr id="4" name="Slide Number Placeholder 3"/>
          <p:cNvSpPr>
            <a:spLocks noGrp="1"/>
          </p:cNvSpPr>
          <p:nvPr>
            <p:ph type="sldNum" sz="quarter" idx="10"/>
          </p:nvPr>
        </p:nvSpPr>
        <p:spPr/>
        <p:txBody>
          <a:bodyPr/>
          <a:lstStyle/>
          <a:p>
            <a:pPr>
              <a:defRPr/>
            </a:pPr>
            <a:fld id="{52ABFF85-42B6-425B-8B98-AEEEA3C1D8D8}" type="slidenum">
              <a:rPr lang="en-US" smtClean="0"/>
              <a:pPr>
                <a:defRPr/>
              </a:pPr>
              <a:t>9</a:t>
            </a:fld>
            <a:endParaRPr lang="en-US"/>
          </a:p>
        </p:txBody>
      </p:sp>
    </p:spTree>
    <p:extLst>
      <p:ext uri="{BB962C8B-B14F-4D97-AF65-F5344CB8AC3E}">
        <p14:creationId xmlns:p14="http://schemas.microsoft.com/office/powerpoint/2010/main" val="276214301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jpe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pic>
        <p:nvPicPr>
          <p:cNvPr id="4" name="Picture 6"/>
          <p:cNvPicPr>
            <a:picLocks noChangeAspect="1" noChangeArrowheads="1"/>
          </p:cNvPicPr>
          <p:nvPr userDrawn="1"/>
        </p:nvPicPr>
        <p:blipFill>
          <a:blip r:embed="rId2" cstate="print"/>
          <a:srcRect/>
          <a:stretch>
            <a:fillRect/>
          </a:stretch>
        </p:blipFill>
        <p:spPr bwMode="auto">
          <a:xfrm>
            <a:off x="609600" y="1938338"/>
            <a:ext cx="8534400" cy="3538537"/>
          </a:xfrm>
          <a:prstGeom prst="rect">
            <a:avLst/>
          </a:prstGeom>
          <a:noFill/>
          <a:ln w="9525">
            <a:noFill/>
            <a:miter lim="800000"/>
            <a:headEnd/>
            <a:tailEnd/>
          </a:ln>
        </p:spPr>
      </p:pic>
      <p:pic>
        <p:nvPicPr>
          <p:cNvPr id="5" name="Picture 23"/>
          <p:cNvPicPr>
            <a:picLocks noChangeAspect="1" noChangeArrowheads="1"/>
          </p:cNvPicPr>
          <p:nvPr userDrawn="1"/>
        </p:nvPicPr>
        <p:blipFill>
          <a:blip r:embed="rId3" cstate="print"/>
          <a:srcRect/>
          <a:stretch>
            <a:fillRect/>
          </a:stretch>
        </p:blipFill>
        <p:spPr bwMode="auto">
          <a:xfrm>
            <a:off x="1543050" y="6315075"/>
            <a:ext cx="7600950" cy="542925"/>
          </a:xfrm>
          <a:prstGeom prst="rect">
            <a:avLst/>
          </a:prstGeom>
          <a:noFill/>
          <a:ln w="9525">
            <a:noFill/>
            <a:miter lim="800000"/>
            <a:headEnd/>
            <a:tailEnd/>
          </a:ln>
        </p:spPr>
      </p:pic>
      <p:pic>
        <p:nvPicPr>
          <p:cNvPr id="6" name="Picture 24"/>
          <p:cNvPicPr>
            <a:picLocks noChangeAspect="1" noChangeArrowheads="1"/>
          </p:cNvPicPr>
          <p:nvPr userDrawn="1"/>
        </p:nvPicPr>
        <p:blipFill>
          <a:blip r:embed="rId4" cstate="print"/>
          <a:srcRect/>
          <a:stretch>
            <a:fillRect/>
          </a:stretch>
        </p:blipFill>
        <p:spPr bwMode="auto">
          <a:xfrm>
            <a:off x="2362200" y="4533900"/>
            <a:ext cx="6324600" cy="46038"/>
          </a:xfrm>
          <a:prstGeom prst="rect">
            <a:avLst/>
          </a:prstGeom>
          <a:noFill/>
          <a:ln w="9525">
            <a:noFill/>
            <a:miter lim="800000"/>
            <a:headEnd/>
            <a:tailEnd/>
          </a:ln>
        </p:spPr>
      </p:pic>
      <p:pic>
        <p:nvPicPr>
          <p:cNvPr id="7" name="Picture 10" descr="2"/>
          <p:cNvPicPr>
            <a:picLocks noChangeAspect="1" noChangeArrowheads="1"/>
          </p:cNvPicPr>
          <p:nvPr userDrawn="1"/>
        </p:nvPicPr>
        <p:blipFill>
          <a:blip r:embed="rId5" cstate="print"/>
          <a:srcRect/>
          <a:stretch>
            <a:fillRect/>
          </a:stretch>
        </p:blipFill>
        <p:spPr bwMode="auto">
          <a:xfrm>
            <a:off x="1828800" y="0"/>
            <a:ext cx="5486400" cy="1790700"/>
          </a:xfrm>
          <a:prstGeom prst="rect">
            <a:avLst/>
          </a:prstGeom>
          <a:noFill/>
          <a:ln w="9525">
            <a:noFill/>
            <a:miter lim="800000"/>
            <a:headEnd/>
            <a:tailEnd/>
          </a:ln>
        </p:spPr>
      </p:pic>
      <p:sp>
        <p:nvSpPr>
          <p:cNvPr id="4098" name="Rectangle 2"/>
          <p:cNvSpPr>
            <a:spLocks noGrp="1" noChangeArrowheads="1"/>
          </p:cNvSpPr>
          <p:nvPr>
            <p:ph type="ctrTitle"/>
          </p:nvPr>
        </p:nvSpPr>
        <p:spPr>
          <a:xfrm>
            <a:off x="2362200" y="3048000"/>
            <a:ext cx="6324600" cy="1371600"/>
          </a:xfrm>
        </p:spPr>
        <p:txBody>
          <a:bodyPr/>
          <a:lstStyle>
            <a:lvl1pPr>
              <a:defRPr sz="2900" b="1"/>
            </a:lvl1pPr>
          </a:lstStyle>
          <a:p>
            <a:r>
              <a:rPr lang="en-US" dirty="0"/>
              <a:t>Click to edit Master title style</a:t>
            </a:r>
            <a:br>
              <a:rPr lang="en-US" dirty="0"/>
            </a:br>
            <a:endParaRPr lang="en-US" dirty="0"/>
          </a:p>
        </p:txBody>
      </p:sp>
      <p:sp>
        <p:nvSpPr>
          <p:cNvPr id="4099" name="Rectangle 3"/>
          <p:cNvSpPr>
            <a:spLocks noGrp="1" noChangeArrowheads="1"/>
          </p:cNvSpPr>
          <p:nvPr>
            <p:ph type="subTitle" idx="1"/>
          </p:nvPr>
        </p:nvSpPr>
        <p:spPr>
          <a:xfrm>
            <a:off x="2362200" y="4648200"/>
            <a:ext cx="6324600" cy="1447800"/>
          </a:xfrm>
        </p:spPr>
        <p:txBody>
          <a:bodyPr/>
          <a:lstStyle>
            <a:lvl1pPr marL="0" indent="0" algn="r">
              <a:buFontTx/>
              <a:buNone/>
              <a:defRPr sz="2000"/>
            </a:lvl1pPr>
          </a:lstStyle>
          <a:p>
            <a:r>
              <a:rPr lang="en-US" dirty="0"/>
              <a:t>Click to edit Master subtitle style</a:t>
            </a:r>
          </a:p>
        </p:txBody>
      </p:sp>
      <p:sp>
        <p:nvSpPr>
          <p:cNvPr id="8" name="Rectangle 4"/>
          <p:cNvSpPr>
            <a:spLocks noGrp="1" noChangeArrowheads="1"/>
          </p:cNvSpPr>
          <p:nvPr>
            <p:ph type="dt" sz="half" idx="10"/>
          </p:nvPr>
        </p:nvSpPr>
        <p:spPr>
          <a:xfrm>
            <a:off x="228600" y="6381750"/>
            <a:ext cx="1295400" cy="476250"/>
          </a:xfrm>
        </p:spPr>
        <p:txBody>
          <a:bodyPr/>
          <a:lstStyle>
            <a:lvl1pPr>
              <a:defRPr/>
            </a:lvl1pPr>
          </a:lstStyle>
          <a:p>
            <a:pPr>
              <a:defRPr/>
            </a:pPr>
            <a:endParaRPr lang="en-US"/>
          </a:p>
        </p:txBody>
      </p:sp>
      <p:sp>
        <p:nvSpPr>
          <p:cNvPr id="9" name="Rectangle 6"/>
          <p:cNvSpPr>
            <a:spLocks noGrp="1" noChangeArrowheads="1"/>
          </p:cNvSpPr>
          <p:nvPr>
            <p:ph type="sldNum" sz="quarter" idx="11"/>
          </p:nvPr>
        </p:nvSpPr>
        <p:spPr/>
        <p:txBody>
          <a:bodyPr/>
          <a:lstStyle>
            <a:lvl1pPr>
              <a:defRPr/>
            </a:lvl1pPr>
          </a:lstStyle>
          <a:p>
            <a:pPr>
              <a:defRPr/>
            </a:pPr>
            <a:r>
              <a:rPr lang="en-US"/>
              <a:t>#</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514475" y="6315075"/>
            <a:ext cx="7629525" cy="542925"/>
          </a:xfrm>
          <a:prstGeom prst="rect">
            <a:avLst/>
          </a:prstGeom>
          <a:noFill/>
          <a:ln w="9525">
            <a:noFill/>
            <a:miter lim="800000"/>
            <a:headEnd/>
            <a:tailEnd/>
          </a:ln>
        </p:spPr>
      </p:pic>
      <p:pic>
        <p:nvPicPr>
          <p:cNvPr id="5" name="Picture 10"/>
          <p:cNvPicPr>
            <a:picLocks noChangeAspect="1" noChangeArrowheads="1"/>
          </p:cNvPicPr>
          <p:nvPr userDrawn="1"/>
        </p:nvPicPr>
        <p:blipFill>
          <a:blip r:embed="rId3" cstate="print"/>
          <a:srcRect/>
          <a:stretch>
            <a:fillRect/>
          </a:stretch>
        </p:blipFill>
        <p:spPr bwMode="auto">
          <a:xfrm>
            <a:off x="400050" y="3048000"/>
            <a:ext cx="8343900" cy="38100"/>
          </a:xfrm>
          <a:prstGeom prst="rect">
            <a:avLst/>
          </a:prstGeom>
          <a:noFill/>
          <a:ln w="9525">
            <a:noFill/>
            <a:miter lim="800000"/>
            <a:headEnd/>
            <a:tailEnd/>
          </a:ln>
        </p:spPr>
      </p:pic>
      <p:sp>
        <p:nvSpPr>
          <p:cNvPr id="2" name="Title 1"/>
          <p:cNvSpPr>
            <a:spLocks noGrp="1"/>
          </p:cNvSpPr>
          <p:nvPr>
            <p:ph type="title"/>
          </p:nvPr>
        </p:nvSpPr>
        <p:spPr>
          <a:xfrm>
            <a:off x="2667000" y="1905000"/>
            <a:ext cx="6019800" cy="1143000"/>
          </a:xfrm>
        </p:spPr>
        <p:txBody>
          <a:bodyPr/>
          <a:lstStyle/>
          <a:p>
            <a:r>
              <a:rPr lang="en-US"/>
              <a:t>Click to edit Master title style</a:t>
            </a:r>
          </a:p>
        </p:txBody>
      </p:sp>
      <p:sp>
        <p:nvSpPr>
          <p:cNvPr id="7" name="Text Placeholder 3"/>
          <p:cNvSpPr>
            <a:spLocks noGrp="1"/>
          </p:cNvSpPr>
          <p:nvPr>
            <p:ph type="body" sz="half" idx="2"/>
          </p:nvPr>
        </p:nvSpPr>
        <p:spPr>
          <a:xfrm>
            <a:off x="3200400" y="3233738"/>
            <a:ext cx="5486400" cy="804862"/>
          </a:xfrm>
        </p:spPr>
        <p:txBody>
          <a:bodyPr/>
          <a:lstStyle>
            <a:lvl1pPr marL="0" indent="0" algn="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2"/>
          <p:cNvSpPr>
            <a:spLocks noGrp="1"/>
          </p:cNvSpPr>
          <p:nvPr>
            <p:ph type="dt" sz="half" idx="10"/>
          </p:nvPr>
        </p:nvSpPr>
        <p:spPr/>
        <p:txBody>
          <a:bodyPr/>
          <a:lstStyle>
            <a:lvl1pPr>
              <a:defRPr/>
            </a:lvl1pPr>
          </a:lstStyle>
          <a:p>
            <a:pPr>
              <a:defRPr/>
            </a:pPr>
            <a:endParaRPr lang="en-US"/>
          </a:p>
        </p:txBody>
      </p:sp>
      <p:sp>
        <p:nvSpPr>
          <p:cNvPr id="8" name="Footer Placeholder 3"/>
          <p:cNvSpPr>
            <a:spLocks noGrp="1"/>
          </p:cNvSpPr>
          <p:nvPr>
            <p:ph type="ftr" sz="quarter" idx="11"/>
          </p:nvPr>
        </p:nvSpPr>
        <p:spPr/>
        <p:txBody>
          <a:bodyPr/>
          <a:lstStyle>
            <a:lvl1pPr>
              <a:defRPr/>
            </a:lvl1pPr>
          </a:lstStyle>
          <a:p>
            <a:pPr>
              <a:defRPr/>
            </a:pPr>
            <a:endParaRPr lang="en-US"/>
          </a:p>
        </p:txBody>
      </p:sp>
      <p:sp>
        <p:nvSpPr>
          <p:cNvPr id="9" name="Slide Number Placeholder 4"/>
          <p:cNvSpPr>
            <a:spLocks noGrp="1"/>
          </p:cNvSpPr>
          <p:nvPr>
            <p:ph type="sldNum" sz="quarter" idx="12"/>
          </p:nvPr>
        </p:nvSpPr>
        <p:spPr/>
        <p:txBody>
          <a:bodyPr/>
          <a:lstStyle>
            <a:lvl1pPr>
              <a:defRPr/>
            </a:lvl1pPr>
          </a:lstStyle>
          <a:p>
            <a:pPr>
              <a:defRPr/>
            </a:pPr>
            <a:fld id="{AF0E5381-602B-4F18-8E43-EA35E7619E5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62EA7AD-94DA-41EB-AEB8-0F1B5C26B45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FCB47106-769F-4A3F-B259-3FD0CD1D0EA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412B0992-DEAD-4C46-A882-FAA816F05D3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76600" y="228600"/>
            <a:ext cx="5410200" cy="11430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42CBBF9-E9BC-4424-9A35-23F5EA675E1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9"/>
          <p:cNvPicPr>
            <a:picLocks noChangeAspect="1" noChangeArrowheads="1"/>
          </p:cNvPicPr>
          <p:nvPr userDrawn="1"/>
        </p:nvPicPr>
        <p:blipFill>
          <a:blip r:embed="rId2" cstate="print"/>
          <a:srcRect/>
          <a:stretch>
            <a:fillRect/>
          </a:stretch>
        </p:blipFill>
        <p:spPr bwMode="auto">
          <a:xfrm>
            <a:off x="304800" y="3192463"/>
            <a:ext cx="8839200" cy="3665537"/>
          </a:xfrm>
          <a:prstGeom prst="rect">
            <a:avLst/>
          </a:prstGeom>
          <a:noFill/>
          <a:ln w="9525">
            <a:noFill/>
            <a:miter lim="800000"/>
            <a:headEnd/>
            <a:tailEnd/>
          </a:ln>
        </p:spPr>
      </p:pic>
      <p:sp>
        <p:nvSpPr>
          <p:cNvPr id="2" name="Title 1"/>
          <p:cNvSpPr>
            <a:spLocks noGrp="1"/>
          </p:cNvSpPr>
          <p:nvPr>
            <p:ph type="title"/>
          </p:nvPr>
        </p:nvSpPr>
        <p:spPr>
          <a:xfrm>
            <a:off x="722313" y="1881187"/>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381000"/>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4993925C-AD81-484F-B91C-16A2247341F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667000" y="152400"/>
            <a:ext cx="60198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CFA8EF7-A0A4-4D8C-A9E3-EABC7B930BE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52600" y="274638"/>
            <a:ext cx="6934200" cy="1143000"/>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24000"/>
            <a:ext cx="4040188"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311400"/>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24000"/>
            <a:ext cx="4041775" cy="639762"/>
          </a:xfr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311400"/>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F280018-0B4C-4507-914D-E818681CE1BF}"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1543050" y="6315075"/>
            <a:ext cx="7600950" cy="542925"/>
          </a:xfrm>
          <a:prstGeom prst="rect">
            <a:avLst/>
          </a:prstGeom>
          <a:noFill/>
          <a:ln w="9525">
            <a:noFill/>
            <a:miter lim="800000"/>
            <a:headEnd/>
            <a:tailEnd/>
          </a:ln>
        </p:spPr>
      </p:pic>
      <p:pic>
        <p:nvPicPr>
          <p:cNvPr id="5" name="Picture 3"/>
          <p:cNvPicPr>
            <a:picLocks noChangeAspect="1" noChangeArrowheads="1"/>
          </p:cNvPicPr>
          <p:nvPr userDrawn="1"/>
        </p:nvPicPr>
        <p:blipFill>
          <a:blip r:embed="rId3" cstate="print"/>
          <a:srcRect/>
          <a:stretch>
            <a:fillRect/>
          </a:stretch>
        </p:blipFill>
        <p:spPr bwMode="auto">
          <a:xfrm>
            <a:off x="423863" y="2819400"/>
            <a:ext cx="8720137" cy="2743200"/>
          </a:xfrm>
          <a:prstGeom prst="rect">
            <a:avLst/>
          </a:prstGeom>
          <a:noFill/>
          <a:ln w="9525">
            <a:noFill/>
            <a:miter lim="800000"/>
            <a:headEnd/>
            <a:tailEnd/>
          </a:ln>
        </p:spPr>
      </p:pic>
      <p:sp>
        <p:nvSpPr>
          <p:cNvPr id="2" name="Title 1"/>
          <p:cNvSpPr>
            <a:spLocks noGrp="1"/>
          </p:cNvSpPr>
          <p:nvPr>
            <p:ph type="title"/>
          </p:nvPr>
        </p:nvSpPr>
        <p:spPr>
          <a:xfrm>
            <a:off x="3352800" y="1066800"/>
            <a:ext cx="5410200" cy="1447800"/>
          </a:xfrm>
        </p:spPr>
        <p:txBody>
          <a:bodyPr/>
          <a:lstStyle/>
          <a:p>
            <a:r>
              <a:rPr lang="en-US" dirty="0"/>
              <a:t>Click to edit Master title style</a:t>
            </a:r>
          </a:p>
        </p:txBody>
      </p:sp>
      <p:sp>
        <p:nvSpPr>
          <p:cNvPr id="7" name="Text Placeholder 3"/>
          <p:cNvSpPr>
            <a:spLocks noGrp="1"/>
          </p:cNvSpPr>
          <p:nvPr>
            <p:ph type="body" sz="half" idx="2"/>
          </p:nvPr>
        </p:nvSpPr>
        <p:spPr>
          <a:xfrm>
            <a:off x="3352800" y="2590800"/>
            <a:ext cx="5410200" cy="804862"/>
          </a:xfrm>
        </p:spPr>
        <p:txBody>
          <a:bodyPr/>
          <a:lstStyle>
            <a:lvl1pPr marL="0" indent="0" algn="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Rectangle 4"/>
          <p:cNvSpPr>
            <a:spLocks noGrp="1" noChangeArrowheads="1"/>
          </p:cNvSpPr>
          <p:nvPr>
            <p:ph type="dt" sz="half" idx="10"/>
          </p:nvPr>
        </p:nvSpPr>
        <p:spPr>
          <a:xfrm>
            <a:off x="457200" y="6381750"/>
            <a:ext cx="990600" cy="476250"/>
          </a:xfrm>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3E2FFA57-73DD-420C-AB50-576F82C39F9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CD48140C-E31B-4AC6-AE65-5410B6E75BC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5BECDC86-015B-413C-9F1D-D9DF730F33F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85B8FF6E-7748-4C13-9A85-75D7EC06A83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2"/>
          <p:cNvPicPr>
            <a:picLocks noChangeAspect="1" noChangeArrowheads="1"/>
          </p:cNvPicPr>
          <p:nvPr userDrawn="1"/>
        </p:nvPicPr>
        <p:blipFill>
          <a:blip r:embed="rId15" cstate="print"/>
          <a:srcRect/>
          <a:stretch>
            <a:fillRect/>
          </a:stretch>
        </p:blipFill>
        <p:spPr bwMode="auto">
          <a:xfrm>
            <a:off x="1371600" y="0"/>
            <a:ext cx="7143750" cy="296227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667000" y="152400"/>
            <a:ext cx="6019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4"/>
          <p:cNvSpPr>
            <a:spLocks noGrp="1" noChangeArrowheads="1"/>
          </p:cNvSpPr>
          <p:nvPr>
            <p:ph type="dt" sz="half" idx="2"/>
          </p:nvPr>
        </p:nvSpPr>
        <p:spPr bwMode="auto">
          <a:xfrm>
            <a:off x="457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a:defRPr/>
            </a:pPr>
            <a:fld id="{D6EE6408-4EA7-4AC7-BE62-35BC820217AA}" type="slidenum">
              <a:rPr lang="en-US"/>
              <a:pPr>
                <a:defRPr/>
              </a:pPr>
              <a:t>‹#›</a:t>
            </a:fld>
            <a:endParaRPr lang="en-US"/>
          </a:p>
        </p:txBody>
      </p:sp>
      <p:pic>
        <p:nvPicPr>
          <p:cNvPr id="1032" name="Picture 10"/>
          <p:cNvPicPr>
            <a:picLocks noChangeAspect="1" noChangeArrowheads="1"/>
          </p:cNvPicPr>
          <p:nvPr userDrawn="1"/>
        </p:nvPicPr>
        <p:blipFill>
          <a:blip r:embed="rId16" cstate="print"/>
          <a:srcRect/>
          <a:stretch>
            <a:fillRect/>
          </a:stretch>
        </p:blipFill>
        <p:spPr bwMode="auto">
          <a:xfrm>
            <a:off x="400050" y="1371600"/>
            <a:ext cx="8343900" cy="38100"/>
          </a:xfrm>
          <a:prstGeom prst="rect">
            <a:avLst/>
          </a:prstGeom>
          <a:noFill/>
          <a:ln w="9525">
            <a:noFill/>
            <a:miter lim="800000"/>
            <a:headEnd/>
            <a:tailEnd/>
          </a:ln>
        </p:spPr>
      </p:pic>
      <p:pic>
        <p:nvPicPr>
          <p:cNvPr id="1033" name="Picture 10" descr="2"/>
          <p:cNvPicPr>
            <a:picLocks noChangeAspect="1" noChangeArrowheads="1"/>
          </p:cNvPicPr>
          <p:nvPr userDrawn="1"/>
        </p:nvPicPr>
        <p:blipFill>
          <a:blip r:embed="rId17" cstate="print"/>
          <a:srcRect/>
          <a:stretch>
            <a:fillRect/>
          </a:stretch>
        </p:blipFill>
        <p:spPr bwMode="auto">
          <a:xfrm>
            <a:off x="0" y="0"/>
            <a:ext cx="2667000" cy="87153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38" r:id="rId1"/>
    <p:sldLayoutId id="2147484033" r:id="rId2"/>
    <p:sldLayoutId id="2147484039" r:id="rId3"/>
    <p:sldLayoutId id="2147484034" r:id="rId4"/>
    <p:sldLayoutId id="2147484035" r:id="rId5"/>
    <p:sldLayoutId id="2147484040" r:id="rId6"/>
    <p:sldLayoutId id="2147484041" r:id="rId7"/>
    <p:sldLayoutId id="2147484042" r:id="rId8"/>
    <p:sldLayoutId id="2147484043" r:id="rId9"/>
    <p:sldLayoutId id="2147484044" r:id="rId10"/>
    <p:sldLayoutId id="2147484036" r:id="rId11"/>
    <p:sldLayoutId id="2147484045" r:id="rId12"/>
    <p:sldLayoutId id="2147484037" r:id="rId13"/>
  </p:sldLayoutIdLst>
  <p:txStyles>
    <p:titleStyle>
      <a:lvl1pPr algn="r" rtl="0" eaLnBrk="0" fontAlgn="base" hangingPunct="0">
        <a:spcBef>
          <a:spcPct val="0"/>
        </a:spcBef>
        <a:spcAft>
          <a:spcPct val="0"/>
        </a:spcAft>
        <a:defRPr sz="2700" b="1">
          <a:solidFill>
            <a:schemeClr val="tx2"/>
          </a:solidFill>
          <a:latin typeface="+mj-lt"/>
          <a:ea typeface="+mj-ea"/>
          <a:cs typeface="+mj-cs"/>
        </a:defRPr>
      </a:lvl1pPr>
      <a:lvl2pPr algn="r" rtl="0" eaLnBrk="0" fontAlgn="base" hangingPunct="0">
        <a:spcBef>
          <a:spcPct val="0"/>
        </a:spcBef>
        <a:spcAft>
          <a:spcPct val="0"/>
        </a:spcAft>
        <a:defRPr sz="2700" b="1">
          <a:solidFill>
            <a:schemeClr val="tx2"/>
          </a:solidFill>
          <a:latin typeface="Fpt-DaxlinePro-ExtraBold" pitchFamily="2" charset="0"/>
          <a:cs typeface="Arial" charset="0"/>
        </a:defRPr>
      </a:lvl2pPr>
      <a:lvl3pPr algn="r" rtl="0" eaLnBrk="0" fontAlgn="base" hangingPunct="0">
        <a:spcBef>
          <a:spcPct val="0"/>
        </a:spcBef>
        <a:spcAft>
          <a:spcPct val="0"/>
        </a:spcAft>
        <a:defRPr sz="2700" b="1">
          <a:solidFill>
            <a:schemeClr val="tx2"/>
          </a:solidFill>
          <a:latin typeface="Fpt-DaxlinePro-ExtraBold" pitchFamily="2" charset="0"/>
          <a:cs typeface="Arial" charset="0"/>
        </a:defRPr>
      </a:lvl3pPr>
      <a:lvl4pPr algn="r" rtl="0" eaLnBrk="0" fontAlgn="base" hangingPunct="0">
        <a:spcBef>
          <a:spcPct val="0"/>
        </a:spcBef>
        <a:spcAft>
          <a:spcPct val="0"/>
        </a:spcAft>
        <a:defRPr sz="2700" b="1">
          <a:solidFill>
            <a:schemeClr val="tx2"/>
          </a:solidFill>
          <a:latin typeface="Fpt-DaxlinePro-ExtraBold" pitchFamily="2" charset="0"/>
          <a:cs typeface="Arial" charset="0"/>
        </a:defRPr>
      </a:lvl4pPr>
      <a:lvl5pPr algn="r" rtl="0" eaLnBrk="0" fontAlgn="base" hangingPunct="0">
        <a:spcBef>
          <a:spcPct val="0"/>
        </a:spcBef>
        <a:spcAft>
          <a:spcPct val="0"/>
        </a:spcAft>
        <a:defRPr sz="2700" b="1">
          <a:solidFill>
            <a:schemeClr val="tx2"/>
          </a:solidFill>
          <a:latin typeface="Fpt-DaxlinePro-ExtraBold" pitchFamily="2" charset="0"/>
          <a:cs typeface="Arial" charset="0"/>
        </a:defRPr>
      </a:lvl5pPr>
      <a:lvl6pPr marL="457200" algn="r" rtl="0" fontAlgn="base">
        <a:spcBef>
          <a:spcPct val="0"/>
        </a:spcBef>
        <a:spcAft>
          <a:spcPct val="0"/>
        </a:spcAft>
        <a:defRPr sz="2700" b="1">
          <a:solidFill>
            <a:schemeClr val="tx2"/>
          </a:solidFill>
          <a:latin typeface="Arial" charset="0"/>
          <a:cs typeface="Arial" charset="0"/>
        </a:defRPr>
      </a:lvl6pPr>
      <a:lvl7pPr marL="914400" algn="r" rtl="0" fontAlgn="base">
        <a:spcBef>
          <a:spcPct val="0"/>
        </a:spcBef>
        <a:spcAft>
          <a:spcPct val="0"/>
        </a:spcAft>
        <a:defRPr sz="2700" b="1">
          <a:solidFill>
            <a:schemeClr val="tx2"/>
          </a:solidFill>
          <a:latin typeface="Arial" charset="0"/>
          <a:cs typeface="Arial" charset="0"/>
        </a:defRPr>
      </a:lvl7pPr>
      <a:lvl8pPr marL="1371600" algn="r" rtl="0" fontAlgn="base">
        <a:spcBef>
          <a:spcPct val="0"/>
        </a:spcBef>
        <a:spcAft>
          <a:spcPct val="0"/>
        </a:spcAft>
        <a:defRPr sz="2700" b="1">
          <a:solidFill>
            <a:schemeClr val="tx2"/>
          </a:solidFill>
          <a:latin typeface="Arial" charset="0"/>
          <a:cs typeface="Arial" charset="0"/>
        </a:defRPr>
      </a:lvl8pPr>
      <a:lvl9pPr marL="1828800" algn="r" rtl="0" fontAlgn="base">
        <a:spcBef>
          <a:spcPct val="0"/>
        </a:spcBef>
        <a:spcAft>
          <a:spcPct val="0"/>
        </a:spcAft>
        <a:defRPr sz="2700" b="1">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25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cs typeface="+mn-cs"/>
        </a:defRPr>
      </a:lvl2pPr>
      <a:lvl3pPr marL="1143000" indent="-228600" algn="l" rtl="0" eaLnBrk="0" fontAlgn="base" hangingPunct="0">
        <a:spcBef>
          <a:spcPct val="20000"/>
        </a:spcBef>
        <a:spcAft>
          <a:spcPct val="0"/>
        </a:spcAft>
        <a:buChar char="•"/>
        <a:defRPr sz="20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1500">
          <a:solidFill>
            <a:schemeClr val="tx1"/>
          </a:solidFill>
          <a:latin typeface="+mn-lt"/>
          <a:cs typeface="+mn-cs"/>
        </a:defRPr>
      </a:lvl5pPr>
      <a:lvl6pPr marL="2514600" indent="-228600" algn="l" rtl="0" fontAlgn="base">
        <a:spcBef>
          <a:spcPct val="20000"/>
        </a:spcBef>
        <a:spcAft>
          <a:spcPct val="0"/>
        </a:spcAft>
        <a:buChar char="»"/>
        <a:defRPr sz="1500">
          <a:solidFill>
            <a:schemeClr val="tx1"/>
          </a:solidFill>
          <a:latin typeface="+mn-lt"/>
          <a:cs typeface="+mn-cs"/>
        </a:defRPr>
      </a:lvl6pPr>
      <a:lvl7pPr marL="2971800" indent="-228600" algn="l" rtl="0" fontAlgn="base">
        <a:spcBef>
          <a:spcPct val="20000"/>
        </a:spcBef>
        <a:spcAft>
          <a:spcPct val="0"/>
        </a:spcAft>
        <a:buChar char="»"/>
        <a:defRPr sz="1500">
          <a:solidFill>
            <a:schemeClr val="tx1"/>
          </a:solidFill>
          <a:latin typeface="+mn-lt"/>
          <a:cs typeface="+mn-cs"/>
        </a:defRPr>
      </a:lvl7pPr>
      <a:lvl8pPr marL="3429000" indent="-228600" algn="l" rtl="0" fontAlgn="base">
        <a:spcBef>
          <a:spcPct val="20000"/>
        </a:spcBef>
        <a:spcAft>
          <a:spcPct val="0"/>
        </a:spcAft>
        <a:buChar char="»"/>
        <a:defRPr sz="1500">
          <a:solidFill>
            <a:schemeClr val="tx1"/>
          </a:solidFill>
          <a:latin typeface="+mn-lt"/>
          <a:cs typeface="+mn-cs"/>
        </a:defRPr>
      </a:lvl8pPr>
      <a:lvl9pPr marL="3886200" indent="-228600" algn="l" rtl="0" fontAlgn="base">
        <a:spcBef>
          <a:spcPct val="20000"/>
        </a:spcBef>
        <a:spcAft>
          <a:spcPct val="0"/>
        </a:spcAft>
        <a:buChar char="»"/>
        <a:defRPr sz="15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flm.fpt.edu.vn/"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457200" y="1981200"/>
            <a:ext cx="8458200" cy="2819400"/>
          </a:xfrm>
        </p:spPr>
        <p:txBody>
          <a:bodyPr/>
          <a:lstStyle/>
          <a:p>
            <a:pPr algn="ct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4000" dirty="0">
                <a:solidFill>
                  <a:srgbClr val="000000"/>
                </a:solidFill>
                <a:latin typeface="Times New Roman" pitchFamily="18" charset="0"/>
                <a:ea typeface="ＭＳ Ｐゴシック" charset="0"/>
                <a:cs typeface="Times New Roman" pitchFamily="18" charset="0"/>
              </a:rPr>
              <a:t>ORIENTATION</a:t>
            </a:r>
            <a:br>
              <a:rPr lang="en-GB" sz="4000" dirty="0">
                <a:solidFill>
                  <a:srgbClr val="000000"/>
                </a:solidFill>
                <a:latin typeface="Times New Roman" pitchFamily="18" charset="0"/>
                <a:ea typeface="ＭＳ Ｐゴシック" charset="0"/>
                <a:cs typeface="Times New Roman" pitchFamily="18" charset="0"/>
              </a:rPr>
            </a:br>
            <a:r>
              <a:rPr lang="en-GB" sz="4000" dirty="0">
                <a:solidFill>
                  <a:srgbClr val="000000"/>
                </a:solidFill>
                <a:latin typeface="Times New Roman" pitchFamily="18" charset="0"/>
                <a:ea typeface="ＭＳ Ｐゴシック" charset="0"/>
                <a:cs typeface="Times New Roman" pitchFamily="18" charset="0"/>
              </a:rPr>
              <a:t/>
            </a:r>
            <a:br>
              <a:rPr lang="en-GB" sz="4000" dirty="0">
                <a:solidFill>
                  <a:srgbClr val="000000"/>
                </a:solidFill>
                <a:latin typeface="Times New Roman" pitchFamily="18" charset="0"/>
                <a:ea typeface="ＭＳ Ｐゴシック" charset="0"/>
                <a:cs typeface="Times New Roman" pitchFamily="18" charset="0"/>
              </a:rPr>
            </a:br>
            <a:r>
              <a:rPr lang="en-GB" sz="4000" dirty="0">
                <a:solidFill>
                  <a:srgbClr val="000000"/>
                </a:solidFill>
                <a:latin typeface="Times New Roman" pitchFamily="18" charset="0"/>
                <a:ea typeface="ＭＳ Ｐゴシック" charset="0"/>
                <a:cs typeface="Times New Roman" pitchFamily="18" charset="0"/>
              </a:rPr>
              <a:t>for</a:t>
            </a:r>
            <a:br>
              <a:rPr lang="en-GB" sz="4000" dirty="0">
                <a:solidFill>
                  <a:srgbClr val="000000"/>
                </a:solidFill>
                <a:latin typeface="Times New Roman" pitchFamily="18" charset="0"/>
                <a:ea typeface="ＭＳ Ｐゴシック" charset="0"/>
                <a:cs typeface="Times New Roman" pitchFamily="18" charset="0"/>
              </a:rPr>
            </a:br>
            <a:r>
              <a:rPr lang="en-GB" sz="4000" dirty="0">
                <a:solidFill>
                  <a:srgbClr val="000000"/>
                </a:solidFill>
                <a:latin typeface="Times New Roman" pitchFamily="18" charset="0"/>
                <a:ea typeface="ＭＳ Ｐゴシック" charset="0"/>
                <a:cs typeface="Times New Roman" pitchFamily="18" charset="0"/>
              </a:rPr>
              <a:t/>
            </a:r>
            <a:br>
              <a:rPr lang="en-GB" sz="4000" dirty="0">
                <a:solidFill>
                  <a:srgbClr val="000000"/>
                </a:solidFill>
                <a:latin typeface="Times New Roman" pitchFamily="18" charset="0"/>
                <a:ea typeface="ＭＳ Ｐゴシック" charset="0"/>
                <a:cs typeface="Times New Roman" pitchFamily="18" charset="0"/>
              </a:rPr>
            </a:br>
            <a:r>
              <a:rPr lang="en-GB" sz="4000" dirty="0">
                <a:solidFill>
                  <a:srgbClr val="000000"/>
                </a:solidFill>
                <a:latin typeface="Times New Roman" pitchFamily="18" charset="0"/>
                <a:ea typeface="ＭＳ Ｐゴシック" charset="0"/>
                <a:cs typeface="Times New Roman" pitchFamily="18" charset="0"/>
              </a:rPr>
              <a:t>FUNDAMENTAL STUDY</a:t>
            </a:r>
          </a:p>
        </p:txBody>
      </p:sp>
      <p:sp>
        <p:nvSpPr>
          <p:cNvPr id="3075" name="Rectangle 3"/>
          <p:cNvSpPr>
            <a:spLocks noGrp="1" noChangeArrowheads="1"/>
          </p:cNvSpPr>
          <p:nvPr>
            <p:ph type="subTitle" idx="1"/>
          </p:nvPr>
        </p:nvSpPr>
        <p:spPr>
          <a:xfrm>
            <a:off x="1447800" y="5410200"/>
            <a:ext cx="6400800" cy="685800"/>
          </a:xfrm>
        </p:spPr>
        <p:txBody>
          <a:bodyPr/>
          <a:lstStyle/>
          <a:p>
            <a:pPr algn="ctr" eaLnBrk="1" hangingPunct="1"/>
            <a:r>
              <a:rPr lang="en-US" sz="2500" smtClean="0">
                <a:latin typeface="Times New Roman" pitchFamily="18" charset="0"/>
                <a:cs typeface="Times New Roman" pitchFamily="18" charset="0"/>
              </a:rPr>
              <a:t>Hà Nội</a:t>
            </a:r>
            <a:endParaRPr lang="en-US" sz="2500" dirty="0">
              <a:latin typeface="Times New Roman" pitchFamily="18" charset="0"/>
              <a:cs typeface="Times New Roman"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28600"/>
            <a:ext cx="6019800" cy="990600"/>
          </a:xfrm>
        </p:spPr>
        <p:txBody>
          <a:bodyPr/>
          <a:lstStyle/>
          <a:p>
            <a:r>
              <a:rPr lang="en-US" sz="3600" smtClean="0">
                <a:latin typeface="Times New Roman" pitchFamily="18" charset="0"/>
                <a:cs typeface="Times New Roman" pitchFamily="18" charset="0"/>
              </a:rPr>
              <a:t>Khung chương trình</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marL="0" indent="0" algn="ctr">
              <a:buNone/>
            </a:pPr>
            <a:r>
              <a:rPr lang="en-US" sz="2800"/>
              <a:t>Sinh viên xem khung chương trình bằng một trong hai cách:</a:t>
            </a:r>
          </a:p>
          <a:p>
            <a:pPr marL="0" indent="0" algn="ctr">
              <a:buNone/>
            </a:pPr>
            <a:endParaRPr lang="en-US" sz="2800"/>
          </a:p>
          <a:p>
            <a:pPr algn="ctr"/>
            <a:r>
              <a:rPr lang="en-US" sz="2800">
                <a:latin typeface="Times New Roman" pitchFamily="18" charset="0"/>
                <a:cs typeface="Times New Roman" pitchFamily="18" charset="0"/>
              </a:rPr>
              <a:t>Đăng nhập FAP -&gt; Acdemic Transcript.</a:t>
            </a:r>
          </a:p>
          <a:p>
            <a:pPr algn="ctr"/>
            <a:r>
              <a:rPr lang="en-US" sz="2800">
                <a:latin typeface="Times New Roman" pitchFamily="18" charset="0"/>
                <a:cs typeface="Times New Roman" pitchFamily="18" charset="0"/>
              </a:rPr>
              <a:t>Đăng nhập FLM: </a:t>
            </a:r>
            <a:r>
              <a:rPr lang="en-US" sz="2800">
                <a:hlinkClick r:id="rId2"/>
              </a:rPr>
              <a:t>https://flm.fpt.edu.vn/</a:t>
            </a:r>
            <a:endParaRPr lang="en-US" sz="2800"/>
          </a:p>
          <a:p>
            <a:pPr marL="0" indent="0" algn="ctr">
              <a:buNone/>
            </a:pPr>
            <a:r>
              <a:rPr lang="en-US" sz="2800" smtClean="0">
                <a:latin typeface="Roboto"/>
              </a:rPr>
              <a:t>CurriculumID=BIT_(mã chuyên ngành)_(khóa)</a:t>
            </a:r>
          </a:p>
          <a:p>
            <a:pPr marL="0" indent="0" algn="ctr">
              <a:buNone/>
            </a:pPr>
            <a:r>
              <a:rPr lang="en-US" sz="2800" smtClean="0">
                <a:latin typeface="Roboto"/>
              </a:rPr>
              <a:t>VD: BIT_SE_17B</a:t>
            </a:r>
          </a:p>
          <a:p>
            <a:endParaRPr lang="en-US" sz="2400" dirty="0"/>
          </a:p>
          <a:p>
            <a:endParaRPr lang="en-US" dirty="0"/>
          </a:p>
        </p:txBody>
      </p:sp>
    </p:spTree>
    <p:extLst>
      <p:ext uri="{BB962C8B-B14F-4D97-AF65-F5344CB8AC3E}">
        <p14:creationId xmlns:p14="http://schemas.microsoft.com/office/powerpoint/2010/main" val="2485889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667000" y="152400"/>
            <a:ext cx="6324600" cy="914400"/>
          </a:xfrm>
        </p:spPr>
        <p:txBody>
          <a:bodyPr/>
          <a:lstStyle/>
          <a:p>
            <a:pPr eaLnBrk="1" hangingPunct="1"/>
            <a:r>
              <a:rPr lang="vi-VN" altLang="en-US" sz="4800" b="1" smtClean="0">
                <a:latin typeface="Times New Roman" panose="02020603050405020304" pitchFamily="18" charset="0"/>
                <a:cs typeface="Times New Roman" panose="02020603050405020304" pitchFamily="18" charset="0"/>
              </a:rPr>
              <a:t>Tổ chức đào tạo</a:t>
            </a:r>
            <a:endParaRPr lang="en-US" altLang="en-US" sz="6600" b="1" smtClean="0"/>
          </a:p>
        </p:txBody>
      </p:sp>
      <p:graphicFrame>
        <p:nvGraphicFramePr>
          <p:cNvPr id="5" name="Table 4"/>
          <p:cNvGraphicFramePr>
            <a:graphicFrameLocks noGrp="1"/>
          </p:cNvGraphicFramePr>
          <p:nvPr/>
        </p:nvGraphicFramePr>
        <p:xfrm>
          <a:off x="381000" y="1295400"/>
          <a:ext cx="8534400" cy="5181600"/>
        </p:xfrm>
        <a:graphic>
          <a:graphicData uri="http://schemas.openxmlformats.org/drawingml/2006/table">
            <a:tbl>
              <a:tblPr/>
              <a:tblGrid>
                <a:gridCol w="4328995"/>
                <a:gridCol w="4205405"/>
              </a:tblGrid>
              <a:tr h="421848">
                <a:tc>
                  <a:txBody>
                    <a:bodyPr/>
                    <a:lstStyle/>
                    <a:p>
                      <a:pPr marL="0" marR="0" lvl="0" indent="0" algn="ctr" defTabSz="914400" rtl="0" eaLnBrk="1" fontAlgn="base" latinLnBrk="0" hangingPunct="1">
                        <a:lnSpc>
                          <a:spcPct val="115000"/>
                        </a:lnSpc>
                        <a:spcBef>
                          <a:spcPct val="0"/>
                        </a:spcBef>
                        <a:spcAft>
                          <a:spcPct val="0"/>
                        </a:spcAft>
                        <a:buClrTx/>
                        <a:buSzTx/>
                        <a:buFontTx/>
                        <a:buNone/>
                        <a:tabLst/>
                      </a:pPr>
                      <a:endParaRPr kumimoji="0" lang="en-US" sz="2000" b="1" i="0" u="none" strike="noStrike" cap="none" normalizeH="0" baseline="0" dirty="0">
                        <a:ln>
                          <a:noFill/>
                        </a:ln>
                        <a:solidFill>
                          <a:srgbClr val="FFFFFF"/>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15000"/>
                        </a:lnSpc>
                        <a:spcBef>
                          <a:spcPct val="0"/>
                        </a:spcBef>
                        <a:spcAft>
                          <a:spcPct val="0"/>
                        </a:spcAft>
                        <a:buClrTx/>
                        <a:buSzTx/>
                        <a:buFontTx/>
                        <a:buNone/>
                        <a:tabLst/>
                      </a:pPr>
                      <a:r>
                        <a:rPr kumimoji="0" lang="vi-VN" sz="2000" b="1" i="0" u="none" strike="noStrike" cap="none" normalizeH="0" baseline="0">
                          <a:ln>
                            <a:noFill/>
                          </a:ln>
                          <a:solidFill>
                            <a:srgbClr val="FFFF00"/>
                          </a:solidFill>
                          <a:effectLst/>
                          <a:latin typeface="Times New Roman" pitchFamily="18" charset="0"/>
                          <a:ea typeface="Calibri" pitchFamily="34" charset="0"/>
                          <a:cs typeface="Times New Roman" pitchFamily="18" charset="0"/>
                        </a:rPr>
                        <a:t>XEM Ở ĐÂU?</a:t>
                      </a:r>
                      <a:endParaRPr kumimoji="0" lang="en-US" sz="2000" b="1" i="0" u="none" strike="noStrike" cap="none" normalizeH="0" baseline="0">
                        <a:ln>
                          <a:noFill/>
                        </a:ln>
                        <a:solidFill>
                          <a:srgbClr val="FFFF00"/>
                        </a:solidFill>
                        <a:effectLst/>
                        <a:latin typeface="Calibri" pitchFamily="34" charset="0"/>
                        <a:ea typeface="Calibri" pitchFamily="34" charset="0"/>
                        <a:cs typeface="Times New Roman" pitchFamily="18" charset="0"/>
                      </a:endParaRPr>
                    </a:p>
                  </a:txBody>
                  <a:tcPr marL="68580" marR="6858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1"/>
                    </a:solidFill>
                  </a:tcPr>
                </a:tc>
              </a:tr>
              <a:tr h="49255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rgbClr val="000000"/>
                          </a:solidFill>
                          <a:effectLst/>
                          <a:latin typeface="Calibri" pitchFamily="34" charset="0"/>
                        </a:rPr>
                        <a:t>Quy</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chế</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Đào</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tạo</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Calibri" pitchFamily="34" charset="0"/>
                        </a:rPr>
                        <a:t>Sổ</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tay</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sinh</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viên</a:t>
                      </a:r>
                      <a:r>
                        <a:rPr kumimoji="0" lang="en-US" sz="2000" b="0" i="0" u="none" strike="noStrike" cap="none" normalizeH="0" baseline="0" dirty="0">
                          <a:ln>
                            <a:noFill/>
                          </a:ln>
                          <a:solidFill>
                            <a:srgbClr val="000000"/>
                          </a:solidFill>
                          <a:effectLst/>
                          <a:latin typeface="Calibri" pitchFamily="34" charset="0"/>
                        </a:rPr>
                        <a:t>, FAP (FAP.fpt.edu.vn) </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rgbClr val="CDD3FF"/>
                    </a:solidFill>
                  </a:tcPr>
                </a:tc>
              </a:tr>
              <a:tr h="896042">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vi-VN" sz="2000" b="1" i="0" u="none" strike="noStrike" cap="none" normalizeH="0" baseline="0" dirty="0">
                          <a:ln>
                            <a:noFill/>
                          </a:ln>
                          <a:solidFill>
                            <a:srgbClr val="000000"/>
                          </a:solidFill>
                          <a:effectLst/>
                          <a:latin typeface="Calibri" pitchFamily="34" charset="0"/>
                        </a:rPr>
                        <a:t>Kế hoạch học tập</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học</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kỳ</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Calibri" pitchFamily="34" charset="0"/>
                        </a:rPr>
                        <a:t>Được</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công</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bố</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trên</a:t>
                      </a:r>
                      <a:r>
                        <a:rPr kumimoji="0" lang="en-US" sz="2000" b="0" i="0" u="none" strike="noStrike" cap="none" normalizeH="0" baseline="0" dirty="0">
                          <a:ln>
                            <a:noFill/>
                          </a:ln>
                          <a:solidFill>
                            <a:srgbClr val="000000"/>
                          </a:solidFill>
                          <a:effectLst/>
                          <a:latin typeface="Calibri" pitchFamily="34" charset="0"/>
                        </a:rPr>
                        <a:t> FAP 3 </a:t>
                      </a:r>
                      <a:r>
                        <a:rPr kumimoji="0" lang="en-US" sz="2000" b="0" i="0" u="none" strike="noStrike" cap="none" normalizeH="0" baseline="0" dirty="0" err="1">
                          <a:ln>
                            <a:noFill/>
                          </a:ln>
                          <a:solidFill>
                            <a:srgbClr val="000000"/>
                          </a:solidFill>
                          <a:effectLst/>
                          <a:latin typeface="Calibri" pitchFamily="34" charset="0"/>
                        </a:rPr>
                        <a:t>tuần</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trước</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khi</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học</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kỳ</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bắt</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đầu</a:t>
                      </a:r>
                      <a:r>
                        <a:rPr kumimoji="0" lang="en-US" sz="2000" b="0" i="0" u="none" strike="noStrike" cap="none" normalizeH="0" baseline="0" dirty="0">
                          <a:ln>
                            <a:noFill/>
                          </a:ln>
                          <a:solidFill>
                            <a:srgbClr val="000000"/>
                          </a:solidFill>
                          <a:effectLst/>
                          <a:latin typeface="Calibri" pitchFamily="34" charset="0"/>
                        </a:rPr>
                        <a:t>.</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r>
              <a:tr h="7282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vi-VN" sz="2000" b="1" i="0" u="none" strike="noStrike" cap="none" normalizeH="0" baseline="0" dirty="0">
                          <a:ln>
                            <a:noFill/>
                          </a:ln>
                          <a:solidFill>
                            <a:srgbClr val="000000"/>
                          </a:solidFill>
                          <a:effectLst/>
                          <a:latin typeface="Calibri" pitchFamily="34" charset="0"/>
                        </a:rPr>
                        <a:t>Lịch học</a:t>
                      </a:r>
                      <a:r>
                        <a:rPr kumimoji="0" lang="en-US" sz="2000" b="1" i="0" u="none" strike="noStrike" cap="none" normalizeH="0" baseline="0" dirty="0">
                          <a:ln>
                            <a:noFill/>
                          </a:ln>
                          <a:solidFill>
                            <a:srgbClr val="000000"/>
                          </a:solidFill>
                          <a:effectLst/>
                          <a:latin typeface="Calibri" pitchFamily="34" charset="0"/>
                        </a:rPr>
                        <a:t>-</a:t>
                      </a:r>
                      <a:r>
                        <a:rPr kumimoji="0" lang="en-US" sz="2000" b="1" i="0" u="none" strike="noStrike" cap="none" normalizeH="0" baseline="0" dirty="0" err="1">
                          <a:ln>
                            <a:noFill/>
                          </a:ln>
                          <a:solidFill>
                            <a:srgbClr val="000000"/>
                          </a:solidFill>
                          <a:effectLst/>
                          <a:latin typeface="Calibri" pitchFamily="34" charset="0"/>
                        </a:rPr>
                        <a:t>xếp</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lớp</a:t>
                      </a:r>
                      <a:r>
                        <a:rPr kumimoji="0" lang="en-US" sz="2000" b="1" i="0" u="none" strike="noStrike" cap="none" normalizeH="0" baseline="0" dirty="0">
                          <a:ln>
                            <a:noFill/>
                          </a:ln>
                          <a:solidFill>
                            <a:srgbClr val="000000"/>
                          </a:solidFill>
                          <a:effectLst/>
                          <a:latin typeface="Calibri" pitchFamily="34" charset="0"/>
                        </a:rPr>
                        <a:t> (TKB)</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Calibri" pitchFamily="34" charset="0"/>
                        </a:rPr>
                        <a:t>Được</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đưa</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lên</a:t>
                      </a:r>
                      <a:r>
                        <a:rPr kumimoji="0" lang="en-US" sz="2000" b="0" i="0" u="none" strike="noStrike" cap="none" normalizeH="0" baseline="0" dirty="0">
                          <a:ln>
                            <a:noFill/>
                          </a:ln>
                          <a:solidFill>
                            <a:srgbClr val="000000"/>
                          </a:solidFill>
                          <a:effectLst/>
                          <a:latin typeface="Calibri" pitchFamily="34" charset="0"/>
                        </a:rPr>
                        <a:t> FAP </a:t>
                      </a:r>
                      <a:r>
                        <a:rPr kumimoji="0" lang="en-US" sz="2000" b="0" i="0" u="none" strike="noStrike" cap="none" normalizeH="0" baseline="0" dirty="0" err="1">
                          <a:ln>
                            <a:noFill/>
                          </a:ln>
                          <a:solidFill>
                            <a:srgbClr val="000000"/>
                          </a:solidFill>
                          <a:effectLst/>
                          <a:latin typeface="Calibri" pitchFamily="34" charset="0"/>
                        </a:rPr>
                        <a:t>muộn</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nhất</a:t>
                      </a:r>
                      <a:r>
                        <a:rPr kumimoji="0" lang="en-US" sz="2000" b="0" i="0" u="none" strike="noStrike" cap="none" normalizeH="0" baseline="0" dirty="0">
                          <a:ln>
                            <a:noFill/>
                          </a:ln>
                          <a:solidFill>
                            <a:srgbClr val="000000"/>
                          </a:solidFill>
                          <a:effectLst/>
                          <a:latin typeface="Calibri" pitchFamily="34" charset="0"/>
                        </a:rPr>
                        <a:t> 2 </a:t>
                      </a:r>
                      <a:r>
                        <a:rPr kumimoji="0" lang="en-US" sz="2000" b="0" i="0" u="none" strike="noStrike" cap="none" normalizeH="0" baseline="0" dirty="0" err="1">
                          <a:ln>
                            <a:noFill/>
                          </a:ln>
                          <a:solidFill>
                            <a:srgbClr val="000000"/>
                          </a:solidFill>
                          <a:effectLst/>
                          <a:latin typeface="Calibri" pitchFamily="34" charset="0"/>
                        </a:rPr>
                        <a:t>ngày</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trước</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khi</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bắt</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đầu</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học</a:t>
                      </a:r>
                      <a:r>
                        <a:rPr kumimoji="0" lang="en-US" sz="2000" b="0" i="0" u="none" strike="noStrike" cap="none" normalizeH="0" baseline="0" dirty="0">
                          <a:ln>
                            <a:noFill/>
                          </a:ln>
                          <a:solidFill>
                            <a:srgbClr val="000000"/>
                          </a:solidFill>
                          <a:effectLst/>
                          <a:latin typeface="Calibri" pitchFamily="34" charset="0"/>
                        </a:rPr>
                        <a:t>.</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r>
              <a:tr h="72822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rgbClr val="000000"/>
                          </a:solidFill>
                          <a:effectLst/>
                          <a:latin typeface="Calibri" pitchFamily="34" charset="0"/>
                        </a:rPr>
                        <a:t>Khung</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chương</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trình</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điều</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kiện</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tiên</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quyết</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Calibri" pitchFamily="34" charset="0"/>
                        </a:rPr>
                        <a:t>Xem</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trên</a:t>
                      </a:r>
                      <a:r>
                        <a:rPr kumimoji="0" lang="en-US" sz="2000" b="0" i="0" u="none" strike="noStrike" cap="none" normalizeH="0" baseline="0" dirty="0">
                          <a:ln>
                            <a:noFill/>
                          </a:ln>
                          <a:solidFill>
                            <a:srgbClr val="000000"/>
                          </a:solidFill>
                          <a:effectLst/>
                          <a:latin typeface="Calibri" pitchFamily="34" charset="0"/>
                        </a:rPr>
                        <a:t> FAP</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r>
              <a:tr h="923901">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vi-VN" sz="2000" b="1" i="0" u="none" strike="noStrike" cap="none" normalizeH="0" baseline="0" dirty="0">
                          <a:ln>
                            <a:noFill/>
                          </a:ln>
                          <a:solidFill>
                            <a:srgbClr val="000000"/>
                          </a:solidFill>
                          <a:effectLst/>
                          <a:latin typeface="Calibri" pitchFamily="34" charset="0"/>
                        </a:rPr>
                        <a:t>Thông tin</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điểm</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danh</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err="1">
                          <a:ln>
                            <a:noFill/>
                          </a:ln>
                          <a:solidFill>
                            <a:srgbClr val="000000"/>
                          </a:solidFill>
                          <a:effectLst/>
                          <a:latin typeface="Calibri" pitchFamily="34" charset="0"/>
                        </a:rPr>
                        <a:t>Sinh</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viên</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theo</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dõi</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thông</a:t>
                      </a:r>
                      <a:r>
                        <a:rPr kumimoji="0" lang="en-US" sz="2000" b="0" i="0" u="none" strike="noStrike" cap="none" normalizeH="0" baseline="0" dirty="0">
                          <a:ln>
                            <a:noFill/>
                          </a:ln>
                          <a:solidFill>
                            <a:srgbClr val="000000"/>
                          </a:solidFill>
                          <a:effectLst/>
                          <a:latin typeface="Calibri" pitchFamily="34" charset="0"/>
                        </a:rPr>
                        <a:t> tin </a:t>
                      </a:r>
                      <a:r>
                        <a:rPr kumimoji="0" lang="en-US" sz="2000" b="0" i="0" u="none" strike="noStrike" cap="none" normalizeH="0" baseline="0" dirty="0" err="1">
                          <a:ln>
                            <a:noFill/>
                          </a:ln>
                          <a:solidFill>
                            <a:srgbClr val="000000"/>
                          </a:solidFill>
                          <a:effectLst/>
                          <a:latin typeface="Calibri" pitchFamily="34" charset="0"/>
                        </a:rPr>
                        <a:t>điểm</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danh</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của</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mình</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trên</a:t>
                      </a:r>
                      <a:r>
                        <a:rPr kumimoji="0" lang="en-US" sz="2000" b="0" i="0" u="none" strike="noStrike" cap="none" normalizeH="0" baseline="0" dirty="0">
                          <a:ln>
                            <a:noFill/>
                          </a:ln>
                          <a:solidFill>
                            <a:srgbClr val="000000"/>
                          </a:solidFill>
                          <a:effectLst/>
                          <a:latin typeface="Calibri" pitchFamily="34" charset="0"/>
                        </a:rPr>
                        <a:t> FAP </a:t>
                      </a:r>
                      <a:r>
                        <a:rPr kumimoji="0" lang="en-US" sz="2000" b="0" i="0" u="none" strike="noStrike" cap="none" normalizeH="0" baseline="0" dirty="0" err="1">
                          <a:ln>
                            <a:noFill/>
                          </a:ln>
                          <a:solidFill>
                            <a:srgbClr val="000000"/>
                          </a:solidFill>
                          <a:effectLst/>
                          <a:latin typeface="Calibri" pitchFamily="34" charset="0"/>
                        </a:rPr>
                        <a:t>và</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báo</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với</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giảng</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viên</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trong</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vòng</a:t>
                      </a:r>
                      <a:r>
                        <a:rPr kumimoji="0" lang="en-US" sz="2000" b="0" i="0" u="none" strike="noStrike" cap="none" normalizeH="0" baseline="0" dirty="0">
                          <a:ln>
                            <a:noFill/>
                          </a:ln>
                          <a:solidFill>
                            <a:srgbClr val="000000"/>
                          </a:solidFill>
                          <a:effectLst/>
                          <a:latin typeface="Calibri" pitchFamily="34" charset="0"/>
                        </a:rPr>
                        <a:t> 48h </a:t>
                      </a:r>
                      <a:r>
                        <a:rPr kumimoji="0" lang="en-US" sz="2000" b="0" i="0" u="none" strike="noStrike" cap="none" normalizeH="0" baseline="0" dirty="0" err="1">
                          <a:ln>
                            <a:noFill/>
                          </a:ln>
                          <a:solidFill>
                            <a:srgbClr val="000000"/>
                          </a:solidFill>
                          <a:effectLst/>
                          <a:latin typeface="Calibri" pitchFamily="34" charset="0"/>
                        </a:rPr>
                        <a:t>nếu</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có</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sai</a:t>
                      </a:r>
                      <a:r>
                        <a:rPr kumimoji="0" lang="en-US" sz="2000" b="0" i="0" u="none" strike="noStrike" cap="none" normalizeH="0" baseline="0" dirty="0">
                          <a:ln>
                            <a:noFill/>
                          </a:ln>
                          <a:solidFill>
                            <a:srgbClr val="000000"/>
                          </a:solidFill>
                          <a:effectLst/>
                          <a:latin typeface="Calibri" pitchFamily="34" charset="0"/>
                        </a:rPr>
                        <a:t> </a:t>
                      </a:r>
                      <a:r>
                        <a:rPr kumimoji="0" lang="en-US" sz="2000" b="0" i="0" u="none" strike="noStrike" cap="none" normalizeH="0" baseline="0" dirty="0" err="1">
                          <a:ln>
                            <a:noFill/>
                          </a:ln>
                          <a:solidFill>
                            <a:srgbClr val="000000"/>
                          </a:solidFill>
                          <a:effectLst/>
                          <a:latin typeface="Calibri" pitchFamily="34" charset="0"/>
                        </a:rPr>
                        <a:t>sót</a:t>
                      </a:r>
                      <a:r>
                        <a:rPr kumimoji="0" lang="en-US" sz="2000" b="0" i="0" u="none" strike="noStrike" cap="none" normalizeH="0" baseline="0" dirty="0">
                          <a:ln>
                            <a:noFill/>
                          </a:ln>
                          <a:solidFill>
                            <a:srgbClr val="000000"/>
                          </a:solidFill>
                          <a:effectLst/>
                          <a:latin typeface="Calibri" pitchFamily="34" charset="0"/>
                        </a:rPr>
                        <a:t>.</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r>
              <a:tr h="457378">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vi-VN" sz="2000" b="1" i="0" u="none" strike="noStrike" cap="none" normalizeH="0" baseline="0" dirty="0">
                          <a:ln>
                            <a:noFill/>
                          </a:ln>
                          <a:solidFill>
                            <a:srgbClr val="000000"/>
                          </a:solidFill>
                          <a:effectLst/>
                          <a:latin typeface="Calibri" pitchFamily="34" charset="0"/>
                        </a:rPr>
                        <a:t>Đề cương học phần</a:t>
                      </a: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Calibri" pitchFamily="34" charset="0"/>
                        </a:rPr>
                        <a:t>FLM (FLM.</a:t>
                      </a:r>
                      <a:r>
                        <a:rPr kumimoji="0" lang="en-US" sz="2000" b="0" i="0" u="none" strike="noStrike" cap="none" normalizeH="0" baseline="0" dirty="0">
                          <a:ln>
                            <a:noFill/>
                          </a:ln>
                          <a:solidFill>
                            <a:srgbClr val="000000"/>
                          </a:solidFill>
                          <a:effectLst/>
                          <a:latin typeface="Calibri" pitchFamily="34" charset="0"/>
                        </a:rPr>
                        <a:t>fpt.edu.vn)</a:t>
                      </a: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8EAFF"/>
                    </a:solidFill>
                  </a:tcPr>
                </a:tc>
              </a:tr>
              <a:tr h="533400">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rgbClr val="000000"/>
                          </a:solidFill>
                          <a:effectLst/>
                          <a:latin typeface="Calibri" pitchFamily="34" charset="0"/>
                        </a:rPr>
                        <a:t>Lịch</a:t>
                      </a:r>
                      <a:r>
                        <a:rPr kumimoji="0" lang="en-US" sz="2000" b="1" i="0" u="none" strike="noStrike" cap="none" normalizeH="0" baseline="0" dirty="0">
                          <a:ln>
                            <a:noFill/>
                          </a:ln>
                          <a:solidFill>
                            <a:srgbClr val="000000"/>
                          </a:solidFill>
                          <a:effectLst/>
                          <a:latin typeface="Calibri" pitchFamily="34" charset="0"/>
                        </a:rPr>
                        <a:t> </a:t>
                      </a:r>
                      <a:r>
                        <a:rPr kumimoji="0" lang="vi-VN" sz="2000" b="1" i="0" u="none" strike="noStrike" cap="none" normalizeH="0" baseline="0" dirty="0">
                          <a:ln>
                            <a:noFill/>
                          </a:ln>
                          <a:solidFill>
                            <a:srgbClr val="000000"/>
                          </a:solidFill>
                          <a:effectLst/>
                          <a:latin typeface="Calibri" pitchFamily="34" charset="0"/>
                        </a:rPr>
                        <a:t>thi</a:t>
                      </a:r>
                      <a:r>
                        <a:rPr kumimoji="0" lang="en-US" sz="2000" b="1" i="0" u="none" strike="noStrike" cap="none" normalizeH="0" baseline="0" dirty="0">
                          <a:ln>
                            <a:noFill/>
                          </a:ln>
                          <a:solidFill>
                            <a:srgbClr val="000000"/>
                          </a:solidFill>
                          <a:effectLst/>
                          <a:latin typeface="Calibri" pitchFamily="34" charset="0"/>
                        </a:rPr>
                        <a:t>, </a:t>
                      </a:r>
                      <a:r>
                        <a:rPr kumimoji="0" lang="en-US" sz="2000" b="1" i="0" u="none" strike="noStrike" cap="none" normalizeH="0" baseline="0" dirty="0" err="1">
                          <a:ln>
                            <a:noFill/>
                          </a:ln>
                          <a:solidFill>
                            <a:srgbClr val="000000"/>
                          </a:solidFill>
                          <a:effectLst/>
                          <a:latin typeface="Calibri" pitchFamily="34" charset="0"/>
                        </a:rPr>
                        <a:t>điểm</a:t>
                      </a:r>
                      <a:endParaRPr kumimoji="0" lang="vi-VN" sz="2000" b="1"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000000"/>
                          </a:solidFill>
                          <a:effectLst/>
                          <a:latin typeface="Calibri" pitchFamily="34" charset="0"/>
                        </a:rPr>
                        <a:t>FAP (FAP.fpt.edu.vn)</a:t>
                      </a:r>
                      <a:endParaRPr kumimoji="0" lang="vi-VN" sz="2000" b="0" i="0" u="none" strike="noStrike" cap="none" normalizeH="0" baseline="0" dirty="0">
                        <a:ln>
                          <a:noFill/>
                        </a:ln>
                        <a:solidFill>
                          <a:srgbClr val="000000"/>
                        </a:solidFill>
                        <a:effectLst/>
                        <a:latin typeface="Calibri" pitchFamily="34" charset="0"/>
                      </a:endParaRPr>
                    </a:p>
                  </a:txBody>
                  <a:tcPr marL="9525" marR="9525" marT="9524"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DD3FF"/>
                    </a:solidFill>
                  </a:tcPr>
                </a:tc>
              </a:tr>
            </a:tbl>
          </a:graphicData>
        </a:graphic>
      </p:graphicFrame>
    </p:spTree>
    <p:extLst>
      <p:ext uri="{BB962C8B-B14F-4D97-AF65-F5344CB8AC3E}">
        <p14:creationId xmlns:p14="http://schemas.microsoft.com/office/powerpoint/2010/main" val="1073078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228600"/>
            <a:ext cx="6172200" cy="838200"/>
          </a:xfrm>
        </p:spPr>
        <p:txBody>
          <a:bodyPr/>
          <a:lstStyle/>
          <a:p>
            <a:r>
              <a:rPr lang="en-US" sz="3200" smtClean="0">
                <a:latin typeface="Times New Roman" panose="02020603050405020304" pitchFamily="18" charset="0"/>
                <a:cs typeface="Times New Roman" panose="02020603050405020304" pitchFamily="18" charset="0"/>
              </a:rPr>
              <a:t>Tổ chức đào tạo</a:t>
            </a:r>
            <a:endParaRPr lang="en-US" sz="3200" dirty="0"/>
          </a:p>
        </p:txBody>
      </p:sp>
      <p:sp>
        <p:nvSpPr>
          <p:cNvPr id="4" name="Rectangle 3"/>
          <p:cNvSpPr/>
          <p:nvPr/>
        </p:nvSpPr>
        <p:spPr>
          <a:xfrm>
            <a:off x="685800" y="1752600"/>
            <a:ext cx="8001000" cy="5410712"/>
          </a:xfrm>
          <a:prstGeom prst="rect">
            <a:avLst/>
          </a:prstGeom>
        </p:spPr>
        <p:txBody>
          <a:bodyPr wrap="square">
            <a:spAutoFit/>
          </a:bodyPr>
          <a:lstStyle/>
          <a:p>
            <a:pPr marL="342900" lvl="0" indent="-342900" eaLnBrk="0" hangingPunct="0">
              <a:spcBef>
                <a:spcPct val="20000"/>
              </a:spcBef>
              <a:buFontTx/>
              <a:buChar char="•"/>
            </a:pPr>
            <a:r>
              <a:rPr lang="en-US" sz="2100" kern="0" dirty="0" err="1">
                <a:solidFill>
                  <a:srgbClr val="000000"/>
                </a:solidFill>
                <a:latin typeface="Times New Roman" pitchFamily="18" charset="0"/>
                <a:cs typeface="Times New Roman" pitchFamily="18" charset="0"/>
              </a:rPr>
              <a:t>Các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phần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được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ký</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hiệu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bằng</a:t>
            </a:r>
            <a:r>
              <a:rPr lang="en-US" sz="2100" kern="0" dirty="0">
                <a:solidFill>
                  <a:srgbClr val="000000"/>
                </a:solidFill>
                <a:latin typeface="Times New Roman" pitchFamily="18" charset="0"/>
                <a:cs typeface="Times New Roman" pitchFamily="18" charset="0"/>
              </a:rPr>
              <a:t> </a:t>
            </a:r>
            <a:r>
              <a:rPr lang="en-US" sz="2100" kern="0" err="1">
                <a:solidFill>
                  <a:srgbClr val="000000"/>
                </a:solidFill>
                <a:latin typeface="Times New Roman" pitchFamily="18" charset="0"/>
                <a:cs typeface="Times New Roman" pitchFamily="18" charset="0"/>
              </a:rPr>
              <a:t>các</a:t>
            </a:r>
            <a:r>
              <a:rPr lang="en-US" sz="2100" kern="0">
                <a:solidFill>
                  <a:srgbClr val="000000"/>
                </a:solidFill>
                <a:latin typeface="Times New Roman" pitchFamily="18" charset="0"/>
                <a:cs typeface="Times New Roman" pitchFamily="18" charset="0"/>
              </a:rPr>
              <a:t> </a:t>
            </a:r>
            <a:r>
              <a:rPr lang="en-US" sz="2100" kern="0" smtClean="0">
                <a:solidFill>
                  <a:srgbClr val="000000"/>
                </a:solidFill>
                <a:latin typeface="Times New Roman" pitchFamily="18" charset="0"/>
                <a:cs typeface="Times New Roman" pitchFamily="18" charset="0"/>
              </a:rPr>
              <a:t>mã: MKT101, MGT101…được </a:t>
            </a:r>
            <a:r>
              <a:rPr lang="en-US" sz="2100" kern="0" dirty="0" err="1">
                <a:solidFill>
                  <a:srgbClr val="000000"/>
                </a:solidFill>
                <a:latin typeface="Times New Roman" pitchFamily="18" charset="0"/>
                <a:cs typeface="Times New Roman" pitchFamily="18" charset="0"/>
              </a:rPr>
              <a:t>bố</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trí</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giảng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dạy</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trọn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vẹn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trong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kỳ</a:t>
            </a:r>
            <a:r>
              <a:rPr lang="en-US" sz="2100" kern="0" dirty="0">
                <a:solidFill>
                  <a:srgbClr val="000000"/>
                </a:solidFill>
                <a:latin typeface="Times New Roman" pitchFamily="18" charset="0"/>
                <a:cs typeface="Times New Roman" pitchFamily="18" charset="0"/>
              </a:rPr>
              <a:t>.</a:t>
            </a:r>
          </a:p>
          <a:p>
            <a:pPr marL="342900" lvl="0" indent="-342900" eaLnBrk="0" hangingPunct="0">
              <a:spcBef>
                <a:spcPct val="20000"/>
              </a:spcBef>
              <a:buFontTx/>
              <a:buChar char="•"/>
            </a:pPr>
            <a:r>
              <a:rPr lang="en-US" sz="2100" kern="0" dirty="0">
                <a:solidFill>
                  <a:srgbClr val="000000"/>
                </a:solidFill>
                <a:latin typeface="Times New Roman" pitchFamily="18" charset="0"/>
                <a:cs typeface="Times New Roman" pitchFamily="18" charset="0"/>
              </a:rPr>
              <a:t>1 </a:t>
            </a:r>
            <a:r>
              <a:rPr lang="en-US" sz="2100" kern="0" dirty="0" err="1">
                <a:solidFill>
                  <a:srgbClr val="000000"/>
                </a:solidFill>
                <a:latin typeface="Times New Roman" pitchFamily="18" charset="0"/>
                <a:cs typeface="Times New Roman" pitchFamily="18" charset="0"/>
              </a:rPr>
              <a:t>số</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phần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có</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điều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kiện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tiên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quyết</a:t>
            </a:r>
            <a:r>
              <a:rPr lang="en-US" sz="2100" kern="0" dirty="0">
                <a:solidFill>
                  <a:srgbClr val="000000"/>
                </a:solidFill>
                <a:latin typeface="Times New Roman" pitchFamily="18" charset="0"/>
                <a:cs typeface="Times New Roman" pitchFamily="18" charset="0"/>
              </a:rPr>
              <a:t>:</a:t>
            </a:r>
          </a:p>
          <a:p>
            <a:pPr marL="342900" lvl="0" indent="-342900" eaLnBrk="0" hangingPunct="0">
              <a:spcBef>
                <a:spcPct val="20000"/>
              </a:spcBef>
            </a:pP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Bắt</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buộc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phải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đạt</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điểm</a:t>
            </a:r>
            <a:r>
              <a:rPr lang="en-US" sz="2100" kern="0" dirty="0">
                <a:solidFill>
                  <a:srgbClr val="000000"/>
                </a:solidFill>
                <a:latin typeface="Times New Roman" pitchFamily="18" charset="0"/>
                <a:cs typeface="Times New Roman" pitchFamily="18" charset="0"/>
              </a:rPr>
              <a:t> total </a:t>
            </a:r>
            <a:r>
              <a:rPr lang="en-US" sz="2100" kern="0" dirty="0" err="1">
                <a:solidFill>
                  <a:srgbClr val="000000"/>
                </a:solidFill>
                <a:latin typeface="Times New Roman" pitchFamily="18" charset="0"/>
                <a:cs typeface="Times New Roman" pitchFamily="18" charset="0"/>
              </a:rPr>
              <a:t>môn</a:t>
            </a:r>
            <a:r>
              <a:rPr lang="en-US" sz="2100" kern="0" dirty="0">
                <a:solidFill>
                  <a:srgbClr val="000000"/>
                </a:solidFill>
                <a:latin typeface="Times New Roman" pitchFamily="18" charset="0"/>
                <a:cs typeface="Times New Roman" pitchFamily="18" charset="0"/>
              </a:rPr>
              <a:t> A1 </a:t>
            </a:r>
            <a:r>
              <a:rPr lang="en-US" sz="2100" kern="0" dirty="0" err="1">
                <a:solidFill>
                  <a:srgbClr val="000000"/>
                </a:solidFill>
                <a:latin typeface="Times New Roman" pitchFamily="18" charset="0"/>
                <a:cs typeface="Times New Roman" pitchFamily="18" charset="0"/>
              </a:rPr>
              <a:t>từ</a:t>
            </a:r>
            <a:r>
              <a:rPr lang="en-US" sz="2100" kern="0" dirty="0">
                <a:solidFill>
                  <a:srgbClr val="000000"/>
                </a:solidFill>
                <a:latin typeface="Times New Roman" pitchFamily="18" charset="0"/>
                <a:cs typeface="Times New Roman" pitchFamily="18" charset="0"/>
              </a:rPr>
              <a:t> 4 </a:t>
            </a:r>
            <a:r>
              <a:rPr lang="en-US" sz="2100" kern="0" dirty="0" err="1">
                <a:solidFill>
                  <a:srgbClr val="000000"/>
                </a:solidFill>
                <a:latin typeface="Times New Roman" pitchFamily="18" charset="0"/>
                <a:cs typeface="Times New Roman" pitchFamily="18" charset="0"/>
              </a:rPr>
              <a:t>trở</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lên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mới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được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A2 </a:t>
            </a:r>
            <a:r>
              <a:rPr lang="en-US" sz="2100" kern="0" dirty="0" err="1">
                <a:solidFill>
                  <a:srgbClr val="000000"/>
                </a:solidFill>
                <a:latin typeface="Times New Roman" pitchFamily="18" charset="0"/>
                <a:cs typeface="Times New Roman" pitchFamily="18" charset="0"/>
              </a:rPr>
              <a:t>hoặc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phải</a:t>
            </a:r>
            <a:r>
              <a:rPr lang="en-US" sz="2100" kern="0" dirty="0">
                <a:solidFill>
                  <a:srgbClr val="000000"/>
                </a:solidFill>
                <a:latin typeface="Times New Roman" pitchFamily="18" charset="0"/>
                <a:cs typeface="Times New Roman" pitchFamily="18" charset="0"/>
              </a:rPr>
              <a:t> pass </a:t>
            </a:r>
            <a:r>
              <a:rPr lang="en-US" sz="2100" kern="0" dirty="0" err="1">
                <a:solidFill>
                  <a:srgbClr val="000000"/>
                </a:solidFill>
                <a:latin typeface="Times New Roman" pitchFamily="18" charset="0"/>
                <a:cs typeface="Times New Roman" pitchFamily="18" charset="0"/>
              </a:rPr>
              <a:t>môn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điều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kiện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Ví</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dụ</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như</a:t>
            </a:r>
            <a:r>
              <a:rPr lang="en-US" sz="2100" kern="0" dirty="0">
                <a:solidFill>
                  <a:srgbClr val="000000"/>
                </a:solidFill>
                <a:latin typeface="Times New Roman" pitchFamily="18" charset="0"/>
                <a:cs typeface="Times New Roman" pitchFamily="18" charset="0"/>
              </a:rPr>
              <a:t> JPD126 pass </a:t>
            </a:r>
            <a:r>
              <a:rPr lang="en-US" sz="2100" kern="0" dirty="0" err="1">
                <a:solidFill>
                  <a:srgbClr val="000000"/>
                </a:solidFill>
                <a:latin typeface="Times New Roman" pitchFamily="18" charset="0"/>
                <a:cs typeface="Times New Roman" pitchFamily="18" charset="0"/>
              </a:rPr>
              <a:t>mới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được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JPD226)</a:t>
            </a:r>
          </a:p>
          <a:p>
            <a:pPr marL="342900" lvl="0" indent="-342900" eaLnBrk="0" hangingPunct="0">
              <a:spcBef>
                <a:spcPct val="20000"/>
              </a:spcBef>
              <a:buFontTx/>
              <a:buChar char="•"/>
            </a:pPr>
            <a:r>
              <a:rPr lang="en-US" sz="2100" kern="0" dirty="0" err="1">
                <a:solidFill>
                  <a:srgbClr val="000000"/>
                </a:solidFill>
                <a:latin typeface="Times New Roman" pitchFamily="18" charset="0"/>
                <a:cs typeface="Times New Roman" pitchFamily="18" charset="0"/>
              </a:rPr>
              <a:t>Sinh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viên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có</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thể</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đăng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ký</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thêm</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phần</a:t>
            </a:r>
            <a:r>
              <a:rPr lang="en-US" sz="2100" kern="0" dirty="0">
                <a:solidFill>
                  <a:srgbClr val="000000"/>
                </a:solidFill>
                <a:latin typeface="Times New Roman" pitchFamily="18" charset="0"/>
                <a:cs typeface="Times New Roman" pitchFamily="18" charset="0"/>
              </a:rPr>
              <a:t> so </a:t>
            </a:r>
            <a:r>
              <a:rPr lang="en-US" sz="2100" kern="0" dirty="0" err="1">
                <a:solidFill>
                  <a:srgbClr val="000000"/>
                </a:solidFill>
                <a:latin typeface="Times New Roman" pitchFamily="18" charset="0"/>
                <a:cs typeface="Times New Roman" pitchFamily="18" charset="0"/>
              </a:rPr>
              <a:t>với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chương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trình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quy</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định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nếu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đáp</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ứng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đủ</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điều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kiện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cần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thiết</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Nhưng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tối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đa</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không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quá</a:t>
            </a:r>
            <a:r>
              <a:rPr lang="en-US" sz="2100" kern="0" dirty="0">
                <a:solidFill>
                  <a:srgbClr val="000000"/>
                </a:solidFill>
                <a:latin typeface="Times New Roman" pitchFamily="18" charset="0"/>
                <a:cs typeface="Times New Roman" pitchFamily="18" charset="0"/>
              </a:rPr>
              <a:t> 7 </a:t>
            </a:r>
            <a:r>
              <a:rPr lang="en-US" sz="2100" kern="0" dirty="0" err="1">
                <a:solidFill>
                  <a:srgbClr val="000000"/>
                </a:solidFill>
                <a:latin typeface="Times New Roman" pitchFamily="18" charset="0"/>
                <a:cs typeface="Times New Roman" pitchFamily="18" charset="0"/>
              </a:rPr>
              <a:t>môn</a:t>
            </a:r>
            <a:r>
              <a:rPr lang="en-US" sz="2100" kern="0" dirty="0">
                <a:solidFill>
                  <a:srgbClr val="000000"/>
                </a:solidFill>
                <a:latin typeface="Times New Roman" pitchFamily="18" charset="0"/>
                <a:cs typeface="Times New Roman" pitchFamily="18" charset="0"/>
              </a:rPr>
              <a:t>/</a:t>
            </a:r>
            <a:r>
              <a:rPr lang="en-US" sz="2100" kern="0" dirty="0" err="1">
                <a:solidFill>
                  <a:srgbClr val="000000"/>
                </a:solidFill>
                <a:latin typeface="Times New Roman" pitchFamily="18" charset="0"/>
                <a:cs typeface="Times New Roman" pitchFamily="18" charset="0"/>
              </a:rPr>
              <a:t>kỳ</a:t>
            </a:r>
            <a:endParaRPr lang="en-US" sz="2100" kern="0" dirty="0">
              <a:solidFill>
                <a:srgbClr val="000000"/>
              </a:solidFill>
              <a:latin typeface="Times New Roman" pitchFamily="18" charset="0"/>
              <a:cs typeface="Times New Roman" pitchFamily="18" charset="0"/>
            </a:endParaRPr>
          </a:p>
          <a:p>
            <a:pPr marL="342900" lvl="0" indent="-342900" eaLnBrk="0" hangingPunct="0">
              <a:spcBef>
                <a:spcPct val="20000"/>
              </a:spcBef>
              <a:buFontTx/>
              <a:buChar char="•"/>
            </a:pP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phần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không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chỉ</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không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vào</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điểm</a:t>
            </a:r>
            <a:r>
              <a:rPr lang="en-US" sz="2100" kern="0" dirty="0">
                <a:solidFill>
                  <a:srgbClr val="000000"/>
                </a:solidFill>
                <a:latin typeface="Times New Roman" pitchFamily="18" charset="0"/>
                <a:cs typeface="Times New Roman" pitchFamily="18" charset="0"/>
              </a:rPr>
              <a:t> TB </a:t>
            </a:r>
            <a:r>
              <a:rPr lang="en-US" sz="2100" kern="0" dirty="0" err="1">
                <a:solidFill>
                  <a:srgbClr val="000000"/>
                </a:solidFill>
                <a:latin typeface="Times New Roman" pitchFamily="18" charset="0"/>
                <a:cs typeface="Times New Roman" pitchFamily="18" charset="0"/>
              </a:rPr>
              <a:t>tích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lũy</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Tiếng</a:t>
            </a:r>
            <a:r>
              <a:rPr lang="en-US" sz="2100" kern="0" dirty="0">
                <a:solidFill>
                  <a:srgbClr val="000000"/>
                </a:solidFill>
                <a:latin typeface="Times New Roman" pitchFamily="18" charset="0"/>
                <a:cs typeface="Times New Roman" pitchFamily="18" charset="0"/>
              </a:rPr>
              <a:t> Anh </a:t>
            </a:r>
            <a:r>
              <a:rPr lang="en-US" sz="2100" kern="0" dirty="0" err="1">
                <a:solidFill>
                  <a:srgbClr val="000000"/>
                </a:solidFill>
                <a:latin typeface="Times New Roman" pitchFamily="18" charset="0"/>
                <a:cs typeface="Times New Roman" pitchFamily="18" charset="0"/>
              </a:rPr>
              <a:t>dự</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bị</a:t>
            </a:r>
            <a:r>
              <a:rPr lang="en-US" sz="2100" kern="0">
                <a:solidFill>
                  <a:srgbClr val="000000"/>
                </a:solidFill>
                <a:latin typeface="Times New Roman" pitchFamily="18" charset="0"/>
                <a:cs typeface="Times New Roman" pitchFamily="18" charset="0"/>
              </a:rPr>
              <a:t>, </a:t>
            </a:r>
            <a:r>
              <a:rPr lang="en-US" sz="2100" kern="0" smtClean="0">
                <a:solidFill>
                  <a:srgbClr val="000000"/>
                </a:solidFill>
                <a:latin typeface="Times New Roman" pitchFamily="18" charset="0"/>
                <a:cs typeface="Times New Roman" pitchFamily="18" charset="0"/>
              </a:rPr>
              <a:t>GDQP</a:t>
            </a:r>
            <a:endParaRPr lang="en-US" sz="2100" kern="0" dirty="0">
              <a:solidFill>
                <a:srgbClr val="000000"/>
              </a:solidFill>
              <a:latin typeface="Times New Roman" pitchFamily="18" charset="0"/>
              <a:cs typeface="Times New Roman" pitchFamily="18" charset="0"/>
            </a:endParaRPr>
          </a:p>
          <a:p>
            <a:pPr marL="342900" lvl="0" indent="-342900" eaLnBrk="0" hangingPunct="0">
              <a:spcBef>
                <a:spcPct val="20000"/>
              </a:spcBef>
              <a:buFontTx/>
              <a:buChar char="•"/>
            </a:pP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phần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có</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chỉ</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không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tính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vào</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điểm</a:t>
            </a:r>
            <a:r>
              <a:rPr lang="en-US" sz="2100" kern="0" dirty="0">
                <a:solidFill>
                  <a:srgbClr val="000000"/>
                </a:solidFill>
                <a:latin typeface="Times New Roman" pitchFamily="18" charset="0"/>
                <a:cs typeface="Times New Roman" pitchFamily="18" charset="0"/>
              </a:rPr>
              <a:t> TB </a:t>
            </a:r>
            <a:r>
              <a:rPr lang="en-US" sz="2100" kern="0" dirty="0" err="1">
                <a:solidFill>
                  <a:srgbClr val="000000"/>
                </a:solidFill>
                <a:latin typeface="Times New Roman" pitchFamily="18" charset="0"/>
                <a:cs typeface="Times New Roman" pitchFamily="18" charset="0"/>
              </a:rPr>
              <a:t>tích</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lũy</a:t>
            </a:r>
            <a:r>
              <a:rPr lang="en-US" sz="2100" kern="0" dirty="0">
                <a:solidFill>
                  <a:srgbClr val="000000"/>
                </a:solidFill>
                <a:latin typeface="Times New Roman" pitchFamily="18" charset="0"/>
                <a:cs typeface="Times New Roman" pitchFamily="18" charset="0"/>
              </a:rPr>
              <a:t>: GDTC, OJP202</a:t>
            </a:r>
          </a:p>
          <a:p>
            <a:pPr marL="342900" indent="-342900" eaLnBrk="0" hangingPunct="0">
              <a:spcBef>
                <a:spcPct val="20000"/>
              </a:spcBef>
              <a:buFontTx/>
              <a:buChar char="•"/>
            </a:pPr>
            <a:r>
              <a:rPr lang="en-US" sz="2100" kern="0" dirty="0" err="1">
                <a:solidFill>
                  <a:srgbClr val="000000"/>
                </a:solidFill>
                <a:latin typeface="Times New Roman" pitchFamily="18" charset="0"/>
                <a:cs typeface="Times New Roman" pitchFamily="18" charset="0"/>
              </a:rPr>
              <a:t>Một</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số</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môn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học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có</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chữ</a:t>
            </a:r>
            <a:r>
              <a:rPr lang="en-US" sz="2100" kern="0" dirty="0">
                <a:solidFill>
                  <a:srgbClr val="000000"/>
                </a:solidFill>
                <a:latin typeface="Times New Roman" pitchFamily="18" charset="0"/>
                <a:cs typeface="Times New Roman" pitchFamily="18" charset="0"/>
              </a:rPr>
              <a:t> “c” </a:t>
            </a:r>
            <a:r>
              <a:rPr lang="en-US" sz="2100" kern="0" dirty="0" err="1">
                <a:solidFill>
                  <a:srgbClr val="000000"/>
                </a:solidFill>
                <a:latin typeface="Times New Roman" pitchFamily="18" charset="0"/>
                <a:cs typeface="Times New Roman" pitchFamily="18" charset="0"/>
              </a:rPr>
              <a:t>sau</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cùng</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sẽ</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được</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triển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khai</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trên</a:t>
            </a:r>
            <a:r>
              <a:rPr lang="en-US" sz="2100" kern="0" dirty="0">
                <a:solidFill>
                  <a:srgbClr val="000000"/>
                </a:solidFill>
                <a:latin typeface="Times New Roman" pitchFamily="18" charset="0"/>
                <a:cs typeface="Times New Roman" pitchFamily="18" charset="0"/>
              </a:rPr>
              <a:t> </a:t>
            </a:r>
            <a:r>
              <a:rPr lang="en-US" sz="2100" kern="0" dirty="0" err="1">
                <a:solidFill>
                  <a:srgbClr val="000000"/>
                </a:solidFill>
                <a:latin typeface="Times New Roman" pitchFamily="18" charset="0"/>
                <a:cs typeface="Times New Roman" pitchFamily="18" charset="0"/>
              </a:rPr>
              <a:t>Coursera</a:t>
            </a:r>
            <a:endParaRPr lang="en-US" sz="2100" kern="0" dirty="0">
              <a:solidFill>
                <a:srgbClr val="000000"/>
              </a:solidFill>
              <a:latin typeface="Times New Roman" pitchFamily="18" charset="0"/>
              <a:cs typeface="Times New Roman" pitchFamily="18" charset="0"/>
            </a:endParaRPr>
          </a:p>
          <a:p>
            <a:pPr marL="342900" lvl="0" indent="-342900" eaLnBrk="0" hangingPunct="0">
              <a:spcBef>
                <a:spcPct val="20000"/>
              </a:spcBef>
              <a:buFontTx/>
              <a:buChar char="•"/>
            </a:pPr>
            <a:endParaRPr lang="en-US" sz="2200" kern="0" dirty="0">
              <a:solidFill>
                <a:srgbClr val="000000"/>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noChangeArrowheads="1"/>
          </p:cNvSpPr>
          <p:nvPr>
            <p:ph type="title"/>
          </p:nvPr>
        </p:nvSpPr>
        <p:spPr/>
        <p:txBody>
          <a:bodyPr/>
          <a:lstStyle/>
          <a:p>
            <a:r>
              <a:rPr lang="en-US" altLang="en-US" smtClean="0"/>
              <a:t>Học online trên Coursera.org</a:t>
            </a:r>
          </a:p>
        </p:txBody>
      </p:sp>
      <p:sp>
        <p:nvSpPr>
          <p:cNvPr id="43011" name="Content Placeholder 3"/>
          <p:cNvSpPr>
            <a:spLocks noGrp="1" noChangeArrowheads="1"/>
          </p:cNvSpPr>
          <p:nvPr>
            <p:ph sz="half" idx="2"/>
          </p:nvPr>
        </p:nvSpPr>
        <p:spPr>
          <a:xfrm>
            <a:off x="531813" y="2362200"/>
            <a:ext cx="8154987" cy="2971800"/>
          </a:xfrm>
        </p:spPr>
        <p:txBody>
          <a:bodyPr/>
          <a:lstStyle/>
          <a:p>
            <a:r>
              <a:rPr lang="en-US" altLang="en-US" smtClean="0"/>
              <a:t>~20% số môn</a:t>
            </a:r>
          </a:p>
          <a:p>
            <a:r>
              <a:rPr lang="en-US" altLang="en-US" smtClean="0"/>
              <a:t>Được cấp tài khoản Coursera theo học kỳ (nếu có môn học)</a:t>
            </a:r>
          </a:p>
          <a:p>
            <a:r>
              <a:rPr lang="en-US" altLang="en-US" smtClean="0"/>
              <a:t>Hoàn thành nội dung học theo yêu cầu (ghi rõ trong syllabus)</a:t>
            </a:r>
          </a:p>
          <a:p>
            <a:r>
              <a:rPr lang="en-US" altLang="en-US" smtClean="0"/>
              <a:t>Thi thẩm định tại trường để công nhận kết quả</a:t>
            </a:r>
          </a:p>
          <a:p>
            <a:r>
              <a:rPr lang="en-US" altLang="en-US" smtClean="0">
                <a:solidFill>
                  <a:srgbClr val="FF0000"/>
                </a:solidFill>
              </a:rPr>
              <a:t>Được quyền học tất cả các khóa có trên Coursera</a:t>
            </a:r>
          </a:p>
        </p:txBody>
      </p:sp>
    </p:spTree>
    <p:extLst>
      <p:ext uri="{BB962C8B-B14F-4D97-AF65-F5344CB8AC3E}">
        <p14:creationId xmlns:p14="http://schemas.microsoft.com/office/powerpoint/2010/main" val="3207795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vi-VN" sz="3200" dirty="0">
                <a:latin typeface="Times New Roman" pitchFamily="18" charset="0"/>
                <a:cs typeface="Times New Roman" pitchFamily="18" charset="0"/>
              </a:rPr>
              <a:t>Kiểm tra và thi học phần</a:t>
            </a:r>
            <a:endParaRPr lang="en-US" sz="3200" dirty="0">
              <a:latin typeface="Times New Roman" pitchFamily="18" charset="0"/>
              <a:cs typeface="Times New Roman" pitchFamily="18" charset="0"/>
            </a:endParaRPr>
          </a:p>
        </p:txBody>
      </p:sp>
      <p:sp>
        <p:nvSpPr>
          <p:cNvPr id="13315" name="Content Placeholder 2"/>
          <p:cNvSpPr>
            <a:spLocks noGrp="1"/>
          </p:cNvSpPr>
          <p:nvPr>
            <p:ph idx="1"/>
          </p:nvPr>
        </p:nvSpPr>
        <p:spPr>
          <a:xfrm>
            <a:off x="152400" y="1447800"/>
            <a:ext cx="8991600" cy="5410200"/>
          </a:xfrm>
        </p:spPr>
        <p:txBody>
          <a:bodyPr/>
          <a:lstStyle/>
          <a:p>
            <a:r>
              <a:rPr lang="vi-VN" b="1" dirty="0">
                <a:latin typeface="Times New Roman" pitchFamily="18" charset="0"/>
                <a:cs typeface="Times New Roman" pitchFamily="18" charset="0"/>
              </a:rPr>
              <a:t>Đánh giá quá trình</a:t>
            </a:r>
            <a:r>
              <a:rPr lang="vi-VN" dirty="0">
                <a:latin typeface="Times New Roman" pitchFamily="18" charset="0"/>
                <a:cs typeface="Times New Roman" pitchFamily="18" charset="0"/>
              </a:rPr>
              <a:t>: quiz, test, practical exam, assigments, midterm...</a:t>
            </a:r>
          </a:p>
          <a:p>
            <a:r>
              <a:rPr lang="vi-VN" b="1" dirty="0">
                <a:latin typeface="Times New Roman" pitchFamily="18" charset="0"/>
                <a:cs typeface="Times New Roman" pitchFamily="18" charset="0"/>
              </a:rPr>
              <a:t>Thi cuối học phần</a:t>
            </a:r>
            <a:r>
              <a:rPr lang="vi-VN" dirty="0">
                <a:latin typeface="Times New Roman" pitchFamily="18" charset="0"/>
                <a:cs typeface="Times New Roman" pitchFamily="18" charset="0"/>
              </a:rPr>
              <a:t>: </a:t>
            </a:r>
          </a:p>
          <a:p>
            <a:pPr>
              <a:buFontTx/>
              <a:buNone/>
            </a:pP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Lần 1 (final exam)</a:t>
            </a:r>
          </a:p>
          <a:p>
            <a:pPr>
              <a:buFontTx/>
              <a:buNone/>
            </a:pPr>
            <a:r>
              <a:rPr lang="en-US" sz="2000" dirty="0">
                <a:latin typeface="Times New Roman" pitchFamily="18" charset="0"/>
                <a:cs typeface="Times New Roman" pitchFamily="18" charset="0"/>
              </a:rPr>
              <a:t>     </a:t>
            </a:r>
            <a:r>
              <a:rPr lang="vi-VN" sz="2000" dirty="0">
                <a:latin typeface="Times New Roman" pitchFamily="18" charset="0"/>
                <a:cs typeface="Times New Roman" pitchFamily="18" charset="0"/>
              </a:rPr>
              <a:t>Lần 2 (resit final exam): </a:t>
            </a:r>
            <a:r>
              <a:rPr lang="vi-VN" sz="1800" dirty="0">
                <a:latin typeface="Times New Roman" pitchFamily="18" charset="0"/>
                <a:cs typeface="Times New Roman" pitchFamily="18" charset="0"/>
              </a:rPr>
              <a:t>dành cho SV không đạt lần 1 hoặc cải thiện điểm</a:t>
            </a:r>
          </a:p>
          <a:p>
            <a:r>
              <a:rPr lang="en-US" sz="2400" b="1" dirty="0" err="1">
                <a:latin typeface="Times New Roman" pitchFamily="18" charset="0"/>
                <a:cs typeface="Times New Roman" pitchFamily="18" charset="0"/>
              </a:rPr>
              <a:t>Hình</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thức</a:t>
            </a:r>
            <a:r>
              <a:rPr lang="en-US" sz="2400" b="1" dirty="0">
                <a:latin typeface="Times New Roman" pitchFamily="18" charset="0"/>
                <a:cs typeface="Times New Roman" pitchFamily="18" charset="0"/>
              </a:rPr>
              <a:t> thi</a:t>
            </a:r>
            <a:r>
              <a:rPr lang="en-US" sz="2400" dirty="0">
                <a:latin typeface="Times New Roman" pitchFamily="18" charset="0"/>
                <a:cs typeface="Times New Roman" pitchFamily="18" charset="0"/>
              </a:rPr>
              <a:t>: Online (thi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máy</a:t>
            </a:r>
            <a:r>
              <a:rPr lang="en-US" sz="2400" dirty="0">
                <a:latin typeface="Times New Roman" pitchFamily="18" charset="0"/>
                <a:cs typeface="Times New Roman" pitchFamily="18" charset="0"/>
              </a:rPr>
              <a:t>), offline </a:t>
            </a:r>
            <a:r>
              <a:rPr lang="vi-VN" sz="2400" dirty="0">
                <a:latin typeface="Times New Roman" pitchFamily="18" charset="0"/>
                <a:cs typeface="Times New Roman" pitchFamily="18" charset="0"/>
              </a:rPr>
              <a:t>(</a:t>
            </a:r>
            <a:r>
              <a:rPr lang="en-US" sz="2400" dirty="0">
                <a:latin typeface="Times New Roman" pitchFamily="18" charset="0"/>
                <a:cs typeface="Times New Roman" pitchFamily="18" charset="0"/>
              </a:rPr>
              <a:t>thi </a:t>
            </a:r>
            <a:r>
              <a:rPr lang="en-US" sz="2400" dirty="0" err="1">
                <a:latin typeface="Times New Roman" pitchFamily="18" charset="0"/>
                <a:cs typeface="Times New Roman" pitchFamily="18" charset="0"/>
              </a:rPr>
              <a:t>trên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giấy</a:t>
            </a:r>
            <a:r>
              <a:rPr lang="vi-VN" sz="2400" dirty="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phỏng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vấn</a:t>
            </a:r>
            <a:r>
              <a:rPr lang="vi-VN" sz="2400" dirty="0">
                <a:latin typeface="Times New Roman" pitchFamily="18" charset="0"/>
                <a:cs typeface="Times New Roman" pitchFamily="18" charset="0"/>
              </a:rPr>
              <a:t> (thi nói)</a:t>
            </a:r>
            <a:endParaRPr lang="en-US" sz="2400" dirty="0">
              <a:latin typeface="Times New Roman" pitchFamily="18" charset="0"/>
              <a:cs typeface="Times New Roman" pitchFamily="18" charset="0"/>
            </a:endParaRPr>
          </a:p>
          <a:p>
            <a:r>
              <a:rPr lang="en-US" sz="2400" b="1" dirty="0" err="1">
                <a:latin typeface="Times New Roman" pitchFamily="18" charset="0"/>
                <a:cs typeface="Times New Roman" pitchFamily="18" charset="0"/>
              </a:rPr>
              <a:t>Dạng</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câu</a:t>
            </a:r>
            <a:r>
              <a:rPr lang="en-US" sz="2400" b="1" dirty="0">
                <a:latin typeface="Times New Roman" pitchFamily="18" charset="0"/>
                <a:cs typeface="Times New Roman" pitchFamily="18" charset="0"/>
              </a:rPr>
              <a:t> </a:t>
            </a:r>
            <a:r>
              <a:rPr lang="en-US" sz="2400" b="1" dirty="0" err="1">
                <a:latin typeface="Times New Roman" pitchFamily="18" charset="0"/>
                <a:cs typeface="Times New Roman" pitchFamily="18" charset="0"/>
              </a:rPr>
              <a:t>hỏi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trắc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nghiệm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tự</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luận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giải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toán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tình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huống</a:t>
            </a:r>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Giám</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chặt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chẽ</a:t>
            </a:r>
            <a:endParaRPr lang="en-US" sz="2400" dirty="0">
              <a:latin typeface="Times New Roman" pitchFamily="18" charset="0"/>
              <a:cs typeface="Times New Roman" pitchFamily="18" charset="0"/>
            </a:endParaRPr>
          </a:p>
          <a:p>
            <a:pPr>
              <a:buFontTx/>
              <a:buNone/>
            </a:pPr>
            <a:endParaRPr lang="en-US" dirty="0"/>
          </a:p>
        </p:txBody>
      </p:sp>
      <p:sp>
        <p:nvSpPr>
          <p:cNvPr id="4" name="Explosion 1 3"/>
          <p:cNvSpPr/>
          <p:nvPr/>
        </p:nvSpPr>
        <p:spPr bwMode="auto">
          <a:xfrm>
            <a:off x="5334000" y="4724400"/>
            <a:ext cx="3124200" cy="1981200"/>
          </a:xfrm>
          <a:prstGeom prst="irregularSeal1">
            <a:avLst/>
          </a:prstGeom>
          <a:solidFill>
            <a:schemeClr val="accent1"/>
          </a:solidFill>
          <a:ln w="9525" cap="flat" cmpd="sng" algn="ctr">
            <a:solidFill>
              <a:schemeClr val="tx1"/>
            </a:solidFill>
            <a:prstDash val="solid"/>
            <a:round/>
            <a:headEnd type="none" w="med" len="med"/>
            <a:tailEnd type="none" w="med" len="med"/>
          </a:ln>
          <a:effectLst>
            <a:outerShdw blurRad="50800" dist="50800" dir="5400000" algn="ctr" rotWithShape="0">
              <a:srgbClr val="FF9999"/>
            </a:outerShdw>
          </a:effectLst>
        </p:spPr>
        <p:txBody>
          <a:bodyPr/>
          <a:lstStyle/>
          <a:p>
            <a:pPr eaLnBrk="0" hangingPunct="0">
              <a:defRPr/>
            </a:pPr>
            <a:r>
              <a:rPr lang="en-US" sz="2400" dirty="0">
                <a:latin typeface="Times New Roman" pitchFamily="18" charset="0"/>
              </a:rPr>
              <a:t>No cheating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lưu</a:t>
            </a:r>
            <a:r>
              <a:rPr lang="en-US" dirty="0">
                <a:latin typeface="Times New Roman" pitchFamily="18" charset="0"/>
                <a:cs typeface="Times New Roman" pitchFamily="18" charset="0"/>
              </a:rPr>
              <a:t> ý </a:t>
            </a:r>
            <a:r>
              <a:rPr lang="en-US" dirty="0" err="1">
                <a:latin typeface="Times New Roman" pitchFamily="18" charset="0"/>
                <a:cs typeface="Times New Roman" pitchFamily="18" charset="0"/>
              </a:rPr>
              <a:t>đặc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biệt</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953000"/>
          </a:xfrm>
        </p:spPr>
        <p:txBody>
          <a:bodyPr/>
          <a:lstStyle/>
          <a:p>
            <a:r>
              <a:rPr lang="en-US" sz="2000" dirty="0" err="1">
                <a:latin typeface="Arial" panose="020B0604020202020204" pitchFamily="34" charset="0"/>
                <a:cs typeface="Arial" panose="020B0604020202020204" pitchFamily="34" charset="0"/>
              </a:rPr>
              <a:t>Sinh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không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quyền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là</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trượt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môn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nếu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nghỉ</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quá</a:t>
            </a:r>
            <a:r>
              <a:rPr lang="en-US" sz="2000" dirty="0">
                <a:latin typeface="Arial" panose="020B0604020202020204" pitchFamily="34" charset="0"/>
                <a:cs typeface="Arial" panose="020B0604020202020204" pitchFamily="34" charset="0"/>
              </a:rPr>
              <a:t> 20% </a:t>
            </a:r>
            <a:r>
              <a:rPr lang="en-US" sz="2000" dirty="0" err="1">
                <a:latin typeface="Arial" panose="020B0604020202020204" pitchFamily="34" charset="0"/>
                <a:cs typeface="Arial" panose="020B0604020202020204" pitchFamily="34" charset="0"/>
              </a:rPr>
              <a:t>thời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lượng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môn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học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vì</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bất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cứ</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do </a:t>
            </a:r>
            <a:r>
              <a:rPr lang="en-US" sz="2000" dirty="0" err="1">
                <a:latin typeface="Arial" panose="020B0604020202020204" pitchFamily="34" charset="0"/>
                <a:cs typeface="Arial" panose="020B0604020202020204" pitchFamily="34" charset="0"/>
              </a:rPr>
              <a:t>gì</a:t>
            </a:r>
            <a:r>
              <a:rPr lang="en-US" sz="2000" dirty="0">
                <a:latin typeface="Arial" panose="020B0604020202020204" pitchFamily="34" charset="0"/>
                <a:cs typeface="Arial" panose="020B0604020202020204" pitchFamily="34" charset="0"/>
              </a:rPr>
              <a:t> </a:t>
            </a:r>
          </a:p>
          <a:p>
            <a:r>
              <a:rPr lang="en-US" sz="2000" smtClean="0">
                <a:latin typeface="Arial" panose="020B0604020202020204" pitchFamily="34" charset="0"/>
                <a:cs typeface="Arial" panose="020B0604020202020204" pitchFamily="34" charset="0"/>
              </a:rPr>
              <a:t>Sinh viên chú ý điều </a:t>
            </a:r>
            <a:r>
              <a:rPr lang="en-US" sz="2000"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tiên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quyết</a:t>
            </a:r>
            <a:r>
              <a:rPr lang="en-US" sz="2000" dirty="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môn</a:t>
            </a:r>
            <a:r>
              <a:rPr lang="en-US" sz="200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học được cập nhật trên FAP:</a:t>
            </a:r>
          </a:p>
          <a:p>
            <a:pPr marL="0" indent="0">
              <a:buNone/>
            </a:pPr>
            <a:r>
              <a:rPr lang="en-US" sz="2000">
                <a:latin typeface="Arial" panose="020B0604020202020204" pitchFamily="34" charset="0"/>
                <a:cs typeface="Arial" panose="020B0604020202020204" pitchFamily="34" charset="0"/>
              </a:rPr>
              <a:t> - Đăng nhập FAP -&gt; </a:t>
            </a:r>
            <a:r>
              <a:rPr lang="en-US" sz="2000" b="1">
                <a:latin typeface="Arial" panose="020B0604020202020204" pitchFamily="34" charset="0"/>
                <a:cs typeface="Arial" panose="020B0604020202020204" pitchFamily="34" charset="0"/>
              </a:rPr>
              <a:t>Academic Transcipt</a:t>
            </a:r>
          </a:p>
          <a:p>
            <a:pPr marL="0" indent="0">
              <a:buNone/>
            </a:pPr>
            <a:r>
              <a:rPr lang="en-US" sz="200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Môn điều kiện </a:t>
            </a:r>
            <a:r>
              <a:rPr lang="en-US" sz="2000" smtClean="0">
                <a:latin typeface="Arial" panose="020B0604020202020204" pitchFamily="34" charset="0"/>
                <a:cs typeface="Arial" panose="020B0604020202020204" pitchFamily="34" charset="0"/>
              </a:rPr>
              <a:t>được </a:t>
            </a:r>
            <a:r>
              <a:rPr lang="en-US" sz="2000">
                <a:latin typeface="Arial" panose="020B0604020202020204" pitchFamily="34" charset="0"/>
                <a:cs typeface="Arial" panose="020B0604020202020204" pitchFamily="34" charset="0"/>
              </a:rPr>
              <a:t>update ở</a:t>
            </a:r>
            <a:r>
              <a:rPr lang="en-US" sz="2000" smtClean="0">
                <a:latin typeface="Arial" panose="020B0604020202020204" pitchFamily="34" charset="0"/>
                <a:cs typeface="Arial" panose="020B0604020202020204" pitchFamily="34" charset="0"/>
              </a:rPr>
              <a:t> </a:t>
            </a:r>
            <a:r>
              <a:rPr lang="en-US" sz="2000">
                <a:latin typeface="Arial" panose="020B0604020202020204" pitchFamily="34" charset="0"/>
                <a:cs typeface="Arial" panose="020B0604020202020204" pitchFamily="34" charset="0"/>
              </a:rPr>
              <a:t>cột : </a:t>
            </a:r>
            <a:r>
              <a:rPr lang="en-US" sz="2000" b="1">
                <a:latin typeface="Arial" panose="020B0604020202020204" pitchFamily="34" charset="0"/>
                <a:cs typeface="Arial" panose="020B0604020202020204" pitchFamily="34" charset="0"/>
              </a:rPr>
              <a:t>PREREQUISITE </a:t>
            </a:r>
            <a:endParaRPr lang="en-US" sz="2000" dirty="0">
              <a:latin typeface="Arial" panose="020B0604020202020204" pitchFamily="34" charset="0"/>
              <a:cs typeface="Arial" panose="020B0604020202020204" pitchFamily="34" charset="0"/>
            </a:endParaRPr>
          </a:p>
          <a:p>
            <a:r>
              <a:rPr lang="en-US" sz="2000" smtClean="0">
                <a:latin typeface="Arial" panose="020B0604020202020204" pitchFamily="34" charset="0"/>
                <a:cs typeface="Arial" panose="020B0604020202020204" pitchFamily="34" charset="0"/>
              </a:rPr>
              <a:t>Điều </a:t>
            </a:r>
            <a:r>
              <a:rPr lang="en-US" sz="2000" dirty="0" err="1">
                <a:latin typeface="Arial" panose="020B0604020202020204" pitchFamily="34" charset="0"/>
                <a:cs typeface="Arial" panose="020B0604020202020204" pitchFamily="34" charset="0"/>
              </a:rPr>
              <a:t>kiện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thực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tập</a:t>
            </a:r>
            <a:r>
              <a:rPr lang="en-US" sz="200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Pass </a:t>
            </a:r>
            <a:r>
              <a:rPr lang="en-US" sz="2000" dirty="0" err="1">
                <a:latin typeface="Arial" panose="020B0604020202020204" pitchFamily="34" charset="0"/>
                <a:cs typeface="Arial" panose="020B0604020202020204" pitchFamily="34" charset="0"/>
              </a:rPr>
              <a:t>tối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thiểu</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90% </a:t>
            </a:r>
            <a:r>
              <a:rPr lang="en-US" sz="2000" dirty="0" err="1">
                <a:latin typeface="Arial" panose="020B0604020202020204" pitchFamily="34" charset="0"/>
                <a:cs typeface="Arial" panose="020B0604020202020204" pitchFamily="34" charset="0"/>
              </a:rPr>
              <a:t>số</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chỉ</a:t>
            </a:r>
            <a:endParaRPr lang="en-US" sz="2000" dirty="0">
              <a:latin typeface="Arial" panose="020B0604020202020204" pitchFamily="34" charset="0"/>
              <a:cs typeface="Arial" panose="020B0604020202020204" pitchFamily="34" charset="0"/>
            </a:endParaRPr>
          </a:p>
          <a:p>
            <a:r>
              <a:rPr lang="en-US" sz="2000" smtClean="0">
                <a:latin typeface="Arial" panose="020B0604020202020204" pitchFamily="34" charset="0"/>
                <a:cs typeface="Arial" panose="020B0604020202020204" pitchFamily="34" charset="0"/>
              </a:rPr>
              <a:t>Khung </a:t>
            </a:r>
            <a:r>
              <a:rPr lang="en-US" sz="2000" dirty="0" err="1">
                <a:latin typeface="Arial" panose="020B0604020202020204" pitchFamily="34" charset="0"/>
                <a:cs typeface="Arial" panose="020B0604020202020204" pitchFamily="34" charset="0"/>
              </a:rPr>
              <a:t>chương</a:t>
            </a:r>
            <a:r>
              <a:rPr lang="en-US" sz="2000" dirty="0">
                <a:latin typeface="Arial" panose="020B0604020202020204" pitchFamily="34" charset="0"/>
                <a:cs typeface="Arial" panose="020B0604020202020204" pitchFamily="34" charset="0"/>
              </a:rPr>
              <a:t> </a:t>
            </a:r>
            <a:r>
              <a:rPr lang="en-US" sz="2000" err="1">
                <a:latin typeface="Arial" panose="020B0604020202020204" pitchFamily="34" charset="0"/>
                <a:cs typeface="Arial" panose="020B0604020202020204" pitchFamily="34" charset="0"/>
              </a:rPr>
              <a:t>trình</a:t>
            </a:r>
            <a:r>
              <a:rPr lang="en-US" sz="2000">
                <a:latin typeface="Arial" panose="020B0604020202020204" pitchFamily="34" charset="0"/>
                <a:cs typeface="Arial" panose="020B0604020202020204" pitchFamily="34" charset="0"/>
              </a:rPr>
              <a:t> </a:t>
            </a:r>
            <a:r>
              <a:rPr lang="en-US" sz="2000" smtClean="0">
                <a:latin typeface="Arial" panose="020B0604020202020204" pitchFamily="34" charset="0"/>
                <a:cs typeface="Arial" panose="020B0604020202020204" pitchFamily="34" charset="0"/>
              </a:rPr>
              <a:t>có thể được điều chỉnh và cập nhật trực tiếp lên FAP.</a:t>
            </a:r>
            <a:endParaRPr lang="en-US" sz="2000" dirty="0">
              <a:latin typeface="Arial" panose="020B0604020202020204" pitchFamily="34" charset="0"/>
              <a:cs typeface="Arial" panose="020B0604020202020204" pitchFamily="34" charset="0"/>
            </a:endParaRPr>
          </a:p>
          <a:p>
            <a:r>
              <a:rPr lang="en-US" sz="2000" smtClean="0">
                <a:latin typeface="Arial" panose="020B0604020202020204" pitchFamily="34" charset="0"/>
                <a:cs typeface="Arial" panose="020B0604020202020204" pitchFamily="34" charset="0"/>
              </a:rPr>
              <a:t>Giảm </a:t>
            </a:r>
            <a:r>
              <a:rPr lang="en-US" sz="2000">
                <a:latin typeface="Arial" panose="020B0604020202020204" pitchFamily="34" charset="0"/>
                <a:cs typeface="Arial" panose="020B0604020202020204" pitchFamily="34" charset="0"/>
              </a:rPr>
              <a:t>hạng tốt nghiệp đối với SV loại giỏi và xuất sắc nếu học lại quá 5% số tín chỉ của khung ch</a:t>
            </a:r>
            <a:r>
              <a:rPr lang="vi-VN" sz="2000">
                <a:latin typeface="Arial" panose="020B0604020202020204" pitchFamily="34" charset="0"/>
                <a:cs typeface="Arial" panose="020B0604020202020204" pitchFamily="34" charset="0"/>
              </a:rPr>
              <a:t>ư</a:t>
            </a:r>
            <a:r>
              <a:rPr lang="en-US" sz="2000">
                <a:latin typeface="Arial" panose="020B0604020202020204" pitchFamily="34" charset="0"/>
                <a:cs typeface="Arial" panose="020B0604020202020204" pitchFamily="34" charset="0"/>
              </a:rPr>
              <a:t>ơng trình (không tính tiếng Anh chuẩn </a:t>
            </a:r>
            <a:r>
              <a:rPr lang="en-US" sz="2000" smtClean="0">
                <a:latin typeface="Arial" panose="020B0604020202020204" pitchFamily="34" charset="0"/>
                <a:cs typeface="Arial" panose="020B0604020202020204" pitchFamily="34" charset="0"/>
              </a:rPr>
              <a:t>bị)</a:t>
            </a:r>
          </a:p>
          <a:p>
            <a:r>
              <a:rPr lang="en-US" altLang="en-US" sz="2000" smtClean="0">
                <a:latin typeface="Arial" panose="020B0604020202020204" pitchFamily="34" charset="0"/>
                <a:cs typeface="Arial" panose="020B0604020202020204" pitchFamily="34" charset="0"/>
              </a:rPr>
              <a:t>Nếu </a:t>
            </a:r>
            <a:r>
              <a:rPr lang="en-US" altLang="en-US" sz="2000">
                <a:latin typeface="Arial" panose="020B0604020202020204" pitchFamily="34" charset="0"/>
                <a:cs typeface="Arial" panose="020B0604020202020204" pitchFamily="34" charset="0"/>
              </a:rPr>
              <a:t>đăng ký học lại sớm (ngay trong kỳ hoặc kỳ kế tiếp) chỉ phải đóng 50% phí môn</a:t>
            </a:r>
          </a:p>
          <a:p>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87165100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81200" y="152400"/>
            <a:ext cx="7162800" cy="914400"/>
          </a:xfrm>
        </p:spPr>
        <p:txBody>
          <a:bodyPr/>
          <a:lstStyle/>
          <a:p>
            <a:pPr eaLnBrk="1" hangingPunct="1">
              <a:lnSpc>
                <a:spcPct val="115000"/>
              </a:lnSpc>
              <a:spcBef>
                <a:spcPts val="0"/>
              </a:spcBef>
              <a:spcAft>
                <a:spcPts val="0"/>
              </a:spcAft>
            </a:pPr>
            <a:r>
              <a:rPr lang="en-US" sz="2800" kern="1200" dirty="0">
                <a:solidFill>
                  <a:schemeClr val="tx1"/>
                </a:solidFill>
                <a:latin typeface="Times New Roman" panose="02020603050405020304" pitchFamily="18" charset="0"/>
                <a:ea typeface="+mn-ea"/>
                <a:cs typeface="Times New Roman" panose="02020603050405020304" pitchFamily="18" charset="0"/>
              </a:rPr>
              <a:t>18 </a:t>
            </a:r>
            <a:r>
              <a:rPr lang="en-US" sz="2800" kern="1200" dirty="0" err="1">
                <a:solidFill>
                  <a:schemeClr val="tx1"/>
                </a:solidFill>
                <a:latin typeface="Times New Roman" panose="02020603050405020304" pitchFamily="18" charset="0"/>
                <a:ea typeface="+mn-ea"/>
                <a:cs typeface="Times New Roman" panose="02020603050405020304" pitchFamily="18" charset="0"/>
              </a:rPr>
              <a:t>thủ</a:t>
            </a:r>
            <a:r>
              <a:rPr lang="en-US" sz="2800" kern="1200" dirty="0">
                <a:solidFill>
                  <a:schemeClr val="tx1"/>
                </a:solidFill>
                <a:latin typeface="Times New Roman" panose="02020603050405020304" pitchFamily="18" charset="0"/>
                <a:ea typeface="+mn-ea"/>
                <a:cs typeface="Times New Roman" panose="02020603050405020304" pitchFamily="18" charset="0"/>
              </a:rPr>
              <a:t> </a:t>
            </a:r>
            <a:r>
              <a:rPr lang="en-US" sz="2800" kern="1200" dirty="0" err="1">
                <a:solidFill>
                  <a:schemeClr val="tx1"/>
                </a:solidFill>
                <a:latin typeface="Times New Roman" panose="02020603050405020304" pitchFamily="18" charset="0"/>
                <a:ea typeface="+mn-ea"/>
                <a:cs typeface="Times New Roman" panose="02020603050405020304" pitchFamily="18" charset="0"/>
              </a:rPr>
              <a:t>tục</a:t>
            </a:r>
            <a:r>
              <a:rPr lang="en-US" sz="2800" kern="1200" dirty="0">
                <a:solidFill>
                  <a:schemeClr val="tx1"/>
                </a:solidFill>
                <a:latin typeface="Times New Roman" panose="02020603050405020304" pitchFamily="18" charset="0"/>
                <a:ea typeface="+mn-ea"/>
                <a:cs typeface="Times New Roman" panose="02020603050405020304" pitchFamily="18" charset="0"/>
              </a:rPr>
              <a:t> </a:t>
            </a:r>
            <a:r>
              <a:rPr lang="en-US" sz="2800" kern="1200" dirty="0" err="1">
                <a:solidFill>
                  <a:schemeClr val="tx1"/>
                </a:solidFill>
                <a:latin typeface="Times New Roman" panose="02020603050405020304" pitchFamily="18" charset="0"/>
                <a:ea typeface="+mn-ea"/>
                <a:cs typeface="Times New Roman" panose="02020603050405020304" pitchFamily="18" charset="0"/>
              </a:rPr>
              <a:t>hành</a:t>
            </a:r>
            <a:r>
              <a:rPr lang="en-US" sz="2800" kern="1200" dirty="0">
                <a:solidFill>
                  <a:schemeClr val="tx1"/>
                </a:solidFill>
                <a:latin typeface="Times New Roman" panose="02020603050405020304" pitchFamily="18" charset="0"/>
                <a:ea typeface="+mn-ea"/>
                <a:cs typeface="Times New Roman" panose="02020603050405020304" pitchFamily="18" charset="0"/>
              </a:rPr>
              <a:t> </a:t>
            </a:r>
            <a:r>
              <a:rPr lang="en-US" sz="2800" kern="1200" dirty="0" err="1">
                <a:solidFill>
                  <a:schemeClr val="tx1"/>
                </a:solidFill>
                <a:latin typeface="Times New Roman" panose="02020603050405020304" pitchFamily="18" charset="0"/>
                <a:ea typeface="+mn-ea"/>
                <a:cs typeface="Times New Roman" panose="02020603050405020304" pitchFamily="18" charset="0"/>
              </a:rPr>
              <a:t>chính</a:t>
            </a:r>
            <a:r>
              <a:rPr lang="en-US" sz="2800" kern="1200" dirty="0">
                <a:solidFill>
                  <a:schemeClr val="tx1"/>
                </a:solidFill>
                <a:latin typeface="Times New Roman" panose="02020603050405020304" pitchFamily="18" charset="0"/>
                <a:ea typeface="+mn-ea"/>
                <a:cs typeface="Times New Roman" panose="02020603050405020304" pitchFamily="18" charset="0"/>
              </a:rPr>
              <a:t> </a:t>
            </a:r>
            <a:r>
              <a:rPr lang="en-US" sz="2800" kern="1200" dirty="0" err="1">
                <a:solidFill>
                  <a:schemeClr val="tx1"/>
                </a:solidFill>
                <a:latin typeface="Times New Roman" panose="02020603050405020304" pitchFamily="18" charset="0"/>
                <a:ea typeface="+mn-ea"/>
                <a:cs typeface="Times New Roman" panose="02020603050405020304" pitchFamily="18" charset="0"/>
              </a:rPr>
              <a:t>nên</a:t>
            </a:r>
            <a:r>
              <a:rPr lang="en-US" sz="2800" kern="1200" dirty="0">
                <a:solidFill>
                  <a:schemeClr val="tx1"/>
                </a:solidFill>
                <a:latin typeface="Times New Roman" panose="02020603050405020304" pitchFamily="18" charset="0"/>
                <a:ea typeface="+mn-ea"/>
                <a:cs typeface="Times New Roman" panose="02020603050405020304" pitchFamily="18" charset="0"/>
              </a:rPr>
              <a:t> </a:t>
            </a:r>
            <a:r>
              <a:rPr lang="en-US" sz="2800" kern="1200" dirty="0" err="1">
                <a:solidFill>
                  <a:schemeClr val="tx1"/>
                </a:solidFill>
                <a:latin typeface="Times New Roman" panose="02020603050405020304" pitchFamily="18" charset="0"/>
                <a:ea typeface="+mn-ea"/>
                <a:cs typeface="Times New Roman" panose="02020603050405020304" pitchFamily="18" charset="0"/>
              </a:rPr>
              <a:t>biết</a:t>
            </a:r>
            <a:endParaRPr lang="en-US" sz="2800" kern="1200" dirty="0">
              <a:solidFill>
                <a:schemeClr val="tx1"/>
              </a:solidFill>
              <a:latin typeface="Times New Roman" panose="02020603050405020304" pitchFamily="18" charset="0"/>
              <a:ea typeface="+mn-ea"/>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76028313"/>
              </p:ext>
            </p:extLst>
          </p:nvPr>
        </p:nvGraphicFramePr>
        <p:xfrm>
          <a:off x="304800" y="1142999"/>
          <a:ext cx="8746851" cy="6474101"/>
        </p:xfrm>
        <a:graphic>
          <a:graphicData uri="http://schemas.openxmlformats.org/drawingml/2006/table">
            <a:tbl>
              <a:tblPr firstRow="1" firstCol="1" bandRow="1">
                <a:tableStyleId>{5C22544A-7EE6-4342-B048-85BDC9FD1C3A}</a:tableStyleId>
              </a:tblPr>
              <a:tblGrid>
                <a:gridCol w="917539">
                  <a:extLst>
                    <a:ext uri="{9D8B030D-6E8A-4147-A177-3AD203B41FA5}">
                      <a16:colId xmlns="" xmlns:a16="http://schemas.microsoft.com/office/drawing/2014/main" val="20000"/>
                    </a:ext>
                  </a:extLst>
                </a:gridCol>
                <a:gridCol w="2333833">
                  <a:extLst>
                    <a:ext uri="{9D8B030D-6E8A-4147-A177-3AD203B41FA5}">
                      <a16:colId xmlns="" xmlns:a16="http://schemas.microsoft.com/office/drawing/2014/main" val="20001"/>
                    </a:ext>
                  </a:extLst>
                </a:gridCol>
                <a:gridCol w="1676227">
                  <a:extLst>
                    <a:ext uri="{9D8B030D-6E8A-4147-A177-3AD203B41FA5}">
                      <a16:colId xmlns="" xmlns:a16="http://schemas.microsoft.com/office/drawing/2014/main" val="20002"/>
                    </a:ext>
                  </a:extLst>
                </a:gridCol>
                <a:gridCol w="1597209">
                  <a:extLst>
                    <a:ext uri="{9D8B030D-6E8A-4147-A177-3AD203B41FA5}">
                      <a16:colId xmlns="" xmlns:a16="http://schemas.microsoft.com/office/drawing/2014/main" val="20003"/>
                    </a:ext>
                  </a:extLst>
                </a:gridCol>
                <a:gridCol w="2222043">
                  <a:extLst>
                    <a:ext uri="{9D8B030D-6E8A-4147-A177-3AD203B41FA5}">
                      <a16:colId xmlns="" xmlns:a16="http://schemas.microsoft.com/office/drawing/2014/main" val="20004"/>
                    </a:ext>
                  </a:extLst>
                </a:gridCol>
              </a:tblGrid>
              <a:tr h="322342">
                <a:tc>
                  <a:txBody>
                    <a:bodyPr/>
                    <a:lstStyle/>
                    <a:p>
                      <a:pPr marL="0" marR="0" algn="ctr">
                        <a:lnSpc>
                          <a:spcPct val="115000"/>
                        </a:lnSpc>
                        <a:spcBef>
                          <a:spcPts val="0"/>
                        </a:spcBef>
                        <a:spcAft>
                          <a:spcPts val="0"/>
                        </a:spcAft>
                      </a:pP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TT</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Tên</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thủ</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tục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Thời</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hạn</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Hình</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thức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Lưu</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ý</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 xmlns:a16="http://schemas.microsoft.com/office/drawing/2014/main" val="10000"/>
                  </a:ext>
                </a:extLst>
              </a:tr>
              <a:tr h="821973">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1</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smtClean="0">
                          <a:solidFill>
                            <a:schemeClr val="tx1"/>
                          </a:solidFill>
                          <a:effectLst/>
                          <a:latin typeface="Times New Roman" panose="02020603050405020304" pitchFamily="18" charset="0"/>
                          <a:cs typeface="Times New Roman" panose="02020603050405020304" pitchFamily="18" charset="0"/>
                        </a:rPr>
                        <a:t>Tạm</a:t>
                      </a:r>
                      <a:r>
                        <a:rPr lang="en-US" sz="1700" baseline="0" smtClean="0">
                          <a:solidFill>
                            <a:schemeClr val="tx1"/>
                          </a:solidFill>
                          <a:effectLst/>
                          <a:latin typeface="Times New Roman" panose="02020603050405020304" pitchFamily="18" charset="0"/>
                          <a:cs typeface="Times New Roman" panose="02020603050405020304" pitchFamily="18" charset="0"/>
                        </a:rPr>
                        <a:t> nghỉ</a:t>
                      </a:r>
                      <a:r>
                        <a:rPr lang="en-US" sz="1700" smtClean="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kỳ</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Muộn nhất 1 tuần trước khi học kỳ bắt đầu</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Online</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rowSpan="2">
                  <a:txBody>
                    <a:bodyPr/>
                    <a:lstStyle/>
                    <a:p>
                      <a:pPr marL="0" marR="0" algn="ctr">
                        <a:lnSpc>
                          <a:spcPct val="115000"/>
                        </a:lnSpc>
                        <a:spcBef>
                          <a:spcPts val="0"/>
                        </a:spcBef>
                        <a:spcAft>
                          <a:spcPts val="0"/>
                        </a:spcAft>
                      </a:pPr>
                      <a:r>
                        <a:rPr lang="en-US" sz="1700" baseline="0" smtClean="0">
                          <a:solidFill>
                            <a:schemeClr val="tx1"/>
                          </a:solidFill>
                          <a:effectLst/>
                          <a:latin typeface="Times New Roman" panose="02020603050405020304" pitchFamily="18" charset="0"/>
                          <a:ea typeface="Calibri"/>
                          <a:cs typeface="Times New Roman" panose="02020603050405020304" pitchFamily="18" charset="0"/>
                        </a:rPr>
                        <a:t>Sau khi bảo lưu quay trở lại có nguy cơ không có lớp học, sinh viên chỉ nên tạm nghỉ khi thật cần thiết và tự chịu trách nhiệm về nguy cơ có thể xảy ra</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 </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 xmlns:a16="http://schemas.microsoft.com/office/drawing/2014/main" val="10001"/>
                  </a:ext>
                </a:extLst>
              </a:tr>
              <a:tr h="965455">
                <a:tc>
                  <a:txBody>
                    <a:bodyPr/>
                    <a:lstStyle/>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2</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Bảo</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lưu</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baseline="0" dirty="0">
                          <a:solidFill>
                            <a:schemeClr val="tx1"/>
                          </a:solidFill>
                          <a:effectLst/>
                          <a:latin typeface="Times New Roman" panose="02020603050405020304" pitchFamily="18" charset="0"/>
                          <a:cs typeface="Times New Roman" panose="02020603050405020304" pitchFamily="18" charset="0"/>
                        </a:rPr>
                        <a:t> </a:t>
                      </a:r>
                      <a:r>
                        <a:rPr lang="en-US" sz="1700" baseline="0" dirty="0" err="1">
                          <a:solidFill>
                            <a:schemeClr val="tx1"/>
                          </a:solidFill>
                          <a:effectLst/>
                          <a:latin typeface="Times New Roman" panose="02020603050405020304" pitchFamily="18" charset="0"/>
                          <a:cs typeface="Times New Roman" panose="02020603050405020304" pitchFamily="18" charset="0"/>
                        </a:rPr>
                        <a:t>kỳ</a:t>
                      </a:r>
                      <a:r>
                        <a:rPr lang="en-US" sz="1700" baseline="0" dirty="0">
                          <a:solidFill>
                            <a:schemeClr val="tx1"/>
                          </a:solidFill>
                          <a:effectLst/>
                          <a:latin typeface="Times New Roman" panose="02020603050405020304" pitchFamily="18" charset="0"/>
                          <a:cs typeface="Times New Roman" panose="02020603050405020304" pitchFamily="18" charset="0"/>
                        </a:rPr>
                        <a:t> </a:t>
                      </a:r>
                      <a:r>
                        <a:rPr lang="en-US" sz="1700" baseline="0" dirty="0" err="1">
                          <a:solidFill>
                            <a:schemeClr val="tx1"/>
                          </a:solidFill>
                          <a:effectLst/>
                          <a:latin typeface="Times New Roman" panose="02020603050405020304" pitchFamily="18" charset="0"/>
                          <a:cs typeface="Times New Roman" panose="02020603050405020304" pitchFamily="18" charset="0"/>
                        </a:rPr>
                        <a:t>để</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baseline="0" dirty="0">
                          <a:solidFill>
                            <a:schemeClr val="tx1"/>
                          </a:solidFill>
                          <a:effectLst/>
                          <a:latin typeface="Times New Roman" panose="02020603050405020304" pitchFamily="18" charset="0"/>
                          <a:cs typeface="Times New Roman" panose="02020603050405020304" pitchFamily="18" charset="0"/>
                        </a:rPr>
                        <a:t> </a:t>
                      </a:r>
                      <a:r>
                        <a:rPr lang="en-US" sz="1700" baseline="0" dirty="0" err="1">
                          <a:solidFill>
                            <a:schemeClr val="tx1"/>
                          </a:solidFill>
                          <a:effectLst/>
                          <a:latin typeface="Times New Roman" panose="02020603050405020304" pitchFamily="18" charset="0"/>
                          <a:cs typeface="Times New Roman" panose="02020603050405020304" pitchFamily="18" charset="0"/>
                        </a:rPr>
                        <a:t>lại</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Muộn nhất 1 tuần trước khi học kỳ bắt đầu</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Online</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vMerge="1">
                  <a:txBody>
                    <a:bodyPr/>
                    <a:lstStyle/>
                    <a:p>
                      <a:pPr marL="0" marR="0" algn="ctr">
                        <a:lnSpc>
                          <a:spcPct val="115000"/>
                        </a:lnSpc>
                        <a:spcBef>
                          <a:spcPts val="0"/>
                        </a:spcBef>
                        <a:spcAft>
                          <a:spcPts val="0"/>
                        </a:spcAft>
                      </a:pP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 xmlns:a16="http://schemas.microsoft.com/office/drawing/2014/main" val="10002"/>
                  </a:ext>
                </a:extLst>
              </a:tr>
              <a:tr h="1095963">
                <a:tc>
                  <a:txBody>
                    <a:bodyPr/>
                    <a:lstStyle/>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3</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Đăng</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ký</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lại</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phần</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Muộn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nhất</a:t>
                      </a:r>
                      <a:r>
                        <a:rPr lang="en-US" sz="1700" dirty="0">
                          <a:solidFill>
                            <a:schemeClr val="tx1"/>
                          </a:solidFill>
                          <a:effectLst/>
                          <a:latin typeface="Times New Roman" panose="02020603050405020304" pitchFamily="18" charset="0"/>
                          <a:cs typeface="Times New Roman" panose="02020603050405020304" pitchFamily="18" charset="0"/>
                        </a:rPr>
                        <a:t> 1 </a:t>
                      </a:r>
                      <a:r>
                        <a:rPr lang="en-US" sz="1700" dirty="0" err="1">
                          <a:solidFill>
                            <a:schemeClr val="tx1"/>
                          </a:solidFill>
                          <a:effectLst/>
                          <a:latin typeface="Times New Roman" panose="02020603050405020304" pitchFamily="18" charset="0"/>
                          <a:cs typeface="Times New Roman" panose="02020603050405020304" pitchFamily="18" charset="0"/>
                        </a:rPr>
                        <a:t>tuần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trước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khi</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kỳ</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bắt</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đầu</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Online</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Nộp</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lệ</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phí</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theo</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quy</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định</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err="1">
                          <a:solidFill>
                            <a:schemeClr val="tx1"/>
                          </a:solidFill>
                          <a:effectLst/>
                          <a:latin typeface="Times New Roman" panose="02020603050405020304" pitchFamily="18" charset="0"/>
                          <a:cs typeface="Times New Roman" panose="02020603050405020304" pitchFamily="18" charset="0"/>
                        </a:rPr>
                        <a:t>tài</a:t>
                      </a:r>
                      <a:r>
                        <a:rPr lang="en-US" sz="1700">
                          <a:solidFill>
                            <a:schemeClr val="tx1"/>
                          </a:solidFill>
                          <a:effectLst/>
                          <a:latin typeface="Times New Roman" panose="02020603050405020304" pitchFamily="18" charset="0"/>
                          <a:cs typeface="Times New Roman" panose="02020603050405020304" pitchFamily="18" charset="0"/>
                        </a:rPr>
                        <a:t> </a:t>
                      </a:r>
                      <a:r>
                        <a:rPr lang="en-US" sz="1700" smtClean="0">
                          <a:solidFill>
                            <a:schemeClr val="tx1"/>
                          </a:solidFill>
                          <a:effectLst/>
                          <a:latin typeface="Times New Roman" panose="02020603050405020304" pitchFamily="18" charset="0"/>
                          <a:cs typeface="Times New Roman" panose="02020603050405020304" pitchFamily="18" charset="0"/>
                        </a:rPr>
                        <a:t>chính, </a:t>
                      </a:r>
                      <a:r>
                        <a:rPr lang="en-US" sz="1700" dirty="0" err="1">
                          <a:solidFill>
                            <a:schemeClr val="tx1"/>
                          </a:solidFill>
                          <a:effectLst/>
                          <a:latin typeface="Times New Roman" panose="02020603050405020304" pitchFamily="18" charset="0"/>
                          <a:cs typeface="Times New Roman" panose="02020603050405020304" pitchFamily="18" charset="0"/>
                        </a:rPr>
                        <a:t>nếu</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hủy</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chỉ</a:t>
                      </a:r>
                      <a:r>
                        <a:rPr lang="en-US" sz="1700" dirty="0">
                          <a:solidFill>
                            <a:schemeClr val="tx1"/>
                          </a:solidFill>
                          <a:effectLst/>
                          <a:latin typeface="Times New Roman" panose="02020603050405020304" pitchFamily="18" charset="0"/>
                          <a:cs typeface="Times New Roman" panose="02020603050405020304" pitchFamily="18" charset="0"/>
                        </a:rPr>
                        <a:t> đ</a:t>
                      </a:r>
                      <a:r>
                        <a:rPr lang="vi-VN" sz="1700" dirty="0">
                          <a:solidFill>
                            <a:schemeClr val="tx1"/>
                          </a:solidFill>
                          <a:effectLst/>
                          <a:latin typeface="Times New Roman" panose="02020603050405020304" pitchFamily="18" charset="0"/>
                          <a:cs typeface="Times New Roman" panose="02020603050405020304" pitchFamily="18" charset="0"/>
                        </a:rPr>
                        <a:t>ược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hoàn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trả</a:t>
                      </a:r>
                      <a:r>
                        <a:rPr lang="en-US" sz="1700" dirty="0">
                          <a:solidFill>
                            <a:schemeClr val="tx1"/>
                          </a:solidFill>
                          <a:effectLst/>
                          <a:latin typeface="Times New Roman" panose="02020603050405020304" pitchFamily="18" charset="0"/>
                          <a:cs typeface="Times New Roman" panose="02020603050405020304" pitchFamily="18" charset="0"/>
                        </a:rPr>
                        <a:t> 50%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phí</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 xmlns:a16="http://schemas.microsoft.com/office/drawing/2014/main" val="10003"/>
                  </a:ext>
                </a:extLst>
              </a:tr>
              <a:tr h="1095963">
                <a:tc>
                  <a:txBody>
                    <a:bodyPr/>
                    <a:lstStyle/>
                    <a:p>
                      <a:pPr marL="0" marR="0" algn="ctr">
                        <a:lnSpc>
                          <a:spcPct val="115000"/>
                        </a:lnSpc>
                        <a:spcBef>
                          <a:spcPts val="0"/>
                        </a:spcBef>
                        <a:spcAft>
                          <a:spcPts val="0"/>
                        </a:spcAft>
                      </a:pPr>
                      <a:r>
                        <a:rPr lang="en-US" sz="1700">
                          <a:solidFill>
                            <a:schemeClr val="tx1"/>
                          </a:solidFill>
                          <a:effectLst/>
                          <a:latin typeface="Times New Roman" panose="02020603050405020304" pitchFamily="18" charset="0"/>
                          <a:cs typeface="Times New Roman" panose="02020603050405020304" pitchFamily="18" charset="0"/>
                        </a:rPr>
                        <a:t>4</a:t>
                      </a:r>
                      <a:endParaRPr lang="en-US" sz="170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Đăng</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ký</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cải</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thiện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phần</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Muộn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nhất</a:t>
                      </a:r>
                      <a:r>
                        <a:rPr lang="en-US" sz="1700" dirty="0">
                          <a:solidFill>
                            <a:schemeClr val="tx1"/>
                          </a:solidFill>
                          <a:effectLst/>
                          <a:latin typeface="Times New Roman" panose="02020603050405020304" pitchFamily="18" charset="0"/>
                          <a:cs typeface="Times New Roman" panose="02020603050405020304" pitchFamily="18" charset="0"/>
                        </a:rPr>
                        <a:t> 1 </a:t>
                      </a:r>
                      <a:r>
                        <a:rPr lang="en-US" sz="1700" dirty="0" err="1">
                          <a:solidFill>
                            <a:schemeClr val="tx1"/>
                          </a:solidFill>
                          <a:effectLst/>
                          <a:latin typeface="Times New Roman" panose="02020603050405020304" pitchFamily="18" charset="0"/>
                          <a:cs typeface="Times New Roman" panose="02020603050405020304" pitchFamily="18" charset="0"/>
                        </a:rPr>
                        <a:t>tuần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trước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khi</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kỳ</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bắt</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đầu</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Online</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Nộp</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lệ</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phí</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theo</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quy</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định</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err="1">
                          <a:solidFill>
                            <a:schemeClr val="tx1"/>
                          </a:solidFill>
                          <a:effectLst/>
                          <a:latin typeface="Times New Roman" panose="02020603050405020304" pitchFamily="18" charset="0"/>
                          <a:cs typeface="Times New Roman" panose="02020603050405020304" pitchFamily="18" charset="0"/>
                        </a:rPr>
                        <a:t>tài</a:t>
                      </a:r>
                      <a:r>
                        <a:rPr lang="en-US" sz="1700">
                          <a:solidFill>
                            <a:schemeClr val="tx1"/>
                          </a:solidFill>
                          <a:effectLst/>
                          <a:latin typeface="Times New Roman" panose="02020603050405020304" pitchFamily="18" charset="0"/>
                          <a:cs typeface="Times New Roman" panose="02020603050405020304" pitchFamily="18" charset="0"/>
                        </a:rPr>
                        <a:t> </a:t>
                      </a:r>
                      <a:r>
                        <a:rPr lang="en-US" sz="1700" smtClean="0">
                          <a:solidFill>
                            <a:schemeClr val="tx1"/>
                          </a:solidFill>
                          <a:effectLst/>
                          <a:latin typeface="Times New Roman" panose="02020603050405020304" pitchFamily="18" charset="0"/>
                          <a:cs typeface="Times New Roman" panose="02020603050405020304" pitchFamily="18" charset="0"/>
                        </a:rPr>
                        <a:t>chính, </a:t>
                      </a:r>
                      <a:r>
                        <a:rPr lang="en-US" sz="1700" dirty="0" err="1">
                          <a:solidFill>
                            <a:schemeClr val="tx1"/>
                          </a:solidFill>
                          <a:effectLst/>
                          <a:latin typeface="Times New Roman" panose="02020603050405020304" pitchFamily="18" charset="0"/>
                          <a:cs typeface="Times New Roman" panose="02020603050405020304" pitchFamily="18" charset="0"/>
                        </a:rPr>
                        <a:t>nếu</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hủy</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chỉ</a:t>
                      </a:r>
                      <a:r>
                        <a:rPr lang="en-US" sz="1700" dirty="0">
                          <a:solidFill>
                            <a:schemeClr val="tx1"/>
                          </a:solidFill>
                          <a:effectLst/>
                          <a:latin typeface="Times New Roman" panose="02020603050405020304" pitchFamily="18" charset="0"/>
                          <a:cs typeface="Times New Roman" panose="02020603050405020304" pitchFamily="18" charset="0"/>
                        </a:rPr>
                        <a:t> đ</a:t>
                      </a:r>
                      <a:r>
                        <a:rPr lang="vi-VN" sz="1700" dirty="0">
                          <a:solidFill>
                            <a:schemeClr val="tx1"/>
                          </a:solidFill>
                          <a:effectLst/>
                          <a:latin typeface="Times New Roman" panose="02020603050405020304" pitchFamily="18" charset="0"/>
                          <a:cs typeface="Times New Roman" panose="02020603050405020304" pitchFamily="18" charset="0"/>
                        </a:rPr>
                        <a:t>ược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hoàn</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trả</a:t>
                      </a:r>
                      <a:r>
                        <a:rPr lang="en-US" sz="1700" dirty="0">
                          <a:solidFill>
                            <a:schemeClr val="tx1"/>
                          </a:solidFill>
                          <a:effectLst/>
                          <a:latin typeface="Times New Roman" panose="02020603050405020304" pitchFamily="18" charset="0"/>
                          <a:cs typeface="Times New Roman" panose="02020603050405020304" pitchFamily="18" charset="0"/>
                        </a:rPr>
                        <a:t> 50%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phí</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 xmlns:a16="http://schemas.microsoft.com/office/drawing/2014/main" val="10004"/>
                  </a:ext>
                </a:extLst>
              </a:tr>
              <a:tr h="1404387">
                <a:tc>
                  <a:txBody>
                    <a:bodyPr/>
                    <a:lstStyle/>
                    <a:p>
                      <a:pPr marL="0" marR="0" algn="ctr">
                        <a:lnSpc>
                          <a:spcPct val="115000"/>
                        </a:lnSpc>
                        <a:spcBef>
                          <a:spcPts val="0"/>
                        </a:spcBef>
                        <a:spcAft>
                          <a:spcPts val="0"/>
                        </a:spcAft>
                      </a:pPr>
                      <a:r>
                        <a:rPr lang="en-US" sz="1700" dirty="0">
                          <a:solidFill>
                            <a:schemeClr val="tx1"/>
                          </a:solidFill>
                          <a:effectLst/>
                          <a:latin typeface="Times New Roman" panose="02020603050405020304" pitchFamily="18" charset="0"/>
                          <a:cs typeface="Times New Roman" panose="02020603050405020304" pitchFamily="18" charset="0"/>
                        </a:rPr>
                        <a:t>5</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panose="02020603050405020304" pitchFamily="18" charset="0"/>
                          <a:cs typeface="Times New Roman" panose="02020603050405020304" pitchFamily="18" charset="0"/>
                        </a:rPr>
                        <a:t>Đăng</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ký</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đi</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học</a:t>
                      </a:r>
                      <a:r>
                        <a:rPr lang="en-US" sz="1700" dirty="0">
                          <a:solidFill>
                            <a:schemeClr val="tx1"/>
                          </a:solidFill>
                          <a:effectLst/>
                          <a:latin typeface="Times New Roman" panose="02020603050405020304" pitchFamily="18" charset="0"/>
                          <a:cs typeface="Times New Roman" panose="02020603050405020304" pitchFamily="18" charset="0"/>
                        </a:rPr>
                        <a:t> </a:t>
                      </a:r>
                      <a:r>
                        <a:rPr lang="en-US" sz="1700" dirty="0" err="1">
                          <a:solidFill>
                            <a:schemeClr val="tx1"/>
                          </a:solidFill>
                          <a:effectLst/>
                          <a:latin typeface="Times New Roman" panose="02020603050405020304" pitchFamily="18" charset="0"/>
                          <a:cs typeface="Times New Roman" panose="02020603050405020304" pitchFamily="18" charset="0"/>
                        </a:rPr>
                        <a:t>phần</a:t>
                      </a:r>
                      <a:endParaRPr lang="en-US" sz="1700" dirty="0">
                        <a:solidFill>
                          <a:schemeClr val="tx1"/>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err="1">
                          <a:effectLst/>
                          <a:latin typeface="Times New Roman" panose="02020603050405020304" pitchFamily="18" charset="0"/>
                          <a:cs typeface="Times New Roman" panose="02020603050405020304" pitchFamily="18" charset="0"/>
                        </a:rPr>
                        <a:t>Muộn</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nhất</a:t>
                      </a:r>
                      <a:r>
                        <a:rPr lang="en-US" sz="1700" dirty="0">
                          <a:effectLst/>
                          <a:latin typeface="Times New Roman" panose="02020603050405020304" pitchFamily="18" charset="0"/>
                          <a:cs typeface="Times New Roman" panose="02020603050405020304" pitchFamily="18" charset="0"/>
                        </a:rPr>
                        <a:t> 1 </a:t>
                      </a:r>
                      <a:r>
                        <a:rPr lang="en-US" sz="1700" dirty="0" err="1">
                          <a:effectLst/>
                          <a:latin typeface="Times New Roman" panose="02020603050405020304" pitchFamily="18" charset="0"/>
                          <a:cs typeface="Times New Roman" panose="02020603050405020304" pitchFamily="18" charset="0"/>
                        </a:rPr>
                        <a:t>tuần</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trước</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khi</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học</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kỳ</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bắt</a:t>
                      </a:r>
                      <a:r>
                        <a:rPr lang="en-US" sz="1700" dirty="0">
                          <a:effectLst/>
                          <a:latin typeface="Times New Roman" panose="02020603050405020304" pitchFamily="18" charset="0"/>
                          <a:cs typeface="Times New Roman" panose="02020603050405020304" pitchFamily="18" charset="0"/>
                        </a:rPr>
                        <a:t> </a:t>
                      </a:r>
                      <a:r>
                        <a:rPr lang="en-US" sz="1700" dirty="0" err="1">
                          <a:effectLst/>
                          <a:latin typeface="Times New Roman" panose="02020603050405020304" pitchFamily="18" charset="0"/>
                          <a:cs typeface="Times New Roman" panose="02020603050405020304" pitchFamily="18" charset="0"/>
                        </a:rPr>
                        <a:t>đầu</a:t>
                      </a:r>
                      <a:endParaRPr lang="en-US" sz="1700" dirty="0">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Online</a:t>
                      </a:r>
                      <a:endParaRPr lang="en-US" sz="1700" dirty="0">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1600" dirty="0" err="1">
                          <a:effectLst/>
                          <a:latin typeface="Times New Roman" panose="02020603050405020304" pitchFamily="18" charset="0"/>
                          <a:cs typeface="Times New Roman" panose="02020603050405020304" pitchFamily="18" charset="0"/>
                        </a:rPr>
                        <a:t>Dành</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cho</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môn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chưa</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học</a:t>
                      </a:r>
                      <a:r>
                        <a:rPr lang="en-US" sz="1600" dirty="0">
                          <a:effectLst/>
                          <a:latin typeface="Times New Roman" panose="02020603050405020304" pitchFamily="18" charset="0"/>
                          <a:cs typeface="Times New Roman" panose="02020603050405020304" pitchFamily="18" charset="0"/>
                        </a:rPr>
                        <a:t> ở </a:t>
                      </a:r>
                      <a:r>
                        <a:rPr lang="en-US" sz="1600" dirty="0" err="1">
                          <a:effectLst/>
                          <a:latin typeface="Times New Roman" panose="02020603050405020304" pitchFamily="18" charset="0"/>
                          <a:cs typeface="Times New Roman" panose="02020603050405020304" pitchFamily="18" charset="0"/>
                        </a:rPr>
                        <a:t>các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kỳ</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trước</a:t>
                      </a:r>
                      <a:r>
                        <a:rPr lang="en-US" sz="1600" dirty="0">
                          <a:effectLst/>
                          <a:latin typeface="Times New Roman" panose="02020603050405020304" pitchFamily="18" charset="0"/>
                          <a:cs typeface="Times New Roman" panose="02020603050405020304" pitchFamily="18" charset="0"/>
                        </a:rPr>
                        <a:t> do </a:t>
                      </a:r>
                      <a:r>
                        <a:rPr lang="en-US" sz="1600" dirty="0" err="1">
                          <a:effectLst/>
                          <a:latin typeface="Times New Roman" panose="02020603050405020304" pitchFamily="18" charset="0"/>
                          <a:cs typeface="Times New Roman" panose="02020603050405020304" pitchFamily="18" charset="0"/>
                        </a:rPr>
                        <a:t>bảo</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lưu</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hoặc</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chưa</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đủ</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điều</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kiện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tiên</a:t>
                      </a:r>
                      <a:r>
                        <a:rPr lang="en-US" sz="1600" dirty="0">
                          <a:effectLst/>
                          <a:latin typeface="Times New Roman" panose="02020603050405020304" pitchFamily="18" charset="0"/>
                          <a:cs typeface="Times New Roman" panose="02020603050405020304" pitchFamily="18" charset="0"/>
                        </a:rPr>
                        <a:t> </a:t>
                      </a:r>
                      <a:r>
                        <a:rPr lang="en-US" sz="1600" dirty="0" err="1">
                          <a:effectLst/>
                          <a:latin typeface="Times New Roman" panose="02020603050405020304" pitchFamily="18" charset="0"/>
                          <a:cs typeface="Times New Roman" panose="02020603050405020304" pitchFamily="18" charset="0"/>
                        </a:rPr>
                        <a:t>quyết</a:t>
                      </a:r>
                      <a:r>
                        <a:rPr lang="en-US" sz="1600" dirty="0">
                          <a:effectLst/>
                          <a:latin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 xmlns:a16="http://schemas.microsoft.com/office/drawing/2014/main" val="10005"/>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81200" y="152400"/>
            <a:ext cx="7162800" cy="914400"/>
          </a:xfrm>
        </p:spPr>
        <p:txBody>
          <a:bodyPr/>
          <a:lstStyle/>
          <a:p>
            <a:pPr eaLnBrk="1" hangingPunct="1"/>
            <a:r>
              <a:rPr lang="en-US" sz="2800" kern="1200" dirty="0">
                <a:solidFill>
                  <a:schemeClr val="tx1"/>
                </a:solidFill>
                <a:latin typeface="Times New Roman"/>
                <a:ea typeface="Calibri"/>
                <a:cs typeface="Times New Roman"/>
              </a:rPr>
              <a:t>18 </a:t>
            </a:r>
            <a:r>
              <a:rPr lang="en-US" sz="2800" kern="1200" dirty="0" err="1">
                <a:solidFill>
                  <a:schemeClr val="tx1"/>
                </a:solidFill>
                <a:latin typeface="Times New Roman"/>
                <a:ea typeface="Calibri"/>
                <a:cs typeface="Times New Roman"/>
              </a:rPr>
              <a:t>thủ</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tục</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hành</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chính</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nên</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biết</a:t>
            </a:r>
            <a:endParaRPr lang="en-US" sz="2800" kern="1200" dirty="0">
              <a:solidFill>
                <a:schemeClr val="tx1"/>
              </a:solidFill>
              <a:latin typeface="Times New Roman"/>
              <a:ea typeface="Calibri"/>
              <a:cs typeface="Times New Roman"/>
            </a:endParaRPr>
          </a:p>
        </p:txBody>
      </p:sp>
      <p:graphicFrame>
        <p:nvGraphicFramePr>
          <p:cNvPr id="2" name="Table 1"/>
          <p:cNvGraphicFramePr>
            <a:graphicFrameLocks noGrp="1"/>
          </p:cNvGraphicFramePr>
          <p:nvPr>
            <p:extLst>
              <p:ext uri="{D42A27DB-BD31-4B8C-83A1-F6EECF244321}">
                <p14:modId xmlns:p14="http://schemas.microsoft.com/office/powerpoint/2010/main" val="2790642507"/>
              </p:ext>
            </p:extLst>
          </p:nvPr>
        </p:nvGraphicFramePr>
        <p:xfrm>
          <a:off x="457200" y="1524000"/>
          <a:ext cx="8153400" cy="5149034"/>
        </p:xfrm>
        <a:graphic>
          <a:graphicData uri="http://schemas.openxmlformats.org/drawingml/2006/table">
            <a:tbl>
              <a:tblPr firstRow="1" firstCol="1" bandRow="1">
                <a:tableStyleId>{5C22544A-7EE6-4342-B048-85BDC9FD1C3A}</a:tableStyleId>
              </a:tblPr>
              <a:tblGrid>
                <a:gridCol w="901206">
                  <a:extLst>
                    <a:ext uri="{9D8B030D-6E8A-4147-A177-3AD203B41FA5}">
                      <a16:colId xmlns="" xmlns:a16="http://schemas.microsoft.com/office/drawing/2014/main" val="20000"/>
                    </a:ext>
                  </a:extLst>
                </a:gridCol>
                <a:gridCol w="2292291">
                  <a:extLst>
                    <a:ext uri="{9D8B030D-6E8A-4147-A177-3AD203B41FA5}">
                      <a16:colId xmlns="" xmlns:a16="http://schemas.microsoft.com/office/drawing/2014/main" val="20001"/>
                    </a:ext>
                  </a:extLst>
                </a:gridCol>
                <a:gridCol w="1646390">
                  <a:extLst>
                    <a:ext uri="{9D8B030D-6E8A-4147-A177-3AD203B41FA5}">
                      <a16:colId xmlns="" xmlns:a16="http://schemas.microsoft.com/office/drawing/2014/main" val="20002"/>
                    </a:ext>
                  </a:extLst>
                </a:gridCol>
                <a:gridCol w="1659484">
                  <a:extLst>
                    <a:ext uri="{9D8B030D-6E8A-4147-A177-3AD203B41FA5}">
                      <a16:colId xmlns="" xmlns:a16="http://schemas.microsoft.com/office/drawing/2014/main" val="20003"/>
                    </a:ext>
                  </a:extLst>
                </a:gridCol>
                <a:gridCol w="1654029">
                  <a:extLst>
                    <a:ext uri="{9D8B030D-6E8A-4147-A177-3AD203B41FA5}">
                      <a16:colId xmlns="" xmlns:a16="http://schemas.microsoft.com/office/drawing/2014/main" val="20004"/>
                    </a:ext>
                  </a:extLst>
                </a:gridCol>
              </a:tblGrid>
              <a:tr h="331718">
                <a:tc>
                  <a:txBody>
                    <a:bodyPr/>
                    <a:lstStyle/>
                    <a:p>
                      <a:pPr marL="0" marR="0" algn="ctr">
                        <a:lnSpc>
                          <a:spcPct val="115000"/>
                        </a:lnSpc>
                        <a:spcBef>
                          <a:spcPts val="0"/>
                        </a:spcBef>
                        <a:spcAft>
                          <a:spcPts val="0"/>
                        </a:spcAft>
                      </a:pP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TT</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Tên</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thủ</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tục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Thời</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hạn</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Hình</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thức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Lưu</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ý</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 xmlns:a16="http://schemas.microsoft.com/office/drawing/2014/main" val="10000"/>
                  </a:ext>
                </a:extLst>
              </a:tr>
              <a:tr h="845882">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6</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Đăng</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ký</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học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tự</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chọn</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Muộn nhất 1 tuần trước khi học kỳ bắt đầu</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Online</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Nộp</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lệ</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phí</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theo</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quy</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định</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tài</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chính</a:t>
                      </a:r>
                      <a:endParaRPr lang="en-US" sz="1700" dirty="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1"/>
                  </a:ext>
                </a:extLst>
              </a:tr>
              <a:tr h="845882">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7</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Đăng</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ký</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học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vượt</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kỳ</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Muộn nhất 1 tuần trước khi học kỳ bắt đầu</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Online</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endParaRPr lang="en-US" sz="170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r h="845882">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8</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Chuyển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lớp</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Muộn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nhất</a:t>
                      </a:r>
                      <a:r>
                        <a:rPr lang="en-US" sz="1700" dirty="0">
                          <a:solidFill>
                            <a:schemeClr val="tx1"/>
                          </a:solidFill>
                          <a:effectLst/>
                          <a:latin typeface="Times New Roman"/>
                          <a:ea typeface="Calibri"/>
                          <a:cs typeface="Times New Roman"/>
                        </a:rPr>
                        <a:t> 1 </a:t>
                      </a:r>
                      <a:r>
                        <a:rPr lang="en-US" sz="1700" dirty="0" err="1">
                          <a:solidFill>
                            <a:schemeClr val="tx1"/>
                          </a:solidFill>
                          <a:effectLst/>
                          <a:latin typeface="Times New Roman"/>
                          <a:ea typeface="Calibri"/>
                          <a:cs typeface="Times New Roman"/>
                        </a:rPr>
                        <a:t>tuần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trước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khi</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học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kỳ</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bắt</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đầu</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Online</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 </a:t>
                      </a:r>
                      <a:endParaRPr lang="en-US" sz="170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r h="845882">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9</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Chuyển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ngành</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Muộn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nhất</a:t>
                      </a:r>
                      <a:r>
                        <a:rPr lang="en-US" sz="1700" dirty="0">
                          <a:solidFill>
                            <a:schemeClr val="tx1"/>
                          </a:solidFill>
                          <a:effectLst/>
                          <a:latin typeface="Times New Roman"/>
                          <a:ea typeface="Calibri"/>
                          <a:cs typeface="Times New Roman"/>
                        </a:rPr>
                        <a:t> 4 </a:t>
                      </a:r>
                      <a:r>
                        <a:rPr lang="en-US" sz="1700" dirty="0" err="1">
                          <a:solidFill>
                            <a:schemeClr val="tx1"/>
                          </a:solidFill>
                          <a:effectLst/>
                          <a:latin typeface="Times New Roman"/>
                          <a:ea typeface="Calibri"/>
                          <a:cs typeface="Times New Roman"/>
                        </a:rPr>
                        <a:t>tuần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trước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khi</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học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kỳ</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bắt</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đầu</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Online</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Nộp lệ phí theo quy định tài chính</a:t>
                      </a:r>
                      <a:endParaRPr lang="en-US" sz="170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r h="1223210">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10</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a:solidFill>
                            <a:schemeClr val="tx1"/>
                          </a:solidFill>
                          <a:effectLst/>
                          <a:latin typeface="Times New Roman"/>
                          <a:ea typeface="Calibri"/>
                          <a:cs typeface="Times New Roman"/>
                        </a:rPr>
                        <a:t>Chuyển cơ sở</a:t>
                      </a:r>
                      <a:endParaRPr lang="en-US" sz="17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Muộn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nhất</a:t>
                      </a:r>
                      <a:r>
                        <a:rPr lang="en-US" sz="1700" dirty="0">
                          <a:solidFill>
                            <a:schemeClr val="tx1"/>
                          </a:solidFill>
                          <a:effectLst/>
                          <a:latin typeface="Times New Roman"/>
                          <a:ea typeface="Calibri"/>
                          <a:cs typeface="Times New Roman"/>
                        </a:rPr>
                        <a:t> 4 </a:t>
                      </a:r>
                      <a:r>
                        <a:rPr lang="en-US" sz="1700" dirty="0" err="1">
                          <a:solidFill>
                            <a:schemeClr val="tx1"/>
                          </a:solidFill>
                          <a:effectLst/>
                          <a:latin typeface="Times New Roman"/>
                          <a:ea typeface="Calibri"/>
                          <a:cs typeface="Times New Roman"/>
                        </a:rPr>
                        <a:t>tuần</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trước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khi</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học</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kỳ</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bắt</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đầu</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a:solidFill>
                            <a:schemeClr val="tx1"/>
                          </a:solidFill>
                          <a:effectLst/>
                          <a:latin typeface="Times New Roman"/>
                          <a:ea typeface="Calibri"/>
                          <a:cs typeface="Times New Roman"/>
                        </a:rPr>
                        <a:t>Online</a:t>
                      </a:r>
                      <a:endParaRPr lang="en-US" sz="17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700" dirty="0" err="1">
                          <a:solidFill>
                            <a:schemeClr val="tx1"/>
                          </a:solidFill>
                          <a:effectLst/>
                          <a:latin typeface="Times New Roman"/>
                          <a:ea typeface="Calibri"/>
                          <a:cs typeface="Times New Roman"/>
                        </a:rPr>
                        <a:t>Nộp</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lệ</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phí</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theo</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quy</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định</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tài</a:t>
                      </a:r>
                      <a:r>
                        <a:rPr lang="en-US" sz="1700" dirty="0">
                          <a:solidFill>
                            <a:schemeClr val="tx1"/>
                          </a:solidFill>
                          <a:effectLst/>
                          <a:latin typeface="Times New Roman"/>
                          <a:ea typeface="Calibri"/>
                          <a:cs typeface="Times New Roman"/>
                        </a:rPr>
                        <a:t> </a:t>
                      </a:r>
                      <a:r>
                        <a:rPr lang="en-US" sz="1700" dirty="0" err="1">
                          <a:solidFill>
                            <a:schemeClr val="tx1"/>
                          </a:solidFill>
                          <a:effectLst/>
                          <a:latin typeface="Times New Roman"/>
                          <a:ea typeface="Calibri"/>
                          <a:cs typeface="Times New Roman"/>
                        </a:rPr>
                        <a:t>chính</a:t>
                      </a:r>
                      <a:endParaRPr lang="en-US" sz="1700" dirty="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5"/>
                  </a:ext>
                </a:extLst>
              </a:tr>
            </a:tbl>
          </a:graphicData>
        </a:graphic>
      </p:graphicFrame>
    </p:spTree>
    <p:extLst>
      <p:ext uri="{BB962C8B-B14F-4D97-AF65-F5344CB8AC3E}">
        <p14:creationId xmlns:p14="http://schemas.microsoft.com/office/powerpoint/2010/main" val="71679773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81200" y="152400"/>
            <a:ext cx="7162800" cy="914400"/>
          </a:xfrm>
        </p:spPr>
        <p:txBody>
          <a:bodyPr/>
          <a:lstStyle/>
          <a:p>
            <a:pPr eaLnBrk="1" hangingPunct="1">
              <a:lnSpc>
                <a:spcPct val="115000"/>
              </a:lnSpc>
              <a:spcBef>
                <a:spcPts val="0"/>
              </a:spcBef>
              <a:spcAft>
                <a:spcPts val="0"/>
              </a:spcAft>
            </a:pP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18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thủ</a:t>
            </a: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tục</a:t>
            </a: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hành</a:t>
            </a: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chính</a:t>
            </a: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nên</a:t>
            </a:r>
            <a:r>
              <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rPr>
              <a:t> </a:t>
            </a:r>
            <a:r>
              <a:rPr lang="en-US" sz="2800" kern="1200" dirty="0" err="1">
                <a:solidFill>
                  <a:schemeClr val="accent1">
                    <a:lumMod val="10000"/>
                  </a:schemeClr>
                </a:solidFill>
                <a:latin typeface="Times New Roman" panose="02020603050405020304" pitchFamily="18" charset="0"/>
                <a:ea typeface="+mn-ea"/>
                <a:cs typeface="Times New Roman" panose="02020603050405020304" pitchFamily="18" charset="0"/>
              </a:rPr>
              <a:t>biết</a:t>
            </a:r>
            <a:endParaRPr lang="en-US" sz="2800" kern="1200" dirty="0">
              <a:solidFill>
                <a:schemeClr val="accent1">
                  <a:lumMod val="10000"/>
                </a:schemeClr>
              </a:solidFill>
              <a:latin typeface="Times New Roman" panose="02020603050405020304" pitchFamily="18" charset="0"/>
              <a:ea typeface="+mn-ea"/>
              <a:cs typeface="Times New Roman" panose="02020603050405020304"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18903671"/>
              </p:ext>
            </p:extLst>
          </p:nvPr>
        </p:nvGraphicFramePr>
        <p:xfrm>
          <a:off x="304800" y="1142997"/>
          <a:ext cx="8534400" cy="3810003"/>
        </p:xfrm>
        <a:graphic>
          <a:graphicData uri="http://schemas.openxmlformats.org/drawingml/2006/table">
            <a:tbl>
              <a:tblPr firstRow="1" firstCol="1" bandRow="1">
                <a:tableStyleId>{5C22544A-7EE6-4342-B048-85BDC9FD1C3A}</a:tableStyleId>
              </a:tblPr>
              <a:tblGrid>
                <a:gridCol w="917842">
                  <a:extLst>
                    <a:ext uri="{9D8B030D-6E8A-4147-A177-3AD203B41FA5}">
                      <a16:colId xmlns="" xmlns:a16="http://schemas.microsoft.com/office/drawing/2014/main" val="20000"/>
                    </a:ext>
                  </a:extLst>
                </a:gridCol>
                <a:gridCol w="2043072">
                  <a:extLst>
                    <a:ext uri="{9D8B030D-6E8A-4147-A177-3AD203B41FA5}">
                      <a16:colId xmlns="" xmlns:a16="http://schemas.microsoft.com/office/drawing/2014/main" val="20001"/>
                    </a:ext>
                  </a:extLst>
                </a:gridCol>
                <a:gridCol w="1654629">
                  <a:extLst>
                    <a:ext uri="{9D8B030D-6E8A-4147-A177-3AD203B41FA5}">
                      <a16:colId xmlns="" xmlns:a16="http://schemas.microsoft.com/office/drawing/2014/main" val="20002"/>
                    </a:ext>
                  </a:extLst>
                </a:gridCol>
                <a:gridCol w="1219200">
                  <a:extLst>
                    <a:ext uri="{9D8B030D-6E8A-4147-A177-3AD203B41FA5}">
                      <a16:colId xmlns="" xmlns:a16="http://schemas.microsoft.com/office/drawing/2014/main" val="20003"/>
                    </a:ext>
                  </a:extLst>
                </a:gridCol>
                <a:gridCol w="2699657">
                  <a:extLst>
                    <a:ext uri="{9D8B030D-6E8A-4147-A177-3AD203B41FA5}">
                      <a16:colId xmlns="" xmlns:a16="http://schemas.microsoft.com/office/drawing/2014/main" val="20004"/>
                    </a:ext>
                  </a:extLst>
                </a:gridCol>
              </a:tblGrid>
              <a:tr h="750009">
                <a:tc>
                  <a:txBody>
                    <a:bodyPr/>
                    <a:lstStyle/>
                    <a:p>
                      <a:pPr marL="0" marR="0" algn="ctr">
                        <a:lnSpc>
                          <a:spcPct val="115000"/>
                        </a:lnSpc>
                        <a:spcBef>
                          <a:spcPts val="0"/>
                        </a:spcBef>
                        <a:spcAft>
                          <a:spcPts val="0"/>
                        </a:spcAft>
                      </a:pP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TT</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Tên</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thủ</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tục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Thời</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hạn</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Hình</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thức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Lưu</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ý</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 xmlns:a16="http://schemas.microsoft.com/office/drawing/2014/main" val="10000"/>
                  </a:ext>
                </a:extLst>
              </a:tr>
              <a:tr h="1019998">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11</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Xin </a:t>
                      </a:r>
                      <a:r>
                        <a:rPr lang="en-US" sz="1800" dirty="0" err="1">
                          <a:solidFill>
                            <a:schemeClr val="tx1"/>
                          </a:solidFill>
                          <a:effectLst/>
                          <a:latin typeface="Times New Roman"/>
                          <a:ea typeface="Calibri"/>
                          <a:cs typeface="Times New Roman"/>
                        </a:rPr>
                        <a:t>miễn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điểm</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danh</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err="1">
                          <a:solidFill>
                            <a:schemeClr val="tx1"/>
                          </a:solidFill>
                          <a:effectLst/>
                          <a:latin typeface="Times New Roman"/>
                          <a:ea typeface="Calibri"/>
                          <a:cs typeface="Times New Roman"/>
                        </a:rPr>
                        <a:t>Muộn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nhất</a:t>
                      </a:r>
                      <a:r>
                        <a:rPr lang="en-US" sz="1800" dirty="0">
                          <a:solidFill>
                            <a:schemeClr val="tx1"/>
                          </a:solidFill>
                          <a:effectLst/>
                          <a:latin typeface="Times New Roman"/>
                          <a:ea typeface="Calibri"/>
                          <a:cs typeface="Times New Roman"/>
                        </a:rPr>
                        <a:t> 2 </a:t>
                      </a:r>
                      <a:r>
                        <a:rPr lang="en-US" sz="1800" dirty="0" err="1">
                          <a:solidFill>
                            <a:schemeClr val="tx1"/>
                          </a:solidFill>
                          <a:effectLst/>
                          <a:latin typeface="Times New Roman"/>
                          <a:ea typeface="Calibri"/>
                          <a:cs typeface="Times New Roman"/>
                        </a:rPr>
                        <a:t>tuần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sau</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khi</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học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kỳ</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bắt</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đầu</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Online</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Dành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cho</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sinh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viên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giai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đoạn</a:t>
                      </a:r>
                      <a:r>
                        <a:rPr lang="en-US" sz="1600" dirty="0">
                          <a:solidFill>
                            <a:schemeClr val="tx1"/>
                          </a:solidFill>
                          <a:effectLst/>
                          <a:latin typeface="Times New Roman"/>
                          <a:ea typeface="Calibri"/>
                          <a:cs typeface="Times New Roman"/>
                        </a:rPr>
                        <a:t> 4 (SV </a:t>
                      </a:r>
                      <a:r>
                        <a:rPr lang="en-US" sz="1600" dirty="0" err="1">
                          <a:solidFill>
                            <a:schemeClr val="tx1"/>
                          </a:solidFill>
                          <a:effectLst/>
                          <a:latin typeface="Times New Roman"/>
                          <a:ea typeface="Calibri"/>
                          <a:cs typeface="Times New Roman"/>
                        </a:rPr>
                        <a:t>học</a:t>
                      </a:r>
                      <a:r>
                        <a:rPr lang="en-US" sz="1600" baseline="0" dirty="0">
                          <a:solidFill>
                            <a:schemeClr val="tx1"/>
                          </a:solidFill>
                          <a:effectLst/>
                          <a:latin typeface="Times New Roman"/>
                          <a:ea typeface="Calibri"/>
                          <a:cs typeface="Times New Roman"/>
                        </a:rPr>
                        <a:t> </a:t>
                      </a:r>
                      <a:r>
                        <a:rPr lang="en-US" sz="1600" baseline="0" dirty="0" err="1">
                          <a:solidFill>
                            <a:schemeClr val="tx1"/>
                          </a:solidFill>
                          <a:effectLst/>
                          <a:latin typeface="Times New Roman"/>
                          <a:ea typeface="Calibri"/>
                          <a:cs typeface="Times New Roman"/>
                        </a:rPr>
                        <a:t>kỳ</a:t>
                      </a:r>
                      <a:r>
                        <a:rPr lang="en-US" sz="1600" baseline="0" dirty="0">
                          <a:solidFill>
                            <a:schemeClr val="tx1"/>
                          </a:solidFill>
                          <a:effectLst/>
                          <a:latin typeface="Times New Roman"/>
                          <a:ea typeface="Calibri"/>
                          <a:cs typeface="Times New Roman"/>
                        </a:rPr>
                        <a:t> </a:t>
                      </a:r>
                      <a:r>
                        <a:rPr lang="en-US" sz="1600" baseline="0">
                          <a:solidFill>
                            <a:schemeClr val="tx1"/>
                          </a:solidFill>
                          <a:effectLst/>
                          <a:latin typeface="Times New Roman"/>
                          <a:ea typeface="Calibri"/>
                          <a:cs typeface="Times New Roman"/>
                        </a:rPr>
                        <a:t>7,8,9</a:t>
                      </a:r>
                      <a:r>
                        <a:rPr lang="en-US" sz="1600" baseline="0" smtClean="0">
                          <a:solidFill>
                            <a:schemeClr val="tx1"/>
                          </a:solidFill>
                          <a:effectLst/>
                          <a:latin typeface="Times New Roman"/>
                          <a:ea typeface="Calibri"/>
                          <a:cs typeface="Times New Roman"/>
                        </a:rPr>
                        <a:t>) </a:t>
                      </a:r>
                      <a:r>
                        <a:rPr lang="en-US" sz="1600" smtClean="0">
                          <a:solidFill>
                            <a:schemeClr val="tx1"/>
                          </a:solidFill>
                          <a:effectLst/>
                          <a:latin typeface="Times New Roman"/>
                          <a:ea typeface="Calibri"/>
                          <a:cs typeface="Times New Roman"/>
                        </a:rPr>
                        <a:t>có </a:t>
                      </a:r>
                      <a:r>
                        <a:rPr lang="en-US" sz="1600" dirty="0" err="1">
                          <a:solidFill>
                            <a:schemeClr val="tx1"/>
                          </a:solidFill>
                          <a:effectLst/>
                          <a:latin typeface="Times New Roman"/>
                          <a:ea typeface="Calibri"/>
                          <a:cs typeface="Times New Roman"/>
                        </a:rPr>
                        <a:t>hợp</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đồng</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lao</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động</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hợp</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lệ</a:t>
                      </a:r>
                      <a:endParaRPr lang="en-US" sz="1600" dirty="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r h="1019998">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12</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Xin </a:t>
                      </a:r>
                      <a:r>
                        <a:rPr lang="en-US" sz="1800" dirty="0" err="1">
                          <a:solidFill>
                            <a:schemeClr val="tx1"/>
                          </a:solidFill>
                          <a:effectLst/>
                          <a:latin typeface="Times New Roman"/>
                          <a:ea typeface="Calibri"/>
                          <a:cs typeface="Times New Roman"/>
                        </a:rPr>
                        <a:t>chuyển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từ</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Võ</a:t>
                      </a:r>
                      <a:r>
                        <a:rPr lang="en-US" sz="1800" dirty="0">
                          <a:solidFill>
                            <a:schemeClr val="tx1"/>
                          </a:solidFill>
                          <a:effectLst/>
                          <a:latin typeface="Times New Roman"/>
                          <a:ea typeface="Calibri"/>
                          <a:cs typeface="Times New Roman"/>
                        </a:rPr>
                        <a:t> sang </a:t>
                      </a:r>
                      <a:r>
                        <a:rPr lang="en-US" sz="1800" dirty="0" err="1">
                          <a:solidFill>
                            <a:schemeClr val="tx1"/>
                          </a:solidFill>
                          <a:effectLst/>
                          <a:latin typeface="Times New Roman"/>
                          <a:ea typeface="Calibri"/>
                          <a:cs typeface="Times New Roman"/>
                        </a:rPr>
                        <a:t>Cờ</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vua</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err="1">
                          <a:solidFill>
                            <a:schemeClr val="tx1"/>
                          </a:solidFill>
                          <a:effectLst/>
                          <a:latin typeface="Times New Roman"/>
                          <a:ea typeface="Calibri"/>
                          <a:cs typeface="Times New Roman"/>
                        </a:rPr>
                        <a:t>Muộn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nhất</a:t>
                      </a:r>
                      <a:r>
                        <a:rPr lang="en-US" sz="1800" dirty="0">
                          <a:solidFill>
                            <a:schemeClr val="tx1"/>
                          </a:solidFill>
                          <a:effectLst/>
                          <a:latin typeface="Times New Roman"/>
                          <a:ea typeface="Calibri"/>
                          <a:cs typeface="Times New Roman"/>
                        </a:rPr>
                        <a:t> 1 </a:t>
                      </a:r>
                      <a:r>
                        <a:rPr lang="en-US" sz="1800" dirty="0" err="1">
                          <a:solidFill>
                            <a:schemeClr val="tx1"/>
                          </a:solidFill>
                          <a:effectLst/>
                          <a:latin typeface="Times New Roman"/>
                          <a:ea typeface="Calibri"/>
                          <a:cs typeface="Times New Roman"/>
                        </a:rPr>
                        <a:t>tuần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trước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khi</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học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kỳ</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bắt</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đầu</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Online</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vi-VN" sz="1600" kern="1200" dirty="0">
                          <a:solidFill>
                            <a:schemeClr val="tx1"/>
                          </a:solidFill>
                          <a:effectLst/>
                          <a:latin typeface="Times New Roman"/>
                          <a:ea typeface="Calibri"/>
                          <a:cs typeface="Times New Roman"/>
                        </a:rPr>
                        <a:t>Nộp kèm đầy đủ hồ sơ bệnh án và phải được CNBM GDTC duyệt đơn</a:t>
                      </a:r>
                    </a:p>
                  </a:txBody>
                  <a:tcPr marL="68580" marR="68580" marT="0" marB="0"/>
                </a:tc>
                <a:extLst>
                  <a:ext uri="{0D108BD9-81ED-4DB2-BD59-A6C34878D82A}">
                    <a16:rowId xmlns="" xmlns:a16="http://schemas.microsoft.com/office/drawing/2014/main" val="10003"/>
                  </a:ext>
                </a:extLst>
              </a:tr>
              <a:tr h="1019998">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13</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err="1">
                          <a:solidFill>
                            <a:schemeClr val="tx1"/>
                          </a:solidFill>
                          <a:effectLst/>
                          <a:latin typeface="Times New Roman"/>
                          <a:ea typeface="Calibri"/>
                          <a:cs typeface="Times New Roman"/>
                        </a:rPr>
                        <a:t>Thôi</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học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tự</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nguyện</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err="1">
                          <a:solidFill>
                            <a:schemeClr val="tx1"/>
                          </a:solidFill>
                          <a:effectLst/>
                          <a:latin typeface="Times New Roman"/>
                          <a:ea typeface="Calibri"/>
                          <a:cs typeface="Times New Roman"/>
                        </a:rPr>
                        <a:t>Muộn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nhất</a:t>
                      </a:r>
                      <a:r>
                        <a:rPr lang="en-US" sz="1800" dirty="0">
                          <a:solidFill>
                            <a:schemeClr val="tx1"/>
                          </a:solidFill>
                          <a:effectLst/>
                          <a:latin typeface="Times New Roman"/>
                          <a:ea typeface="Calibri"/>
                          <a:cs typeface="Times New Roman"/>
                        </a:rPr>
                        <a:t> 1 </a:t>
                      </a:r>
                      <a:r>
                        <a:rPr lang="en-US" sz="1800" dirty="0" err="1">
                          <a:solidFill>
                            <a:schemeClr val="tx1"/>
                          </a:solidFill>
                          <a:effectLst/>
                          <a:latin typeface="Times New Roman"/>
                          <a:ea typeface="Calibri"/>
                          <a:cs typeface="Times New Roman"/>
                        </a:rPr>
                        <a:t>tuần</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trước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khi</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học</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kỳ</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bắt</a:t>
                      </a:r>
                      <a:r>
                        <a:rPr lang="en-US" sz="1800" dirty="0">
                          <a:solidFill>
                            <a:schemeClr val="tx1"/>
                          </a:solidFill>
                          <a:effectLst/>
                          <a:latin typeface="Times New Roman"/>
                          <a:ea typeface="Calibri"/>
                          <a:cs typeface="Times New Roman"/>
                        </a:rPr>
                        <a:t> </a:t>
                      </a:r>
                      <a:r>
                        <a:rPr lang="en-US" sz="1800" dirty="0" err="1">
                          <a:solidFill>
                            <a:schemeClr val="tx1"/>
                          </a:solidFill>
                          <a:effectLst/>
                          <a:latin typeface="Times New Roman"/>
                          <a:ea typeface="Calibri"/>
                          <a:cs typeface="Times New Roman"/>
                        </a:rPr>
                        <a:t>đầu</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Online</a:t>
                      </a:r>
                      <a:endParaRPr lang="en-US" sz="18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800" dirty="0">
                          <a:solidFill>
                            <a:schemeClr val="tx1"/>
                          </a:solidFill>
                          <a:effectLst/>
                          <a:latin typeface="Times New Roman"/>
                          <a:ea typeface="Calibri"/>
                          <a:cs typeface="Times New Roman"/>
                        </a:rPr>
                        <a:t> </a:t>
                      </a:r>
                      <a:endParaRPr lang="en-US" sz="1800" dirty="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bl>
          </a:graphicData>
        </a:graphic>
      </p:graphicFrame>
    </p:spTree>
    <p:extLst>
      <p:ext uri="{BB962C8B-B14F-4D97-AF65-F5344CB8AC3E}">
        <p14:creationId xmlns:p14="http://schemas.microsoft.com/office/powerpoint/2010/main" val="3385520298"/>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981200" y="152400"/>
            <a:ext cx="7162800" cy="914400"/>
          </a:xfrm>
        </p:spPr>
        <p:txBody>
          <a:bodyPr/>
          <a:lstStyle/>
          <a:p>
            <a:pPr eaLnBrk="1" hangingPunct="1">
              <a:lnSpc>
                <a:spcPct val="115000"/>
              </a:lnSpc>
              <a:spcBef>
                <a:spcPts val="0"/>
              </a:spcBef>
              <a:spcAft>
                <a:spcPts val="0"/>
              </a:spcAft>
            </a:pPr>
            <a:r>
              <a:rPr lang="en-US" sz="2800" kern="1200" dirty="0">
                <a:solidFill>
                  <a:schemeClr val="tx1"/>
                </a:solidFill>
                <a:latin typeface="Times New Roman"/>
                <a:ea typeface="Calibri"/>
                <a:cs typeface="Times New Roman"/>
              </a:rPr>
              <a:t>18 </a:t>
            </a:r>
            <a:r>
              <a:rPr lang="en-US" sz="2800" kern="1200" dirty="0" err="1">
                <a:solidFill>
                  <a:schemeClr val="tx1"/>
                </a:solidFill>
                <a:latin typeface="Times New Roman"/>
                <a:ea typeface="Calibri"/>
                <a:cs typeface="Times New Roman"/>
              </a:rPr>
              <a:t>thủ</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tục</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hành</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chính</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nên</a:t>
            </a:r>
            <a:r>
              <a:rPr lang="en-US" sz="2800" kern="1200" dirty="0">
                <a:solidFill>
                  <a:schemeClr val="tx1"/>
                </a:solidFill>
                <a:latin typeface="Times New Roman"/>
                <a:ea typeface="Calibri"/>
                <a:cs typeface="Times New Roman"/>
              </a:rPr>
              <a:t> </a:t>
            </a:r>
            <a:r>
              <a:rPr lang="en-US" sz="2800" kern="1200" dirty="0" err="1">
                <a:solidFill>
                  <a:schemeClr val="tx1"/>
                </a:solidFill>
                <a:latin typeface="Times New Roman"/>
                <a:ea typeface="Calibri"/>
                <a:cs typeface="Times New Roman"/>
              </a:rPr>
              <a:t>biết</a:t>
            </a:r>
            <a:endParaRPr lang="en-US" sz="2800" kern="1200" dirty="0">
              <a:solidFill>
                <a:schemeClr val="tx1"/>
              </a:solidFill>
              <a:latin typeface="Times New Roman"/>
              <a:ea typeface="Calibri"/>
              <a:cs typeface="Times New Roman"/>
            </a:endParaRPr>
          </a:p>
        </p:txBody>
      </p:sp>
      <p:graphicFrame>
        <p:nvGraphicFramePr>
          <p:cNvPr id="2" name="Table 1"/>
          <p:cNvGraphicFramePr>
            <a:graphicFrameLocks noGrp="1"/>
          </p:cNvGraphicFramePr>
          <p:nvPr>
            <p:extLst>
              <p:ext uri="{D42A27DB-BD31-4B8C-83A1-F6EECF244321}">
                <p14:modId xmlns:p14="http://schemas.microsoft.com/office/powerpoint/2010/main" val="2763371812"/>
              </p:ext>
            </p:extLst>
          </p:nvPr>
        </p:nvGraphicFramePr>
        <p:xfrm>
          <a:off x="457199" y="1295399"/>
          <a:ext cx="8229602" cy="5334749"/>
        </p:xfrm>
        <a:graphic>
          <a:graphicData uri="http://schemas.openxmlformats.org/drawingml/2006/table">
            <a:tbl>
              <a:tblPr firstRow="1" firstCol="1" bandRow="1">
                <a:tableStyleId>{5C22544A-7EE6-4342-B048-85BDC9FD1C3A}</a:tableStyleId>
              </a:tblPr>
              <a:tblGrid>
                <a:gridCol w="885062">
                  <a:extLst>
                    <a:ext uri="{9D8B030D-6E8A-4147-A177-3AD203B41FA5}">
                      <a16:colId xmlns="" xmlns:a16="http://schemas.microsoft.com/office/drawing/2014/main" val="20000"/>
                    </a:ext>
                  </a:extLst>
                </a:gridCol>
                <a:gridCol w="1970106">
                  <a:extLst>
                    <a:ext uri="{9D8B030D-6E8A-4147-A177-3AD203B41FA5}">
                      <a16:colId xmlns="" xmlns:a16="http://schemas.microsoft.com/office/drawing/2014/main" val="20001"/>
                    </a:ext>
                  </a:extLst>
                </a:gridCol>
                <a:gridCol w="1595535">
                  <a:extLst>
                    <a:ext uri="{9D8B030D-6E8A-4147-A177-3AD203B41FA5}">
                      <a16:colId xmlns="" xmlns:a16="http://schemas.microsoft.com/office/drawing/2014/main" val="20002"/>
                    </a:ext>
                  </a:extLst>
                </a:gridCol>
                <a:gridCol w="1175658">
                  <a:extLst>
                    <a:ext uri="{9D8B030D-6E8A-4147-A177-3AD203B41FA5}">
                      <a16:colId xmlns="" xmlns:a16="http://schemas.microsoft.com/office/drawing/2014/main" val="20003"/>
                    </a:ext>
                  </a:extLst>
                </a:gridCol>
                <a:gridCol w="2603241">
                  <a:extLst>
                    <a:ext uri="{9D8B030D-6E8A-4147-A177-3AD203B41FA5}">
                      <a16:colId xmlns="" xmlns:a16="http://schemas.microsoft.com/office/drawing/2014/main" val="20004"/>
                    </a:ext>
                  </a:extLst>
                </a:gridCol>
              </a:tblGrid>
              <a:tr h="728668">
                <a:tc>
                  <a:txBody>
                    <a:bodyPr/>
                    <a:lstStyle/>
                    <a:p>
                      <a:pPr marL="0" marR="0" algn="ctr">
                        <a:lnSpc>
                          <a:spcPct val="115000"/>
                        </a:lnSpc>
                        <a:spcBef>
                          <a:spcPts val="0"/>
                        </a:spcBef>
                        <a:spcAft>
                          <a:spcPts val="0"/>
                        </a:spcAft>
                      </a:pP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TT</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Tên</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thủ</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tục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Thời</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hạn</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Hình</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a:t>
                      </a: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thức</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tc>
                  <a:txBody>
                    <a:bodyPr/>
                    <a:lstStyle/>
                    <a:p>
                      <a:pPr marL="0" marR="0" algn="ctr">
                        <a:lnSpc>
                          <a:spcPct val="115000"/>
                        </a:lnSpc>
                        <a:spcBef>
                          <a:spcPts val="0"/>
                        </a:spcBef>
                        <a:spcAft>
                          <a:spcPts val="0"/>
                        </a:spcAft>
                      </a:pPr>
                      <a:r>
                        <a:rPr lang="en-US" sz="2000" dirty="0" err="1">
                          <a:solidFill>
                            <a:schemeClr val="accent1">
                              <a:lumMod val="10000"/>
                            </a:schemeClr>
                          </a:solidFill>
                          <a:effectLst/>
                          <a:latin typeface="Times New Roman" panose="02020603050405020304" pitchFamily="18" charset="0"/>
                          <a:cs typeface="Times New Roman" panose="02020603050405020304" pitchFamily="18" charset="0"/>
                        </a:rPr>
                        <a:t>Lưu</a:t>
                      </a:r>
                      <a:r>
                        <a:rPr lang="en-US" sz="2000" dirty="0">
                          <a:solidFill>
                            <a:schemeClr val="accent1">
                              <a:lumMod val="10000"/>
                            </a:schemeClr>
                          </a:solidFill>
                          <a:effectLst/>
                          <a:latin typeface="Times New Roman" panose="02020603050405020304" pitchFamily="18" charset="0"/>
                          <a:cs typeface="Times New Roman" panose="02020603050405020304" pitchFamily="18" charset="0"/>
                        </a:rPr>
                        <a:t> ý</a:t>
                      </a:r>
                      <a:endParaRPr lang="en-US" sz="2000" dirty="0">
                        <a:solidFill>
                          <a:schemeClr val="accent1">
                            <a:lumMod val="10000"/>
                          </a:schemeClr>
                        </a:solidFill>
                        <a:effectLst/>
                        <a:latin typeface="Times New Roman" panose="02020603050405020304" pitchFamily="18" charset="0"/>
                        <a:ea typeface="Calibri"/>
                        <a:cs typeface="Times New Roman" panose="02020603050405020304" pitchFamily="18" charset="0"/>
                      </a:endParaRPr>
                    </a:p>
                  </a:txBody>
                  <a:tcPr marL="50892" marR="50892" marT="0" marB="0"/>
                </a:tc>
                <a:extLst>
                  <a:ext uri="{0D108BD9-81ED-4DB2-BD59-A6C34878D82A}">
                    <a16:rowId xmlns="" xmlns:a16="http://schemas.microsoft.com/office/drawing/2014/main" val="10000"/>
                  </a:ext>
                </a:extLst>
              </a:tr>
              <a:tr h="871533">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14</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Xin </a:t>
                      </a:r>
                      <a:r>
                        <a:rPr lang="en-US" sz="1600" dirty="0" err="1">
                          <a:solidFill>
                            <a:schemeClr val="tx1"/>
                          </a:solidFill>
                          <a:effectLst/>
                          <a:latin typeface="Times New Roman"/>
                          <a:ea typeface="Calibri"/>
                          <a:cs typeface="Times New Roman"/>
                        </a:rPr>
                        <a:t>bảng</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điểm</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có</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dấu</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solidFill>
                            <a:schemeClr val="tx1"/>
                          </a:solidFill>
                          <a:effectLst/>
                          <a:latin typeface="Times New Roman"/>
                          <a:ea typeface="Calibri"/>
                          <a:cs typeface="Times New Roman"/>
                        </a:rPr>
                        <a:t> </a:t>
                      </a:r>
                      <a:endParaRPr lang="en-US" sz="16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Online</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Nộp</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lệ</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phí</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theo</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quy</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định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tài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chính</a:t>
                      </a:r>
                      <a:r>
                        <a:rPr lang="en-US" sz="1600" dirty="0">
                          <a:solidFill>
                            <a:schemeClr val="tx1"/>
                          </a:solidFill>
                          <a:effectLst/>
                          <a:latin typeface="Times New Roman"/>
                          <a:ea typeface="Calibri"/>
                          <a:cs typeface="Times New Roman"/>
                        </a:rPr>
                        <a:t> </a:t>
                      </a:r>
                      <a:endParaRPr lang="en-US" sz="1600" dirty="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1"/>
                  </a:ext>
                </a:extLst>
              </a:tr>
              <a:tr h="990974">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15</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Phúc</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tra</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điểm</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Muộn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nhất</a:t>
                      </a:r>
                      <a:r>
                        <a:rPr lang="en-US" sz="1600" dirty="0">
                          <a:solidFill>
                            <a:schemeClr val="tx1"/>
                          </a:solidFill>
                          <a:effectLst/>
                          <a:latin typeface="Times New Roman"/>
                          <a:ea typeface="Calibri"/>
                          <a:cs typeface="Times New Roman"/>
                        </a:rPr>
                        <a:t> 1 </a:t>
                      </a:r>
                      <a:r>
                        <a:rPr lang="en-US" sz="1600" dirty="0" err="1">
                          <a:solidFill>
                            <a:schemeClr val="tx1"/>
                          </a:solidFill>
                          <a:effectLst/>
                          <a:latin typeface="Times New Roman"/>
                          <a:ea typeface="Calibri"/>
                          <a:cs typeface="Times New Roman"/>
                        </a:rPr>
                        <a:t>tuần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sau</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khi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công</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bố</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điểm</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Online</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Nộp</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lệ</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phí</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theo</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quy</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định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tài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chính</a:t>
                      </a:r>
                      <a:endParaRPr lang="en-US" sz="1600" dirty="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2"/>
                  </a:ext>
                </a:extLst>
              </a:tr>
              <a:tr h="761626">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16</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solidFill>
                            <a:schemeClr val="tx1"/>
                          </a:solidFill>
                          <a:effectLst/>
                          <a:latin typeface="Times New Roman"/>
                          <a:ea typeface="Calibri"/>
                          <a:cs typeface="Times New Roman"/>
                        </a:rPr>
                        <a:t>Thi cải thiện điểm</a:t>
                      </a:r>
                      <a:endParaRPr lang="en-US" sz="160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Trước</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kỳ</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thi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lần</a:t>
                      </a:r>
                      <a:r>
                        <a:rPr lang="en-US" sz="1600" dirty="0">
                          <a:solidFill>
                            <a:schemeClr val="tx1"/>
                          </a:solidFill>
                          <a:effectLst/>
                          <a:latin typeface="Times New Roman"/>
                          <a:ea typeface="Calibri"/>
                          <a:cs typeface="Times New Roman"/>
                        </a:rPr>
                        <a:t> 2 </a:t>
                      </a:r>
                      <a:r>
                        <a:rPr lang="en-US" sz="1600" dirty="0" err="1">
                          <a:solidFill>
                            <a:schemeClr val="tx1"/>
                          </a:solidFill>
                          <a:effectLst/>
                          <a:latin typeface="Times New Roman"/>
                          <a:ea typeface="Calibri"/>
                          <a:cs typeface="Times New Roman"/>
                        </a:rPr>
                        <a:t>nửa</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ngày</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Online</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 </a:t>
                      </a:r>
                      <a:endParaRPr lang="en-US" sz="1600" dirty="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3"/>
                  </a:ext>
                </a:extLst>
              </a:tr>
              <a:tr h="990974">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17</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Xin </a:t>
                      </a:r>
                      <a:r>
                        <a:rPr lang="en-US" sz="1600" dirty="0" err="1">
                          <a:solidFill>
                            <a:schemeClr val="tx1"/>
                          </a:solidFill>
                          <a:effectLst/>
                          <a:latin typeface="Times New Roman"/>
                          <a:ea typeface="Calibri"/>
                          <a:cs typeface="Times New Roman"/>
                        </a:rPr>
                        <a:t>chuyển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đổi</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tín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chỉ</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a:solidFill>
                            <a:schemeClr val="tx1"/>
                          </a:solidFill>
                          <a:effectLst/>
                          <a:latin typeface="Times New Roman"/>
                          <a:ea typeface="Calibri"/>
                          <a:cs typeface="Times New Roman"/>
                        </a:rPr>
                        <a:t> </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a:solidFill>
                            <a:schemeClr val="tx1"/>
                          </a:solidFill>
                          <a:effectLst/>
                          <a:latin typeface="Times New Roman"/>
                          <a:ea typeface="Calibri"/>
                          <a:cs typeface="Times New Roman"/>
                        </a:rPr>
                        <a:t>Online</a:t>
                      </a:r>
                      <a:endParaRPr lang="en-US" sz="1600" dirty="0">
                        <a:solidFill>
                          <a:schemeClr val="tx1"/>
                        </a:solidFill>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600" dirty="0" err="1">
                          <a:solidFill>
                            <a:schemeClr val="tx1"/>
                          </a:solidFill>
                          <a:effectLst/>
                          <a:latin typeface="Times New Roman"/>
                          <a:ea typeface="Calibri"/>
                          <a:cs typeface="Times New Roman"/>
                        </a:rPr>
                        <a:t>Dành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cho</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sinh</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viên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có</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chứng</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chỉ</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hoặc</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có</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môn</a:t>
                      </a:r>
                      <a:r>
                        <a:rPr lang="en-US" sz="1600" dirty="0">
                          <a:solidFill>
                            <a:schemeClr val="tx1"/>
                          </a:solidFill>
                          <a:effectLst/>
                          <a:latin typeface="Times New Roman"/>
                          <a:ea typeface="Calibri"/>
                          <a:cs typeface="Times New Roman"/>
                        </a:rPr>
                        <a:t> </a:t>
                      </a:r>
                      <a:r>
                        <a:rPr lang="en-US" sz="1600" dirty="0" err="1">
                          <a:solidFill>
                            <a:schemeClr val="tx1"/>
                          </a:solidFill>
                          <a:effectLst/>
                          <a:latin typeface="Times New Roman"/>
                          <a:ea typeface="Calibri"/>
                          <a:cs typeface="Times New Roman"/>
                        </a:rPr>
                        <a:t>học</a:t>
                      </a:r>
                      <a:r>
                        <a:rPr lang="en-US" sz="1600" dirty="0">
                          <a:solidFill>
                            <a:schemeClr val="tx1"/>
                          </a:solidFill>
                          <a:effectLst/>
                          <a:latin typeface="Times New Roman"/>
                          <a:ea typeface="Calibri"/>
                          <a:cs typeface="Times New Roman"/>
                        </a:rPr>
                        <a:t> ở </a:t>
                      </a:r>
                      <a:r>
                        <a:rPr lang="en-US" sz="1600" err="1">
                          <a:solidFill>
                            <a:schemeClr val="tx1"/>
                          </a:solidFill>
                          <a:effectLst/>
                          <a:latin typeface="Times New Roman"/>
                          <a:ea typeface="Calibri"/>
                          <a:cs typeface="Times New Roman"/>
                        </a:rPr>
                        <a:t>trường</a:t>
                      </a:r>
                      <a:r>
                        <a:rPr lang="en-US" sz="1600">
                          <a:solidFill>
                            <a:schemeClr val="tx1"/>
                          </a:solidFill>
                          <a:effectLst/>
                          <a:latin typeface="Times New Roman"/>
                          <a:ea typeface="Calibri"/>
                          <a:cs typeface="Times New Roman"/>
                        </a:rPr>
                        <a:t> </a:t>
                      </a:r>
                      <a:r>
                        <a:rPr lang="en-US" sz="1600" smtClean="0">
                          <a:solidFill>
                            <a:schemeClr val="tx1"/>
                          </a:solidFill>
                          <a:effectLst/>
                          <a:latin typeface="Times New Roman"/>
                          <a:ea typeface="Calibri"/>
                          <a:cs typeface="Times New Roman"/>
                        </a:rPr>
                        <a:t>khác, nộp</a:t>
                      </a:r>
                      <a:r>
                        <a:rPr lang="en-US" sz="1600" baseline="0" smtClean="0">
                          <a:solidFill>
                            <a:schemeClr val="tx1"/>
                          </a:solidFill>
                          <a:effectLst/>
                          <a:latin typeface="Times New Roman"/>
                          <a:ea typeface="Calibri"/>
                          <a:cs typeface="Times New Roman"/>
                        </a:rPr>
                        <a:t> phí theo quy định</a:t>
                      </a:r>
                      <a:endParaRPr lang="en-US" sz="1600" dirty="0">
                        <a:solidFill>
                          <a:schemeClr val="tx1"/>
                        </a:solidFill>
                        <a:effectLst/>
                        <a:latin typeface="Calibri"/>
                        <a:ea typeface="Calibri"/>
                        <a:cs typeface="Times New Roman"/>
                      </a:endParaRPr>
                    </a:p>
                  </a:txBody>
                  <a:tcPr marL="68580" marR="68580" marT="0" marB="0"/>
                </a:tc>
                <a:extLst>
                  <a:ext uri="{0D108BD9-81ED-4DB2-BD59-A6C34878D82A}">
                    <a16:rowId xmlns="" xmlns:a16="http://schemas.microsoft.com/office/drawing/2014/main" val="10004"/>
                  </a:ext>
                </a:extLst>
              </a:tr>
              <a:tr h="990974">
                <a:tc>
                  <a:txBody>
                    <a:bodyPr/>
                    <a:lstStyle/>
                    <a:p>
                      <a:pPr marL="0" marR="0" algn="ctr" defTabSz="914400" rtl="0" eaLnBrk="1" latinLnBrk="0" hangingPunct="1">
                        <a:lnSpc>
                          <a:spcPct val="115000"/>
                        </a:lnSpc>
                        <a:spcBef>
                          <a:spcPts val="0"/>
                        </a:spcBef>
                        <a:spcAft>
                          <a:spcPts val="0"/>
                        </a:spcAft>
                      </a:pPr>
                      <a:r>
                        <a:rPr lang="en-US" sz="1600" kern="1200" dirty="0">
                          <a:solidFill>
                            <a:schemeClr val="tx1"/>
                          </a:solidFill>
                          <a:effectLst/>
                          <a:latin typeface="Times New Roman"/>
                          <a:ea typeface="Calibri"/>
                          <a:cs typeface="Times New Roman"/>
                        </a:rPr>
                        <a:t>18</a:t>
                      </a: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600" kern="1200" dirty="0">
                          <a:solidFill>
                            <a:schemeClr val="tx1"/>
                          </a:solidFill>
                          <a:effectLst/>
                          <a:latin typeface="Times New Roman"/>
                          <a:ea typeface="Calibri"/>
                          <a:cs typeface="Times New Roman"/>
                        </a:rPr>
                        <a:t>Xin </a:t>
                      </a:r>
                      <a:r>
                        <a:rPr lang="en-US" sz="1600" kern="1200" dirty="0" err="1">
                          <a:solidFill>
                            <a:schemeClr val="tx1"/>
                          </a:solidFill>
                          <a:effectLst/>
                          <a:latin typeface="Times New Roman"/>
                          <a:ea typeface="Calibri"/>
                          <a:cs typeface="Times New Roman"/>
                        </a:rPr>
                        <a:t>nhập</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học</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trở</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lại</a:t>
                      </a:r>
                      <a:endParaRPr lang="en-US" sz="1600" kern="1200" dirty="0">
                        <a:solidFill>
                          <a:schemeClr val="tx1"/>
                        </a:solidFill>
                        <a:effectLst/>
                        <a:latin typeface="Times New Roman"/>
                        <a:ea typeface="Calibri"/>
                        <a:cs typeface="Times New Roman"/>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600" kern="1200" dirty="0" err="1">
                          <a:solidFill>
                            <a:schemeClr val="tx1"/>
                          </a:solidFill>
                          <a:effectLst/>
                          <a:latin typeface="Times New Roman"/>
                          <a:ea typeface="Calibri"/>
                          <a:cs typeface="Times New Roman"/>
                        </a:rPr>
                        <a:t>Muộn</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nhất</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sau</a:t>
                      </a:r>
                      <a:r>
                        <a:rPr lang="en-US" sz="1600" kern="1200" dirty="0">
                          <a:solidFill>
                            <a:schemeClr val="tx1"/>
                          </a:solidFill>
                          <a:effectLst/>
                          <a:latin typeface="Times New Roman"/>
                          <a:ea typeface="Calibri"/>
                          <a:cs typeface="Times New Roman"/>
                        </a:rPr>
                        <a:t> 1 </a:t>
                      </a:r>
                      <a:r>
                        <a:rPr lang="en-US" sz="1600" kern="1200" dirty="0" err="1">
                          <a:solidFill>
                            <a:schemeClr val="tx1"/>
                          </a:solidFill>
                          <a:effectLst/>
                          <a:latin typeface="Times New Roman"/>
                          <a:ea typeface="Calibri"/>
                          <a:cs typeface="Times New Roman"/>
                        </a:rPr>
                        <a:t>tuần</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tr</a:t>
                      </a:r>
                      <a:r>
                        <a:rPr lang="vi-VN" sz="1600" kern="1200" dirty="0">
                          <a:solidFill>
                            <a:schemeClr val="tx1"/>
                          </a:solidFill>
                          <a:effectLst/>
                          <a:latin typeface="Times New Roman"/>
                          <a:ea typeface="Calibri"/>
                          <a:cs typeface="Times New Roman"/>
                        </a:rPr>
                        <a:t>ước</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khi</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bắt</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đầu</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kỳ</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học</a:t>
                      </a:r>
                      <a:endParaRPr lang="en-US" sz="1600" kern="1200" dirty="0">
                        <a:solidFill>
                          <a:schemeClr val="tx1"/>
                        </a:solidFill>
                        <a:effectLst/>
                        <a:latin typeface="Times New Roman"/>
                        <a:ea typeface="Calibri"/>
                        <a:cs typeface="Times New Roman"/>
                      </a:endParaRPr>
                    </a:p>
                  </a:txBody>
                  <a:tcPr marL="68580" marR="68580" marT="0" marB="0"/>
                </a:tc>
                <a:tc>
                  <a:txBody>
                    <a:bodyPr/>
                    <a:lstStyle/>
                    <a:p>
                      <a:pPr marL="0" marR="0" algn="ctr" defTabSz="914400" rtl="0" eaLnBrk="1" latinLnBrk="0" hangingPunct="1">
                        <a:lnSpc>
                          <a:spcPct val="115000"/>
                        </a:lnSpc>
                        <a:spcBef>
                          <a:spcPts val="0"/>
                        </a:spcBef>
                        <a:spcAft>
                          <a:spcPts val="0"/>
                        </a:spcAft>
                      </a:pPr>
                      <a:r>
                        <a:rPr lang="en-US" sz="1600" kern="1200" dirty="0" err="1">
                          <a:solidFill>
                            <a:schemeClr val="tx1"/>
                          </a:solidFill>
                          <a:effectLst/>
                          <a:latin typeface="Times New Roman"/>
                          <a:ea typeface="Calibri"/>
                          <a:cs typeface="Times New Roman"/>
                        </a:rPr>
                        <a:t>Bản</a:t>
                      </a:r>
                      <a:r>
                        <a:rPr lang="en-US" sz="1600" kern="1200" dirty="0">
                          <a:solidFill>
                            <a:schemeClr val="tx1"/>
                          </a:solidFill>
                          <a:effectLst/>
                          <a:latin typeface="Times New Roman"/>
                          <a:ea typeface="Calibri"/>
                          <a:cs typeface="Times New Roman"/>
                        </a:rPr>
                        <a:t> </a:t>
                      </a:r>
                      <a:r>
                        <a:rPr lang="en-US" sz="1600" kern="1200" dirty="0" err="1">
                          <a:solidFill>
                            <a:schemeClr val="tx1"/>
                          </a:solidFill>
                          <a:effectLst/>
                          <a:latin typeface="Times New Roman"/>
                          <a:ea typeface="Calibri"/>
                          <a:cs typeface="Times New Roman"/>
                        </a:rPr>
                        <a:t>cứng</a:t>
                      </a:r>
                      <a:endParaRPr lang="en-US" sz="1600" kern="1200" dirty="0">
                        <a:solidFill>
                          <a:schemeClr val="tx1"/>
                        </a:solidFill>
                        <a:effectLst/>
                        <a:latin typeface="Times New Roman"/>
                        <a:ea typeface="Calibri"/>
                        <a:cs typeface="Times New Roman"/>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US" sz="1600" kern="1200" noProof="0" dirty="0" err="1">
                          <a:solidFill>
                            <a:schemeClr val="tx1"/>
                          </a:solidFill>
                          <a:effectLst/>
                          <a:latin typeface="Times New Roman"/>
                          <a:ea typeface="Calibri"/>
                          <a:cs typeface="Times New Roman"/>
                        </a:rPr>
                        <a:t>Nộp</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lệ</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phí</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theo</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quy</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định</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tài</a:t>
                      </a:r>
                      <a:r>
                        <a:rPr lang="en-US" sz="1600" kern="1200" noProof="0" dirty="0">
                          <a:solidFill>
                            <a:schemeClr val="tx1"/>
                          </a:solidFill>
                          <a:effectLst/>
                          <a:latin typeface="Times New Roman"/>
                          <a:ea typeface="Calibri"/>
                          <a:cs typeface="Times New Roman"/>
                        </a:rPr>
                        <a:t> </a:t>
                      </a:r>
                      <a:r>
                        <a:rPr lang="en-US" sz="1600" kern="1200" noProof="0" dirty="0" err="1">
                          <a:solidFill>
                            <a:schemeClr val="tx1"/>
                          </a:solidFill>
                          <a:effectLst/>
                          <a:latin typeface="Times New Roman"/>
                          <a:ea typeface="Calibri"/>
                          <a:cs typeface="Times New Roman"/>
                        </a:rPr>
                        <a:t>chính</a:t>
                      </a:r>
                      <a:endParaRPr lang="en-US" sz="1600" kern="1200" noProof="0" dirty="0">
                        <a:solidFill>
                          <a:schemeClr val="tx1"/>
                        </a:solidFill>
                        <a:effectLst/>
                        <a:latin typeface="Times New Roman"/>
                        <a:ea typeface="Calibri"/>
                        <a:cs typeface="Times New Roman"/>
                      </a:endParaRPr>
                    </a:p>
                    <a:p>
                      <a:pPr marL="0" marR="0" algn="ctr" defTabSz="914400" rtl="0" eaLnBrk="1" latinLnBrk="0" hangingPunct="1">
                        <a:lnSpc>
                          <a:spcPct val="115000"/>
                        </a:lnSpc>
                        <a:spcBef>
                          <a:spcPts val="0"/>
                        </a:spcBef>
                        <a:spcAft>
                          <a:spcPts val="0"/>
                        </a:spcAft>
                      </a:pPr>
                      <a:endParaRPr lang="en-US" sz="1600" kern="1200" dirty="0">
                        <a:solidFill>
                          <a:schemeClr val="tx1"/>
                        </a:solidFill>
                        <a:effectLst/>
                        <a:latin typeface="Times New Roman"/>
                        <a:ea typeface="Calibri"/>
                        <a:cs typeface="Times New Roman"/>
                      </a:endParaRPr>
                    </a:p>
                  </a:txBody>
                  <a:tcPr marL="68580" marR="68580" marT="0" marB="0"/>
                </a:tc>
                <a:extLst>
                  <a:ext uri="{0D108BD9-81ED-4DB2-BD59-A6C34878D82A}">
                    <a16:rowId xmlns="" xmlns:a16="http://schemas.microsoft.com/office/drawing/2014/main" val="1367527507"/>
                  </a:ext>
                </a:extLst>
              </a:tr>
            </a:tbl>
          </a:graphicData>
        </a:graphic>
      </p:graphicFrame>
    </p:spTree>
    <p:extLst>
      <p:ext uri="{BB962C8B-B14F-4D97-AF65-F5344CB8AC3E}">
        <p14:creationId xmlns:p14="http://schemas.microsoft.com/office/powerpoint/2010/main" val="292748273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905000" y="0"/>
            <a:ext cx="6172200" cy="1143000"/>
          </a:xfrm>
        </p:spPr>
        <p:txBody>
          <a:bodyPr/>
          <a:lstStyle/>
          <a:p>
            <a:pPr eaLnBrk="1" hangingPunct="1"/>
            <a:r>
              <a:rPr lang="en-US" sz="3600" dirty="0" err="1">
                <a:effectLst/>
                <a:latin typeface="Times New Roman" panose="02020603050405020304" pitchFamily="18" charset="0"/>
                <a:cs typeface="Times New Roman" panose="02020603050405020304" pitchFamily="18" charset="0"/>
              </a:rPr>
              <a:t>Nội</a:t>
            </a:r>
            <a:r>
              <a:rPr lang="en-US" sz="3600" dirty="0">
                <a:effectLst/>
                <a:latin typeface="Times New Roman" panose="02020603050405020304" pitchFamily="18" charset="0"/>
                <a:cs typeface="Times New Roman" panose="02020603050405020304" pitchFamily="18" charset="0"/>
              </a:rPr>
              <a:t> dung</a:t>
            </a:r>
          </a:p>
        </p:txBody>
      </p:sp>
      <p:sp>
        <p:nvSpPr>
          <p:cNvPr id="117765" name="Text Box 5"/>
          <p:cNvSpPr txBox="1">
            <a:spLocks noChangeArrowheads="1"/>
          </p:cNvSpPr>
          <p:nvPr/>
        </p:nvSpPr>
        <p:spPr bwMode="auto">
          <a:xfrm>
            <a:off x="1143000" y="1676400"/>
            <a:ext cx="7543800" cy="2456053"/>
          </a:xfrm>
          <a:prstGeom prst="rect">
            <a:avLst/>
          </a:prstGeom>
          <a:noFill/>
          <a:ln w="12700" cap="sq">
            <a:noFill/>
            <a:miter lim="800000"/>
            <a:headEnd type="none" w="sm" len="sm"/>
            <a:tailEnd type="none" w="sm" len="sm"/>
          </a:ln>
        </p:spPr>
        <p:txBody>
          <a:bodyPr wrap="square" lIns="91436" tIns="45718" rIns="91436" bIns="45718">
            <a:spAutoFit/>
          </a:bodyPr>
          <a:lstStyle/>
          <a:p>
            <a:pPr marL="571500" indent="-571500">
              <a:lnSpc>
                <a:spcPct val="120000"/>
              </a:lnSpc>
              <a:buFont typeface="+mj-lt"/>
              <a:buAutoNum type="romanUcPeriod"/>
            </a:pPr>
            <a:r>
              <a:rPr lang="en-US" sz="3200" b="1" dirty="0" err="1">
                <a:latin typeface="Times New Roman" panose="02020603050405020304" pitchFamily="18" charset="0"/>
                <a:cs typeface="Times New Roman" panose="02020603050405020304" pitchFamily="18" charset="0"/>
              </a:rPr>
              <a:t>Tổng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quan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về</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tiến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độ</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học</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tập</a:t>
            </a:r>
            <a:endParaRPr lang="en-US" sz="3200" b="1" dirty="0">
              <a:latin typeface="Times New Roman" panose="02020603050405020304" pitchFamily="18" charset="0"/>
              <a:cs typeface="Times New Roman" panose="02020603050405020304" pitchFamily="18" charset="0"/>
            </a:endParaRPr>
          </a:p>
          <a:p>
            <a:pPr marL="571500" indent="-571500">
              <a:lnSpc>
                <a:spcPct val="120000"/>
              </a:lnSpc>
              <a:buFont typeface="+mj-lt"/>
              <a:buAutoNum type="romanUcPeriod"/>
            </a:pPr>
            <a:r>
              <a:rPr lang="en-US" sz="3200" b="1" dirty="0" err="1">
                <a:latin typeface="Times New Roman" panose="02020603050405020304" pitchFamily="18" charset="0"/>
                <a:cs typeface="Times New Roman" panose="02020603050405020304" pitchFamily="18" charset="0"/>
              </a:rPr>
              <a:t>Chương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trình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đào</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tạo</a:t>
            </a:r>
            <a:endParaRPr lang="en-US" sz="3200" b="1" dirty="0">
              <a:latin typeface="Times New Roman" panose="02020603050405020304" pitchFamily="18" charset="0"/>
              <a:cs typeface="Times New Roman" panose="02020603050405020304" pitchFamily="18" charset="0"/>
            </a:endParaRPr>
          </a:p>
          <a:p>
            <a:pPr marL="571500" indent="-571500">
              <a:lnSpc>
                <a:spcPct val="120000"/>
              </a:lnSpc>
              <a:buFont typeface="+mj-lt"/>
              <a:buAutoNum type="romanUcPeriod"/>
            </a:pPr>
            <a:r>
              <a:rPr lang="en-US" sz="3200" b="1" dirty="0" err="1">
                <a:latin typeface="Times New Roman" panose="02020603050405020304" pitchFamily="18" charset="0"/>
                <a:cs typeface="Times New Roman" panose="02020603050405020304" pitchFamily="18" charset="0"/>
              </a:rPr>
              <a:t>Nội</a:t>
            </a:r>
            <a:r>
              <a:rPr lang="en-US" sz="3200" b="1" dirty="0">
                <a:latin typeface="Times New Roman" panose="02020603050405020304" pitchFamily="18" charset="0"/>
                <a:cs typeface="Times New Roman" panose="02020603050405020304" pitchFamily="18" charset="0"/>
              </a:rPr>
              <a:t> dung, </a:t>
            </a:r>
            <a:r>
              <a:rPr lang="en-US" sz="3200" b="1" dirty="0" err="1">
                <a:latin typeface="Times New Roman" panose="02020603050405020304" pitchFamily="18" charset="0"/>
                <a:cs typeface="Times New Roman" panose="02020603050405020304" pitchFamily="18" charset="0"/>
              </a:rPr>
              <a:t>phương</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pháp</a:t>
            </a:r>
            <a:r>
              <a:rPr lang="en-US" sz="3200" b="1" dirty="0">
                <a:latin typeface="Times New Roman" panose="02020603050405020304" pitchFamily="18" charset="0"/>
                <a:cs typeface="Times New Roman" panose="02020603050405020304" pitchFamily="18" charset="0"/>
              </a:rPr>
              <a:t> đào tạo, </a:t>
            </a:r>
            <a:r>
              <a:rPr lang="en-US" sz="3200" b="1" dirty="0" err="1">
                <a:latin typeface="Times New Roman" panose="02020603050405020304" pitchFamily="18" charset="0"/>
                <a:cs typeface="Times New Roman" panose="02020603050405020304" pitchFamily="18" charset="0"/>
              </a:rPr>
              <a:t>kiểm</a:t>
            </a:r>
            <a:r>
              <a:rPr lang="en-US" sz="3200" b="1" dirty="0">
                <a:latin typeface="Times New Roman" panose="02020603050405020304" pitchFamily="18" charset="0"/>
                <a:cs typeface="Times New Roman" panose="02020603050405020304" pitchFamily="18" charset="0"/>
              </a:rPr>
              <a:t> tra, </a:t>
            </a:r>
            <a:r>
              <a:rPr lang="en-US" sz="3200" b="1" dirty="0" err="1">
                <a:latin typeface="Times New Roman" panose="02020603050405020304" pitchFamily="18" charset="0"/>
                <a:cs typeface="Times New Roman" panose="02020603050405020304" pitchFamily="18" charset="0"/>
              </a:rPr>
              <a:t>đánh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giá</a:t>
            </a:r>
            <a:r>
              <a:rPr lang="en-US" sz="3200" b="1" dirty="0">
                <a:latin typeface="Times New Roman" panose="02020603050405020304" pitchFamily="18" charset="0"/>
                <a:cs typeface="Times New Roman" panose="02020603050405020304"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7765">
                                            <p:txEl>
                                              <p:pRg st="0" end="0"/>
                                            </p:txEl>
                                          </p:spTgt>
                                        </p:tgtEl>
                                        <p:attrNameLst>
                                          <p:attrName>style.visibility</p:attrName>
                                        </p:attrNameLst>
                                      </p:cBhvr>
                                      <p:to>
                                        <p:strVal val="visible"/>
                                      </p:to>
                                    </p:set>
                                    <p:animEffect transition="in" filter="box(in)">
                                      <p:cBhvr>
                                        <p:cTn id="7" dur="500"/>
                                        <p:tgtEl>
                                          <p:spTgt spid="1177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7765">
                                            <p:txEl>
                                              <p:pRg st="1" end="1"/>
                                            </p:txEl>
                                          </p:spTgt>
                                        </p:tgtEl>
                                        <p:attrNameLst>
                                          <p:attrName>style.visibility</p:attrName>
                                        </p:attrNameLst>
                                      </p:cBhvr>
                                      <p:to>
                                        <p:strVal val="visible"/>
                                      </p:to>
                                    </p:set>
                                    <p:animEffect transition="in" filter="box(in)">
                                      <p:cBhvr>
                                        <p:cTn id="12" dur="500"/>
                                        <p:tgtEl>
                                          <p:spTgt spid="1177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7765">
                                            <p:txEl>
                                              <p:pRg st="2" end="2"/>
                                            </p:txEl>
                                          </p:spTgt>
                                        </p:tgtEl>
                                        <p:attrNameLst>
                                          <p:attrName>style.visibility</p:attrName>
                                        </p:attrNameLst>
                                      </p:cBhvr>
                                      <p:to>
                                        <p:strVal val="visible"/>
                                      </p:to>
                                    </p:set>
                                    <p:animEffect transition="in" filter="box(in)">
                                      <p:cBhvr>
                                        <p:cTn id="17" dur="500"/>
                                        <p:tgtEl>
                                          <p:spTgt spid="11776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5" grpId="0" build="allAtOnce"/>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noChangeArrowheads="1"/>
          </p:cNvSpPr>
          <p:nvPr>
            <p:ph type="title"/>
          </p:nvPr>
        </p:nvSpPr>
        <p:spPr>
          <a:xfrm>
            <a:off x="1981200" y="228600"/>
            <a:ext cx="6934200" cy="1143000"/>
          </a:xfrm>
        </p:spPr>
        <p:txBody>
          <a:bodyPr/>
          <a:lstStyle/>
          <a:p>
            <a:r>
              <a:rPr lang="en-US" altLang="en-US" sz="2800" b="1" smtClean="0"/>
              <a:t>Cổng thông tin Đào tạo</a:t>
            </a:r>
            <a:r>
              <a:rPr lang="en-US" altLang="en-US" sz="2800" smtClean="0"/>
              <a:t/>
            </a:r>
            <a:br>
              <a:rPr lang="en-US" altLang="en-US" sz="2800" smtClean="0"/>
            </a:br>
            <a:endParaRPr lang="en-US" altLang="en-US" smtClean="0"/>
          </a:p>
        </p:txBody>
      </p:sp>
      <p:sp>
        <p:nvSpPr>
          <p:cNvPr id="37891" name="Text Placeholder 3"/>
          <p:cNvSpPr>
            <a:spLocks noGrp="1" noChangeArrowheads="1"/>
          </p:cNvSpPr>
          <p:nvPr>
            <p:ph type="body" idx="1"/>
          </p:nvPr>
        </p:nvSpPr>
        <p:spPr>
          <a:xfrm>
            <a:off x="381000" y="1295400"/>
            <a:ext cx="4116388" cy="879475"/>
          </a:xfrm>
        </p:spPr>
        <p:txBody>
          <a:bodyPr/>
          <a:lstStyle/>
          <a:p>
            <a:r>
              <a:rPr lang="en-US" altLang="en-US" smtClean="0"/>
              <a:t>cmshn.fpt.edu.vn</a:t>
            </a:r>
          </a:p>
          <a:p>
            <a:r>
              <a:rPr lang="en-US" altLang="en-US" smtClean="0"/>
              <a:t>FLM.fpt.edu.vn	</a:t>
            </a:r>
          </a:p>
        </p:txBody>
      </p:sp>
      <p:sp>
        <p:nvSpPr>
          <p:cNvPr id="37892" name="Content Placeholder 4"/>
          <p:cNvSpPr>
            <a:spLocks noGrp="1" noChangeArrowheads="1"/>
          </p:cNvSpPr>
          <p:nvPr>
            <p:ph sz="half" idx="2"/>
          </p:nvPr>
        </p:nvSpPr>
        <p:spPr>
          <a:xfrm>
            <a:off x="457200" y="2311400"/>
            <a:ext cx="4040188" cy="2641600"/>
          </a:xfrm>
        </p:spPr>
        <p:txBody>
          <a:bodyPr/>
          <a:lstStyle/>
          <a:p>
            <a:r>
              <a:rPr lang="en-US" altLang="en-US" smtClean="0">
                <a:latin typeface="Times New Roman" panose="02020603050405020304" pitchFamily="18" charset="0"/>
                <a:cs typeface="Times New Roman" panose="02020603050405020304" pitchFamily="18" charset="0"/>
              </a:rPr>
              <a:t>Sử dụng account email</a:t>
            </a:r>
          </a:p>
          <a:p>
            <a:r>
              <a:rPr lang="en-US" altLang="en-US" smtClean="0">
                <a:latin typeface="Times New Roman" panose="02020603050405020304" pitchFamily="18" charset="0"/>
                <a:cs typeface="Times New Roman" panose="02020603050405020304" pitchFamily="18" charset="0"/>
              </a:rPr>
              <a:t>Tham gia vào khóa học: download tài liệu, đề cương môn học.</a:t>
            </a:r>
          </a:p>
          <a:p>
            <a:pPr>
              <a:buFont typeface="Wingdings" panose="05000000000000000000" pitchFamily="2" charset="2"/>
              <a:buNone/>
            </a:pPr>
            <a:r>
              <a:rPr lang="en-US" altLang="en-US" smtClean="0"/>
              <a:t>		</a:t>
            </a:r>
          </a:p>
        </p:txBody>
      </p:sp>
      <p:sp>
        <p:nvSpPr>
          <p:cNvPr id="37893" name="Text Placeholder 5"/>
          <p:cNvSpPr>
            <a:spLocks noGrp="1" noChangeArrowheads="1"/>
          </p:cNvSpPr>
          <p:nvPr>
            <p:ph type="body" sz="quarter" idx="3"/>
          </p:nvPr>
        </p:nvSpPr>
        <p:spPr>
          <a:xfrm>
            <a:off x="4572000" y="1295400"/>
            <a:ext cx="4114800" cy="879475"/>
          </a:xfrm>
        </p:spPr>
        <p:txBody>
          <a:bodyPr/>
          <a:lstStyle/>
          <a:p>
            <a:r>
              <a:rPr lang="en-US" altLang="en-US" smtClean="0"/>
              <a:t>fap.fpt.edu.vn </a:t>
            </a:r>
          </a:p>
          <a:p>
            <a:r>
              <a:rPr lang="en-US" altLang="en-US" smtClean="0"/>
              <a:t>Mobile app: myFAP</a:t>
            </a:r>
          </a:p>
        </p:txBody>
      </p:sp>
      <p:sp>
        <p:nvSpPr>
          <p:cNvPr id="37894" name="Content Placeholder 6"/>
          <p:cNvSpPr>
            <a:spLocks noGrp="1" noChangeArrowheads="1"/>
          </p:cNvSpPr>
          <p:nvPr>
            <p:ph sz="quarter" idx="4"/>
          </p:nvPr>
        </p:nvSpPr>
        <p:spPr>
          <a:xfrm>
            <a:off x="4648200" y="2209800"/>
            <a:ext cx="4041775" cy="4419600"/>
          </a:xfrm>
        </p:spPr>
        <p:txBody>
          <a:bodyPr/>
          <a:lstStyle/>
          <a:p>
            <a:r>
              <a:rPr lang="en-US" altLang="en-US" smtClean="0">
                <a:latin typeface="Times New Roman" panose="02020603050405020304" pitchFamily="18" charset="0"/>
                <a:cs typeface="Times New Roman" panose="02020603050405020304" pitchFamily="18" charset="0"/>
              </a:rPr>
              <a:t>Sử dụng account email</a:t>
            </a:r>
          </a:p>
          <a:p>
            <a:r>
              <a:rPr lang="en-US" altLang="en-US" smtClean="0">
                <a:latin typeface="Times New Roman" panose="02020603050405020304" pitchFamily="18" charset="0"/>
                <a:cs typeface="Times New Roman" panose="02020603050405020304" pitchFamily="18" charset="0"/>
              </a:rPr>
              <a:t>Xem lịch học chi tiết</a:t>
            </a:r>
          </a:p>
          <a:p>
            <a:r>
              <a:rPr lang="en-US" altLang="en-US" smtClean="0">
                <a:latin typeface="Times New Roman" panose="02020603050405020304" pitchFamily="18" charset="0"/>
                <a:cs typeface="Times New Roman" panose="02020603050405020304" pitchFamily="18" charset="0"/>
              </a:rPr>
              <a:t>Xem điểm danh, điểm học tập</a:t>
            </a:r>
          </a:p>
          <a:p>
            <a:r>
              <a:rPr lang="en-US" altLang="en-US" smtClean="0">
                <a:latin typeface="Times New Roman" panose="02020603050405020304" pitchFamily="18" charset="0"/>
                <a:cs typeface="Times New Roman" panose="02020603050405020304" pitchFamily="18" charset="0"/>
              </a:rPr>
              <a:t>Gửi ý kiến phản hồi (feedback)</a:t>
            </a:r>
          </a:p>
          <a:p>
            <a:r>
              <a:rPr lang="en-US" altLang="en-US" smtClean="0">
                <a:latin typeface="Times New Roman" panose="02020603050405020304" pitchFamily="18" charset="0"/>
                <a:cs typeface="Times New Roman" panose="02020603050405020304" pitchFamily="18" charset="0"/>
              </a:rPr>
              <a:t>Xem thông báo lịch học, lịch thi, các thông tin đào tạo, khảo thí, CTSV và các hoạt động khác của trường.</a:t>
            </a:r>
          </a:p>
          <a:p>
            <a:endParaRPr lang="en-US" altLang="en-US" smtClean="0"/>
          </a:p>
        </p:txBody>
      </p:sp>
      <p:sp>
        <p:nvSpPr>
          <p:cNvPr id="9" name="Snip Diagonal Corner Rectangle 8"/>
          <p:cNvSpPr/>
          <p:nvPr/>
        </p:nvSpPr>
        <p:spPr bwMode="auto">
          <a:xfrm>
            <a:off x="152400" y="5029200"/>
            <a:ext cx="4648200" cy="1143000"/>
          </a:xfrm>
          <a:prstGeom prst="snip2DiagRect">
            <a:avLst/>
          </a:prstGeom>
          <a:solidFill>
            <a:srgbClr val="FF99CC"/>
          </a:solidFill>
          <a:ln w="9525" cap="flat" cmpd="sng" algn="ctr">
            <a:noFill/>
            <a:prstDash val="solid"/>
            <a:round/>
            <a:headEnd type="none" w="med" len="med"/>
            <a:tailEnd type="none" w="med" len="med"/>
          </a:ln>
          <a:effectLst/>
        </p:spPr>
        <p:txBody>
          <a:bodyPr/>
          <a:lstStyle/>
          <a:p>
            <a:pPr>
              <a:defRPr/>
            </a:pPr>
            <a:r>
              <a:rPr lang="en-US" sz="2400" dirty="0" err="1">
                <a:solidFill>
                  <a:srgbClr val="000104"/>
                </a:solidFill>
                <a:latin typeface="Times New Roman" pitchFamily="18" charset="0"/>
              </a:rPr>
              <a:t>Truy</a:t>
            </a:r>
            <a:r>
              <a:rPr lang="en-US" sz="2400" dirty="0">
                <a:solidFill>
                  <a:srgbClr val="000104"/>
                </a:solidFill>
                <a:latin typeface="Times New Roman" pitchFamily="18" charset="0"/>
              </a:rPr>
              <a:t> </a:t>
            </a:r>
            <a:r>
              <a:rPr lang="en-US" sz="2400" dirty="0" err="1">
                <a:solidFill>
                  <a:srgbClr val="000104"/>
                </a:solidFill>
                <a:latin typeface="Times New Roman" pitchFamily="18" charset="0"/>
              </a:rPr>
              <a:t>cập</a:t>
            </a:r>
            <a:r>
              <a:rPr lang="en-US" sz="2400" dirty="0">
                <a:solidFill>
                  <a:srgbClr val="000104"/>
                </a:solidFill>
                <a:latin typeface="Times New Roman" pitchFamily="18" charset="0"/>
              </a:rPr>
              <a:t> </a:t>
            </a:r>
            <a:r>
              <a:rPr lang="en-US" sz="2400" dirty="0" err="1">
                <a:solidFill>
                  <a:srgbClr val="000104"/>
                </a:solidFill>
                <a:latin typeface="Times New Roman" pitchFamily="18" charset="0"/>
              </a:rPr>
              <a:t>hàng</a:t>
            </a:r>
            <a:r>
              <a:rPr lang="en-US" sz="2400" dirty="0">
                <a:solidFill>
                  <a:srgbClr val="000104"/>
                </a:solidFill>
                <a:latin typeface="Times New Roman" pitchFamily="18" charset="0"/>
              </a:rPr>
              <a:t> </a:t>
            </a:r>
            <a:r>
              <a:rPr lang="en-US" sz="2400" dirty="0" err="1">
                <a:solidFill>
                  <a:srgbClr val="000104"/>
                </a:solidFill>
                <a:latin typeface="Times New Roman" pitchFamily="18" charset="0"/>
              </a:rPr>
              <a:t>ngày</a:t>
            </a:r>
            <a:r>
              <a:rPr lang="en-US" sz="2400" dirty="0">
                <a:solidFill>
                  <a:srgbClr val="000104"/>
                </a:solidFill>
                <a:latin typeface="Times New Roman" pitchFamily="18" charset="0"/>
              </a:rPr>
              <a:t> </a:t>
            </a:r>
            <a:r>
              <a:rPr lang="en-US" sz="2400" dirty="0" err="1">
                <a:solidFill>
                  <a:srgbClr val="000104"/>
                </a:solidFill>
                <a:latin typeface="Times New Roman" pitchFamily="18" charset="0"/>
              </a:rPr>
              <a:t>để</a:t>
            </a:r>
            <a:r>
              <a:rPr lang="en-US" sz="2400" dirty="0">
                <a:solidFill>
                  <a:srgbClr val="000104"/>
                </a:solidFill>
                <a:latin typeface="Times New Roman" pitchFamily="18" charset="0"/>
              </a:rPr>
              <a:t> </a:t>
            </a:r>
            <a:r>
              <a:rPr lang="en-US" sz="2400" dirty="0" err="1">
                <a:solidFill>
                  <a:srgbClr val="000104"/>
                </a:solidFill>
                <a:latin typeface="Times New Roman" pitchFamily="18" charset="0"/>
              </a:rPr>
              <a:t>kiểm</a:t>
            </a:r>
            <a:r>
              <a:rPr lang="en-US" sz="2400" dirty="0">
                <a:solidFill>
                  <a:srgbClr val="000104"/>
                </a:solidFill>
                <a:latin typeface="Times New Roman" pitchFamily="18" charset="0"/>
              </a:rPr>
              <a:t> tra </a:t>
            </a:r>
            <a:r>
              <a:rPr lang="en-US" sz="2400" dirty="0" err="1">
                <a:solidFill>
                  <a:srgbClr val="000104"/>
                </a:solidFill>
                <a:latin typeface="Times New Roman" pitchFamily="18" charset="0"/>
              </a:rPr>
              <a:t>thông</a:t>
            </a:r>
            <a:r>
              <a:rPr lang="en-US" sz="2400" dirty="0">
                <a:solidFill>
                  <a:srgbClr val="000104"/>
                </a:solidFill>
                <a:latin typeface="Times New Roman" pitchFamily="18" charset="0"/>
              </a:rPr>
              <a:t> tin </a:t>
            </a:r>
            <a:r>
              <a:rPr lang="en-US" sz="2400" dirty="0" err="1">
                <a:solidFill>
                  <a:srgbClr val="000104"/>
                </a:solidFill>
                <a:latin typeface="Times New Roman" pitchFamily="18" charset="0"/>
              </a:rPr>
              <a:t>trên</a:t>
            </a:r>
            <a:r>
              <a:rPr lang="en-US" sz="2400" dirty="0">
                <a:solidFill>
                  <a:srgbClr val="000104"/>
                </a:solidFill>
                <a:latin typeface="Times New Roman" pitchFamily="18" charset="0"/>
              </a:rPr>
              <a:t> EMAIL, CMS, FAP.</a:t>
            </a:r>
          </a:p>
        </p:txBody>
      </p:sp>
    </p:spTree>
    <p:extLst>
      <p:ext uri="{BB962C8B-B14F-4D97-AF65-F5344CB8AC3E}">
        <p14:creationId xmlns:p14="http://schemas.microsoft.com/office/powerpoint/2010/main" val="960586974"/>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noChangeArrowheads="1"/>
          </p:cNvSpPr>
          <p:nvPr>
            <p:ph type="title"/>
          </p:nvPr>
        </p:nvSpPr>
        <p:spPr/>
        <p:txBody>
          <a:bodyPr/>
          <a:lstStyle/>
          <a:p>
            <a:r>
              <a:rPr lang="en-US" altLang="en-US" sz="4400" b="1" smtClean="0"/>
              <a:t>Contact</a:t>
            </a:r>
          </a:p>
        </p:txBody>
      </p:sp>
      <p:sp>
        <p:nvSpPr>
          <p:cNvPr id="46083" name="Content Placeholder 2"/>
          <p:cNvSpPr>
            <a:spLocks noGrp="1" noChangeArrowheads="1"/>
          </p:cNvSpPr>
          <p:nvPr>
            <p:ph idx="1"/>
          </p:nvPr>
        </p:nvSpPr>
        <p:spPr>
          <a:xfrm>
            <a:off x="0" y="1143000"/>
            <a:ext cx="9144000" cy="5486400"/>
          </a:xfrm>
        </p:spPr>
        <p:txBody>
          <a:bodyPr/>
          <a:lstStyle/>
          <a:p>
            <a:pPr>
              <a:buFontTx/>
              <a:buNone/>
              <a:defRPr/>
            </a:pPr>
            <a:endParaRPr lang="en-US" altLang="en-US" sz="2400" b="1" dirty="0" smtClean="0"/>
          </a:p>
          <a:p>
            <a:pPr>
              <a:buFontTx/>
              <a:buNone/>
              <a:defRPr/>
            </a:pPr>
            <a:r>
              <a:rPr lang="en-US" altLang="en-US" sz="2400" b="1" dirty="0" smtClean="0"/>
              <a:t>PHÒNG DỊCH VỤ SINH VIÊN (</a:t>
            </a:r>
            <a:r>
              <a:rPr lang="en-US" altLang="en-US" sz="2400" b="1" dirty="0" err="1" smtClean="0"/>
              <a:t>giải</a:t>
            </a:r>
            <a:r>
              <a:rPr lang="en-US" altLang="en-US" sz="2400" b="1" dirty="0" smtClean="0"/>
              <a:t> </a:t>
            </a:r>
            <a:r>
              <a:rPr lang="en-US" altLang="en-US" sz="2400" b="1" dirty="0" err="1" smtClean="0"/>
              <a:t>đáp</a:t>
            </a:r>
            <a:r>
              <a:rPr lang="en-US" altLang="en-US" sz="2400" b="1" dirty="0" smtClean="0"/>
              <a:t> </a:t>
            </a:r>
            <a:r>
              <a:rPr lang="en-US" altLang="en-US" sz="2400" b="1" dirty="0" err="1" smtClean="0"/>
              <a:t>tất</a:t>
            </a:r>
            <a:r>
              <a:rPr lang="en-US" altLang="en-US" sz="2400" b="1" dirty="0" smtClean="0"/>
              <a:t> </a:t>
            </a:r>
            <a:r>
              <a:rPr lang="en-US" altLang="en-US" sz="2400" b="1" dirty="0" err="1" smtClean="0"/>
              <a:t>cả</a:t>
            </a:r>
            <a:r>
              <a:rPr lang="en-US" altLang="en-US" sz="2400" b="1" dirty="0" smtClean="0"/>
              <a:t> </a:t>
            </a:r>
            <a:r>
              <a:rPr lang="en-US" altLang="en-US" sz="2400" b="1" dirty="0" err="1" smtClean="0"/>
              <a:t>mọi</a:t>
            </a:r>
            <a:r>
              <a:rPr lang="en-US" altLang="en-US" sz="2400" b="1" dirty="0" smtClean="0"/>
              <a:t> </a:t>
            </a:r>
            <a:r>
              <a:rPr lang="en-US" altLang="en-US" sz="2400" b="1" dirty="0" err="1" smtClean="0"/>
              <a:t>câu</a:t>
            </a:r>
            <a:r>
              <a:rPr lang="en-US" altLang="en-US" sz="2400" b="1" dirty="0" smtClean="0"/>
              <a:t> </a:t>
            </a:r>
            <a:r>
              <a:rPr lang="en-US" altLang="en-US" sz="2400" b="1" dirty="0" err="1" smtClean="0"/>
              <a:t>hỏi</a:t>
            </a:r>
            <a:r>
              <a:rPr lang="en-US" altLang="en-US" sz="2400" b="1" dirty="0" smtClean="0"/>
              <a:t>)</a:t>
            </a:r>
          </a:p>
          <a:p>
            <a:pPr>
              <a:defRPr/>
            </a:pPr>
            <a:r>
              <a:rPr lang="vi-VN" altLang="en-US" sz="2400" dirty="0" smtClean="0"/>
              <a:t>Email</a:t>
            </a:r>
            <a:r>
              <a:rPr lang="en-US" altLang="en-US" sz="2400" dirty="0" smtClean="0"/>
              <a:t>: dichvusinhvien@fe.edu.vn</a:t>
            </a:r>
            <a:endParaRPr lang="en-US" sz="2400" dirty="0" smtClean="0">
              <a:solidFill>
                <a:srgbClr val="000104"/>
              </a:solidFill>
            </a:endParaRPr>
          </a:p>
          <a:p>
            <a:pPr>
              <a:defRPr/>
            </a:pPr>
            <a:r>
              <a:rPr lang="en-US" sz="2400" dirty="0" err="1" smtClean="0"/>
              <a:t>Điện</a:t>
            </a:r>
            <a:r>
              <a:rPr lang="en-US" sz="2400" dirty="0" smtClean="0"/>
              <a:t> </a:t>
            </a:r>
            <a:r>
              <a:rPr lang="en-US" sz="2400" dirty="0" err="1"/>
              <a:t>thoại</a:t>
            </a:r>
            <a:r>
              <a:rPr lang="en-US" sz="2400" dirty="0"/>
              <a:t>: </a:t>
            </a:r>
            <a:r>
              <a:rPr lang="en-US" sz="2400" b="1" dirty="0"/>
              <a:t>(</a:t>
            </a:r>
            <a:r>
              <a:rPr lang="en-US" sz="2400" b="1" dirty="0" smtClean="0"/>
              <a:t>024)7308.13.13</a:t>
            </a:r>
          </a:p>
          <a:p>
            <a:pPr>
              <a:defRPr/>
            </a:pPr>
            <a:r>
              <a:rPr lang="vi-VN" altLang="en-US" sz="2400" dirty="0" smtClean="0"/>
              <a:t>Front </a:t>
            </a:r>
            <a:r>
              <a:rPr lang="vi-VN" altLang="en-US" sz="2400" dirty="0"/>
              <a:t>office: Phòng 1</a:t>
            </a:r>
            <a:r>
              <a:rPr lang="en-US" altLang="en-US" sz="2400" dirty="0"/>
              <a:t>02L </a:t>
            </a:r>
            <a:r>
              <a:rPr lang="en-US" altLang="en-US" sz="2400" dirty="0" err="1"/>
              <a:t>tòa</a:t>
            </a:r>
            <a:r>
              <a:rPr lang="en-US" altLang="en-US" sz="2400" dirty="0"/>
              <a:t> </a:t>
            </a:r>
            <a:r>
              <a:rPr lang="en-US" altLang="en-US" sz="2400" dirty="0" err="1"/>
              <a:t>nhà</a:t>
            </a:r>
            <a:r>
              <a:rPr lang="en-US" altLang="en-US" sz="2400" dirty="0"/>
              <a:t> </a:t>
            </a:r>
            <a:r>
              <a:rPr lang="en-US" altLang="en-US" sz="2400" dirty="0" smtClean="0"/>
              <a:t>Alpha</a:t>
            </a:r>
          </a:p>
          <a:p>
            <a:pPr>
              <a:defRPr/>
            </a:pPr>
            <a:endParaRPr lang="en-US" altLang="en-US" sz="2400" dirty="0"/>
          </a:p>
          <a:p>
            <a:pPr>
              <a:buFontTx/>
              <a:buNone/>
              <a:defRPr/>
            </a:pPr>
            <a:r>
              <a:rPr lang="vi-VN" altLang="en-US" sz="2400" b="1" dirty="0" smtClean="0"/>
              <a:t>PHÒNG TỔ CHỨC VÀ QUẢN LÝ ĐÀO TẠO</a:t>
            </a:r>
            <a:r>
              <a:rPr lang="en-US" altLang="en-US" sz="2400" b="1" dirty="0" smtClean="0"/>
              <a:t> (</a:t>
            </a:r>
            <a:r>
              <a:rPr lang="en-US" altLang="en-US" sz="2400" b="1" dirty="0" err="1" smtClean="0"/>
              <a:t>phụ</a:t>
            </a:r>
            <a:r>
              <a:rPr lang="en-US" altLang="en-US" sz="2400" b="1" dirty="0" smtClean="0"/>
              <a:t> </a:t>
            </a:r>
            <a:r>
              <a:rPr lang="en-US" altLang="en-US" sz="2400" b="1" dirty="0" err="1" smtClean="0"/>
              <a:t>trách</a:t>
            </a:r>
            <a:r>
              <a:rPr lang="en-US" altLang="en-US" sz="2400" b="1" dirty="0" smtClean="0"/>
              <a:t> </a:t>
            </a:r>
            <a:r>
              <a:rPr lang="en-US" altLang="en-US" sz="2400" b="1" dirty="0" err="1" smtClean="0"/>
              <a:t>về</a:t>
            </a:r>
            <a:r>
              <a:rPr lang="en-US" altLang="en-US" sz="2400" b="1" dirty="0" smtClean="0"/>
              <a:t> </a:t>
            </a:r>
            <a:r>
              <a:rPr lang="en-US" altLang="en-US" sz="2400" b="1" dirty="0" err="1" smtClean="0"/>
              <a:t>đào</a:t>
            </a:r>
            <a:r>
              <a:rPr lang="en-US" altLang="en-US" sz="2400" b="1" dirty="0" smtClean="0"/>
              <a:t> </a:t>
            </a:r>
            <a:r>
              <a:rPr lang="en-US" altLang="en-US" sz="2400" b="1" dirty="0" err="1" smtClean="0"/>
              <a:t>tạo</a:t>
            </a:r>
            <a:r>
              <a:rPr lang="en-US" altLang="en-US" sz="2400" b="1" dirty="0" smtClean="0"/>
              <a:t>)</a:t>
            </a:r>
            <a:endParaRPr lang="vi-VN" altLang="en-US" sz="2400" b="1" dirty="0" smtClean="0"/>
          </a:p>
          <a:p>
            <a:pPr>
              <a:defRPr/>
            </a:pPr>
            <a:r>
              <a:rPr lang="vi-VN" altLang="en-US" sz="2400" dirty="0" smtClean="0"/>
              <a:t>Email</a:t>
            </a:r>
            <a:r>
              <a:rPr lang="en-US" altLang="en-US" sz="2400" smtClean="0"/>
              <a:t>: acad.hl@fpt.edu.vn</a:t>
            </a:r>
            <a:endParaRPr lang="en-US" altLang="en-US" sz="2400" dirty="0" smtClean="0"/>
          </a:p>
          <a:p>
            <a:pPr marL="0" indent="0">
              <a:buFont typeface="Wingdings" panose="05000000000000000000" pitchFamily="2" charset="2"/>
              <a:buNone/>
              <a:defRPr/>
            </a:pPr>
            <a:endParaRPr lang="en-US" altLang="en-US" sz="2400" dirty="0" smtClean="0"/>
          </a:p>
          <a:p>
            <a:pPr marL="0" indent="0">
              <a:buFont typeface="Wingdings" panose="05000000000000000000" pitchFamily="2" charset="2"/>
              <a:buNone/>
              <a:defRPr/>
            </a:pPr>
            <a:r>
              <a:rPr lang="vi-VN" altLang="en-US" sz="2400" b="1" dirty="0" smtClean="0"/>
              <a:t>PHÒNG</a:t>
            </a:r>
            <a:r>
              <a:rPr lang="en-US" altLang="en-US" sz="2400" b="1" dirty="0" smtClean="0"/>
              <a:t> KHẢO THÍ (</a:t>
            </a:r>
            <a:r>
              <a:rPr lang="en-US" altLang="en-US" sz="2400" b="1" dirty="0" err="1" smtClean="0"/>
              <a:t>phụ</a:t>
            </a:r>
            <a:r>
              <a:rPr lang="en-US" altLang="en-US" sz="2400" b="1" dirty="0" smtClean="0"/>
              <a:t> </a:t>
            </a:r>
            <a:r>
              <a:rPr lang="en-US" altLang="en-US" sz="2400" b="1" dirty="0" err="1" smtClean="0"/>
              <a:t>trách</a:t>
            </a:r>
            <a:r>
              <a:rPr lang="en-US" altLang="en-US" sz="2400" b="1" dirty="0" smtClean="0"/>
              <a:t> </a:t>
            </a:r>
            <a:r>
              <a:rPr lang="en-US" altLang="en-US" sz="2400" b="1" dirty="0" err="1" smtClean="0"/>
              <a:t>về</a:t>
            </a:r>
            <a:r>
              <a:rPr lang="en-US" altLang="en-US" sz="2400" b="1" dirty="0" smtClean="0"/>
              <a:t> </a:t>
            </a:r>
            <a:r>
              <a:rPr lang="en-US" altLang="en-US" sz="2400" b="1" dirty="0" err="1" smtClean="0"/>
              <a:t>thi</a:t>
            </a:r>
            <a:r>
              <a:rPr lang="en-US" altLang="en-US" sz="2400" b="1" dirty="0" smtClean="0"/>
              <a:t> </a:t>
            </a:r>
            <a:r>
              <a:rPr lang="en-US" altLang="en-US" sz="2400" b="1" dirty="0" err="1" smtClean="0"/>
              <a:t>cử</a:t>
            </a:r>
            <a:r>
              <a:rPr lang="en-US" altLang="en-US" sz="2400" b="1" dirty="0" smtClean="0"/>
              <a:t>, </a:t>
            </a:r>
            <a:r>
              <a:rPr lang="en-US" altLang="en-US" sz="2400" b="1" dirty="0" err="1" smtClean="0"/>
              <a:t>kiểm</a:t>
            </a:r>
            <a:r>
              <a:rPr lang="en-US" altLang="en-US" sz="2400" b="1" dirty="0" smtClean="0"/>
              <a:t> </a:t>
            </a:r>
            <a:r>
              <a:rPr lang="en-US" altLang="en-US" sz="2400" b="1" dirty="0" err="1" smtClean="0"/>
              <a:t>tra</a:t>
            </a:r>
            <a:r>
              <a:rPr lang="en-US" altLang="en-US" sz="2400" b="1" dirty="0" smtClean="0"/>
              <a:t> </a:t>
            </a:r>
            <a:r>
              <a:rPr lang="en-US" altLang="en-US" sz="2400" b="1" dirty="0" err="1" smtClean="0"/>
              <a:t>đánh</a:t>
            </a:r>
            <a:r>
              <a:rPr lang="en-US" altLang="en-US" sz="2400" b="1" dirty="0" smtClean="0"/>
              <a:t> </a:t>
            </a:r>
            <a:r>
              <a:rPr lang="en-US" altLang="en-US" sz="2400" b="1" dirty="0" err="1" smtClean="0"/>
              <a:t>giá</a:t>
            </a:r>
            <a:r>
              <a:rPr lang="en-US" altLang="en-US" sz="2400" b="1" dirty="0" smtClean="0"/>
              <a:t>)</a:t>
            </a:r>
            <a:endParaRPr lang="vi-VN" altLang="en-US" sz="2400" b="1" dirty="0"/>
          </a:p>
          <a:p>
            <a:pPr>
              <a:defRPr/>
            </a:pPr>
            <a:r>
              <a:rPr lang="vi-VN" altLang="en-US" sz="2400" dirty="0"/>
              <a:t>Email: </a:t>
            </a:r>
            <a:r>
              <a:rPr lang="en-US" altLang="en-US" sz="2400" dirty="0" smtClean="0"/>
              <a:t>khaothi@fpt.edu.vn</a:t>
            </a:r>
            <a:endParaRPr lang="en-US" altLang="en-US" sz="2400" dirty="0"/>
          </a:p>
          <a:p>
            <a:pPr>
              <a:defRPr/>
            </a:pPr>
            <a:endParaRPr lang="vi-VN" altLang="en-US" sz="2800" dirty="0" smtClean="0"/>
          </a:p>
        </p:txBody>
      </p:sp>
    </p:spTree>
    <p:extLst>
      <p:ext uri="{BB962C8B-B14F-4D97-AF65-F5344CB8AC3E}">
        <p14:creationId xmlns:p14="http://schemas.microsoft.com/office/powerpoint/2010/main" val="3817198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latin typeface="Times New Roman" panose="02020603050405020304" pitchFamily="18" charset="0"/>
                <a:cs typeface="Times New Roman" panose="02020603050405020304" pitchFamily="18" charset="0"/>
              </a:rPr>
              <a:t>Tổng </a:t>
            </a:r>
            <a:r>
              <a:rPr lang="en-US" sz="2800" dirty="0" err="1">
                <a:latin typeface="Times New Roman" panose="02020603050405020304" pitchFamily="18" charset="0"/>
                <a:cs typeface="Times New Roman" panose="02020603050405020304" pitchFamily="18" charset="0"/>
              </a:rPr>
              <a:t>quan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về</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ti</a:t>
            </a:r>
            <a:r>
              <a:rPr lang="vi-VN" sz="2800" dirty="0">
                <a:latin typeface="Times New Roman" panose="02020603050405020304" pitchFamily="18" charset="0"/>
                <a:cs typeface="Times New Roman" panose="02020603050405020304" pitchFamily="18" charset="0"/>
              </a:rPr>
              <a:t>ến </a:t>
            </a:r>
            <a:r>
              <a:rPr lang="en-US" sz="2800" dirty="0" err="1">
                <a:latin typeface="Times New Roman" panose="02020603050405020304" pitchFamily="18" charset="0"/>
                <a:cs typeface="Times New Roman" panose="02020603050405020304" pitchFamily="18" charset="0"/>
              </a:rPr>
              <a:t>độ</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học</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tập</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703696"/>
            <a:ext cx="8229600" cy="4849504"/>
          </a:xfrm>
        </p:spPr>
        <p:txBody>
          <a:bodyPr/>
          <a:lstStyle/>
          <a:p>
            <a:pPr>
              <a:buNone/>
            </a:pP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đoạn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tập</a:t>
            </a:r>
            <a:endParaRPr lang="en-US" dirty="0">
              <a:latin typeface="Times New Roman" pitchFamily="18" charset="0"/>
              <a:cs typeface="Times New Roman" pitchFamily="18" charset="0"/>
            </a:endParaRPr>
          </a:p>
          <a:p>
            <a:pPr>
              <a:buFontTx/>
              <a:buChar char="-"/>
            </a:pPr>
            <a:r>
              <a:rPr lang="en-US" b="1" dirty="0" err="1">
                <a:latin typeface="Times New Roman" pitchFamily="18" charset="0"/>
                <a:cs typeface="Times New Roman" pitchFamily="18" charset="0"/>
              </a:rPr>
              <a:t>Giai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đoạn</a:t>
            </a:r>
            <a:r>
              <a:rPr lang="en-US" b="1" dirty="0">
                <a:latin typeface="Times New Roman" pitchFamily="18" charset="0"/>
                <a:cs typeface="Times New Roman" pitchFamily="18" charset="0"/>
              </a:rPr>
              <a:t> 1</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Dự</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bị</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tiếng</a:t>
            </a:r>
            <a:r>
              <a:rPr lang="en-US" dirty="0">
                <a:latin typeface="Times New Roman" pitchFamily="18" charset="0"/>
                <a:cs typeface="Times New Roman" pitchFamily="18" charset="0"/>
              </a:rPr>
              <a:t> Anh &amp; </a:t>
            </a:r>
            <a:r>
              <a:rPr lang="en-US" dirty="0" err="1">
                <a:latin typeface="Times New Roman" pitchFamily="18" charset="0"/>
                <a:cs typeface="Times New Roman" pitchFamily="18" charset="0"/>
              </a:rPr>
              <a:t>rèn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luyện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tập</a:t>
            </a:r>
            <a:r>
              <a:rPr lang="en-US" dirty="0">
                <a:latin typeface="Times New Roman" pitchFamily="18" charset="0"/>
                <a:cs typeface="Times New Roman" pitchFamily="18" charset="0"/>
              </a:rPr>
              <a:t> trung</a:t>
            </a:r>
          </a:p>
          <a:p>
            <a:pPr>
              <a:buFontTx/>
              <a:buChar char="-"/>
            </a:pPr>
            <a:r>
              <a:rPr lang="en-US" b="1" dirty="0" err="1">
                <a:latin typeface="Times New Roman" pitchFamily="18" charset="0"/>
                <a:cs typeface="Times New Roman" pitchFamily="18" charset="0"/>
              </a:rPr>
              <a:t>Giai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đoạn</a:t>
            </a:r>
            <a:r>
              <a:rPr lang="en-US" b="1" dirty="0">
                <a:latin typeface="Times New Roman" pitchFamily="18" charset="0"/>
                <a:cs typeface="Times New Roman" pitchFamily="18" charset="0"/>
              </a:rPr>
              <a:t> 2: </a:t>
            </a:r>
            <a:r>
              <a:rPr lang="en-US" dirty="0" err="1">
                <a:latin typeface="Times New Roman" pitchFamily="18" charset="0"/>
                <a:cs typeface="Times New Roman" pitchFamily="18" charset="0"/>
              </a:rPr>
              <a:t>Cơ</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sở</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ngành</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chuyên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môn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cơ</a:t>
            </a:r>
            <a:r>
              <a:rPr lang="en-US" dirty="0">
                <a:latin typeface="Times New Roman" pitchFamily="18" charset="0"/>
                <a:cs typeface="Times New Roman" pitchFamily="18" charset="0"/>
              </a:rPr>
              <a:t> </a:t>
            </a:r>
            <a:r>
              <a:rPr lang="en-US" err="1">
                <a:latin typeface="Times New Roman" pitchFamily="18" charset="0"/>
                <a:cs typeface="Times New Roman" pitchFamily="18" charset="0"/>
              </a:rPr>
              <a:t>bản</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(5 HK)</a:t>
            </a:r>
            <a:endParaRPr lang="en-US" dirty="0">
              <a:latin typeface="Times New Roman" pitchFamily="18" charset="0"/>
              <a:cs typeface="Times New Roman" pitchFamily="18" charset="0"/>
            </a:endParaRPr>
          </a:p>
          <a:p>
            <a:pPr>
              <a:buFontTx/>
              <a:buChar char="-"/>
            </a:pPr>
            <a:r>
              <a:rPr lang="en-US" b="1" dirty="0" err="1">
                <a:latin typeface="Times New Roman" pitchFamily="18" charset="0"/>
                <a:cs typeface="Times New Roman" pitchFamily="18" charset="0"/>
              </a:rPr>
              <a:t>Giai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đoạn</a:t>
            </a:r>
            <a:r>
              <a:rPr lang="en-US" b="1" dirty="0">
                <a:latin typeface="Times New Roman" pitchFamily="18" charset="0"/>
                <a:cs typeface="Times New Roman" pitchFamily="18" charset="0"/>
              </a:rPr>
              <a:t> 3: </a:t>
            </a:r>
            <a:r>
              <a:rPr lang="en-US" dirty="0" err="1">
                <a:latin typeface="Times New Roman" pitchFamily="18" charset="0"/>
                <a:cs typeface="Times New Roman" pitchFamily="18" charset="0"/>
              </a:rPr>
              <a:t>Đào</a:t>
            </a:r>
            <a:r>
              <a:rPr lang="en-US" dirty="0">
                <a:latin typeface="Times New Roman" pitchFamily="18" charset="0"/>
                <a:cs typeface="Times New Roman" pitchFamily="18" charset="0"/>
              </a:rPr>
              <a:t> tạo </a:t>
            </a:r>
            <a:r>
              <a:rPr lang="en-US" dirty="0" err="1">
                <a:latin typeface="Times New Roman" pitchFamily="18" charset="0"/>
                <a:cs typeface="Times New Roman" pitchFamily="18" charset="0"/>
              </a:rPr>
              <a:t>trong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môi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trường</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thực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tế</a:t>
            </a:r>
            <a:r>
              <a:rPr lang="en-US" dirty="0">
                <a:latin typeface="Times New Roman" pitchFamily="18" charset="0"/>
                <a:cs typeface="Times New Roman" pitchFamily="18" charset="0"/>
              </a:rPr>
              <a:t> (On the Job </a:t>
            </a:r>
            <a:r>
              <a:rPr lang="en-US">
                <a:latin typeface="Times New Roman" pitchFamily="18" charset="0"/>
                <a:cs typeface="Times New Roman" pitchFamily="18" charset="0"/>
              </a:rPr>
              <a:t>Training </a:t>
            </a:r>
            <a:r>
              <a:rPr lang="en-US" smtClean="0">
                <a:latin typeface="Times New Roman" pitchFamily="18" charset="0"/>
                <a:cs typeface="Times New Roman" pitchFamily="18" charset="0"/>
              </a:rPr>
              <a:t>- OJT)</a:t>
            </a:r>
            <a:endParaRPr lang="en-US" dirty="0">
              <a:latin typeface="Times New Roman" pitchFamily="18" charset="0"/>
              <a:cs typeface="Times New Roman" pitchFamily="18" charset="0"/>
            </a:endParaRPr>
          </a:p>
          <a:p>
            <a:pPr>
              <a:buFontTx/>
              <a:buChar char="-"/>
            </a:pPr>
            <a:r>
              <a:rPr lang="en-US" b="1" dirty="0" err="1">
                <a:latin typeface="Times New Roman" pitchFamily="18" charset="0"/>
                <a:cs typeface="Times New Roman" pitchFamily="18" charset="0"/>
              </a:rPr>
              <a:t>Giai</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đoạn</a:t>
            </a:r>
            <a:r>
              <a:rPr lang="en-US" b="1" dirty="0">
                <a:latin typeface="Times New Roman" pitchFamily="18" charset="0"/>
                <a:cs typeface="Times New Roman" pitchFamily="18" charset="0"/>
              </a:rPr>
              <a:t> 4: </a:t>
            </a:r>
            <a:r>
              <a:rPr lang="en-US" dirty="0" err="1">
                <a:latin typeface="Times New Roman" pitchFamily="18" charset="0"/>
                <a:cs typeface="Times New Roman" pitchFamily="18" charset="0"/>
              </a:rPr>
              <a:t>Chuyên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môn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nâng</a:t>
            </a:r>
            <a:r>
              <a:rPr lang="en-US" dirty="0">
                <a:latin typeface="Times New Roman" pitchFamily="18" charset="0"/>
                <a:cs typeface="Times New Roman" pitchFamily="18" charset="0"/>
              </a:rPr>
              <a:t> cao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chuyên</a:t>
            </a:r>
            <a:r>
              <a:rPr lang="en-US" dirty="0">
                <a:latin typeface="Times New Roman" pitchFamily="18" charset="0"/>
                <a:cs typeface="Times New Roman" pitchFamily="18" charset="0"/>
              </a:rPr>
              <a:t> </a:t>
            </a:r>
            <a:r>
              <a:rPr lang="en-US" err="1">
                <a:latin typeface="Times New Roman" pitchFamily="18" charset="0"/>
                <a:cs typeface="Times New Roman" pitchFamily="18" charset="0"/>
              </a:rPr>
              <a:t>ngành</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hẹp (3 HK).</a:t>
            </a:r>
            <a:endParaRPr lang="en-US" dirty="0">
              <a:latin typeface="Times New Roman" pitchFamily="18" charset="0"/>
              <a:cs typeface="Times New Roman" pitchFamily="18" charset="0"/>
            </a:endParaRPr>
          </a:p>
          <a:p>
            <a:pPr marL="0" indent="0">
              <a:buNone/>
            </a:pPr>
            <a:r>
              <a:rPr lang="en-US" dirty="0" err="1">
                <a:latin typeface="Times New Roman" pitchFamily="18" charset="0"/>
                <a:cs typeface="Times New Roman" pitchFamily="18" charset="0"/>
              </a:rPr>
              <a:t>Thời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gian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tập</a:t>
            </a:r>
            <a:r>
              <a:rPr lang="en-US" dirty="0">
                <a:latin typeface="Times New Roman" pitchFamily="18" charset="0"/>
                <a:cs typeface="Times New Roman" pitchFamily="18" charset="0"/>
              </a:rPr>
              <a:t>:</a:t>
            </a:r>
          </a:p>
          <a:p>
            <a:pPr marL="0" indent="0">
              <a:buNone/>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năm</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a:latin typeface="Times New Roman" pitchFamily="18" charset="0"/>
                <a:cs typeface="Times New Roman" pitchFamily="18" charset="0"/>
              </a:rPr>
              <a:t>3 kỳ (Spring, Summer, Fall), </a:t>
            </a:r>
            <a:r>
              <a:rPr lang="en-US" dirty="0" err="1">
                <a:latin typeface="Times New Roman" pitchFamily="18" charset="0"/>
                <a:cs typeface="Times New Roman" pitchFamily="18" charset="0"/>
              </a:rPr>
              <a:t>mỗi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err="1">
                <a:latin typeface="Times New Roman" pitchFamily="18" charset="0"/>
                <a:cs typeface="Times New Roman" pitchFamily="18" charset="0"/>
              </a:rPr>
              <a:t>kỳ</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học </a:t>
            </a:r>
            <a:r>
              <a:rPr lang="en-US" dirty="0">
                <a:latin typeface="Times New Roman" pitchFamily="18" charset="0"/>
                <a:cs typeface="Times New Roman" pitchFamily="18" charset="0"/>
              </a:rPr>
              <a:t>10 </a:t>
            </a:r>
            <a:r>
              <a:rPr lang="en-US" dirty="0" err="1">
                <a:latin typeface="Times New Roman" pitchFamily="18" charset="0"/>
                <a:cs typeface="Times New Roman" pitchFamily="18" charset="0"/>
              </a:rPr>
              <a:t>tuần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liên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tục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và</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thi</a:t>
            </a:r>
            <a:r>
              <a:rPr lang="en-US" dirty="0">
                <a:latin typeface="Times New Roman" pitchFamily="18" charset="0"/>
                <a:cs typeface="Times New Roman" pitchFamily="18" charset="0"/>
              </a:rPr>
              <a:t> 2 </a:t>
            </a:r>
            <a:r>
              <a:rPr lang="en-US" dirty="0" err="1">
                <a:latin typeface="Times New Roman" pitchFamily="18" charset="0"/>
                <a:cs typeface="Times New Roman" pitchFamily="18" charset="0"/>
              </a:rPr>
              <a:t>tuần</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sau</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Block 5 (</a:t>
            </a:r>
            <a:r>
              <a:rPr lang="en-US" dirty="0" err="1">
                <a:latin typeface="Times New Roman" pitchFamily="18" charset="0"/>
                <a:cs typeface="Times New Roman" pitchFamily="18" charset="0"/>
              </a:rPr>
              <a:t>từ</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tuần</a:t>
            </a:r>
            <a:r>
              <a:rPr lang="en-US" dirty="0">
                <a:latin typeface="Times New Roman" pitchFamily="18" charset="0"/>
                <a:cs typeface="Times New Roman" pitchFamily="18" charset="0"/>
              </a:rPr>
              <a:t> 13-16) </a:t>
            </a:r>
            <a:r>
              <a:rPr lang="en-US" dirty="0" err="1">
                <a:latin typeface="Times New Roman" pitchFamily="18" charset="0"/>
                <a:cs typeface="Times New Roman" pitchFamily="18" charset="0"/>
              </a:rPr>
              <a:t>dành</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cho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các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lớp</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học</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lại</a:t>
            </a:r>
            <a:r>
              <a:rPr lang="en-US" dirty="0">
                <a:latin typeface="Times New Roman" pitchFamily="18" charset="0"/>
                <a:cs typeface="Times New Roman" pitchFamily="18" charset="0"/>
              </a:rPr>
              <a: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latin typeface="Times New Roman" panose="02020603050405020304" pitchFamily="18" charset="0"/>
                <a:cs typeface="Times New Roman" panose="02020603050405020304" pitchFamily="18" charset="0"/>
              </a:rPr>
              <a:t>Ngành Công nghệ thông tin (BIT)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703696"/>
            <a:ext cx="8229600" cy="4849504"/>
          </a:xfrm>
        </p:spPr>
        <p:txBody>
          <a:bodyPr/>
          <a:lstStyle/>
          <a:p>
            <a:pPr>
              <a:buNone/>
            </a:pPr>
            <a:r>
              <a:rPr lang="en-US" err="1">
                <a:latin typeface="Times New Roman" pitchFamily="18" charset="0"/>
                <a:cs typeface="Times New Roman" pitchFamily="18" charset="0"/>
              </a:rPr>
              <a:t>Các</a:t>
            </a:r>
            <a:r>
              <a:rPr lang="en-US">
                <a:latin typeface="Times New Roman" pitchFamily="18" charset="0"/>
                <a:cs typeface="Times New Roman" pitchFamily="18" charset="0"/>
              </a:rPr>
              <a:t> </a:t>
            </a:r>
            <a:r>
              <a:rPr lang="en-US" smtClean="0">
                <a:latin typeface="Times New Roman" pitchFamily="18" charset="0"/>
                <a:cs typeface="Times New Roman" pitchFamily="18" charset="0"/>
              </a:rPr>
              <a:t>chuyên ngành</a:t>
            </a:r>
          </a:p>
          <a:p>
            <a:pPr>
              <a:buFontTx/>
              <a:buChar char="-"/>
            </a:pPr>
            <a:r>
              <a:rPr lang="en-US" smtClean="0">
                <a:latin typeface="Times New Roman" pitchFamily="18" charset="0"/>
                <a:cs typeface="Times New Roman" pitchFamily="18" charset="0"/>
              </a:rPr>
              <a:t>Kỹ thuật phần mềm (SE)</a:t>
            </a:r>
          </a:p>
          <a:p>
            <a:pPr>
              <a:buFontTx/>
              <a:buChar char="-"/>
            </a:pPr>
            <a:r>
              <a:rPr lang="en-US" smtClean="0">
                <a:latin typeface="Times New Roman" pitchFamily="18" charset="0"/>
                <a:cs typeface="Times New Roman" pitchFamily="18" charset="0"/>
              </a:rPr>
              <a:t>An toàn thông tin (IA)</a:t>
            </a:r>
          </a:p>
          <a:p>
            <a:pPr>
              <a:buFontTx/>
              <a:buChar char="-"/>
            </a:pPr>
            <a:r>
              <a:rPr lang="en-US" smtClean="0">
                <a:latin typeface="Times New Roman" pitchFamily="18" charset="0"/>
                <a:cs typeface="Times New Roman" pitchFamily="18" charset="0"/>
              </a:rPr>
              <a:t>Trí tuệ nhân tạo (AI)</a:t>
            </a:r>
          </a:p>
          <a:p>
            <a:pPr>
              <a:buFontTx/>
              <a:buChar char="-"/>
            </a:pPr>
            <a:r>
              <a:rPr lang="en-US" smtClean="0">
                <a:latin typeface="Times New Roman" pitchFamily="18" charset="0"/>
                <a:cs typeface="Times New Roman" pitchFamily="18" charset="0"/>
              </a:rPr>
              <a:t>Hệ thống thông tin (IS)</a:t>
            </a:r>
          </a:p>
          <a:p>
            <a:pPr>
              <a:buFontTx/>
              <a:buChar char="-"/>
            </a:pPr>
            <a:r>
              <a:rPr lang="en-US" smtClean="0">
                <a:latin typeface="Times New Roman" pitchFamily="18" charset="0"/>
                <a:cs typeface="Times New Roman" pitchFamily="18" charset="0"/>
              </a:rPr>
              <a:t>Internet vạn vật (IoT)</a:t>
            </a:r>
          </a:p>
          <a:p>
            <a:pPr>
              <a:buFontTx/>
              <a:buChar char="-"/>
            </a:pPr>
            <a:r>
              <a:rPr lang="en-US" smtClean="0">
                <a:latin typeface="Times New Roman" pitchFamily="18" charset="0"/>
                <a:cs typeface="Times New Roman" pitchFamily="18" charset="0"/>
              </a:rPr>
              <a:t>Thiết kế mỹ thuật số (GD)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2660570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latin typeface="Times New Roman" panose="02020603050405020304" pitchFamily="18" charset="0"/>
                <a:cs typeface="Times New Roman" panose="02020603050405020304" pitchFamily="18" charset="0"/>
              </a:rPr>
              <a:t>Ngành Công nghệ thông tin (BIT)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703696"/>
            <a:ext cx="8229600" cy="4849504"/>
          </a:xfrm>
        </p:spPr>
        <p:txBody>
          <a:bodyPr/>
          <a:lstStyle/>
          <a:p>
            <a:pPr>
              <a:buNone/>
            </a:pPr>
            <a:r>
              <a:rPr lang="vi-VN" i="1"/>
              <a:t>- Vị trí việc làm sau khi tốt nghiệp:</a:t>
            </a:r>
            <a:br>
              <a:rPr lang="vi-VN" i="1"/>
            </a:br>
            <a:r>
              <a:rPr lang="vi-VN"/>
              <a:t>Sinh viên tốt nghiệp chuyên ngành Kỹ thuật phần mềm có thể lựa chọn cho mình những công việc</a:t>
            </a:r>
            <a:br>
              <a:rPr lang="vi-VN"/>
            </a:br>
            <a:r>
              <a:rPr lang="vi-VN"/>
              <a:t>như:</a:t>
            </a:r>
            <a:br>
              <a:rPr lang="vi-VN"/>
            </a:br>
            <a:r>
              <a:rPr lang="vi-VN"/>
              <a:t>+ Lập trình viên phát triển ứng dụng;</a:t>
            </a:r>
            <a:br>
              <a:rPr lang="vi-VN"/>
            </a:br>
            <a:r>
              <a:rPr lang="vi-VN"/>
              <a:t>+ Chuyên viên phân tích nghiệp vụ;</a:t>
            </a:r>
            <a:br>
              <a:rPr lang="vi-VN"/>
            </a:br>
            <a:r>
              <a:rPr lang="vi-VN"/>
              <a:t>+ Kỹ sư đảm bảo chất lượng phần mềm;</a:t>
            </a:r>
            <a:br>
              <a:rPr lang="vi-VN"/>
            </a:br>
            <a:r>
              <a:rPr lang="vi-VN"/>
              <a:t>+ Kỹ sư quy trình sản xuất phần mềm;</a:t>
            </a:r>
            <a:br>
              <a:rPr lang="vi-VN"/>
            </a:br>
            <a:r>
              <a:rPr lang="vi-VN"/>
              <a:t>+ Quản trị viên dự án phần mềm.</a:t>
            </a:r>
            <a:br>
              <a:rPr lang="vi-VN"/>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48970952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latin typeface="Times New Roman" panose="02020603050405020304" pitchFamily="18" charset="0"/>
                <a:cs typeface="Times New Roman" panose="02020603050405020304" pitchFamily="18" charset="0"/>
              </a:rPr>
              <a:t>Ngành Công nghệ thông tin (BIT)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703696"/>
            <a:ext cx="8229600" cy="4849504"/>
          </a:xfrm>
        </p:spPr>
        <p:txBody>
          <a:bodyPr/>
          <a:lstStyle/>
          <a:p>
            <a:pPr>
              <a:buNone/>
            </a:pPr>
            <a:r>
              <a:rPr lang="vi-VN"/>
              <a:t>Sinh viên tốt nghiệp chuyên ngành Hệ thống thông tin </a:t>
            </a:r>
            <a:r>
              <a:rPr lang="vi-VN" smtClean="0"/>
              <a:t>có</a:t>
            </a:r>
            <a:r>
              <a:rPr lang="en-US" smtClean="0"/>
              <a:t> </a:t>
            </a:r>
            <a:r>
              <a:rPr lang="vi-VN" smtClean="0"/>
              <a:t>cơ </a:t>
            </a:r>
            <a:r>
              <a:rPr lang="vi-VN"/>
              <a:t>hội việc làm rất đa dạng với một </a:t>
            </a:r>
            <a:r>
              <a:rPr lang="vi-VN" smtClean="0"/>
              <a:t>số</a:t>
            </a:r>
            <a:r>
              <a:rPr lang="en-US" smtClean="0"/>
              <a:t> </a:t>
            </a:r>
            <a:r>
              <a:rPr lang="vi-VN" smtClean="0"/>
              <a:t>vị </a:t>
            </a:r>
            <a:r>
              <a:rPr lang="vi-VN"/>
              <a:t>trí công việc điển hình như:</a:t>
            </a:r>
            <a:br>
              <a:rPr lang="vi-VN"/>
            </a:br>
            <a:r>
              <a:rPr lang="vi-VN"/>
              <a:t>+ Quản trị viên các hệ cơ sở dữ liệu;</a:t>
            </a:r>
            <a:br>
              <a:rPr lang="vi-VN"/>
            </a:br>
            <a:r>
              <a:rPr lang="vi-VN"/>
              <a:t>+ Chuyên viên phân tích, tư vấn, thiết kế hệ thống thông tin;</a:t>
            </a:r>
            <a:br>
              <a:rPr lang="vi-VN"/>
            </a:br>
            <a:r>
              <a:rPr lang="vi-VN"/>
              <a:t>+ Chuyên viên phát triển ứng dụng cho hệ thống thông tin;</a:t>
            </a:r>
            <a:br>
              <a:rPr lang="vi-VN"/>
            </a:br>
            <a:r>
              <a:rPr lang="vi-VN"/>
              <a:t>+ Chuyên viên triển khai, vận hành các hệ thống ERP, CRM;</a:t>
            </a:r>
            <a:br>
              <a:rPr lang="vi-VN"/>
            </a:br>
            <a:r>
              <a:rPr lang="vi-VN"/>
              <a:t>+ Quản trị hệ thống thông tin và tri thức. </a:t>
            </a:r>
            <a:br>
              <a:rPr lang="vi-VN"/>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6687761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latin typeface="Times New Roman" panose="02020603050405020304" pitchFamily="18" charset="0"/>
                <a:cs typeface="Times New Roman" panose="02020603050405020304" pitchFamily="18" charset="0"/>
              </a:rPr>
              <a:t>Ngành Công nghệ thông tin (BIT)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1703696"/>
            <a:ext cx="8229600" cy="4849504"/>
          </a:xfrm>
        </p:spPr>
        <p:txBody>
          <a:bodyPr/>
          <a:lstStyle/>
          <a:p>
            <a:pPr>
              <a:buNone/>
            </a:pPr>
            <a:r>
              <a:rPr lang="vi-VN"/>
              <a:t>Sinh viên tốt nghiệp chuyên ngành An toàn thông tin có thể làm việc với một số vị trí công </a:t>
            </a:r>
            <a:r>
              <a:rPr lang="vi-VN" smtClean="0"/>
              <a:t>việc</a:t>
            </a:r>
            <a:r>
              <a:rPr lang="en-US" smtClean="0"/>
              <a:t> </a:t>
            </a:r>
            <a:r>
              <a:rPr lang="vi-VN" smtClean="0"/>
              <a:t>điển </a:t>
            </a:r>
            <a:r>
              <a:rPr lang="vi-VN"/>
              <a:t>hình như:</a:t>
            </a:r>
            <a:br>
              <a:rPr lang="vi-VN"/>
            </a:br>
            <a:r>
              <a:rPr lang="vi-VN"/>
              <a:t>+ Chuyên viên quản trị an ninh mạng, cơ sở dữ liệu;</a:t>
            </a:r>
            <a:br>
              <a:rPr lang="vi-VN"/>
            </a:br>
            <a:r>
              <a:rPr lang="vi-VN"/>
              <a:t>+ Chuyên viên kiểm tra, đánh giá an toàn thông tin cho mạng và hệ thống;</a:t>
            </a:r>
            <a:br>
              <a:rPr lang="vi-VN"/>
            </a:br>
            <a:r>
              <a:rPr lang="vi-VN"/>
              <a:t>+ Chuyên gia rà soát lỗ hổng, điểm yếu và xử lý sự cố an toàn thông tin;</a:t>
            </a:r>
            <a:br>
              <a:rPr lang="vi-VN"/>
            </a:br>
            <a:r>
              <a:rPr lang="vi-VN"/>
              <a:t>+ Chuyên gia lập trình và phát triển ứng dụng đảm bảo an toàn thông tin;</a:t>
            </a:r>
            <a:br>
              <a:rPr lang="vi-VN"/>
            </a:br>
            <a:r>
              <a:rPr lang="vi-VN"/>
              <a:t>+ Chuyên viên phân tích, tư vấn, thiết kế hệ thống thông tin đảm bảo an toàn. </a:t>
            </a:r>
            <a:br>
              <a:rPr lang="vi-VN"/>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0550633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latin typeface="Times New Roman" panose="02020603050405020304" pitchFamily="18" charset="0"/>
                <a:cs typeface="Times New Roman" panose="02020603050405020304" pitchFamily="18" charset="0"/>
              </a:rPr>
              <a:t>Ngành Công nghệ thông tin (BIT)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24000"/>
            <a:ext cx="8229600" cy="4849504"/>
          </a:xfrm>
        </p:spPr>
        <p:txBody>
          <a:bodyPr/>
          <a:lstStyle/>
          <a:p>
            <a:pPr>
              <a:buNone/>
            </a:pPr>
            <a:r>
              <a:rPr lang="vi-VN" sz="2400"/>
              <a:t>Một số vị trí công việc sinh viên tốt nghiệp chuyên ngành IoT có thể lựa chọn:</a:t>
            </a:r>
            <a:br>
              <a:rPr lang="vi-VN" sz="2400"/>
            </a:br>
            <a:r>
              <a:rPr lang="vi-VN" sz="2400"/>
              <a:t>+ Chuyên viên phát triển ứng dụng IOT;</a:t>
            </a:r>
            <a:br>
              <a:rPr lang="vi-VN" sz="2400"/>
            </a:br>
            <a:r>
              <a:rPr lang="vi-VN" sz="2400"/>
              <a:t>+ Chuyên viên phát triển phần mềm, hệ thống nhúng;</a:t>
            </a:r>
            <a:br>
              <a:rPr lang="vi-VN" sz="2400"/>
            </a:br>
            <a:r>
              <a:rPr lang="vi-VN" sz="2400"/>
              <a:t>+ Chuyên gia tích hợp hệ thống thông minh từ đơn giản đến phức </a:t>
            </a:r>
            <a:r>
              <a:rPr lang="vi-VN" sz="2400" smtClean="0"/>
              <a:t>tạp.</a:t>
            </a:r>
            <a:endParaRPr lang="en-US" sz="2400" smtClean="0"/>
          </a:p>
          <a:p>
            <a:pPr>
              <a:buNone/>
            </a:pPr>
            <a:r>
              <a:rPr lang="vi-VN" sz="2400" smtClean="0"/>
              <a:t>Sinh </a:t>
            </a:r>
            <a:r>
              <a:rPr lang="vi-VN" sz="2400"/>
              <a:t>viên tốt nghiệp chuyên ngành Trí tuệ nhân tạo có cơ hội việc làm đa dạng với một số vị </a:t>
            </a:r>
            <a:r>
              <a:rPr lang="vi-VN" sz="2400" smtClean="0"/>
              <a:t>trí</a:t>
            </a:r>
            <a:r>
              <a:rPr lang="en-US" sz="2400" smtClean="0"/>
              <a:t> </a:t>
            </a:r>
            <a:r>
              <a:rPr lang="vi-VN" sz="2400" smtClean="0"/>
              <a:t>điển </a:t>
            </a:r>
            <a:r>
              <a:rPr lang="vi-VN" sz="2400"/>
              <a:t>hình như:</a:t>
            </a:r>
            <a:br>
              <a:rPr lang="vi-VN" sz="2400"/>
            </a:br>
            <a:r>
              <a:rPr lang="vi-VN" sz="2400" smtClean="0"/>
              <a:t>+ </a:t>
            </a:r>
            <a:r>
              <a:rPr lang="vi-VN" sz="2400"/>
              <a:t>Kỹ sư phát triển ứng dụng AI;</a:t>
            </a:r>
            <a:br>
              <a:rPr lang="vi-VN" sz="2400"/>
            </a:br>
            <a:r>
              <a:rPr lang="vi-VN" sz="2400"/>
              <a:t>+ Kỹ sư phát triển hệ thống tự động hóa, robot;</a:t>
            </a:r>
            <a:br>
              <a:rPr lang="vi-VN" sz="2400"/>
            </a:br>
            <a:r>
              <a:rPr lang="vi-VN" sz="2400"/>
              <a:t>+ Kiến trúc sư dữ liệu;</a:t>
            </a:r>
            <a:br>
              <a:rPr lang="vi-VN" sz="2400"/>
            </a:br>
            <a:r>
              <a:rPr lang="vi-VN" sz="2400"/>
              <a:t>+ Chuyên gia nghiên cứu chuyên sâu về trí tuệ nhân tạo. </a:t>
            </a:r>
            <a:r>
              <a:rPr lang="vi-VN"/>
              <a:t/>
            </a:r>
            <a:br>
              <a:rPr lang="vi-VN"/>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2857421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smtClean="0">
                <a:latin typeface="Times New Roman" panose="02020603050405020304" pitchFamily="18" charset="0"/>
                <a:cs typeface="Times New Roman" panose="02020603050405020304" pitchFamily="18" charset="0"/>
              </a:rPr>
              <a:t>Ngành Công nghệ thông tin (BIT)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24000"/>
            <a:ext cx="8229600" cy="4849504"/>
          </a:xfrm>
        </p:spPr>
        <p:txBody>
          <a:bodyPr/>
          <a:lstStyle/>
          <a:p>
            <a:pPr>
              <a:buNone/>
            </a:pPr>
            <a:r>
              <a:rPr lang="vi-VN" sz="2000"/>
              <a:t>Sinh viên tốt nghiệp chuyên ngành Thiết kế Mỹ thuật số có thể đảm nhiệm </a:t>
            </a:r>
            <a:r>
              <a:rPr lang="vi-VN" sz="2000" smtClean="0"/>
              <a:t>một</a:t>
            </a:r>
            <a:r>
              <a:rPr lang="en-US" sz="2000" smtClean="0"/>
              <a:t> </a:t>
            </a:r>
            <a:r>
              <a:rPr lang="vi-VN" sz="2000" smtClean="0"/>
              <a:t>số </a:t>
            </a:r>
            <a:r>
              <a:rPr lang="vi-VN" sz="2000"/>
              <a:t>công việc sau:</a:t>
            </a:r>
            <a:br>
              <a:rPr lang="vi-VN" sz="2000"/>
            </a:br>
            <a:r>
              <a:rPr lang="vi-VN" sz="2000"/>
              <a:t>- Họa sĩ thiết kế trong các công ty, các xưởng thiết kế, công ty quảng cáo,</a:t>
            </a:r>
            <a:br>
              <a:rPr lang="vi-VN" sz="2000"/>
            </a:br>
            <a:r>
              <a:rPr lang="vi-VN" sz="2000"/>
              <a:t>marketing, truyền hình, trò chơi (game).</a:t>
            </a:r>
            <a:br>
              <a:rPr lang="vi-VN" sz="2000"/>
            </a:br>
            <a:r>
              <a:rPr lang="vi-VN" sz="2000"/>
              <a:t>- Chuyên gia 2D, 3D, hiệu ứng hình ảnh, âm thanh.</a:t>
            </a:r>
            <a:br>
              <a:rPr lang="vi-VN" sz="2000"/>
            </a:br>
            <a:r>
              <a:rPr lang="vi-VN" sz="2000"/>
              <a:t>- Chuyên gia thiết kế trải nghiệm người dùng (UX).</a:t>
            </a:r>
            <a:br>
              <a:rPr lang="vi-VN" sz="2000"/>
            </a:br>
            <a:r>
              <a:rPr lang="vi-VN" sz="2000"/>
              <a:t>- Trưởng nhóm thiết kế.</a:t>
            </a:r>
            <a:br>
              <a:rPr lang="vi-VN" sz="2000"/>
            </a:br>
            <a:r>
              <a:rPr lang="vi-VN" sz="2000"/>
              <a:t>- Giám đốc sáng tạo.</a:t>
            </a:r>
            <a:br>
              <a:rPr lang="vi-VN" sz="2000"/>
            </a:br>
            <a:r>
              <a:rPr lang="vi-VN" sz="2000"/>
              <a:t>- Nghiên cứu viên/ Giảng viên/ học sau đại học: Có thể thực hiện nhiệm </a:t>
            </a:r>
            <a:r>
              <a:rPr lang="vi-VN" sz="2000" smtClean="0"/>
              <a:t>vụ</a:t>
            </a:r>
            <a:r>
              <a:rPr lang="en-US" sz="2000" smtClean="0"/>
              <a:t> </a:t>
            </a:r>
            <a:r>
              <a:rPr lang="vi-VN" sz="2000" smtClean="0"/>
              <a:t>nghiên </a:t>
            </a:r>
            <a:r>
              <a:rPr lang="vi-VN" sz="2000"/>
              <a:t>cứu tại các trung tâm, đơn vị có nghiên cứu về lĩnh vực TKMTS. </a:t>
            </a:r>
            <a:r>
              <a:rPr lang="vi-VN" sz="2400"/>
              <a:t/>
            </a:r>
            <a:br>
              <a:rPr lang="vi-VN" sz="2400"/>
            </a:b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19444050"/>
      </p:ext>
    </p:extLst>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1">
      <a:majorFont>
        <a:latin typeface="Fpt-DaxlinePro-ExtraBold"/>
        <a:ea typeface=""/>
        <a:cs typeface="Arial"/>
      </a:majorFont>
      <a:minorFont>
        <a:latin typeface="Fpt-DaxlinePro-Medium"/>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6689</TotalTime>
  <Words>1729</Words>
  <Application>Microsoft Office PowerPoint</Application>
  <PresentationFormat>On-screen Show (4:3)</PresentationFormat>
  <Paragraphs>252</Paragraphs>
  <Slides>21</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ＭＳ Ｐゴシック</vt:lpstr>
      <vt:lpstr>Arial</vt:lpstr>
      <vt:lpstr>Calibri</vt:lpstr>
      <vt:lpstr>Fpt-DaxlinePro-ExtraBold</vt:lpstr>
      <vt:lpstr>Fpt-DaxlinePro-Medium</vt:lpstr>
      <vt:lpstr>Roboto</vt:lpstr>
      <vt:lpstr>Times New Roman</vt:lpstr>
      <vt:lpstr>Wingdings</vt:lpstr>
      <vt:lpstr>Default Design</vt:lpstr>
      <vt:lpstr>ORIENTATION  for  FUNDAMENTAL STUDY</vt:lpstr>
      <vt:lpstr>Nội dung</vt:lpstr>
      <vt:lpstr>Tổng quan về tiến độ học tập</vt:lpstr>
      <vt:lpstr>Ngành Công nghệ thông tin (BIT)</vt:lpstr>
      <vt:lpstr>Ngành Công nghệ thông tin (BIT)</vt:lpstr>
      <vt:lpstr>Ngành Công nghệ thông tin (BIT)</vt:lpstr>
      <vt:lpstr>Ngành Công nghệ thông tin (BIT)</vt:lpstr>
      <vt:lpstr>Ngành Công nghệ thông tin (BIT)</vt:lpstr>
      <vt:lpstr>Ngành Công nghệ thông tin (BIT)</vt:lpstr>
      <vt:lpstr>Khung chương trình</vt:lpstr>
      <vt:lpstr>Tổ chức đào tạo</vt:lpstr>
      <vt:lpstr>Tổ chức đào tạo</vt:lpstr>
      <vt:lpstr>Học online trên Coursera.org</vt:lpstr>
      <vt:lpstr>Kiểm tra và thi học phần</vt:lpstr>
      <vt:lpstr>Các lưu ý đặc biệt</vt:lpstr>
      <vt:lpstr>18 thủ tục hành chính nên biết</vt:lpstr>
      <vt:lpstr>18 thủ tục hành chính nên biết</vt:lpstr>
      <vt:lpstr>18 thủ tục hành chính nên biết</vt:lpstr>
      <vt:lpstr>18 thủ tục hành chính nên biết</vt:lpstr>
      <vt:lpstr>Cổng thông tin Đào tạo </vt:lpstr>
      <vt:lpstr>Contact</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Dinhkym</dc:creator>
  <cp:lastModifiedBy>Acer</cp:lastModifiedBy>
  <cp:revision>565</cp:revision>
  <dcterms:created xsi:type="dcterms:W3CDTF">2010-09-29T08:59:48Z</dcterms:created>
  <dcterms:modified xsi:type="dcterms:W3CDTF">2022-07-20T10:30:14Z</dcterms:modified>
</cp:coreProperties>
</file>