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00" r:id="rId2"/>
    <p:sldId id="301" r:id="rId3"/>
    <p:sldId id="302" r:id="rId4"/>
    <p:sldId id="343" r:id="rId5"/>
    <p:sldId id="368" r:id="rId6"/>
    <p:sldId id="369" r:id="rId7"/>
    <p:sldId id="363" r:id="rId8"/>
    <p:sldId id="370" r:id="rId9"/>
    <p:sldId id="348" r:id="rId10"/>
    <p:sldId id="373" r:id="rId11"/>
    <p:sldId id="330" r:id="rId12"/>
    <p:sldId id="326" r:id="rId13"/>
    <p:sldId id="331" r:id="rId14"/>
    <p:sldId id="339" r:id="rId15"/>
    <p:sldId id="340" r:id="rId16"/>
    <p:sldId id="341" r:id="rId17"/>
    <p:sldId id="371" r:id="rId18"/>
    <p:sldId id="372"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2B10032D-AA23-4168-8A86-8316AF4E80B3}">
          <p14:sldIdLst>
            <p14:sldId id="300"/>
            <p14:sldId id="301"/>
            <p14:sldId id="302"/>
            <p14:sldId id="343"/>
          </p14:sldIdLst>
        </p14:section>
        <p14:section name="Untitled Section" id="{BCC77464-118D-4E84-AD5F-0AF773D5FB32}">
          <p14:sldIdLst>
            <p14:sldId id="368"/>
            <p14:sldId id="369"/>
            <p14:sldId id="363"/>
            <p14:sldId id="370"/>
            <p14:sldId id="348"/>
            <p14:sldId id="373"/>
            <p14:sldId id="330"/>
            <p14:sldId id="326"/>
            <p14:sldId id="331"/>
            <p14:sldId id="339"/>
            <p14:sldId id="340"/>
            <p14:sldId id="341"/>
            <p14:sldId id="371"/>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99CC"/>
    <a:srgbClr val="FF66CC"/>
    <a:srgbClr val="FFFF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7" autoAdjust="0"/>
    <p:restoredTop sz="94660"/>
  </p:normalViewPr>
  <p:slideViewPr>
    <p:cSldViewPr showGuides="1">
      <p:cViewPr varScale="1">
        <p:scale>
          <a:sx n="76" d="100"/>
          <a:sy n="76" d="100"/>
        </p:scale>
        <p:origin x="1230" y="84"/>
      </p:cViewPr>
      <p:guideLst>
        <p:guide orient="horz" pos="2160"/>
        <p:guide pos="2880"/>
      </p:guideLst>
    </p:cSldViewPr>
  </p:slideViewPr>
  <p:notesTextViewPr>
    <p:cViewPr>
      <p:scale>
        <a:sx n="100" d="100"/>
        <a:sy n="100" d="100"/>
      </p:scale>
      <p:origin x="0" y="0"/>
    </p:cViewPr>
  </p:notesTextViewPr>
  <p:notesViewPr>
    <p:cSldViewPr showGuides="1">
      <p:cViewPr varScale="1">
        <p:scale>
          <a:sx n="56" d="100"/>
          <a:sy n="56" d="100"/>
        </p:scale>
        <p:origin x="-28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8A8E370-2C7D-4B3B-ACC4-AA64020B51AB}" type="slidenum">
              <a:rPr lang="en-US"/>
              <a:pPr>
                <a:defRPr/>
              </a:pPr>
              <a:t>‹#›</a:t>
            </a:fld>
            <a:endParaRPr lang="en-US"/>
          </a:p>
        </p:txBody>
      </p:sp>
    </p:spTree>
    <p:extLst>
      <p:ext uri="{BB962C8B-B14F-4D97-AF65-F5344CB8AC3E}">
        <p14:creationId xmlns:p14="http://schemas.microsoft.com/office/powerpoint/2010/main" val="27346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EE7FE8F4-1F7D-4325-A6D4-35FBFA039C9B}" type="datetimeFigureOut">
              <a:rPr lang="en-US"/>
              <a:pPr>
                <a:defRPr/>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ABFF85-42B6-425B-8B98-AEEEA3C1D8D8}" type="slidenum">
              <a:rPr lang="en-US"/>
              <a:pPr>
                <a:defRPr/>
              </a:pPr>
              <a:t>‹#›</a:t>
            </a:fld>
            <a:endParaRPr lang="en-US"/>
          </a:p>
        </p:txBody>
      </p:sp>
    </p:spTree>
    <p:extLst>
      <p:ext uri="{BB962C8B-B14F-4D97-AF65-F5344CB8AC3E}">
        <p14:creationId xmlns:p14="http://schemas.microsoft.com/office/powerpoint/2010/main" val="796165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D7D67B8-E541-4E60-B895-4A023FBF9D36}"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928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Chỉ dùng cho Hà Nội</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684A7F3B-67F2-4894-B057-6CBD7D6AF157}" type="slidenum">
              <a:rPr lang="en-US" altLang="en-US">
                <a:latin typeface="Arial" panose="020B0604020202020204" pitchFamily="34" charset="0"/>
              </a:rPr>
              <a:pPr/>
              <a:t>17</a:t>
            </a:fld>
            <a:endParaRPr lang="en-US" altLang="en-US">
              <a:latin typeface="Arial" panose="020B0604020202020204" pitchFamily="34" charset="0"/>
            </a:endParaRPr>
          </a:p>
        </p:txBody>
      </p:sp>
    </p:spTree>
    <p:extLst>
      <p:ext uri="{BB962C8B-B14F-4D97-AF65-F5344CB8AC3E}">
        <p14:creationId xmlns:p14="http://schemas.microsoft.com/office/powerpoint/2010/main" val="359178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B8E194B-50BB-4D16-A26A-5E957575281B}"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202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3</a:t>
            </a:fld>
            <a:endParaRPr lang="en-US"/>
          </a:p>
        </p:txBody>
      </p:sp>
    </p:spTree>
    <p:extLst>
      <p:ext uri="{BB962C8B-B14F-4D97-AF65-F5344CB8AC3E}">
        <p14:creationId xmlns:p14="http://schemas.microsoft.com/office/powerpoint/2010/main" val="363816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0BEF65A2-05DC-46E6-95D8-29BB3F89DE31}" type="slidenum">
              <a:rPr lang="en-US" altLang="en-US">
                <a:latin typeface="Arial" panose="020B0604020202020204" pitchFamily="34" charset="0"/>
                <a:cs typeface="Arial" panose="020B0604020202020204" pitchFamily="34" charset="0"/>
              </a:rPr>
              <a:pPr/>
              <a:t>8</a:t>
            </a:fld>
            <a:endParaRPr lang="en-US" altLang="en-US">
              <a:latin typeface="Arial" panose="020B0604020202020204" pitchFamily="34" charset="0"/>
              <a:cs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113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Quy </a:t>
            </a:r>
            <a:r>
              <a:rPr lang="en-US" dirty="0" err="1"/>
              <a:t>định</a:t>
            </a:r>
            <a:r>
              <a:rPr lang="en-US" baseline="0" dirty="0"/>
              <a:t> </a:t>
            </a:r>
            <a:r>
              <a:rPr lang="en-US" baseline="0" dirty="0" err="1"/>
              <a:t>về</a:t>
            </a:r>
            <a:r>
              <a:rPr lang="en-US" baseline="0" dirty="0"/>
              <a:t> </a:t>
            </a:r>
            <a:r>
              <a:rPr lang="en-US" baseline="0" dirty="0" err="1"/>
              <a:t>điểm</a:t>
            </a:r>
            <a:r>
              <a:rPr lang="en-US" baseline="0" dirty="0"/>
              <a:t> </a:t>
            </a:r>
            <a:r>
              <a:rPr lang="en-US" baseline="0" dirty="0" err="1"/>
              <a:t>danh</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chuyển</a:t>
            </a:r>
            <a:r>
              <a:rPr lang="en-US" baseline="0" dirty="0"/>
              <a:t> </a:t>
            </a:r>
            <a:r>
              <a:rPr lang="en-US" baseline="0" dirty="0" err="1"/>
              <a:t>giai</a:t>
            </a:r>
            <a:r>
              <a:rPr lang="en-US" baseline="0" dirty="0"/>
              <a:t> </a:t>
            </a:r>
            <a:r>
              <a:rPr lang="en-US" baseline="0" dirty="0" err="1"/>
              <a:t>đoạn</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12</a:t>
            </a:fld>
            <a:endParaRPr lang="en-US"/>
          </a:p>
        </p:txBody>
      </p:sp>
    </p:spTree>
    <p:extLst>
      <p:ext uri="{BB962C8B-B14F-4D97-AF65-F5344CB8AC3E}">
        <p14:creationId xmlns:p14="http://schemas.microsoft.com/office/powerpoint/2010/main" val="199183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13</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14</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16</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09600" y="1938338"/>
            <a:ext cx="8534400" cy="3538537"/>
          </a:xfrm>
          <a:prstGeom prst="rect">
            <a:avLst/>
          </a:prstGeom>
          <a:noFill/>
          <a:ln w="9525">
            <a:noFill/>
            <a:miter lim="800000"/>
            <a:headEnd/>
            <a:tailEnd/>
          </a:ln>
        </p:spPr>
      </p:pic>
      <p:pic>
        <p:nvPicPr>
          <p:cNvPr id="5" name="Picture 23"/>
          <p:cNvPicPr>
            <a:picLocks noChangeAspect="1" noChangeArrowheads="1"/>
          </p:cNvPicPr>
          <p:nvPr userDrawn="1"/>
        </p:nvPicPr>
        <p:blipFill>
          <a:blip r:embed="rId3" cstate="print"/>
          <a:srcRect/>
          <a:stretch>
            <a:fillRect/>
          </a:stretch>
        </p:blipFill>
        <p:spPr bwMode="auto">
          <a:xfrm>
            <a:off x="1543050" y="6315075"/>
            <a:ext cx="7600950" cy="542925"/>
          </a:xfrm>
          <a:prstGeom prst="rect">
            <a:avLst/>
          </a:prstGeom>
          <a:noFill/>
          <a:ln w="9525">
            <a:noFill/>
            <a:miter lim="800000"/>
            <a:headEnd/>
            <a:tailEnd/>
          </a:ln>
        </p:spPr>
      </p:pic>
      <p:pic>
        <p:nvPicPr>
          <p:cNvPr id="6" name="Picture 24"/>
          <p:cNvPicPr>
            <a:picLocks noChangeAspect="1" noChangeArrowheads="1"/>
          </p:cNvPicPr>
          <p:nvPr userDrawn="1"/>
        </p:nvPicPr>
        <p:blipFill>
          <a:blip r:embed="rId4" cstate="print"/>
          <a:srcRect/>
          <a:stretch>
            <a:fillRect/>
          </a:stretch>
        </p:blipFill>
        <p:spPr bwMode="auto">
          <a:xfrm>
            <a:off x="2362200" y="4533900"/>
            <a:ext cx="6324600" cy="46038"/>
          </a:xfrm>
          <a:prstGeom prst="rect">
            <a:avLst/>
          </a:prstGeom>
          <a:noFill/>
          <a:ln w="9525">
            <a:noFill/>
            <a:miter lim="800000"/>
            <a:headEnd/>
            <a:tailEnd/>
          </a:ln>
        </p:spPr>
      </p:pic>
      <p:pic>
        <p:nvPicPr>
          <p:cNvPr id="7" name="Picture 10" descr="2"/>
          <p:cNvPicPr>
            <a:picLocks noChangeAspect="1" noChangeArrowheads="1"/>
          </p:cNvPicPr>
          <p:nvPr userDrawn="1"/>
        </p:nvPicPr>
        <p:blipFill>
          <a:blip r:embed="rId5" cstate="print"/>
          <a:srcRect/>
          <a:stretch>
            <a:fillRect/>
          </a:stretch>
        </p:blipFill>
        <p:spPr bwMode="auto">
          <a:xfrm>
            <a:off x="1828800" y="0"/>
            <a:ext cx="5486400" cy="1790700"/>
          </a:xfrm>
          <a:prstGeom prst="rect">
            <a:avLst/>
          </a:prstGeom>
          <a:noFill/>
          <a:ln w="9525">
            <a:noFill/>
            <a:miter lim="800000"/>
            <a:headEnd/>
            <a:tailEnd/>
          </a:ln>
        </p:spPr>
      </p:pic>
      <p:sp>
        <p:nvSpPr>
          <p:cNvPr id="4098" name="Rectangle 2"/>
          <p:cNvSpPr>
            <a:spLocks noGrp="1" noChangeArrowheads="1"/>
          </p:cNvSpPr>
          <p:nvPr>
            <p:ph type="ctrTitle"/>
          </p:nvPr>
        </p:nvSpPr>
        <p:spPr>
          <a:xfrm>
            <a:off x="2362200" y="3048000"/>
            <a:ext cx="6324600" cy="1371600"/>
          </a:xfrm>
        </p:spPr>
        <p:txBody>
          <a:bodyPr/>
          <a:lstStyle>
            <a:lvl1pPr>
              <a:defRPr sz="2900" b="1"/>
            </a:lvl1pPr>
          </a:lstStyle>
          <a:p>
            <a:r>
              <a:rPr lang="en-US" dirty="0"/>
              <a:t>Click to edit Master title style</a:t>
            </a:r>
            <a:br>
              <a:rPr lang="en-US" dirty="0"/>
            </a:br>
            <a:endParaRPr lang="en-US" dirty="0"/>
          </a:p>
        </p:txBody>
      </p:sp>
      <p:sp>
        <p:nvSpPr>
          <p:cNvPr id="4099" name="Rectangle 3"/>
          <p:cNvSpPr>
            <a:spLocks noGrp="1" noChangeArrowheads="1"/>
          </p:cNvSpPr>
          <p:nvPr>
            <p:ph type="subTitle" idx="1"/>
          </p:nvPr>
        </p:nvSpPr>
        <p:spPr>
          <a:xfrm>
            <a:off x="2362200" y="4648200"/>
            <a:ext cx="6324600" cy="1447800"/>
          </a:xfrm>
        </p:spPr>
        <p:txBody>
          <a:bodyPr/>
          <a:lstStyle>
            <a:lvl1pPr marL="0" indent="0" algn="r">
              <a:buFontTx/>
              <a:buNone/>
              <a:defRPr sz="2000"/>
            </a:lvl1pPr>
          </a:lstStyle>
          <a:p>
            <a:r>
              <a:rPr lang="en-US" dirty="0"/>
              <a:t>Click to edit Master subtitle style</a:t>
            </a:r>
          </a:p>
        </p:txBody>
      </p:sp>
      <p:sp>
        <p:nvSpPr>
          <p:cNvPr id="8" name="Rectangle 4"/>
          <p:cNvSpPr>
            <a:spLocks noGrp="1" noChangeArrowheads="1"/>
          </p:cNvSpPr>
          <p:nvPr>
            <p:ph type="dt" sz="half" idx="10"/>
          </p:nvPr>
        </p:nvSpPr>
        <p:spPr>
          <a:xfrm>
            <a:off x="228600" y="6381750"/>
            <a:ext cx="1295400" cy="476250"/>
          </a:xfrm>
        </p:spPr>
        <p:txBody>
          <a:bodyPr/>
          <a:lstStyle>
            <a:lvl1pPr>
              <a:defRPr/>
            </a:lvl1pPr>
          </a:lstStyle>
          <a:p>
            <a:pPr>
              <a:defRPr/>
            </a:pPr>
            <a:endParaRPr lang="en-US"/>
          </a:p>
        </p:txBody>
      </p:sp>
      <p:sp>
        <p:nvSpPr>
          <p:cNvPr id="9" name="Rectangle 6"/>
          <p:cNvSpPr>
            <a:spLocks noGrp="1" noChangeArrowheads="1"/>
          </p:cNvSpPr>
          <p:nvPr>
            <p:ph type="sldNum" sz="quarter" idx="11"/>
          </p:nvPr>
        </p:nvSpPr>
        <p:spPr/>
        <p:txBody>
          <a:bodyPr/>
          <a:lstStyle>
            <a:lvl1pPr>
              <a:defRPr/>
            </a:lvl1pPr>
          </a:lstStyle>
          <a:p>
            <a:pPr>
              <a:defRPr/>
            </a:pPr>
            <a:r>
              <a:rPr lang="en-US"/>
              <a: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14475" y="6315075"/>
            <a:ext cx="7629525" cy="54292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400050" y="3048000"/>
            <a:ext cx="8343900" cy="38100"/>
          </a:xfrm>
          <a:prstGeom prst="rect">
            <a:avLst/>
          </a:prstGeom>
          <a:noFill/>
          <a:ln w="9525">
            <a:noFill/>
            <a:miter lim="800000"/>
            <a:headEnd/>
            <a:tailEnd/>
          </a:ln>
        </p:spPr>
      </p:pic>
      <p:sp>
        <p:nvSpPr>
          <p:cNvPr id="2" name="Title 1"/>
          <p:cNvSpPr>
            <a:spLocks noGrp="1"/>
          </p:cNvSpPr>
          <p:nvPr>
            <p:ph type="title"/>
          </p:nvPr>
        </p:nvSpPr>
        <p:spPr>
          <a:xfrm>
            <a:off x="2667000" y="1905000"/>
            <a:ext cx="6019800" cy="1143000"/>
          </a:xfrm>
        </p:spPr>
        <p:txBody>
          <a:bodyPr/>
          <a:lstStyle/>
          <a:p>
            <a:r>
              <a:rPr lang="en-US"/>
              <a:t>Click to edit Master title style</a:t>
            </a:r>
          </a:p>
        </p:txBody>
      </p:sp>
      <p:sp>
        <p:nvSpPr>
          <p:cNvPr id="7" name="Text Placeholder 3"/>
          <p:cNvSpPr>
            <a:spLocks noGrp="1"/>
          </p:cNvSpPr>
          <p:nvPr>
            <p:ph type="body" sz="half" idx="2"/>
          </p:nvPr>
        </p:nvSpPr>
        <p:spPr>
          <a:xfrm>
            <a:off x="3200400" y="3233738"/>
            <a:ext cx="54864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AF0E5381-602B-4F18-8E43-EA35E7619E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2EA7AD-94DA-41EB-AEB8-0F1B5C26B4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CB47106-769F-4A3F-B259-3FD0CD1D0E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2B0992-DEAD-4C46-A882-FAA816F05D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54102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CBBF9-E9BC-4424-9A35-23F5EA675E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304800" y="3192463"/>
            <a:ext cx="8839200" cy="3665537"/>
          </a:xfrm>
          <a:prstGeom prst="rect">
            <a:avLst/>
          </a:prstGeom>
          <a:noFill/>
          <a:ln w="9525">
            <a:noFill/>
            <a:miter lim="800000"/>
            <a:headEnd/>
            <a:tailEnd/>
          </a:ln>
        </p:spPr>
      </p:pic>
      <p:sp>
        <p:nvSpPr>
          <p:cNvPr id="2" name="Title 1"/>
          <p:cNvSpPr>
            <a:spLocks noGrp="1"/>
          </p:cNvSpPr>
          <p:nvPr>
            <p:ph type="title"/>
          </p:nvPr>
        </p:nvSpPr>
        <p:spPr>
          <a:xfrm>
            <a:off x="722313" y="1881187"/>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3810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993925C-AD81-484F-B91C-16A2247341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FA8EF7-A0A4-4D8C-A9E3-EABC7B930B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240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14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114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280018-0B4C-4507-914D-E818681CE1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43050" y="6315075"/>
            <a:ext cx="7600950" cy="542925"/>
          </a:xfrm>
          <a:prstGeom prst="rect">
            <a:avLst/>
          </a:prstGeom>
          <a:noFill/>
          <a:ln w="9525">
            <a:noFill/>
            <a:miter lim="800000"/>
            <a:headEnd/>
            <a:tailEnd/>
          </a:ln>
        </p:spPr>
      </p:pic>
      <p:pic>
        <p:nvPicPr>
          <p:cNvPr id="5" name="Picture 3"/>
          <p:cNvPicPr>
            <a:picLocks noChangeAspect="1" noChangeArrowheads="1"/>
          </p:cNvPicPr>
          <p:nvPr userDrawn="1"/>
        </p:nvPicPr>
        <p:blipFill>
          <a:blip r:embed="rId3" cstate="print"/>
          <a:srcRect/>
          <a:stretch>
            <a:fillRect/>
          </a:stretch>
        </p:blipFill>
        <p:spPr bwMode="auto">
          <a:xfrm>
            <a:off x="423863" y="2819400"/>
            <a:ext cx="8720137" cy="2743200"/>
          </a:xfrm>
          <a:prstGeom prst="rect">
            <a:avLst/>
          </a:prstGeom>
          <a:noFill/>
          <a:ln w="9525">
            <a:noFill/>
            <a:miter lim="800000"/>
            <a:headEnd/>
            <a:tailEnd/>
          </a:ln>
        </p:spPr>
      </p:pic>
      <p:sp>
        <p:nvSpPr>
          <p:cNvPr id="2" name="Title 1"/>
          <p:cNvSpPr>
            <a:spLocks noGrp="1"/>
          </p:cNvSpPr>
          <p:nvPr>
            <p:ph type="title"/>
          </p:nvPr>
        </p:nvSpPr>
        <p:spPr>
          <a:xfrm>
            <a:off x="3352800" y="1066800"/>
            <a:ext cx="5410200" cy="1447800"/>
          </a:xfrm>
        </p:spPr>
        <p:txBody>
          <a:bodyPr/>
          <a:lstStyle/>
          <a:p>
            <a:r>
              <a:rPr lang="en-US" dirty="0"/>
              <a:t>Click to edit Master title style</a:t>
            </a:r>
          </a:p>
        </p:txBody>
      </p:sp>
      <p:sp>
        <p:nvSpPr>
          <p:cNvPr id="7" name="Text Placeholder 3"/>
          <p:cNvSpPr>
            <a:spLocks noGrp="1"/>
          </p:cNvSpPr>
          <p:nvPr>
            <p:ph type="body" sz="half" idx="2"/>
          </p:nvPr>
        </p:nvSpPr>
        <p:spPr>
          <a:xfrm>
            <a:off x="3352800" y="2590800"/>
            <a:ext cx="54102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4"/>
          <p:cNvSpPr>
            <a:spLocks noGrp="1" noChangeArrowheads="1"/>
          </p:cNvSpPr>
          <p:nvPr>
            <p:ph type="dt" sz="half" idx="10"/>
          </p:nvPr>
        </p:nvSpPr>
        <p:spPr>
          <a:xfrm>
            <a:off x="457200" y="6381750"/>
            <a:ext cx="990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E2FFA57-73DD-420C-AB50-576F82C39F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D48140C-E31B-4AC6-AE65-5410B6E75B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BECDC86-015B-413C-9F1D-D9DF730F3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5B8FF6E-7748-4C13-9A85-75D7EC06A8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p:cNvPicPr>
            <a:picLocks noChangeAspect="1" noChangeArrowheads="1"/>
          </p:cNvPicPr>
          <p:nvPr userDrawn="1"/>
        </p:nvPicPr>
        <p:blipFill>
          <a:blip r:embed="rId15" cstate="print"/>
          <a:srcRect/>
          <a:stretch>
            <a:fillRect/>
          </a:stretch>
        </p:blipFill>
        <p:spPr bwMode="auto">
          <a:xfrm>
            <a:off x="1371600" y="0"/>
            <a:ext cx="7143750" cy="29622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D6EE6408-4EA7-4AC7-BE62-35BC820217AA}" type="slidenum">
              <a:rPr lang="en-US"/>
              <a:pPr>
                <a:defRPr/>
              </a:pPr>
              <a:t>‹#›</a:t>
            </a:fld>
            <a:endParaRPr lang="en-US"/>
          </a:p>
        </p:txBody>
      </p:sp>
      <p:pic>
        <p:nvPicPr>
          <p:cNvPr id="1032" name="Picture 10"/>
          <p:cNvPicPr>
            <a:picLocks noChangeAspect="1" noChangeArrowheads="1"/>
          </p:cNvPicPr>
          <p:nvPr userDrawn="1"/>
        </p:nvPicPr>
        <p:blipFill>
          <a:blip r:embed="rId16" cstate="print"/>
          <a:srcRect/>
          <a:stretch>
            <a:fillRect/>
          </a:stretch>
        </p:blipFill>
        <p:spPr bwMode="auto">
          <a:xfrm>
            <a:off x="400050" y="1371600"/>
            <a:ext cx="8343900" cy="38100"/>
          </a:xfrm>
          <a:prstGeom prst="rect">
            <a:avLst/>
          </a:prstGeom>
          <a:noFill/>
          <a:ln w="9525">
            <a:noFill/>
            <a:miter lim="800000"/>
            <a:headEnd/>
            <a:tailEnd/>
          </a:ln>
        </p:spPr>
      </p:pic>
      <p:pic>
        <p:nvPicPr>
          <p:cNvPr id="1033" name="Picture 10" descr="2"/>
          <p:cNvPicPr>
            <a:picLocks noChangeAspect="1" noChangeArrowheads="1"/>
          </p:cNvPicPr>
          <p:nvPr userDrawn="1"/>
        </p:nvPicPr>
        <p:blipFill>
          <a:blip r:embed="rId17" cstate="print"/>
          <a:srcRect/>
          <a:stretch>
            <a:fillRect/>
          </a:stretch>
        </p:blipFill>
        <p:spPr bwMode="auto">
          <a:xfrm>
            <a:off x="0" y="0"/>
            <a:ext cx="2667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8" r:id="rId1"/>
    <p:sldLayoutId id="2147484033" r:id="rId2"/>
    <p:sldLayoutId id="2147484039" r:id="rId3"/>
    <p:sldLayoutId id="2147484034" r:id="rId4"/>
    <p:sldLayoutId id="2147484035" r:id="rId5"/>
    <p:sldLayoutId id="2147484040" r:id="rId6"/>
    <p:sldLayoutId id="2147484041" r:id="rId7"/>
    <p:sldLayoutId id="2147484042" r:id="rId8"/>
    <p:sldLayoutId id="2147484043" r:id="rId9"/>
    <p:sldLayoutId id="2147484044" r:id="rId10"/>
    <p:sldLayoutId id="2147484036" r:id="rId11"/>
    <p:sldLayoutId id="2147484045" r:id="rId12"/>
    <p:sldLayoutId id="2147484037" r:id="rId13"/>
  </p:sldLayoutIdLst>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Fpt-DaxlinePro-ExtraBold" pitchFamily="2" charset="0"/>
          <a:cs typeface="Arial" charset="0"/>
        </a:defRPr>
      </a:lvl2pPr>
      <a:lvl3pPr algn="r" rtl="0" eaLnBrk="0" fontAlgn="base" hangingPunct="0">
        <a:spcBef>
          <a:spcPct val="0"/>
        </a:spcBef>
        <a:spcAft>
          <a:spcPct val="0"/>
        </a:spcAft>
        <a:defRPr sz="2700" b="1">
          <a:solidFill>
            <a:schemeClr val="tx2"/>
          </a:solidFill>
          <a:latin typeface="Fpt-DaxlinePro-ExtraBold" pitchFamily="2" charset="0"/>
          <a:cs typeface="Arial" charset="0"/>
        </a:defRPr>
      </a:lvl3pPr>
      <a:lvl4pPr algn="r" rtl="0" eaLnBrk="0" fontAlgn="base" hangingPunct="0">
        <a:spcBef>
          <a:spcPct val="0"/>
        </a:spcBef>
        <a:spcAft>
          <a:spcPct val="0"/>
        </a:spcAft>
        <a:defRPr sz="2700" b="1">
          <a:solidFill>
            <a:schemeClr val="tx2"/>
          </a:solidFill>
          <a:latin typeface="Fpt-DaxlinePro-ExtraBold" pitchFamily="2" charset="0"/>
          <a:cs typeface="Arial" charset="0"/>
        </a:defRPr>
      </a:lvl4pPr>
      <a:lvl5pPr algn="r" rtl="0" eaLnBrk="0" fontAlgn="base" hangingPunct="0">
        <a:spcBef>
          <a:spcPct val="0"/>
        </a:spcBef>
        <a:spcAft>
          <a:spcPct val="0"/>
        </a:spcAft>
        <a:defRPr sz="2700" b="1">
          <a:solidFill>
            <a:schemeClr val="tx2"/>
          </a:solidFill>
          <a:latin typeface="Fpt-DaxlinePro-ExtraBold" pitchFamily="2" charset="0"/>
          <a:cs typeface="Arial" charset="0"/>
        </a:defRPr>
      </a:lvl5pPr>
      <a:lvl6pPr marL="457200" algn="r" rtl="0" fontAlgn="base">
        <a:spcBef>
          <a:spcPct val="0"/>
        </a:spcBef>
        <a:spcAft>
          <a:spcPct val="0"/>
        </a:spcAft>
        <a:defRPr sz="2700" b="1">
          <a:solidFill>
            <a:schemeClr val="tx2"/>
          </a:solidFill>
          <a:latin typeface="Arial" charset="0"/>
          <a:cs typeface="Arial" charset="0"/>
        </a:defRPr>
      </a:lvl6pPr>
      <a:lvl7pPr marL="914400" algn="r" rtl="0" fontAlgn="base">
        <a:spcBef>
          <a:spcPct val="0"/>
        </a:spcBef>
        <a:spcAft>
          <a:spcPct val="0"/>
        </a:spcAft>
        <a:defRPr sz="2700" b="1">
          <a:solidFill>
            <a:schemeClr val="tx2"/>
          </a:solidFill>
          <a:latin typeface="Arial" charset="0"/>
          <a:cs typeface="Arial" charset="0"/>
        </a:defRPr>
      </a:lvl7pPr>
      <a:lvl8pPr marL="1371600" algn="r" rtl="0" fontAlgn="base">
        <a:spcBef>
          <a:spcPct val="0"/>
        </a:spcBef>
        <a:spcAft>
          <a:spcPct val="0"/>
        </a:spcAft>
        <a:defRPr sz="2700" b="1">
          <a:solidFill>
            <a:schemeClr val="tx2"/>
          </a:solidFill>
          <a:latin typeface="Arial" charset="0"/>
          <a:cs typeface="Arial" charset="0"/>
        </a:defRPr>
      </a:lvl8pPr>
      <a:lvl9pPr marL="1828800" algn="r" rtl="0" fontAlgn="base">
        <a:spcBef>
          <a:spcPct val="0"/>
        </a:spcBef>
        <a:spcAft>
          <a:spcPct val="0"/>
        </a:spcAft>
        <a:defRPr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1500">
          <a:solidFill>
            <a:schemeClr val="tx1"/>
          </a:solidFill>
          <a:latin typeface="+mn-lt"/>
          <a:cs typeface="+mn-cs"/>
        </a:defRPr>
      </a:lvl5pPr>
      <a:lvl6pPr marL="2514600" indent="-228600" algn="l" rtl="0" fontAlgn="base">
        <a:spcBef>
          <a:spcPct val="20000"/>
        </a:spcBef>
        <a:spcAft>
          <a:spcPct val="0"/>
        </a:spcAft>
        <a:buChar char="»"/>
        <a:defRPr sz="1500">
          <a:solidFill>
            <a:schemeClr val="tx1"/>
          </a:solidFill>
          <a:latin typeface="+mn-lt"/>
          <a:cs typeface="+mn-cs"/>
        </a:defRPr>
      </a:lvl6pPr>
      <a:lvl7pPr marL="2971800" indent="-228600" algn="l" rtl="0" fontAlgn="base">
        <a:spcBef>
          <a:spcPct val="20000"/>
        </a:spcBef>
        <a:spcAft>
          <a:spcPct val="0"/>
        </a:spcAft>
        <a:buChar char="»"/>
        <a:defRPr sz="1500">
          <a:solidFill>
            <a:schemeClr val="tx1"/>
          </a:solidFill>
          <a:latin typeface="+mn-lt"/>
          <a:cs typeface="+mn-cs"/>
        </a:defRPr>
      </a:lvl7pPr>
      <a:lvl8pPr marL="3429000" indent="-228600" algn="l" rtl="0" fontAlgn="base">
        <a:spcBef>
          <a:spcPct val="20000"/>
        </a:spcBef>
        <a:spcAft>
          <a:spcPct val="0"/>
        </a:spcAft>
        <a:buChar char="»"/>
        <a:defRPr sz="1500">
          <a:solidFill>
            <a:schemeClr val="tx1"/>
          </a:solidFill>
          <a:latin typeface="+mn-lt"/>
          <a:cs typeface="+mn-cs"/>
        </a:defRPr>
      </a:lvl8pPr>
      <a:lvl9pPr marL="3886200" indent="-228600"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981200"/>
            <a:ext cx="8458200" cy="2819400"/>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dirty="0">
                <a:solidFill>
                  <a:srgbClr val="000000"/>
                </a:solidFill>
                <a:latin typeface="Times New Roman" pitchFamily="18" charset="0"/>
                <a:ea typeface="ＭＳ Ｐゴシック" charset="0"/>
                <a:cs typeface="Times New Roman" pitchFamily="18" charset="0"/>
              </a:rPr>
              <a:t>ORIENTATION</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for</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FUNDAMENTAL STUDY</a:t>
            </a:r>
          </a:p>
        </p:txBody>
      </p:sp>
      <p:sp>
        <p:nvSpPr>
          <p:cNvPr id="3075" name="Rectangle 3"/>
          <p:cNvSpPr>
            <a:spLocks noGrp="1" noChangeArrowheads="1"/>
          </p:cNvSpPr>
          <p:nvPr>
            <p:ph type="subTitle" idx="1"/>
          </p:nvPr>
        </p:nvSpPr>
        <p:spPr>
          <a:xfrm>
            <a:off x="1447800" y="5410200"/>
            <a:ext cx="6400800" cy="685800"/>
          </a:xfrm>
        </p:spPr>
        <p:txBody>
          <a:bodyPr/>
          <a:lstStyle/>
          <a:p>
            <a:pPr algn="ctr" eaLnBrk="1" hangingPunct="1"/>
            <a:r>
              <a:rPr lang="en-US" sz="2500" smtClean="0">
                <a:latin typeface="Times New Roman" pitchFamily="18" charset="0"/>
                <a:cs typeface="Times New Roman" pitchFamily="18" charset="0"/>
              </a:rPr>
              <a:t>Hà Nội</a:t>
            </a:r>
            <a:endParaRPr lang="en-US" sz="25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smtClean="0"/>
              <a:t>Học online trên Coursera.org</a:t>
            </a:r>
          </a:p>
        </p:txBody>
      </p:sp>
      <p:sp>
        <p:nvSpPr>
          <p:cNvPr id="43011" name="Content Placeholder 3"/>
          <p:cNvSpPr>
            <a:spLocks noGrp="1" noChangeArrowheads="1"/>
          </p:cNvSpPr>
          <p:nvPr>
            <p:ph sz="half" idx="2"/>
          </p:nvPr>
        </p:nvSpPr>
        <p:spPr>
          <a:xfrm>
            <a:off x="531813" y="2362200"/>
            <a:ext cx="8154987" cy="2971800"/>
          </a:xfrm>
        </p:spPr>
        <p:txBody>
          <a:bodyPr/>
          <a:lstStyle/>
          <a:p>
            <a:r>
              <a:rPr lang="en-US" altLang="en-US" smtClean="0"/>
              <a:t>~20% số môn</a:t>
            </a:r>
          </a:p>
          <a:p>
            <a:r>
              <a:rPr lang="en-US" altLang="en-US" smtClean="0"/>
              <a:t>Được cấp tài khoản Coursera theo học kỳ (nếu có môn học)</a:t>
            </a:r>
          </a:p>
          <a:p>
            <a:r>
              <a:rPr lang="en-US" altLang="en-US" smtClean="0"/>
              <a:t>Hoàn thành nội dung học theo yêu cầu (ghi rõ trong syllabus)</a:t>
            </a:r>
          </a:p>
          <a:p>
            <a:r>
              <a:rPr lang="en-US" altLang="en-US" smtClean="0"/>
              <a:t>Thi thẩm định tại trường để công nhận kết quả</a:t>
            </a:r>
          </a:p>
          <a:p>
            <a:r>
              <a:rPr lang="en-US" altLang="en-US" smtClean="0">
                <a:solidFill>
                  <a:srgbClr val="FF0000"/>
                </a:solidFill>
              </a:rPr>
              <a:t>Được quyền học tất cả các khóa có trên Coursera</a:t>
            </a:r>
          </a:p>
        </p:txBody>
      </p:sp>
    </p:spTree>
    <p:extLst>
      <p:ext uri="{BB962C8B-B14F-4D97-AF65-F5344CB8AC3E}">
        <p14:creationId xmlns:p14="http://schemas.microsoft.com/office/powerpoint/2010/main" val="32077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vi-VN" sz="3200" dirty="0">
                <a:latin typeface="Times New Roman" pitchFamily="18" charset="0"/>
                <a:cs typeface="Times New Roman" pitchFamily="18" charset="0"/>
              </a:rPr>
              <a:t>Kiểm tra và thi học phần</a:t>
            </a:r>
            <a:endParaRPr lang="en-US" sz="3200" dirty="0">
              <a:latin typeface="Times New Roman" pitchFamily="18" charset="0"/>
              <a:cs typeface="Times New Roman" pitchFamily="18" charset="0"/>
            </a:endParaRPr>
          </a:p>
        </p:txBody>
      </p:sp>
      <p:sp>
        <p:nvSpPr>
          <p:cNvPr id="13315" name="Content Placeholder 2"/>
          <p:cNvSpPr>
            <a:spLocks noGrp="1"/>
          </p:cNvSpPr>
          <p:nvPr>
            <p:ph idx="1"/>
          </p:nvPr>
        </p:nvSpPr>
        <p:spPr>
          <a:xfrm>
            <a:off x="152400" y="1447800"/>
            <a:ext cx="8991600" cy="5410200"/>
          </a:xfrm>
        </p:spPr>
        <p:txBody>
          <a:bodyPr/>
          <a:lstStyle/>
          <a:p>
            <a:r>
              <a:rPr lang="vi-VN" b="1" dirty="0">
                <a:latin typeface="Times New Roman" pitchFamily="18" charset="0"/>
                <a:cs typeface="Times New Roman" pitchFamily="18" charset="0"/>
              </a:rPr>
              <a:t>Đánh giá quá trình</a:t>
            </a:r>
            <a:r>
              <a:rPr lang="vi-VN" dirty="0">
                <a:latin typeface="Times New Roman" pitchFamily="18" charset="0"/>
                <a:cs typeface="Times New Roman" pitchFamily="18" charset="0"/>
              </a:rPr>
              <a:t>: quiz, test, practical exam, assigments, midterm...</a:t>
            </a:r>
          </a:p>
          <a:p>
            <a:r>
              <a:rPr lang="vi-VN" b="1" dirty="0">
                <a:latin typeface="Times New Roman" pitchFamily="18" charset="0"/>
                <a:cs typeface="Times New Roman" pitchFamily="18" charset="0"/>
              </a:rPr>
              <a:t>Thi cuối học phần</a:t>
            </a:r>
            <a:r>
              <a:rPr lang="vi-VN" dirty="0">
                <a:latin typeface="Times New Roman" pitchFamily="18" charset="0"/>
                <a:cs typeface="Times New Roman" pitchFamily="18" charset="0"/>
              </a:rPr>
              <a:t>: </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1 (final exam)</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2 (resit final exam): </a:t>
            </a:r>
            <a:r>
              <a:rPr lang="vi-VN" sz="1800" dirty="0">
                <a:latin typeface="Times New Roman" pitchFamily="18" charset="0"/>
                <a:cs typeface="Times New Roman" pitchFamily="18" charset="0"/>
              </a:rPr>
              <a:t>dành cho SV không đạt lần 1 hoặc cải thiện điểm</a:t>
            </a:r>
          </a:p>
          <a:p>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thức</a:t>
            </a:r>
            <a:r>
              <a:rPr lang="en-US" sz="2400" b="1" dirty="0">
                <a:latin typeface="Times New Roman" pitchFamily="18" charset="0"/>
                <a:cs typeface="Times New Roman" pitchFamily="18" charset="0"/>
              </a:rPr>
              <a:t> thi</a:t>
            </a:r>
            <a:r>
              <a:rPr lang="en-US" sz="2400" dirty="0">
                <a:latin typeface="Times New Roman" pitchFamily="18" charset="0"/>
                <a:cs typeface="Times New Roman" pitchFamily="18" charset="0"/>
              </a:rPr>
              <a:t>: Online (thi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offline </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giấy</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phỏng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vi-VN" sz="2400" dirty="0">
                <a:latin typeface="Times New Roman" pitchFamily="18" charset="0"/>
                <a:cs typeface="Times New Roman" pitchFamily="18" charset="0"/>
              </a:rPr>
              <a:t> (thi nói)</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Dạng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hỏi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trắc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huống</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chẽ</a:t>
            </a:r>
            <a:endParaRPr lang="en-US" sz="2400" dirty="0">
              <a:latin typeface="Times New Roman" pitchFamily="18" charset="0"/>
              <a:cs typeface="Times New Roman" pitchFamily="18" charset="0"/>
            </a:endParaRPr>
          </a:p>
          <a:p>
            <a:pPr>
              <a:buFontTx/>
              <a:buNone/>
            </a:pPr>
            <a:endParaRPr lang="en-US" dirty="0"/>
          </a:p>
        </p:txBody>
      </p:sp>
      <p:sp>
        <p:nvSpPr>
          <p:cNvPr id="4" name="Explosion 1 3"/>
          <p:cNvSpPr/>
          <p:nvPr/>
        </p:nvSpPr>
        <p:spPr bwMode="auto">
          <a:xfrm>
            <a:off x="5334000" y="4724400"/>
            <a:ext cx="3124200" cy="1981200"/>
          </a:xfrm>
          <a:prstGeom prst="irregularSeal1">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rgbClr val="FF9999"/>
            </a:outerShdw>
          </a:effectLst>
        </p:spPr>
        <p:txBody>
          <a:bodyPr/>
          <a:lstStyle/>
          <a:p>
            <a:pPr eaLnBrk="0" hangingPunct="0">
              <a:defRPr/>
            </a:pPr>
            <a:r>
              <a:rPr lang="en-US" sz="2400" dirty="0">
                <a:latin typeface="Times New Roman" pitchFamily="18" charset="0"/>
              </a:rPr>
              <a:t>No cheating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ý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trượt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20%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p>
          <a:p>
            <a:r>
              <a:rPr lang="en-US" sz="2000" smtClean="0">
                <a:latin typeface="Arial" panose="020B0604020202020204" pitchFamily="34" charset="0"/>
                <a:cs typeface="Arial" panose="020B0604020202020204" pitchFamily="34" charset="0"/>
              </a:rPr>
              <a:t>Sinh viên chú ý 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môn</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học được cập nhật trên FAP:</a:t>
            </a:r>
          </a:p>
          <a:p>
            <a:pPr marL="0" indent="0">
              <a:buNone/>
            </a:pPr>
            <a:r>
              <a:rPr lang="en-US" sz="2000">
                <a:latin typeface="Arial" panose="020B0604020202020204" pitchFamily="34" charset="0"/>
                <a:cs typeface="Arial" panose="020B0604020202020204" pitchFamily="34" charset="0"/>
              </a:rPr>
              <a:t> - Đăng nhập FAP -&gt; </a:t>
            </a:r>
            <a:r>
              <a:rPr lang="en-US" sz="2000" b="1">
                <a:latin typeface="Arial" panose="020B0604020202020204" pitchFamily="34" charset="0"/>
                <a:cs typeface="Arial" panose="020B0604020202020204" pitchFamily="34" charset="0"/>
              </a:rPr>
              <a:t>Academic Transcipt</a:t>
            </a: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Môn điều kiện </a:t>
            </a:r>
            <a:r>
              <a:rPr lang="en-US" sz="2000" smtClean="0">
                <a:latin typeface="Arial" panose="020B0604020202020204" pitchFamily="34" charset="0"/>
                <a:cs typeface="Arial" panose="020B0604020202020204" pitchFamily="34" charset="0"/>
              </a:rPr>
              <a:t>được </a:t>
            </a:r>
            <a:r>
              <a:rPr lang="en-US" sz="2000">
                <a:latin typeface="Arial" panose="020B0604020202020204" pitchFamily="34" charset="0"/>
                <a:cs typeface="Arial" panose="020B0604020202020204" pitchFamily="34" charset="0"/>
              </a:rPr>
              <a:t>update ở</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cột : </a:t>
            </a:r>
            <a:r>
              <a:rPr lang="en-US" sz="2000" b="1">
                <a:latin typeface="Arial" panose="020B0604020202020204" pitchFamily="34" charset="0"/>
                <a:cs typeface="Arial" panose="020B0604020202020204" pitchFamily="34" charset="0"/>
              </a:rPr>
              <a:t>PREREQUISITE </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Pass </a:t>
            </a:r>
            <a:r>
              <a:rPr lang="en-US" sz="2000" dirty="0" err="1">
                <a:latin typeface="Arial" panose="020B0604020202020204" pitchFamily="34" charset="0"/>
                <a:cs typeface="Arial" panose="020B0604020202020204" pitchFamily="34" charset="0"/>
              </a:rPr>
              <a:t>tối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thiểu</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90%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Khung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có thể được điều chỉnh và cập nhật trực tiếp lên FAP.</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Giảm </a:t>
            </a:r>
            <a:r>
              <a:rPr lang="en-US" sz="2000">
                <a:latin typeface="Arial" panose="020B0604020202020204" pitchFamily="34" charset="0"/>
                <a:cs typeface="Arial" panose="020B0604020202020204" pitchFamily="34" charset="0"/>
              </a:rPr>
              <a:t>hạng tốt nghiệp đối với SV loại giỏi và xuất sắc nếu học lại quá 5% số tín chỉ của khung ch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trình (không tính tiếng Anh chuẩn </a:t>
            </a:r>
            <a:r>
              <a:rPr lang="en-US" sz="2000" smtClean="0">
                <a:latin typeface="Arial" panose="020B0604020202020204" pitchFamily="34" charset="0"/>
                <a:cs typeface="Arial" panose="020B0604020202020204" pitchFamily="34" charset="0"/>
              </a:rPr>
              <a:t>bị)</a:t>
            </a:r>
          </a:p>
          <a:p>
            <a:r>
              <a:rPr lang="en-US" altLang="en-US" sz="2000" smtClean="0">
                <a:latin typeface="Arial" panose="020B0604020202020204" pitchFamily="34" charset="0"/>
                <a:cs typeface="Arial" panose="020B0604020202020204" pitchFamily="34" charset="0"/>
              </a:rPr>
              <a:t>Nếu </a:t>
            </a:r>
            <a:r>
              <a:rPr lang="en-US" altLang="en-US" sz="2000">
                <a:latin typeface="Arial" panose="020B0604020202020204" pitchFamily="34" charset="0"/>
                <a:cs typeface="Arial" panose="020B0604020202020204" pitchFamily="34" charset="0"/>
              </a:rPr>
              <a:t>đăng ký học lại sớm (ngay trong kỳ hoặc kỳ kế tiếp) chỉ phải đóng 50% phí môn</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7165100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panose="02020603050405020304" pitchFamily="18" charset="0"/>
                <a:ea typeface="+mn-ea"/>
                <a:cs typeface="Times New Roman" panose="02020603050405020304" pitchFamily="18" charset="0"/>
              </a:rPr>
              <a:t>18 </a:t>
            </a:r>
            <a:r>
              <a:rPr lang="en-US" sz="2800" kern="1200" dirty="0" err="1">
                <a:solidFill>
                  <a:schemeClr val="tx1"/>
                </a:solidFill>
                <a:latin typeface="Times New Roman" panose="02020603050405020304" pitchFamily="18" charset="0"/>
                <a:ea typeface="+mn-ea"/>
                <a:cs typeface="Times New Roman" panose="02020603050405020304" pitchFamily="18" charset="0"/>
              </a:rPr>
              <a:t>thủ</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tục</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hành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chính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nên</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biết</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28313"/>
              </p:ext>
            </p:extLst>
          </p:nvPr>
        </p:nvGraphicFramePr>
        <p:xfrm>
          <a:off x="304800" y="1142999"/>
          <a:ext cx="8746851" cy="6474101"/>
        </p:xfrm>
        <a:graphic>
          <a:graphicData uri="http://schemas.openxmlformats.org/drawingml/2006/table">
            <a:tbl>
              <a:tblPr firstRow="1" firstCol="1" bandRow="1">
                <a:tableStyleId>{5C22544A-7EE6-4342-B048-85BDC9FD1C3A}</a:tableStyleId>
              </a:tblPr>
              <a:tblGrid>
                <a:gridCol w="917539">
                  <a:extLst>
                    <a:ext uri="{9D8B030D-6E8A-4147-A177-3AD203B41FA5}">
                      <a16:colId xmlns:a16="http://schemas.microsoft.com/office/drawing/2014/main" xmlns="" val="20000"/>
                    </a:ext>
                  </a:extLst>
                </a:gridCol>
                <a:gridCol w="2333833">
                  <a:extLst>
                    <a:ext uri="{9D8B030D-6E8A-4147-A177-3AD203B41FA5}">
                      <a16:colId xmlns:a16="http://schemas.microsoft.com/office/drawing/2014/main" xmlns="" val="20001"/>
                    </a:ext>
                  </a:extLst>
                </a:gridCol>
                <a:gridCol w="1676227">
                  <a:extLst>
                    <a:ext uri="{9D8B030D-6E8A-4147-A177-3AD203B41FA5}">
                      <a16:colId xmlns:a16="http://schemas.microsoft.com/office/drawing/2014/main" xmlns="" val="20002"/>
                    </a:ext>
                  </a:extLst>
                </a:gridCol>
                <a:gridCol w="1597209">
                  <a:extLst>
                    <a:ext uri="{9D8B030D-6E8A-4147-A177-3AD203B41FA5}">
                      <a16:colId xmlns:a16="http://schemas.microsoft.com/office/drawing/2014/main" xmlns="" val="20003"/>
                    </a:ext>
                  </a:extLst>
                </a:gridCol>
                <a:gridCol w="2222043">
                  <a:extLst>
                    <a:ext uri="{9D8B030D-6E8A-4147-A177-3AD203B41FA5}">
                      <a16:colId xmlns:a16="http://schemas.microsoft.com/office/drawing/2014/main" xmlns="" val="20004"/>
                    </a:ext>
                  </a:extLst>
                </a:gridCol>
              </a:tblGrid>
              <a:tr h="322342">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21973">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1</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smtClean="0">
                          <a:solidFill>
                            <a:schemeClr val="tx1"/>
                          </a:solidFill>
                          <a:effectLst/>
                          <a:latin typeface="Times New Roman" panose="02020603050405020304" pitchFamily="18" charset="0"/>
                          <a:cs typeface="Times New Roman" panose="02020603050405020304" pitchFamily="18" charset="0"/>
                        </a:rPr>
                        <a:t>Tạm</a:t>
                      </a:r>
                      <a:r>
                        <a:rPr lang="en-US" sz="1700" baseline="0" smtClean="0">
                          <a:solidFill>
                            <a:schemeClr val="tx1"/>
                          </a:solidFill>
                          <a:effectLst/>
                          <a:latin typeface="Times New Roman" panose="02020603050405020304" pitchFamily="18" charset="0"/>
                          <a:cs typeface="Times New Roman" panose="02020603050405020304" pitchFamily="18" charset="0"/>
                        </a:rPr>
                        <a:t> nghỉ</a:t>
                      </a:r>
                      <a:r>
                        <a:rPr lang="en-US" sz="1700" smtClean="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rowSpan="2">
                  <a:txBody>
                    <a:bodyPr/>
                    <a:lstStyle/>
                    <a:p>
                      <a:pPr marL="0" marR="0" algn="ctr">
                        <a:lnSpc>
                          <a:spcPct val="115000"/>
                        </a:lnSpc>
                        <a:spcBef>
                          <a:spcPts val="0"/>
                        </a:spcBef>
                        <a:spcAft>
                          <a:spcPts val="0"/>
                        </a:spcAft>
                      </a:pPr>
                      <a:r>
                        <a:rPr lang="en-US" sz="1700" baseline="0" smtClean="0">
                          <a:solidFill>
                            <a:schemeClr val="tx1"/>
                          </a:solidFill>
                          <a:effectLst/>
                          <a:latin typeface="Times New Roman" panose="02020603050405020304" pitchFamily="18" charset="0"/>
                          <a:ea typeface="Calibri"/>
                          <a:cs typeface="Times New Roman" panose="02020603050405020304" pitchFamily="18" charset="0"/>
                        </a:rPr>
                        <a:t>Sau khi bảo lưu quay trở lại có nguy cơ không có lớp học, sinh viên chỉ nên tạm nghỉ khi thật cần thiết và tự chịu trách nhiệm về nguy cơ có thể xảy ra</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 </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1"/>
                  </a:ext>
                </a:extLst>
              </a:tr>
              <a:tr h="965455">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2</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Bảo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lưu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kỳ</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để</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lại</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vMerge="1">
                  <a:txBody>
                    <a:bodyPr/>
                    <a:lstStyle/>
                    <a:p>
                      <a:pPr marL="0" marR="0" algn="ctr">
                        <a:lnSpc>
                          <a:spcPct val="115000"/>
                        </a:lnSpc>
                        <a:spcBef>
                          <a:spcPts val="0"/>
                        </a:spcBef>
                        <a:spcAft>
                          <a:spcPts val="0"/>
                        </a:spcAft>
                      </a:pP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2"/>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3</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lại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3"/>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4</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cải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thiện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4"/>
                  </a:ext>
                </a:extLst>
              </a:tr>
              <a:tr h="1404387">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5</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effectLst/>
                          <a:latin typeface="Times New Roman" panose="02020603050405020304" pitchFamily="18" charset="0"/>
                          <a:cs typeface="Times New Roman" panose="02020603050405020304" pitchFamily="18" charset="0"/>
                        </a:rPr>
                        <a:t>Muộn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nhất</a:t>
                      </a:r>
                      <a:r>
                        <a:rPr lang="en-US" sz="1700" dirty="0">
                          <a:effectLst/>
                          <a:latin typeface="Times New Roman" panose="02020603050405020304" pitchFamily="18" charset="0"/>
                          <a:cs typeface="Times New Roman" panose="02020603050405020304" pitchFamily="18" charset="0"/>
                        </a:rPr>
                        <a:t> 1 </a:t>
                      </a:r>
                      <a:r>
                        <a:rPr lang="en-US" sz="1700" dirty="0" err="1">
                          <a:effectLst/>
                          <a:latin typeface="Times New Roman" panose="02020603050405020304" pitchFamily="18" charset="0"/>
                          <a:cs typeface="Times New Roman" panose="02020603050405020304" pitchFamily="18" charset="0"/>
                        </a:rPr>
                        <a:t>tuần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trước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khi</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học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kỳ</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bắt</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đầu</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Online</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Dành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môn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học</a:t>
                      </a:r>
                      <a:r>
                        <a:rPr lang="en-US" sz="1600" dirty="0">
                          <a:effectLst/>
                          <a:latin typeface="Times New Roman" panose="02020603050405020304" pitchFamily="18" charset="0"/>
                          <a:cs typeface="Times New Roman" panose="02020603050405020304" pitchFamily="18" charset="0"/>
                        </a:rPr>
                        <a:t> ở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do </a:t>
                      </a:r>
                      <a:r>
                        <a:rPr lang="en-US" sz="1600" dirty="0" err="1">
                          <a:effectLst/>
                          <a:latin typeface="Times New Roman" panose="02020603050405020304" pitchFamily="18" charset="0"/>
                          <a:cs typeface="Times New Roman" panose="02020603050405020304" pitchFamily="18" charset="0"/>
                        </a:rPr>
                        <a:t>bảo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hoặc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đủ</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điều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quyết</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5"/>
                  </a:ext>
                </a:extLst>
              </a:tr>
            </a:tbl>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90642507"/>
              </p:ext>
            </p:extLst>
          </p:nvPr>
        </p:nvGraphicFramePr>
        <p:xfrm>
          <a:off x="457200" y="1524000"/>
          <a:ext cx="8153400" cy="5149034"/>
        </p:xfrm>
        <a:graphic>
          <a:graphicData uri="http://schemas.openxmlformats.org/drawingml/2006/table">
            <a:tbl>
              <a:tblPr firstRow="1" firstCol="1" bandRow="1">
                <a:tableStyleId>{5C22544A-7EE6-4342-B048-85BDC9FD1C3A}</a:tableStyleId>
              </a:tblPr>
              <a:tblGrid>
                <a:gridCol w="901206">
                  <a:extLst>
                    <a:ext uri="{9D8B030D-6E8A-4147-A177-3AD203B41FA5}">
                      <a16:colId xmlns:a16="http://schemas.microsoft.com/office/drawing/2014/main" xmlns="" val="20000"/>
                    </a:ext>
                  </a:extLst>
                </a:gridCol>
                <a:gridCol w="2292291">
                  <a:extLst>
                    <a:ext uri="{9D8B030D-6E8A-4147-A177-3AD203B41FA5}">
                      <a16:colId xmlns:a16="http://schemas.microsoft.com/office/drawing/2014/main" xmlns="" val="20001"/>
                    </a:ext>
                  </a:extLst>
                </a:gridCol>
                <a:gridCol w="1646390">
                  <a:extLst>
                    <a:ext uri="{9D8B030D-6E8A-4147-A177-3AD203B41FA5}">
                      <a16:colId xmlns:a16="http://schemas.microsoft.com/office/drawing/2014/main" xmlns="" val="20002"/>
                    </a:ext>
                  </a:extLst>
                </a:gridCol>
                <a:gridCol w="1659484">
                  <a:extLst>
                    <a:ext uri="{9D8B030D-6E8A-4147-A177-3AD203B41FA5}">
                      <a16:colId xmlns:a16="http://schemas.microsoft.com/office/drawing/2014/main" xmlns="" val="20003"/>
                    </a:ext>
                  </a:extLst>
                </a:gridCol>
                <a:gridCol w="1654029">
                  <a:extLst>
                    <a:ext uri="{9D8B030D-6E8A-4147-A177-3AD203B41FA5}">
                      <a16:colId xmlns:a16="http://schemas.microsoft.com/office/drawing/2014/main" xmlns="" val="20004"/>
                    </a:ext>
                  </a:extLst>
                </a:gridCol>
              </a:tblGrid>
              <a:tr h="33171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45882">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6</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tự</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chọn</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7</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vượt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8</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lớp</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1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 </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9</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ngành</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Nộp lệ phí theo quy định tài chính</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1223210">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10</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Chuyển cơ sở</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71679773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18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thủ</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tục</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hành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chính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nên</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biết</a:t>
            </a:r>
            <a:endPar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18903671"/>
              </p:ext>
            </p:extLst>
          </p:nvPr>
        </p:nvGraphicFramePr>
        <p:xfrm>
          <a:off x="304800" y="1142997"/>
          <a:ext cx="8534400" cy="3810003"/>
        </p:xfrm>
        <a:graphic>
          <a:graphicData uri="http://schemas.openxmlformats.org/drawingml/2006/table">
            <a:tbl>
              <a:tblPr firstRow="1" firstCol="1" bandRow="1">
                <a:tableStyleId>{5C22544A-7EE6-4342-B048-85BDC9FD1C3A}</a:tableStyleId>
              </a:tblPr>
              <a:tblGrid>
                <a:gridCol w="917842">
                  <a:extLst>
                    <a:ext uri="{9D8B030D-6E8A-4147-A177-3AD203B41FA5}">
                      <a16:colId xmlns:a16="http://schemas.microsoft.com/office/drawing/2014/main" xmlns="" val="20000"/>
                    </a:ext>
                  </a:extLst>
                </a:gridCol>
                <a:gridCol w="2043072">
                  <a:extLst>
                    <a:ext uri="{9D8B030D-6E8A-4147-A177-3AD203B41FA5}">
                      <a16:colId xmlns:a16="http://schemas.microsoft.com/office/drawing/2014/main" xmlns="" val="20001"/>
                    </a:ext>
                  </a:extLst>
                </a:gridCol>
                <a:gridCol w="1654629">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2699657">
                  <a:extLst>
                    <a:ext uri="{9D8B030D-6E8A-4147-A177-3AD203B41FA5}">
                      <a16:colId xmlns:a16="http://schemas.microsoft.com/office/drawing/2014/main" xmlns="" val="20004"/>
                    </a:ext>
                  </a:extLst>
                </a:gridCol>
              </a:tblGrid>
              <a:tr h="750009">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11</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miễn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điểm</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danh</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2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sau</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giai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đoạn</a:t>
                      </a:r>
                      <a:r>
                        <a:rPr lang="en-US" sz="1600" dirty="0">
                          <a:solidFill>
                            <a:schemeClr val="tx1"/>
                          </a:solidFill>
                          <a:effectLst/>
                          <a:latin typeface="Times New Roman"/>
                          <a:ea typeface="Calibri"/>
                          <a:cs typeface="Times New Roman"/>
                        </a:rPr>
                        <a:t> 4 (SV </a:t>
                      </a:r>
                      <a:r>
                        <a:rPr lang="en-US" sz="1600" dirty="0" err="1">
                          <a:solidFill>
                            <a:schemeClr val="tx1"/>
                          </a:solidFill>
                          <a:effectLst/>
                          <a:latin typeface="Times New Roman"/>
                          <a:ea typeface="Calibri"/>
                          <a:cs typeface="Times New Roman"/>
                        </a:rPr>
                        <a:t>học</a:t>
                      </a:r>
                      <a:r>
                        <a:rPr lang="en-US" sz="1600" baseline="0" dirty="0">
                          <a:solidFill>
                            <a:schemeClr val="tx1"/>
                          </a:solidFill>
                          <a:effectLst/>
                          <a:latin typeface="Times New Roman"/>
                          <a:ea typeface="Calibri"/>
                          <a:cs typeface="Times New Roman"/>
                        </a:rPr>
                        <a:t> </a:t>
                      </a:r>
                      <a:r>
                        <a:rPr lang="en-US" sz="1600" baseline="0" dirty="0" err="1">
                          <a:solidFill>
                            <a:schemeClr val="tx1"/>
                          </a:solidFill>
                          <a:effectLst/>
                          <a:latin typeface="Times New Roman"/>
                          <a:ea typeface="Calibri"/>
                          <a:cs typeface="Times New Roman"/>
                        </a:rPr>
                        <a:t>kỳ</a:t>
                      </a:r>
                      <a:r>
                        <a:rPr lang="en-US" sz="1600" baseline="0" dirty="0">
                          <a:solidFill>
                            <a:schemeClr val="tx1"/>
                          </a:solidFill>
                          <a:effectLst/>
                          <a:latin typeface="Times New Roman"/>
                          <a:ea typeface="Calibri"/>
                          <a:cs typeface="Times New Roman"/>
                        </a:rPr>
                        <a:t> </a:t>
                      </a:r>
                      <a:r>
                        <a:rPr lang="en-US" sz="1600" baseline="0">
                          <a:solidFill>
                            <a:schemeClr val="tx1"/>
                          </a:solidFill>
                          <a:effectLst/>
                          <a:latin typeface="Times New Roman"/>
                          <a:ea typeface="Calibri"/>
                          <a:cs typeface="Times New Roman"/>
                        </a:rPr>
                        <a:t>7,8,9</a:t>
                      </a:r>
                      <a:r>
                        <a:rPr lang="en-US" sz="1600" baseline="0" smtClean="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có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đồng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lao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động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12</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chuyển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từ</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Võ</a:t>
                      </a:r>
                      <a:r>
                        <a:rPr lang="en-US" sz="1800" dirty="0">
                          <a:solidFill>
                            <a:schemeClr val="tx1"/>
                          </a:solidFill>
                          <a:effectLst/>
                          <a:latin typeface="Times New Roman"/>
                          <a:ea typeface="Calibri"/>
                          <a:cs typeface="Times New Roman"/>
                        </a:rPr>
                        <a:t> sang </a:t>
                      </a:r>
                      <a:r>
                        <a:rPr lang="en-US" sz="1800" dirty="0" err="1">
                          <a:solidFill>
                            <a:schemeClr val="tx1"/>
                          </a:solidFill>
                          <a:effectLst/>
                          <a:latin typeface="Times New Roman"/>
                          <a:ea typeface="Calibri"/>
                          <a:cs typeface="Times New Roman"/>
                        </a:rPr>
                        <a:t>Cờ</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vua</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vi-VN" sz="1600" kern="1200" dirty="0">
                          <a:solidFill>
                            <a:schemeClr val="tx1"/>
                          </a:solidFill>
                          <a:effectLst/>
                          <a:latin typeface="Times New Roman"/>
                          <a:ea typeface="Calibri"/>
                          <a:cs typeface="Times New Roman"/>
                        </a:rPr>
                        <a:t>Nộp kèm đầy đủ hồ sơ bệnh án và phải được CNBM GDTC duyệt đơn</a:t>
                      </a:r>
                    </a:p>
                  </a:txBody>
                  <a:tcPr marL="68580" marR="68580" marT="0" marB="0"/>
                </a:tc>
                <a:extLst>
                  <a:ext uri="{0D108BD9-81ED-4DB2-BD59-A6C34878D82A}">
                    <a16:rowId xmlns:a16="http://schemas.microsoft.com/office/drawing/2014/main" xmlns="" val="10003"/>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13</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Thôi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tự</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nguyện</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 </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3855202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63371812"/>
              </p:ext>
            </p:extLst>
          </p:nvPr>
        </p:nvGraphicFramePr>
        <p:xfrm>
          <a:off x="457199" y="1295399"/>
          <a:ext cx="8229602" cy="5334749"/>
        </p:xfrm>
        <a:graphic>
          <a:graphicData uri="http://schemas.openxmlformats.org/drawingml/2006/table">
            <a:tbl>
              <a:tblPr firstRow="1" firstCol="1" bandRow="1">
                <a:tableStyleId>{5C22544A-7EE6-4342-B048-85BDC9FD1C3A}</a:tableStyleId>
              </a:tblPr>
              <a:tblGrid>
                <a:gridCol w="885062">
                  <a:extLst>
                    <a:ext uri="{9D8B030D-6E8A-4147-A177-3AD203B41FA5}">
                      <a16:colId xmlns:a16="http://schemas.microsoft.com/office/drawing/2014/main" xmlns="" val="20000"/>
                    </a:ext>
                  </a:extLst>
                </a:gridCol>
                <a:gridCol w="1970106">
                  <a:extLst>
                    <a:ext uri="{9D8B030D-6E8A-4147-A177-3AD203B41FA5}">
                      <a16:colId xmlns:a16="http://schemas.microsoft.com/office/drawing/2014/main" xmlns="" val="20001"/>
                    </a:ext>
                  </a:extLst>
                </a:gridCol>
                <a:gridCol w="1595535">
                  <a:extLst>
                    <a:ext uri="{9D8B030D-6E8A-4147-A177-3AD203B41FA5}">
                      <a16:colId xmlns:a16="http://schemas.microsoft.com/office/drawing/2014/main" xmlns="" val="20002"/>
                    </a:ext>
                  </a:extLst>
                </a:gridCol>
                <a:gridCol w="1175658">
                  <a:extLst>
                    <a:ext uri="{9D8B030D-6E8A-4147-A177-3AD203B41FA5}">
                      <a16:colId xmlns:a16="http://schemas.microsoft.com/office/drawing/2014/main" xmlns="" val="20003"/>
                    </a:ext>
                  </a:extLst>
                </a:gridCol>
                <a:gridCol w="2603241">
                  <a:extLst>
                    <a:ext uri="{9D8B030D-6E8A-4147-A177-3AD203B41FA5}">
                      <a16:colId xmlns:a16="http://schemas.microsoft.com/office/drawing/2014/main" xmlns="" val="20004"/>
                    </a:ext>
                  </a:extLst>
                </a:gridCol>
              </a:tblGrid>
              <a:tr h="72866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a16="http://schemas.microsoft.com/office/drawing/2014/main" xmlns="" val="10000"/>
                  </a:ext>
                </a:extLst>
              </a:tr>
              <a:tr h="871533">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14</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bảng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dấu</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 </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15</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Phúc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tra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Muộn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nhất</a:t>
                      </a:r>
                      <a:r>
                        <a:rPr lang="en-US" sz="1600" dirty="0">
                          <a:solidFill>
                            <a:schemeClr val="tx1"/>
                          </a:solidFill>
                          <a:effectLst/>
                          <a:latin typeface="Times New Roman"/>
                          <a:ea typeface="Calibri"/>
                          <a:cs typeface="Times New Roman"/>
                        </a:rPr>
                        <a:t> 1 </a:t>
                      </a:r>
                      <a:r>
                        <a:rPr lang="en-US" sz="1600" dirty="0" err="1">
                          <a:solidFill>
                            <a:schemeClr val="tx1"/>
                          </a:solidFill>
                          <a:effectLst/>
                          <a:latin typeface="Times New Roman"/>
                          <a:ea typeface="Calibri"/>
                          <a:cs typeface="Times New Roman"/>
                        </a:rPr>
                        <a:t>tuần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sau</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công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bố</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761626">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16</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Thi cải thiện điểm</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Trước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lần</a:t>
                      </a:r>
                      <a:r>
                        <a:rPr lang="en-US" sz="1600" dirty="0">
                          <a:solidFill>
                            <a:schemeClr val="tx1"/>
                          </a:solidFill>
                          <a:effectLst/>
                          <a:latin typeface="Times New Roman"/>
                          <a:ea typeface="Calibri"/>
                          <a:cs typeface="Times New Roman"/>
                        </a:rPr>
                        <a:t> 2 </a:t>
                      </a:r>
                      <a:r>
                        <a:rPr lang="en-US" sz="1600" dirty="0" err="1">
                          <a:solidFill>
                            <a:schemeClr val="tx1"/>
                          </a:solidFill>
                          <a:effectLst/>
                          <a:latin typeface="Times New Roman"/>
                          <a:ea typeface="Calibri"/>
                          <a:cs typeface="Times New Roman"/>
                        </a:rPr>
                        <a:t>nửa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ngày</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17</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chuyển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đổi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tín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chứng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hoặc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môn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học</a:t>
                      </a:r>
                      <a:r>
                        <a:rPr lang="en-US" sz="1600" dirty="0">
                          <a:solidFill>
                            <a:schemeClr val="tx1"/>
                          </a:solidFill>
                          <a:effectLst/>
                          <a:latin typeface="Times New Roman"/>
                          <a:ea typeface="Calibri"/>
                          <a:cs typeface="Times New Roman"/>
                        </a:rPr>
                        <a:t> ở </a:t>
                      </a:r>
                      <a:r>
                        <a:rPr lang="en-US" sz="1600" err="1">
                          <a:solidFill>
                            <a:schemeClr val="tx1"/>
                          </a:solidFill>
                          <a:effectLst/>
                          <a:latin typeface="Times New Roman"/>
                          <a:ea typeface="Calibri"/>
                          <a:cs typeface="Times New Roman"/>
                        </a:rPr>
                        <a:t>trường</a:t>
                      </a:r>
                      <a:r>
                        <a:rPr lang="en-US" sz="160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khác, nộp</a:t>
                      </a:r>
                      <a:r>
                        <a:rPr lang="en-US" sz="1600" baseline="0" smtClean="0">
                          <a:solidFill>
                            <a:schemeClr val="tx1"/>
                          </a:solidFill>
                          <a:effectLst/>
                          <a:latin typeface="Times New Roman"/>
                          <a:ea typeface="Calibri"/>
                          <a:cs typeface="Times New Roman"/>
                        </a:rPr>
                        <a:t> phí theo quy định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990974">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18</a:t>
                      </a: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Xin </a:t>
                      </a:r>
                      <a:r>
                        <a:rPr lang="en-US" sz="1600" kern="1200" dirty="0" err="1">
                          <a:solidFill>
                            <a:schemeClr val="tx1"/>
                          </a:solidFill>
                          <a:effectLst/>
                          <a:latin typeface="Times New Roman"/>
                          <a:ea typeface="Calibri"/>
                          <a:cs typeface="Times New Roman"/>
                        </a:rPr>
                        <a:t>nhập</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trở</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lại</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Muộn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nhất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sau</a:t>
                      </a:r>
                      <a:r>
                        <a:rPr lang="en-US" sz="1600" kern="1200" dirty="0">
                          <a:solidFill>
                            <a:schemeClr val="tx1"/>
                          </a:solidFill>
                          <a:effectLst/>
                          <a:latin typeface="Times New Roman"/>
                          <a:ea typeface="Calibri"/>
                          <a:cs typeface="Times New Roman"/>
                        </a:rPr>
                        <a:t> 1 </a:t>
                      </a:r>
                      <a:r>
                        <a:rPr lang="en-US" sz="1600" kern="1200" dirty="0" err="1">
                          <a:solidFill>
                            <a:schemeClr val="tx1"/>
                          </a:solidFill>
                          <a:effectLst/>
                          <a:latin typeface="Times New Roman"/>
                          <a:ea typeface="Calibri"/>
                          <a:cs typeface="Times New Roman"/>
                        </a:rPr>
                        <a:t>tuần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a:t>
                      </a:r>
                      <a:r>
                        <a:rPr lang="vi-VN" sz="1600" kern="1200" dirty="0">
                          <a:solidFill>
                            <a:schemeClr val="tx1"/>
                          </a:solidFill>
                          <a:effectLst/>
                          <a:latin typeface="Times New Roman"/>
                          <a:ea typeface="Calibri"/>
                          <a:cs typeface="Times New Roman"/>
                        </a:rPr>
                        <a:t>ước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khi</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bắt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đầu</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kỳ</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Bản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cứng</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kern="1200" noProof="0" dirty="0" err="1">
                          <a:solidFill>
                            <a:schemeClr val="tx1"/>
                          </a:solidFill>
                          <a:effectLst/>
                          <a:latin typeface="Times New Roman"/>
                          <a:ea typeface="Calibri"/>
                          <a:cs typeface="Times New Roman"/>
                        </a:rPr>
                        <a:t>Nộp</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lệ</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phí</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theo</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quy</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định</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tài</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chính</a:t>
                      </a:r>
                      <a:endParaRPr lang="en-US" sz="1600" kern="1200" noProof="0" dirty="0">
                        <a:solidFill>
                          <a:schemeClr val="tx1"/>
                        </a:solidFill>
                        <a:effectLst/>
                        <a:latin typeface="Times New Roman"/>
                        <a:ea typeface="Calibri"/>
                        <a:cs typeface="Times New Roman"/>
                      </a:endParaRPr>
                    </a:p>
                    <a:p>
                      <a:pPr marL="0" marR="0" algn="ctr" defTabSz="914400" rtl="0" eaLnBrk="1" latinLnBrk="0" hangingPunct="1">
                        <a:lnSpc>
                          <a:spcPct val="115000"/>
                        </a:lnSpc>
                        <a:spcBef>
                          <a:spcPts val="0"/>
                        </a:spcBef>
                        <a:spcAft>
                          <a:spcPts val="0"/>
                        </a:spcAft>
                      </a:pPr>
                      <a:endParaRPr lang="en-US" sz="1600" kern="1200" dirty="0">
                        <a:solidFill>
                          <a:schemeClr val="tx1"/>
                        </a:solidFill>
                        <a:effectLst/>
                        <a:latin typeface="Times New Roman"/>
                        <a:ea typeface="Calibri"/>
                        <a:cs typeface="Times New Roman"/>
                      </a:endParaRPr>
                    </a:p>
                  </a:txBody>
                  <a:tcPr marL="68580" marR="68580" marT="0" marB="0"/>
                </a:tc>
                <a:extLst>
                  <a:ext uri="{0D108BD9-81ED-4DB2-BD59-A6C34878D82A}">
                    <a16:rowId xmlns:a16="http://schemas.microsoft.com/office/drawing/2014/main" xmlns="" val="1367527507"/>
                  </a:ext>
                </a:extLst>
              </a:tr>
            </a:tbl>
          </a:graphicData>
        </a:graphic>
      </p:graphicFrame>
    </p:spTree>
    <p:extLst>
      <p:ext uri="{BB962C8B-B14F-4D97-AF65-F5344CB8AC3E}">
        <p14:creationId xmlns:p14="http://schemas.microsoft.com/office/powerpoint/2010/main" val="29274827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1981200" y="228600"/>
            <a:ext cx="6934200" cy="1143000"/>
          </a:xfrm>
        </p:spPr>
        <p:txBody>
          <a:bodyPr/>
          <a:lstStyle/>
          <a:p>
            <a:r>
              <a:rPr lang="en-US" altLang="en-US" sz="2800" b="1" smtClean="0"/>
              <a:t>Cổng thông tin Đào tạo</a:t>
            </a:r>
            <a:r>
              <a:rPr lang="en-US" altLang="en-US" sz="2800" smtClean="0"/>
              <a:t/>
            </a:r>
            <a:br>
              <a:rPr lang="en-US" altLang="en-US" sz="2800" smtClean="0"/>
            </a:br>
            <a:endParaRPr lang="en-US" altLang="en-US" smtClean="0"/>
          </a:p>
        </p:txBody>
      </p:sp>
      <p:sp>
        <p:nvSpPr>
          <p:cNvPr id="37891" name="Text Placeholder 3"/>
          <p:cNvSpPr>
            <a:spLocks noGrp="1" noChangeArrowheads="1"/>
          </p:cNvSpPr>
          <p:nvPr>
            <p:ph type="body" idx="1"/>
          </p:nvPr>
        </p:nvSpPr>
        <p:spPr>
          <a:xfrm>
            <a:off x="381000" y="1295400"/>
            <a:ext cx="4116388" cy="879475"/>
          </a:xfrm>
        </p:spPr>
        <p:txBody>
          <a:bodyPr/>
          <a:lstStyle/>
          <a:p>
            <a:r>
              <a:rPr lang="en-US" altLang="en-US" smtClean="0"/>
              <a:t>cmshn.fpt.edu.vn</a:t>
            </a:r>
          </a:p>
          <a:p>
            <a:r>
              <a:rPr lang="en-US" altLang="en-US" smtClean="0"/>
              <a:t>FLM.fpt.edu.vn	</a:t>
            </a:r>
          </a:p>
        </p:txBody>
      </p:sp>
      <p:sp>
        <p:nvSpPr>
          <p:cNvPr id="37892" name="Content Placeholder 4"/>
          <p:cNvSpPr>
            <a:spLocks noGrp="1" noChangeArrowheads="1"/>
          </p:cNvSpPr>
          <p:nvPr>
            <p:ph sz="half" idx="2"/>
          </p:nvPr>
        </p:nvSpPr>
        <p:spPr>
          <a:xfrm>
            <a:off x="457200" y="2311400"/>
            <a:ext cx="4040188" cy="2641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Tham gia vào khóa học: download tài liệu, đề cương môn học.</a:t>
            </a:r>
          </a:p>
          <a:p>
            <a:pPr>
              <a:buFont typeface="Wingdings" panose="05000000000000000000" pitchFamily="2" charset="2"/>
              <a:buNone/>
            </a:pPr>
            <a:r>
              <a:rPr lang="en-US" altLang="en-US" smtClean="0"/>
              <a:t>		</a:t>
            </a:r>
          </a:p>
        </p:txBody>
      </p:sp>
      <p:sp>
        <p:nvSpPr>
          <p:cNvPr id="37893" name="Text Placeholder 5"/>
          <p:cNvSpPr>
            <a:spLocks noGrp="1" noChangeArrowheads="1"/>
          </p:cNvSpPr>
          <p:nvPr>
            <p:ph type="body" sz="quarter" idx="3"/>
          </p:nvPr>
        </p:nvSpPr>
        <p:spPr>
          <a:xfrm>
            <a:off x="4572000" y="1295400"/>
            <a:ext cx="4114800" cy="879475"/>
          </a:xfrm>
        </p:spPr>
        <p:txBody>
          <a:bodyPr/>
          <a:lstStyle/>
          <a:p>
            <a:r>
              <a:rPr lang="en-US" altLang="en-US" smtClean="0"/>
              <a:t>fap.fpt.edu.vn </a:t>
            </a:r>
          </a:p>
          <a:p>
            <a:r>
              <a:rPr lang="en-US" altLang="en-US" smtClean="0"/>
              <a:t>Mobile app: myFAP</a:t>
            </a:r>
          </a:p>
        </p:txBody>
      </p:sp>
      <p:sp>
        <p:nvSpPr>
          <p:cNvPr id="37894" name="Content Placeholder 6"/>
          <p:cNvSpPr>
            <a:spLocks noGrp="1" noChangeArrowheads="1"/>
          </p:cNvSpPr>
          <p:nvPr>
            <p:ph sz="quarter" idx="4"/>
          </p:nvPr>
        </p:nvSpPr>
        <p:spPr>
          <a:xfrm>
            <a:off x="4648200" y="2209800"/>
            <a:ext cx="4041775" cy="4419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Xem lịch học chi tiết</a:t>
            </a:r>
          </a:p>
          <a:p>
            <a:r>
              <a:rPr lang="en-US" altLang="en-US" smtClean="0">
                <a:latin typeface="Times New Roman" panose="02020603050405020304" pitchFamily="18" charset="0"/>
                <a:cs typeface="Times New Roman" panose="02020603050405020304" pitchFamily="18" charset="0"/>
              </a:rPr>
              <a:t>Xem điểm danh, điểm học tập</a:t>
            </a:r>
          </a:p>
          <a:p>
            <a:r>
              <a:rPr lang="en-US" altLang="en-US" smtClean="0">
                <a:latin typeface="Times New Roman" panose="02020603050405020304" pitchFamily="18" charset="0"/>
                <a:cs typeface="Times New Roman" panose="02020603050405020304" pitchFamily="18" charset="0"/>
              </a:rPr>
              <a:t>Gửi ý kiến phản hồi (feedback)</a:t>
            </a:r>
          </a:p>
          <a:p>
            <a:r>
              <a:rPr lang="en-US" altLang="en-US" smtClean="0">
                <a:latin typeface="Times New Roman" panose="02020603050405020304" pitchFamily="18" charset="0"/>
                <a:cs typeface="Times New Roman" panose="02020603050405020304" pitchFamily="18" charset="0"/>
              </a:rPr>
              <a:t>Xem thông báo lịch học, lịch thi, các thông tin đào tạo, khảo thí, CTSV và các hoạt động khác của trường.</a:t>
            </a:r>
          </a:p>
          <a:p>
            <a:endParaRPr lang="en-US" altLang="en-US" smtClean="0"/>
          </a:p>
        </p:txBody>
      </p:sp>
      <p:sp>
        <p:nvSpPr>
          <p:cNvPr id="9" name="Snip Diagonal Corner Rectangle 8"/>
          <p:cNvSpPr/>
          <p:nvPr/>
        </p:nvSpPr>
        <p:spPr bwMode="auto">
          <a:xfrm>
            <a:off x="152400" y="5029200"/>
            <a:ext cx="4648200" cy="1143000"/>
          </a:xfrm>
          <a:prstGeom prst="snip2DiagRect">
            <a:avLst/>
          </a:prstGeom>
          <a:solidFill>
            <a:srgbClr val="FF99CC"/>
          </a:solidFill>
          <a:ln w="9525" cap="flat" cmpd="sng" algn="ctr">
            <a:noFill/>
            <a:prstDash val="solid"/>
            <a:round/>
            <a:headEnd type="none" w="med" len="med"/>
            <a:tailEnd type="none" w="med" len="med"/>
          </a:ln>
          <a:effectLst/>
        </p:spPr>
        <p:txBody>
          <a:bodyPr/>
          <a:lstStyle/>
          <a:p>
            <a:pPr>
              <a:defRPr/>
            </a:pPr>
            <a:r>
              <a:rPr lang="en-US" sz="2400" dirty="0" err="1">
                <a:solidFill>
                  <a:srgbClr val="000104"/>
                </a:solidFill>
                <a:latin typeface="Times New Roman" pitchFamily="18" charset="0"/>
              </a:rPr>
              <a:t>Truy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cập</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hàng</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ngày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để</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kiểm</a:t>
            </a:r>
            <a:r>
              <a:rPr lang="en-US" sz="2400" dirty="0">
                <a:solidFill>
                  <a:srgbClr val="000104"/>
                </a:solidFill>
                <a:latin typeface="Times New Roman" pitchFamily="18" charset="0"/>
              </a:rPr>
              <a:t> tra </a:t>
            </a:r>
            <a:r>
              <a:rPr lang="en-US" sz="2400" dirty="0" err="1">
                <a:solidFill>
                  <a:srgbClr val="000104"/>
                </a:solidFill>
                <a:latin typeface="Times New Roman" pitchFamily="18" charset="0"/>
              </a:rPr>
              <a:t>thông</a:t>
            </a:r>
            <a:r>
              <a:rPr lang="en-US" sz="2400" dirty="0">
                <a:solidFill>
                  <a:srgbClr val="000104"/>
                </a:solidFill>
                <a:latin typeface="Times New Roman" pitchFamily="18" charset="0"/>
              </a:rPr>
              <a:t> tin </a:t>
            </a:r>
            <a:r>
              <a:rPr lang="en-US" sz="2400" dirty="0" err="1">
                <a:solidFill>
                  <a:srgbClr val="000104"/>
                </a:solidFill>
                <a:latin typeface="Times New Roman" pitchFamily="18" charset="0"/>
              </a:rPr>
              <a:t>trên</a:t>
            </a:r>
            <a:r>
              <a:rPr lang="en-US" sz="2400" dirty="0">
                <a:solidFill>
                  <a:srgbClr val="000104"/>
                </a:solidFill>
                <a:latin typeface="Times New Roman" pitchFamily="18" charset="0"/>
              </a:rPr>
              <a:t> EMAIL, CMS, FAP.</a:t>
            </a:r>
          </a:p>
        </p:txBody>
      </p:sp>
    </p:spTree>
    <p:extLst>
      <p:ext uri="{BB962C8B-B14F-4D97-AF65-F5344CB8AC3E}">
        <p14:creationId xmlns:p14="http://schemas.microsoft.com/office/powerpoint/2010/main" val="96058697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sz="4400" b="1" smtClean="0"/>
              <a:t>Contact</a:t>
            </a:r>
          </a:p>
        </p:txBody>
      </p:sp>
      <p:sp>
        <p:nvSpPr>
          <p:cNvPr id="46083" name="Content Placeholder 2"/>
          <p:cNvSpPr>
            <a:spLocks noGrp="1" noChangeArrowheads="1"/>
          </p:cNvSpPr>
          <p:nvPr>
            <p:ph idx="1"/>
          </p:nvPr>
        </p:nvSpPr>
        <p:spPr>
          <a:xfrm>
            <a:off x="0" y="1143000"/>
            <a:ext cx="9144000" cy="5486400"/>
          </a:xfrm>
        </p:spPr>
        <p:txBody>
          <a:bodyPr/>
          <a:lstStyle/>
          <a:p>
            <a:pPr>
              <a:buFontTx/>
              <a:buNone/>
              <a:defRPr/>
            </a:pPr>
            <a:endParaRPr lang="en-US" altLang="en-US" sz="2400" b="1" dirty="0" smtClean="0"/>
          </a:p>
          <a:p>
            <a:pPr>
              <a:buFontTx/>
              <a:buNone/>
              <a:defRPr/>
            </a:pPr>
            <a:r>
              <a:rPr lang="en-US" altLang="en-US" sz="2400" b="1" dirty="0" smtClean="0"/>
              <a:t>PHÒNG DỊCH VỤ SINH VIÊN (</a:t>
            </a:r>
            <a:r>
              <a:rPr lang="en-US" altLang="en-US" sz="2400" b="1" dirty="0" err="1" smtClean="0"/>
              <a:t>giải</a:t>
            </a:r>
            <a:r>
              <a:rPr lang="en-US" altLang="en-US" sz="2400" b="1" dirty="0" smtClean="0"/>
              <a:t> </a:t>
            </a:r>
            <a:r>
              <a:rPr lang="en-US" altLang="en-US" sz="2400" b="1" dirty="0" err="1" smtClean="0"/>
              <a:t>đáp</a:t>
            </a:r>
            <a:r>
              <a:rPr lang="en-US" altLang="en-US" sz="2400" b="1" dirty="0" smtClean="0"/>
              <a:t> </a:t>
            </a:r>
            <a:r>
              <a:rPr lang="en-US" altLang="en-US" sz="2400" b="1" dirty="0" err="1" smtClean="0"/>
              <a:t>tất</a:t>
            </a:r>
            <a:r>
              <a:rPr lang="en-US" altLang="en-US" sz="2400" b="1" dirty="0" smtClean="0"/>
              <a:t> </a:t>
            </a:r>
            <a:r>
              <a:rPr lang="en-US" altLang="en-US" sz="2400" b="1" dirty="0" err="1" smtClean="0"/>
              <a:t>cả</a:t>
            </a:r>
            <a:r>
              <a:rPr lang="en-US" altLang="en-US" sz="2400" b="1" dirty="0" smtClean="0"/>
              <a:t> </a:t>
            </a:r>
            <a:r>
              <a:rPr lang="en-US" altLang="en-US" sz="2400" b="1" dirty="0" err="1" smtClean="0"/>
              <a:t>mọi</a:t>
            </a:r>
            <a:r>
              <a:rPr lang="en-US" altLang="en-US" sz="2400" b="1" dirty="0" smtClean="0"/>
              <a:t> </a:t>
            </a:r>
            <a:r>
              <a:rPr lang="en-US" altLang="en-US" sz="2400" b="1" dirty="0" err="1" smtClean="0"/>
              <a:t>câu</a:t>
            </a:r>
            <a:r>
              <a:rPr lang="en-US" altLang="en-US" sz="2400" b="1" dirty="0" smtClean="0"/>
              <a:t> </a:t>
            </a:r>
            <a:r>
              <a:rPr lang="en-US" altLang="en-US" sz="2400" b="1" dirty="0" err="1" smtClean="0"/>
              <a:t>hỏi</a:t>
            </a:r>
            <a:r>
              <a:rPr lang="en-US" altLang="en-US" sz="2400" b="1" dirty="0" smtClean="0"/>
              <a:t>)</a:t>
            </a:r>
          </a:p>
          <a:p>
            <a:pPr>
              <a:defRPr/>
            </a:pPr>
            <a:r>
              <a:rPr lang="vi-VN" altLang="en-US" sz="2400" dirty="0" smtClean="0"/>
              <a:t>Email</a:t>
            </a:r>
            <a:r>
              <a:rPr lang="en-US" altLang="en-US" sz="2400" dirty="0" smtClean="0"/>
              <a:t>: dichvusinhvien@fe.edu.vn</a:t>
            </a:r>
            <a:endParaRPr lang="en-US" sz="2400" dirty="0" smtClean="0">
              <a:solidFill>
                <a:srgbClr val="000104"/>
              </a:solidFill>
            </a:endParaRPr>
          </a:p>
          <a:p>
            <a:pPr>
              <a:defRPr/>
            </a:pPr>
            <a:r>
              <a:rPr lang="en-US" sz="2400" dirty="0" err="1" smtClean="0"/>
              <a:t>Điện</a:t>
            </a:r>
            <a:r>
              <a:rPr lang="en-US" sz="2400" dirty="0" smtClean="0"/>
              <a:t> </a:t>
            </a:r>
            <a:r>
              <a:rPr lang="en-US" sz="2400" dirty="0" err="1"/>
              <a:t>thoại</a:t>
            </a:r>
            <a:r>
              <a:rPr lang="en-US" sz="2400" dirty="0"/>
              <a:t>: </a:t>
            </a:r>
            <a:r>
              <a:rPr lang="en-US" sz="2400" b="1" dirty="0"/>
              <a:t>(</a:t>
            </a:r>
            <a:r>
              <a:rPr lang="en-US" sz="2400" b="1" dirty="0" smtClean="0"/>
              <a:t>024)7308.13.13</a:t>
            </a:r>
          </a:p>
          <a:p>
            <a:pPr>
              <a:defRPr/>
            </a:pPr>
            <a:r>
              <a:rPr lang="vi-VN" altLang="en-US" sz="2400" dirty="0" smtClean="0"/>
              <a:t>Front </a:t>
            </a:r>
            <a:r>
              <a:rPr lang="vi-VN" altLang="en-US" sz="2400" dirty="0"/>
              <a:t>office: Phòng 1</a:t>
            </a:r>
            <a:r>
              <a:rPr lang="en-US" altLang="en-US" sz="2400" dirty="0"/>
              <a:t>02L </a:t>
            </a:r>
            <a:r>
              <a:rPr lang="en-US" altLang="en-US" sz="2400" dirty="0" err="1"/>
              <a:t>tòa</a:t>
            </a:r>
            <a:r>
              <a:rPr lang="en-US" altLang="en-US" sz="2400" dirty="0"/>
              <a:t> </a:t>
            </a:r>
            <a:r>
              <a:rPr lang="en-US" altLang="en-US" sz="2400" dirty="0" err="1"/>
              <a:t>nhà</a:t>
            </a:r>
            <a:r>
              <a:rPr lang="en-US" altLang="en-US" sz="2400" dirty="0"/>
              <a:t> </a:t>
            </a:r>
            <a:r>
              <a:rPr lang="en-US" altLang="en-US" sz="2400" dirty="0" smtClean="0"/>
              <a:t>Alpha</a:t>
            </a:r>
          </a:p>
          <a:p>
            <a:pPr>
              <a:defRPr/>
            </a:pPr>
            <a:endParaRPr lang="en-US" altLang="en-US" sz="2400" dirty="0"/>
          </a:p>
          <a:p>
            <a:pPr>
              <a:buFontTx/>
              <a:buNone/>
              <a:defRPr/>
            </a:pPr>
            <a:r>
              <a:rPr lang="vi-VN" altLang="en-US" sz="2400" b="1" dirty="0" smtClean="0"/>
              <a:t>PHÒNG TỔ CHỨC VÀ QUẢN LÝ ĐÀO TẠO</a:t>
            </a:r>
            <a:r>
              <a:rPr lang="en-US" altLang="en-US" sz="2400" b="1" dirty="0" smtClean="0"/>
              <a:t>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đào</a:t>
            </a:r>
            <a:r>
              <a:rPr lang="en-US" altLang="en-US" sz="2400" b="1" dirty="0" smtClean="0"/>
              <a:t> </a:t>
            </a:r>
            <a:r>
              <a:rPr lang="en-US" altLang="en-US" sz="2400" b="1" dirty="0" err="1" smtClean="0"/>
              <a:t>tạo</a:t>
            </a:r>
            <a:r>
              <a:rPr lang="en-US" altLang="en-US" sz="2400" b="1" dirty="0" smtClean="0"/>
              <a:t>)</a:t>
            </a:r>
            <a:endParaRPr lang="vi-VN" altLang="en-US" sz="2400" b="1" dirty="0" smtClean="0"/>
          </a:p>
          <a:p>
            <a:pPr>
              <a:defRPr/>
            </a:pPr>
            <a:r>
              <a:rPr lang="vi-VN" altLang="en-US" sz="2400" dirty="0" smtClean="0"/>
              <a:t>Email</a:t>
            </a:r>
            <a:r>
              <a:rPr lang="en-US" altLang="en-US" sz="2400" smtClean="0"/>
              <a:t>: acad.hl@fpt.edu.vn</a:t>
            </a:r>
            <a:endParaRPr lang="en-US" altLang="en-US" sz="2400" dirty="0" smtClean="0"/>
          </a:p>
          <a:p>
            <a:pPr marL="0" indent="0">
              <a:buFont typeface="Wingdings" panose="05000000000000000000" pitchFamily="2" charset="2"/>
              <a:buNone/>
              <a:defRPr/>
            </a:pPr>
            <a:endParaRPr lang="en-US" altLang="en-US" sz="2400" dirty="0" smtClean="0"/>
          </a:p>
          <a:p>
            <a:pPr marL="0" indent="0">
              <a:buFont typeface="Wingdings" panose="05000000000000000000" pitchFamily="2" charset="2"/>
              <a:buNone/>
              <a:defRPr/>
            </a:pPr>
            <a:r>
              <a:rPr lang="vi-VN" altLang="en-US" sz="2400" b="1" dirty="0" smtClean="0"/>
              <a:t>PHÒNG</a:t>
            </a:r>
            <a:r>
              <a:rPr lang="en-US" altLang="en-US" sz="2400" b="1" dirty="0" smtClean="0"/>
              <a:t> KHẢO THÍ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thi</a:t>
            </a:r>
            <a:r>
              <a:rPr lang="en-US" altLang="en-US" sz="2400" b="1" dirty="0" smtClean="0"/>
              <a:t> </a:t>
            </a:r>
            <a:r>
              <a:rPr lang="en-US" altLang="en-US" sz="2400" b="1" dirty="0" err="1" smtClean="0"/>
              <a:t>cử</a:t>
            </a:r>
            <a:r>
              <a:rPr lang="en-US" altLang="en-US" sz="2400" b="1" dirty="0" smtClean="0"/>
              <a:t>, </a:t>
            </a:r>
            <a:r>
              <a:rPr lang="en-US" altLang="en-US" sz="2400" b="1" dirty="0" err="1" smtClean="0"/>
              <a:t>kiểm</a:t>
            </a:r>
            <a:r>
              <a:rPr lang="en-US" altLang="en-US" sz="2400" b="1" dirty="0" smtClean="0"/>
              <a:t> </a:t>
            </a:r>
            <a:r>
              <a:rPr lang="en-US" altLang="en-US" sz="2400" b="1" dirty="0" err="1" smtClean="0"/>
              <a:t>tra</a:t>
            </a:r>
            <a:r>
              <a:rPr lang="en-US" altLang="en-US" sz="2400" b="1" dirty="0" smtClean="0"/>
              <a:t> </a:t>
            </a:r>
            <a:r>
              <a:rPr lang="en-US" altLang="en-US" sz="2400" b="1" dirty="0" err="1" smtClean="0"/>
              <a:t>đánh</a:t>
            </a:r>
            <a:r>
              <a:rPr lang="en-US" altLang="en-US" sz="2400" b="1" dirty="0" smtClean="0"/>
              <a:t> </a:t>
            </a:r>
            <a:r>
              <a:rPr lang="en-US" altLang="en-US" sz="2400" b="1" dirty="0" err="1" smtClean="0"/>
              <a:t>giá</a:t>
            </a:r>
            <a:r>
              <a:rPr lang="en-US" altLang="en-US" sz="2400" b="1" dirty="0" smtClean="0"/>
              <a:t>)</a:t>
            </a:r>
            <a:endParaRPr lang="vi-VN" altLang="en-US" sz="2400" b="1" dirty="0"/>
          </a:p>
          <a:p>
            <a:pPr>
              <a:defRPr/>
            </a:pPr>
            <a:r>
              <a:rPr lang="vi-VN" altLang="en-US" sz="2400" dirty="0"/>
              <a:t>Email: </a:t>
            </a:r>
            <a:r>
              <a:rPr lang="en-US" altLang="en-US" sz="2400" dirty="0" smtClean="0"/>
              <a:t>khaothi@fpt.edu.vn</a:t>
            </a:r>
            <a:endParaRPr lang="en-US" altLang="en-US" sz="2400" dirty="0"/>
          </a:p>
          <a:p>
            <a:pPr>
              <a:defRPr/>
            </a:pPr>
            <a:endParaRPr lang="vi-VN" altLang="en-US" sz="2800" dirty="0" smtClean="0"/>
          </a:p>
        </p:txBody>
      </p:sp>
    </p:spTree>
    <p:extLst>
      <p:ext uri="{BB962C8B-B14F-4D97-AF65-F5344CB8AC3E}">
        <p14:creationId xmlns:p14="http://schemas.microsoft.com/office/powerpoint/2010/main" val="38171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0"/>
            <a:ext cx="6172200" cy="1143000"/>
          </a:xfrm>
        </p:spPr>
        <p:txBody>
          <a:bodyPr/>
          <a:lstStyle/>
          <a:p>
            <a:pPr eaLnBrk="1" hangingPunct="1"/>
            <a:r>
              <a:rPr lang="en-US" sz="3600" dirty="0" err="1">
                <a:effectLst/>
                <a:latin typeface="Times New Roman" panose="02020603050405020304" pitchFamily="18" charset="0"/>
                <a:cs typeface="Times New Roman" panose="02020603050405020304" pitchFamily="18" charset="0"/>
              </a:rPr>
              <a:t>Nội</a:t>
            </a:r>
            <a:r>
              <a:rPr lang="en-US" sz="3600" dirty="0">
                <a:effectLst/>
                <a:latin typeface="Times New Roman" panose="02020603050405020304" pitchFamily="18" charset="0"/>
                <a:cs typeface="Times New Roman" panose="02020603050405020304" pitchFamily="18" charset="0"/>
              </a:rPr>
              <a:t> dung</a:t>
            </a:r>
          </a:p>
        </p:txBody>
      </p:sp>
      <p:sp>
        <p:nvSpPr>
          <p:cNvPr id="117765" name="Text Box 5"/>
          <p:cNvSpPr txBox="1">
            <a:spLocks noChangeArrowheads="1"/>
          </p:cNvSpPr>
          <p:nvPr/>
        </p:nvSpPr>
        <p:spPr bwMode="auto">
          <a:xfrm>
            <a:off x="1143000" y="1676400"/>
            <a:ext cx="7543800" cy="2456053"/>
          </a:xfrm>
          <a:prstGeom prst="rect">
            <a:avLst/>
          </a:prstGeom>
          <a:noFill/>
          <a:ln w="12700" cap="sq">
            <a:noFill/>
            <a:miter lim="800000"/>
            <a:headEnd type="none" w="sm" len="sm"/>
            <a:tailEnd type="none" w="sm" len="sm"/>
          </a:ln>
        </p:spPr>
        <p:txBody>
          <a:bodyPr wrap="square" lIns="91436" tIns="45718" rIns="91436" bIns="45718">
            <a:spAutoFit/>
          </a:bodyPr>
          <a:lstStyle/>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Tổng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tập</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Chương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đào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tạo</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đào tạo, </a:t>
            </a:r>
            <a:r>
              <a:rPr lang="en-US" sz="3200" b="1" dirty="0" err="1">
                <a:latin typeface="Times New Roman" panose="02020603050405020304" pitchFamily="18" charset="0"/>
                <a:cs typeface="Times New Roman" panose="02020603050405020304" pitchFamily="18" charset="0"/>
              </a:rPr>
              <a:t>kiểm</a:t>
            </a:r>
            <a:r>
              <a:rPr lang="en-US" sz="3200" b="1" dirty="0">
                <a:latin typeface="Times New Roman" panose="02020603050405020304" pitchFamily="18" charset="0"/>
                <a:cs typeface="Times New Roman" panose="02020603050405020304" pitchFamily="18" charset="0"/>
              </a:rPr>
              <a:t> tra, </a:t>
            </a:r>
            <a:r>
              <a:rPr lang="en-US" sz="3200" b="1" dirty="0" err="1">
                <a:latin typeface="Times New Roman" panose="02020603050405020304" pitchFamily="18" charset="0"/>
                <a:cs typeface="Times New Roman" panose="02020603050405020304" pitchFamily="18" charset="0"/>
              </a:rPr>
              <a:t>đánh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ox(in)">
                                      <p:cBhvr>
                                        <p:cTn id="7" dur="500"/>
                                        <p:tgtEl>
                                          <p:spTgt spid="1177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7765">
                                            <p:txEl>
                                              <p:pRg st="1" end="1"/>
                                            </p:txEl>
                                          </p:spTgt>
                                        </p:tgtEl>
                                        <p:attrNameLst>
                                          <p:attrName>style.visibility</p:attrName>
                                        </p:attrNameLst>
                                      </p:cBhvr>
                                      <p:to>
                                        <p:strVal val="visible"/>
                                      </p:to>
                                    </p:set>
                                    <p:animEffect transition="in" filter="box(in)">
                                      <p:cBhvr>
                                        <p:cTn id="12" dur="500"/>
                                        <p:tgtEl>
                                          <p:spTgt spid="1177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ox(in)">
                                      <p:cBhvr>
                                        <p:cTn id="17" dur="500"/>
                                        <p:tgtEl>
                                          <p:spTgt spid="1177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Tổng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a:t>
            </a:r>
            <a:r>
              <a:rPr lang="vi-VN" sz="2800" dirty="0">
                <a:latin typeface="Times New Roman" panose="02020603050405020304" pitchFamily="18" charset="0"/>
                <a:cs typeface="Times New Roman" panose="02020603050405020304" pitchFamily="18" charset="0"/>
              </a:rPr>
              <a:t>ến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1</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tiếng</a:t>
            </a:r>
            <a:r>
              <a:rPr lang="en-US" dirty="0">
                <a:latin typeface="Times New Roman" pitchFamily="18" charset="0"/>
                <a:cs typeface="Times New Roman" pitchFamily="18" charset="0"/>
              </a:rPr>
              <a:t> Anh &amp; </a:t>
            </a:r>
            <a:r>
              <a:rPr lang="en-US" dirty="0" err="1">
                <a:latin typeface="Times New Roman" pitchFamily="18" charset="0"/>
                <a:cs typeface="Times New Roman" pitchFamily="18" charset="0"/>
              </a:rPr>
              <a:t>rèn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luyện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trung</a:t>
            </a: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2: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ngành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(5 HK)</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3: </a:t>
            </a:r>
            <a:r>
              <a:rPr lang="en-US" dirty="0" err="1">
                <a:latin typeface="Times New Roman" pitchFamily="18" charset="0"/>
                <a:cs typeface="Times New Roman" pitchFamily="18" charset="0"/>
              </a:rPr>
              <a:t>Đào</a:t>
            </a:r>
            <a:r>
              <a:rPr lang="en-US" dirty="0">
                <a:latin typeface="Times New Roman" pitchFamily="18" charset="0"/>
                <a:cs typeface="Times New Roman" pitchFamily="18" charset="0"/>
              </a:rPr>
              <a:t> tạo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(On the Job </a:t>
            </a:r>
            <a:r>
              <a:rPr lang="en-US">
                <a:latin typeface="Times New Roman" pitchFamily="18" charset="0"/>
                <a:cs typeface="Times New Roman" pitchFamily="18" charset="0"/>
              </a:rPr>
              <a:t>Training </a:t>
            </a:r>
            <a:r>
              <a:rPr lang="en-US" smtClean="0">
                <a:latin typeface="Times New Roman" pitchFamily="18" charset="0"/>
                <a:cs typeface="Times New Roman" pitchFamily="18" charset="0"/>
              </a:rPr>
              <a:t>- OJT)</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4: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nâng</a:t>
            </a:r>
            <a:r>
              <a:rPr lang="en-US" dirty="0">
                <a:latin typeface="Times New Roman" pitchFamily="18" charset="0"/>
                <a:cs typeface="Times New Roman" pitchFamily="18" charset="0"/>
              </a:rPr>
              <a:t> cao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ngành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hẹp (3 HK).</a:t>
            </a:r>
            <a:endParaRPr lang="en-US" dirty="0">
              <a:latin typeface="Times New Roman" pitchFamily="18" charset="0"/>
              <a:cs typeface="Times New Roman" pitchFamily="18" charset="0"/>
            </a:endParaRPr>
          </a:p>
          <a:p>
            <a:pPr marL="0" indent="0">
              <a:buNone/>
            </a:pP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a:latin typeface="Times New Roman" pitchFamily="18" charset="0"/>
                <a:cs typeface="Times New Roman" pitchFamily="18" charset="0"/>
              </a:rPr>
              <a:t>3 kỳ (Spring, Summer, Fall),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kỳ</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học </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Block 5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13-16) </a:t>
            </a:r>
            <a:r>
              <a:rPr lang="en-US" dirty="0" err="1">
                <a:latin typeface="Times New Roman" pitchFamily="18" charset="0"/>
                <a:cs typeface="Times New Roman" pitchFamily="18" charset="0"/>
              </a:rPr>
              <a:t>dành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228600"/>
            <a:ext cx="6400800" cy="1143000"/>
          </a:xfrm>
        </p:spPr>
        <p:txBody>
          <a:bodyPr/>
          <a:lstStyle/>
          <a:p>
            <a:r>
              <a:rPr lang="en-US" sz="4000" dirty="0" err="1">
                <a:latin typeface="Times New Roman" panose="02020603050405020304" pitchFamily="18" charset="0"/>
                <a:cs typeface="Times New Roman" panose="02020603050405020304" pitchFamily="18" charset="0"/>
              </a:rPr>
              <a:t>Ngôn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Nhật</a:t>
            </a:r>
            <a:endParaRPr lang="en-US" sz="4000" dirty="0">
              <a:latin typeface="Times New Roman" panose="02020603050405020304" pitchFamily="18" charset="0"/>
              <a:cs typeface="Times New Roman" panose="02020603050405020304" pitchFamily="18" charset="0"/>
            </a:endParaRPr>
          </a:p>
        </p:txBody>
      </p:sp>
      <p:sp>
        <p:nvSpPr>
          <p:cNvPr id="1026" name="Content Placeholder 8"/>
          <p:cNvSpPr>
            <a:spLocks noGrp="1"/>
          </p:cNvSpPr>
          <p:nvPr>
            <p:ph sz="half" idx="4294967295"/>
          </p:nvPr>
        </p:nvSpPr>
        <p:spPr bwMode="auto">
          <a:xfrm>
            <a:off x="457200" y="1447800"/>
            <a:ext cx="8382000" cy="5105400"/>
          </a:xfrm>
          <a:prstGeom prst="rect">
            <a:avLst/>
          </a:prstGeom>
          <a:noFill/>
          <a:ln w="9525">
            <a:noFill/>
            <a:miter lim="800000"/>
            <a:headEnd/>
            <a:tailEnd/>
          </a:ln>
        </p:spPr>
        <p:txBody>
          <a:bodyPr vert="horz" wrap="square" lIns="130622" tIns="65311" rIns="130622" bIns="65311" numCol="1" anchor="t" anchorCtr="0" compatLnSpc="1">
            <a:prstTxWarp prst="textNoShape">
              <a:avLst/>
            </a:prstTxWarp>
          </a:bodyPr>
          <a:lstStyle/>
          <a:p>
            <a:pPr marL="0" indent="0">
              <a:buNone/>
            </a:pPr>
            <a:r>
              <a:rPr lang="vi-VN" sz="1600" b="1" smtClean="0">
                <a:latin typeface="Times New Roman" panose="02020603050405020304" pitchFamily="18" charset="0"/>
                <a:cs typeface="Times New Roman" panose="02020603050405020304" pitchFamily="18" charset="0"/>
              </a:rPr>
              <a:t>Tổng </a:t>
            </a:r>
            <a:r>
              <a:rPr lang="vi-VN" sz="1600" b="1" dirty="0">
                <a:latin typeface="Times New Roman" panose="02020603050405020304" pitchFamily="18" charset="0"/>
                <a:cs typeface="Times New Roman" panose="02020603050405020304" pitchFamily="18" charset="0"/>
              </a:rPr>
              <a:t>quan về ngành</a:t>
            </a:r>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Các công ty Nhật Bản đang đẩy mạnh đầu tư vào Việt Nam, mở ra những cơ hội việc làm phong phú với mức đãi ngộ tốt, thu nhập cao dành cho người thành thạo tiếng Nhật. Trước nhu cầu đó, Trường Đại học FPT mở ngành Ngôn ngữ Nhật. Chương trình đào tạo Ngôn ngữ Nhật của Trường đại học FPT là sự kết hợp của năm khối kiến thức: kiến thức chuyên môn, kiến thức xã hội, kỹ năng mềm, ngoại ngữ và định hướng công nghiệp nhằm giúp sinh viên tốt nghiệp có đủ kiến thức, kỹ năng chuyên môn, năng lực ngoại ngữ và kỹ năng mềm để kinh doanh với các đối tác nước ngoài.</a:t>
            </a:r>
          </a:p>
          <a:p>
            <a:r>
              <a:rPr lang="vi-VN" sz="1600" dirty="0">
                <a:latin typeface="Times New Roman" panose="02020603050405020304" pitchFamily="18" charset="0"/>
                <a:cs typeface="Times New Roman" panose="02020603050405020304" pitchFamily="18" charset="0"/>
              </a:rPr>
              <a:t>Chương trình học được thiết kế linh động (dưới sự cố vấn của Giáo sư Satoshi Miyazaki – Trường sau đại học về ứng dụng ngôn ngữ Nhật Đại học Waseda, Nhật Bản, đồng thời là Giám đốc dự án trường Đại học Việt Nhật ) cho phép sinh viên lựa chọn hướng ngành theo khả năng và sở thích với hai chuyên ngành đang “hot” hiện nay là tiếng Nhật thương mại và tiếng Nhật Công nghệ thông tin… Đặc biệt, sinh viên có cơ hội đi học 1 học kỳ tại Nhật Bản trong giai đoạn OJT.</a:t>
            </a:r>
          </a:p>
          <a:p>
            <a:r>
              <a:rPr lang="vi-VN" sz="1600" dirty="0">
                <a:latin typeface="Times New Roman" panose="02020603050405020304" pitchFamily="18" charset="0"/>
                <a:cs typeface="Times New Roman" panose="02020603050405020304" pitchFamily="18" charset="0"/>
              </a:rPr>
              <a:t>Cử nhân ngành ngôn ngữ Nhật Bản có phẩm chất chính trị, đạo đức nghề nghiệp, có hiểu biết về văn hóa Nhật Bản, có kiến thức cơ bản về ngôn ngữ và khả năng ứng dụng tiếng Nhật Bản thành thạo để làm việc tại các cơ quan ban ngành của chính phủ, các tổ chức, doanh nghiệp trong và ngoài nước; thực hiện hoạt động nghiên cứu khoa học, hợp tác về đào tạo và nghiên cứu khoa học với các tổ chức trong nước và nước ngoài. Đặc biệt, có thể làm việc hiệu quả thông qua việc sử dụng tiếng Nhật trong lĩnh vực </a:t>
            </a:r>
            <a:r>
              <a:rPr lang="vi-VN" sz="1600" b="1" dirty="0">
                <a:latin typeface="Times New Roman" panose="02020603050405020304" pitchFamily="18" charset="0"/>
                <a:cs typeface="Times New Roman" panose="02020603050405020304" pitchFamily="18" charset="0"/>
              </a:rPr>
              <a:t>Thương mại </a:t>
            </a:r>
            <a:r>
              <a:rPr lang="vi-VN" sz="1600" dirty="0">
                <a:latin typeface="Times New Roman" panose="02020603050405020304" pitchFamily="18" charset="0"/>
                <a:cs typeface="Times New Roman" panose="02020603050405020304" pitchFamily="18" charset="0"/>
              </a:rPr>
              <a:t>và </a:t>
            </a:r>
            <a:r>
              <a:rPr lang="vi-VN" sz="1600" b="1" dirty="0">
                <a:latin typeface="Times New Roman" panose="02020603050405020304" pitchFamily="18" charset="0"/>
                <a:cs typeface="Times New Roman" panose="02020603050405020304" pitchFamily="18" charset="0"/>
              </a:rPr>
              <a:t>Công nghệ Thông tin.</a:t>
            </a:r>
            <a:endParaRPr lang="vi-V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Times New Roman" panose="02020603050405020304" pitchFamily="18" charset="0"/>
                <a:cs typeface="Times New Roman" panose="02020603050405020304" pitchFamily="18" charset="0"/>
              </a:rPr>
              <a:t>Ngôn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Nhật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sz="1600" b="1" dirty="0">
                <a:latin typeface="Times New Roman" panose="02020603050405020304" pitchFamily="18" charset="0"/>
                <a:cs typeface="Times New Roman" panose="02020603050405020304" pitchFamily="18" charset="0"/>
              </a:rPr>
              <a:t>Triển vọng nghề nghiệp:</a:t>
            </a:r>
          </a:p>
          <a:p>
            <a:r>
              <a:rPr lang="vi-VN" sz="1600" dirty="0">
                <a:latin typeface="Times New Roman" panose="02020603050405020304" pitchFamily="18" charset="0"/>
                <a:cs typeface="Times New Roman" panose="02020603050405020304" pitchFamily="18" charset="0"/>
              </a:rPr>
              <a:t>Cử nhân ngành Ngôn ngữ Nhật có thể đảm nhiệm một số công việc sau:</a:t>
            </a:r>
          </a:p>
          <a:p>
            <a:r>
              <a:rPr lang="vi-VN" sz="1600" dirty="0">
                <a:latin typeface="Times New Roman" panose="02020603050405020304" pitchFamily="18" charset="0"/>
                <a:cs typeface="Times New Roman" panose="02020603050405020304" pitchFamily="18" charset="0"/>
              </a:rPr>
              <a:t>Phiên dịch, biên dịch tiếng Nhật: Thực hiện nhiệm vụ biên phiên dịch tiếng tiếng Nhật trong các lĩnh vực kinh doanh, công nghệ thông tin, đào tạo…</a:t>
            </a:r>
          </a:p>
          <a:p>
            <a:r>
              <a:rPr lang="vi-VN" sz="1600" dirty="0">
                <a:latin typeface="Times New Roman" panose="02020603050405020304" pitchFamily="18" charset="0"/>
                <a:cs typeface="Times New Roman" panose="02020603050405020304" pitchFamily="18" charset="0"/>
              </a:rPr>
              <a:t>Điều phối viên/ Chuyên viên/ Thư ký văn phòng/ Trợ lý giảm đốc/ Trợ lý đối ngoại: Sử dụng tiếng Nhật Bản để làm việc tại các doanh nghiệp, tổ chức trong và ngoài nước làm việc tại các cơ quan quản lý nhà nước từ trung ương đến địa phương, các Bộ, các ngành hữu quan của Việt Nam, tổ chức kinh tế quốc tế, các doanh nghiệp thuộc mọi thành phần kinh tế của Việt Nam, các doanh nghiệp, tổ chức Nhật Bản…trong các lĩnh vực liên quan đến công nghệ thông tin, đối ngoại, hợp tác, du lịch với các đối tác nước ngoài, tham gia đàm phán, giao dịch, theo dõi hợp đồng liên quan, lập kế hoạch, chương trình đón tiếp khách quốc tế…</a:t>
            </a:r>
          </a:p>
          <a:p>
            <a:r>
              <a:rPr lang="vi-VN" sz="1600" dirty="0">
                <a:latin typeface="Times New Roman" panose="02020603050405020304" pitchFamily="18" charset="0"/>
                <a:cs typeface="Times New Roman" panose="02020603050405020304" pitchFamily="18" charset="0"/>
              </a:rPr>
              <a:t>Quản trị dự án CNTT với Nhật Bản của các công ty CNTT Việt Nam</a:t>
            </a:r>
          </a:p>
          <a:p>
            <a:r>
              <a:rPr lang="vi-VN" sz="1600" dirty="0">
                <a:latin typeface="Times New Roman" panose="02020603050405020304" pitchFamily="18" charset="0"/>
                <a:cs typeface="Times New Roman" panose="02020603050405020304" pitchFamily="18" charset="0"/>
              </a:rPr>
              <a:t>Nghiên cứu viên: Thực hiện nhiệm vụ nghiên cứu trong các trung tâm, đơn vị nghiên cứu về Nhật Bản học trong và ngoài nước.</a:t>
            </a:r>
          </a:p>
          <a:p>
            <a:r>
              <a:rPr lang="vi-VN" sz="1600" dirty="0">
                <a:latin typeface="Times New Roman" panose="02020603050405020304" pitchFamily="18" charset="0"/>
                <a:cs typeface="Times New Roman" panose="02020603050405020304" pitchFamily="18" charset="0"/>
              </a:rPr>
              <a:t>Giảng dạy: Tham gia vào các cơ sở đào tạo trong và ngoài nước. Nếu người học hoàn thành thêm khóa đào tạo nghiệp vụ sư phạm thì có thể tham gia vào giảng dạy ngoại ngữ trong các trường phổ thông trong tương lai, khi tiếng Nhật được đưa vào giảng dạy tại bậc phổ thông.</a:t>
            </a:r>
          </a:p>
          <a:p>
            <a:endParaRPr lang="en-US" sz="1500" dirty="0"/>
          </a:p>
        </p:txBody>
      </p:sp>
    </p:spTree>
    <p:extLst>
      <p:ext uri="{BB962C8B-B14F-4D97-AF65-F5344CB8AC3E}">
        <p14:creationId xmlns:p14="http://schemas.microsoft.com/office/powerpoint/2010/main" val="603541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err="1">
                <a:latin typeface="Times New Roman" panose="02020603050405020304" pitchFamily="18" charset="0"/>
                <a:cs typeface="Times New Roman" panose="02020603050405020304" pitchFamily="18" charset="0"/>
              </a:rPr>
              <a:t>Ngôn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ngữ</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Nhật</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vi-VN" sz="1800" b="1" dirty="0">
                <a:latin typeface="Times New Roman" panose="02020603050405020304" pitchFamily="18" charset="0"/>
                <a:cs typeface="Times New Roman" panose="02020603050405020304" pitchFamily="18" charset="0"/>
              </a:rPr>
              <a:t>Triển vọng nâng cao trình độ:</a:t>
            </a:r>
          </a:p>
          <a:p>
            <a:r>
              <a:rPr lang="vi-VN" sz="1800" dirty="0">
                <a:latin typeface="Times New Roman" panose="02020603050405020304" pitchFamily="18" charset="0"/>
                <a:cs typeface="Times New Roman" panose="02020603050405020304" pitchFamily="18" charset="0"/>
              </a:rPr>
              <a:t>Sinh viên được trang bị thêm tiếng Anh nên có thể làm việc trong các môi trường đa ngôn ngữ.</a:t>
            </a:r>
          </a:p>
          <a:p>
            <a:r>
              <a:rPr lang="vi-VN" sz="1800" dirty="0">
                <a:latin typeface="Times New Roman" panose="02020603050405020304" pitchFamily="18" charset="0"/>
                <a:cs typeface="Times New Roman" panose="02020603050405020304" pitchFamily="18" charset="0"/>
              </a:rPr>
              <a:t>Có khả năng tiếp thu và học hỏi nhanh chóng kiến thức mới để phục vụ yêu cầu công việc cũng như tiềm năng cho các vị trí cao hơn.</a:t>
            </a:r>
          </a:p>
          <a:p>
            <a:r>
              <a:rPr lang="vi-VN" sz="1800" dirty="0">
                <a:latin typeface="Times New Roman" panose="02020603050405020304" pitchFamily="18" charset="0"/>
                <a:cs typeface="Times New Roman" panose="02020603050405020304" pitchFamily="18" charset="0"/>
              </a:rPr>
              <a:t>Có thể tiếp tục học sau đại học ở các chuyên ngành trong lĩnh vực: Ngôn ngữ Nhật Bản, Khu vực học, Kinh doanh quốc tê, Quản lý, Giáo dục…tại các trường trong nước hoặc nước ngoài.</a:t>
            </a:r>
          </a:p>
          <a:p>
            <a:r>
              <a:rPr lang="vi-VN" sz="1800" dirty="0">
                <a:latin typeface="Times New Roman" panose="02020603050405020304" pitchFamily="18" charset="0"/>
                <a:cs typeface="Times New Roman" panose="02020603050405020304" pitchFamily="18" charset="0"/>
              </a:rPr>
              <a:t>Thời gian học: 4 năm</a:t>
            </a:r>
          </a:p>
          <a:p>
            <a:r>
              <a:rPr lang="vi-VN" sz="1800" dirty="0">
                <a:latin typeface="Times New Roman" panose="02020603050405020304" pitchFamily="18" charset="0"/>
                <a:cs typeface="Times New Roman" panose="02020603050405020304" pitchFamily="18" charset="0"/>
              </a:rPr>
              <a:t>Chương trình gồm 9 học kỳ chuyên ngành trong đó có 1 học kỳ học tập tại doanh nghiệp (OJT), chưa kể thời gian rèn luyện tập trung và thời gian học tiếng Anh dự bị (phụ thuộc vào trình độ tiếng Anh đầu vào của sinh viên)</a:t>
            </a:r>
          </a:p>
          <a:p>
            <a:r>
              <a:rPr lang="vi-VN" sz="1800" dirty="0">
                <a:latin typeface="Times New Roman" panose="02020603050405020304" pitchFamily="18" charset="0"/>
                <a:cs typeface="Times New Roman" panose="02020603050405020304" pitchFamily="18" charset="0"/>
              </a:rPr>
              <a:t>Địa điểm học: Hà Nội, Đà Nẵng, TP.Hồ Chí Minh, Cần Thơ</a:t>
            </a:r>
          </a:p>
          <a:p>
            <a:r>
              <a:rPr lang="vi-VN" sz="1800" dirty="0">
                <a:latin typeface="Times New Roman" panose="02020603050405020304" pitchFamily="18" charset="0"/>
                <a:cs typeface="Times New Roman" panose="02020603050405020304" pitchFamily="18" charset="0"/>
              </a:rPr>
              <a:t>Yêu cầu đầu vào:</a:t>
            </a:r>
          </a:p>
          <a:p>
            <a:r>
              <a:rPr lang="vi-VN" sz="1800" dirty="0">
                <a:latin typeface="Times New Roman" panose="02020603050405020304" pitchFamily="18" charset="0"/>
                <a:cs typeface="Times New Roman" panose="02020603050405020304" pitchFamily="18" charset="0"/>
              </a:rPr>
              <a:t>Cần có năng lực học ngoại ngữ, cụ thể cần có điểm học tiếng Anh (hoặc tiếng Nhật) ở phổ thông từ mức khá trở lên</a:t>
            </a:r>
          </a:p>
          <a:p>
            <a:endParaRPr lang="en-US" dirty="0"/>
          </a:p>
        </p:txBody>
      </p:sp>
    </p:spTree>
    <p:extLst>
      <p:ext uri="{BB962C8B-B14F-4D97-AF65-F5344CB8AC3E}">
        <p14:creationId xmlns:p14="http://schemas.microsoft.com/office/powerpoint/2010/main" val="13010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a:solidFill>
                  <a:schemeClr val="tx1"/>
                </a:solidFill>
                <a:latin typeface="Times New Roman" panose="02020603050405020304" pitchFamily="18" charset="0"/>
                <a:cs typeface="Times New Roman" panose="02020603050405020304" pitchFamily="18" charset="0"/>
              </a:rPr>
              <a:t>Khung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chương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trình</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toàn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khóa</a:t>
            </a:r>
            <a:r>
              <a:rPr lang="en-US" sz="2400" dirty="0">
                <a:solidFill>
                  <a:schemeClr val="tx1"/>
                </a:solidFill>
                <a:latin typeface="Times New Roman" panose="02020603050405020304" pitchFamily="18" charset="0"/>
                <a:cs typeface="Times New Roman" panose="02020603050405020304" pitchFamily="18" charset="0"/>
              </a:rPr>
              <a:t> </a:t>
            </a:r>
            <a:br>
              <a:rPr lang="en-US" sz="2400" dirty="0">
                <a:solidFill>
                  <a:schemeClr val="tx1"/>
                </a:solidFill>
                <a:latin typeface="Times New Roman" panose="02020603050405020304" pitchFamily="18" charset="0"/>
                <a:cs typeface="Times New Roman" panose="02020603050405020304" pitchFamily="18" charset="0"/>
              </a:rPr>
            </a:br>
            <a:r>
              <a:rPr lang="en-US" sz="2400" dirty="0" err="1">
                <a:solidFill>
                  <a:srgbClr val="000000"/>
                </a:solidFill>
                <a:latin typeface="Times New Roman" panose="02020603050405020304" pitchFamily="18" charset="0"/>
                <a:ea typeface="+mn-ea"/>
              </a:rPr>
              <a:t>Chương</a:t>
            </a:r>
            <a:r>
              <a:rPr lang="en-US" sz="2400" dirty="0">
                <a:solidFill>
                  <a:srgbClr val="000000"/>
                </a:solidFill>
                <a:latin typeface="Times New Roman" panose="02020603050405020304" pitchFamily="18" charset="0"/>
                <a:ea typeface="+mn-ea"/>
              </a:rPr>
              <a:t> </a:t>
            </a:r>
            <a:r>
              <a:rPr lang="en-US" sz="2400" dirty="0" err="1">
                <a:solidFill>
                  <a:srgbClr val="000000"/>
                </a:solidFill>
                <a:latin typeface="Times New Roman" panose="02020603050405020304" pitchFamily="18" charset="0"/>
                <a:ea typeface="+mn-ea"/>
              </a:rPr>
              <a:t>trình</a:t>
            </a:r>
            <a:r>
              <a:rPr lang="en-US" sz="2400" dirty="0">
                <a:solidFill>
                  <a:srgbClr val="000000"/>
                </a:solidFill>
                <a:latin typeface="Times New Roman" panose="02020603050405020304" pitchFamily="18" charset="0"/>
                <a:ea typeface="+mn-ea"/>
              </a:rPr>
              <a:t>  </a:t>
            </a:r>
            <a:r>
              <a:rPr lang="en-US" sz="2400" dirty="0" err="1">
                <a:solidFill>
                  <a:srgbClr val="000000"/>
                </a:solidFill>
                <a:latin typeface="Times New Roman" panose="02020603050405020304" pitchFamily="18" charset="0"/>
                <a:ea typeface="+mn-ea"/>
              </a:rPr>
              <a:t>ngôn</a:t>
            </a:r>
            <a:r>
              <a:rPr lang="en-US" sz="2400" dirty="0">
                <a:solidFill>
                  <a:srgbClr val="000000"/>
                </a:solidFill>
                <a:latin typeface="Times New Roman" panose="02020603050405020304" pitchFamily="18" charset="0"/>
                <a:ea typeface="+mn-ea"/>
              </a:rPr>
              <a:t> </a:t>
            </a:r>
            <a:r>
              <a:rPr lang="en-US" sz="2400" dirty="0" err="1">
                <a:solidFill>
                  <a:srgbClr val="000000"/>
                </a:solidFill>
                <a:latin typeface="Times New Roman" panose="02020603050405020304" pitchFamily="18" charset="0"/>
                <a:ea typeface="+mn-ea"/>
              </a:rPr>
              <a:t>ngữ</a:t>
            </a:r>
            <a:r>
              <a:rPr lang="en-US" sz="2400" dirty="0">
                <a:solidFill>
                  <a:srgbClr val="000000"/>
                </a:solidFill>
                <a:latin typeface="Times New Roman" panose="02020603050405020304" pitchFamily="18" charset="0"/>
                <a:ea typeface="+mn-ea"/>
              </a:rPr>
              <a:t> </a:t>
            </a:r>
            <a:r>
              <a:rPr lang="en-US" sz="2400" dirty="0" err="1">
                <a:solidFill>
                  <a:srgbClr val="000000"/>
                </a:solidFill>
                <a:latin typeface="Times New Roman" panose="02020603050405020304" pitchFamily="18" charset="0"/>
                <a:ea typeface="+mn-ea"/>
              </a:rPr>
              <a:t>Nhật</a:t>
            </a:r>
            <a:r>
              <a:rPr lang="en-US" sz="2400" dirty="0">
                <a:solidFill>
                  <a:srgbClr val="000000"/>
                </a:solidFill>
                <a:latin typeface="Times New Roman" panose="02020603050405020304" pitchFamily="18" charset="0"/>
                <a:ea typeface="+mn-ea"/>
              </a:rPr>
              <a:t> </a:t>
            </a:r>
          </a:p>
        </p:txBody>
      </p:sp>
      <p:sp>
        <p:nvSpPr>
          <p:cNvPr id="3" name="Content Placeholder 2"/>
          <p:cNvSpPr>
            <a:spLocks noGrp="1"/>
          </p:cNvSpPr>
          <p:nvPr>
            <p:ph idx="1"/>
          </p:nvPr>
        </p:nvSpPr>
        <p:spPr/>
        <p:txBody>
          <a:bodyPr/>
          <a:lstStyle/>
          <a:p>
            <a:pPr marL="0" indent="0" algn="ctr">
              <a:buNone/>
            </a:pPr>
            <a:r>
              <a:rPr lang="en-US" sz="3200" smtClean="0"/>
              <a:t>Sinh viên xem khung chương trình bằng một trong hai cách:</a:t>
            </a:r>
          </a:p>
          <a:p>
            <a:pPr marL="0" indent="0" algn="ctr">
              <a:buNone/>
            </a:pPr>
            <a:endParaRPr lang="en-US" sz="3200" smtClean="0"/>
          </a:p>
          <a:p>
            <a:pPr algn="ctr"/>
            <a:r>
              <a:rPr lang="en-US" sz="3200" smtClean="0">
                <a:latin typeface="Times New Roman" pitchFamily="18" charset="0"/>
                <a:cs typeface="Times New Roman" pitchFamily="18" charset="0"/>
              </a:rPr>
              <a:t>Đăng </a:t>
            </a:r>
            <a:r>
              <a:rPr lang="en-US" sz="3200">
                <a:latin typeface="Times New Roman" pitchFamily="18" charset="0"/>
                <a:cs typeface="Times New Roman" pitchFamily="18" charset="0"/>
              </a:rPr>
              <a:t>nhập </a:t>
            </a:r>
            <a:r>
              <a:rPr lang="en-US" sz="3200" smtClean="0">
                <a:latin typeface="Times New Roman" pitchFamily="18" charset="0"/>
                <a:cs typeface="Times New Roman" pitchFamily="18" charset="0"/>
              </a:rPr>
              <a:t>FAP </a:t>
            </a:r>
            <a:r>
              <a:rPr lang="en-US" sz="3200">
                <a:latin typeface="Times New Roman" pitchFamily="18" charset="0"/>
                <a:cs typeface="Times New Roman" pitchFamily="18" charset="0"/>
              </a:rPr>
              <a:t>-&gt; Acdemic Transcript</a:t>
            </a:r>
            <a:r>
              <a:rPr lang="en-US" sz="3200" smtClean="0">
                <a:latin typeface="Times New Roman" pitchFamily="18" charset="0"/>
                <a:cs typeface="Times New Roman" pitchFamily="18" charset="0"/>
              </a:rPr>
              <a:t>.</a:t>
            </a:r>
          </a:p>
          <a:p>
            <a:pPr algn="ctr"/>
            <a:r>
              <a:rPr lang="en-US" sz="3200" smtClean="0">
                <a:latin typeface="Times New Roman" pitchFamily="18" charset="0"/>
                <a:cs typeface="Times New Roman" pitchFamily="18" charset="0"/>
              </a:rPr>
              <a:t>Đăng nhập FLM: </a:t>
            </a:r>
            <a:r>
              <a:rPr lang="en-US" sz="3200">
                <a:hlinkClick r:id="rId2"/>
              </a:rPr>
              <a:t>https://flm.fpt.edu.vn/</a:t>
            </a:r>
            <a:endParaRPr lang="en-US" sz="3200"/>
          </a:p>
          <a:p>
            <a:pPr marL="0" indent="0" algn="ctr">
              <a:buNone/>
            </a:pPr>
            <a:r>
              <a:rPr lang="en-US" sz="3200">
                <a:latin typeface="Roboto"/>
              </a:rPr>
              <a:t>CurriculumID=BJP</a:t>
            </a:r>
          </a:p>
          <a:p>
            <a:pPr algn="ctr"/>
            <a:endParaRPr lang="en-US" sz="3200">
              <a:latin typeface="Times New Roman" pitchFamily="18" charset="0"/>
              <a:cs typeface="Times New Roman" pitchFamily="18" charset="0"/>
            </a:endParaRPr>
          </a:p>
          <a:p>
            <a:pPr algn="ctr"/>
            <a:endParaRPr lang="en-US" sz="3200" dirty="0"/>
          </a:p>
        </p:txBody>
      </p:sp>
    </p:spTree>
    <p:extLst>
      <p:ext uri="{BB962C8B-B14F-4D97-AF65-F5344CB8AC3E}">
        <p14:creationId xmlns:p14="http://schemas.microsoft.com/office/powerpoint/2010/main" val="305740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152400"/>
            <a:ext cx="6324600" cy="914400"/>
          </a:xfrm>
        </p:spPr>
        <p:txBody>
          <a:bodyPr/>
          <a:lstStyle/>
          <a:p>
            <a:pPr eaLnBrk="1" hangingPunct="1"/>
            <a:r>
              <a:rPr lang="vi-VN" altLang="en-US" sz="4800" b="1" smtClean="0">
                <a:latin typeface="Times New Roman" panose="02020603050405020304" pitchFamily="18" charset="0"/>
                <a:cs typeface="Times New Roman" panose="02020603050405020304" pitchFamily="18" charset="0"/>
              </a:rPr>
              <a:t>Tổ chức đào tạo</a:t>
            </a:r>
            <a:endParaRPr lang="en-US" altLang="en-US" sz="6600" b="1" smtClean="0"/>
          </a:p>
        </p:txBody>
      </p:sp>
      <p:graphicFrame>
        <p:nvGraphicFramePr>
          <p:cNvPr id="5" name="Table 4"/>
          <p:cNvGraphicFramePr>
            <a:graphicFrameLocks noGrp="1"/>
          </p:cNvGraphicFramePr>
          <p:nvPr/>
        </p:nvGraphicFramePr>
        <p:xfrm>
          <a:off x="381000" y="1295400"/>
          <a:ext cx="8534400" cy="5181600"/>
        </p:xfrm>
        <a:graphic>
          <a:graphicData uri="http://schemas.openxmlformats.org/drawingml/2006/table">
            <a:tbl>
              <a:tblPr/>
              <a:tblGrid>
                <a:gridCol w="4328995"/>
                <a:gridCol w="4205405"/>
              </a:tblGrid>
              <a:tr h="42184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vi-VN" sz="2000" b="1" i="0" u="none" strike="noStrike" cap="none" normalizeH="0" baseline="0">
                          <a:ln>
                            <a:noFill/>
                          </a:ln>
                          <a:solidFill>
                            <a:srgbClr val="FFFF00"/>
                          </a:solidFill>
                          <a:effectLst/>
                          <a:latin typeface="Times New Roman" pitchFamily="18" charset="0"/>
                          <a:ea typeface="Calibri" pitchFamily="34" charset="0"/>
                          <a:cs typeface="Times New Roman" pitchFamily="18" charset="0"/>
                        </a:rPr>
                        <a:t>XEM Ở ĐÂU?</a:t>
                      </a:r>
                      <a:endParaRPr kumimoji="0" lang="en-US" sz="2000" b="1" i="0" u="none" strike="noStrike" cap="none" normalizeH="0" baseline="0">
                        <a:ln>
                          <a:noFill/>
                        </a:ln>
                        <a:solidFill>
                          <a:srgbClr val="FFFF00"/>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925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Quy</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chế</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Đào</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tạo</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Sổ</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tay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FAP (FAP.fpt.edu.vn) </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r>
              <a:tr h="8960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Kế hoạch học tập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học</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kỳ</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công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bố</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3 </a:t>
                      </a:r>
                      <a:r>
                        <a:rPr kumimoji="0" lang="en-US" sz="2000" b="0" i="0" u="none" strike="noStrike" cap="none" normalizeH="0" baseline="0" dirty="0" err="1">
                          <a:ln>
                            <a:noFill/>
                          </a:ln>
                          <a:solidFill>
                            <a:srgbClr val="000000"/>
                          </a:solidFill>
                          <a:effectLst/>
                          <a:latin typeface="Calibri" pitchFamily="34" charset="0"/>
                        </a:rPr>
                        <a:t>tuần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Lịch học</a:t>
                      </a:r>
                      <a:r>
                        <a:rPr kumimoji="0" lang="en-US" sz="2000" b="1" i="0" u="none" strike="noStrike" cap="none" normalizeH="0" baseline="0" dirty="0">
                          <a:ln>
                            <a:noFill/>
                          </a:ln>
                          <a:solidFill>
                            <a:srgbClr val="000000"/>
                          </a:solidFill>
                          <a:effectLst/>
                          <a:latin typeface="Calibri" pitchFamily="34" charset="0"/>
                        </a:rPr>
                        <a:t>-</a:t>
                      </a:r>
                      <a:r>
                        <a:rPr kumimoji="0" lang="en-US" sz="2000" b="1" i="0" u="none" strike="noStrike" cap="none" normalizeH="0" baseline="0" dirty="0" err="1">
                          <a:ln>
                            <a:noFill/>
                          </a:ln>
                          <a:solidFill>
                            <a:srgbClr val="000000"/>
                          </a:solidFill>
                          <a:effectLst/>
                          <a:latin typeface="Calibri" pitchFamily="34" charset="0"/>
                        </a:rPr>
                        <a:t>xếp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lớp</a:t>
                      </a:r>
                      <a:r>
                        <a:rPr kumimoji="0" lang="en-US" sz="2000" b="1" i="0" u="none" strike="noStrike" cap="none" normalizeH="0" baseline="0" dirty="0">
                          <a:ln>
                            <a:noFill/>
                          </a:ln>
                          <a:solidFill>
                            <a:srgbClr val="000000"/>
                          </a:solidFill>
                          <a:effectLst/>
                          <a:latin typeface="Calibri" pitchFamily="34" charset="0"/>
                        </a:rPr>
                        <a:t> (TKB)</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đưa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lên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muộn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nhất</a:t>
                      </a:r>
                      <a:r>
                        <a:rPr kumimoji="0" lang="en-US" sz="2000" b="0" i="0" u="none" strike="noStrike" cap="none" normalizeH="0" baseline="0" dirty="0">
                          <a:ln>
                            <a:noFill/>
                          </a:ln>
                          <a:solidFill>
                            <a:srgbClr val="000000"/>
                          </a:solidFill>
                          <a:effectLst/>
                          <a:latin typeface="Calibri" pitchFamily="34" charset="0"/>
                        </a:rPr>
                        <a:t> 2 </a:t>
                      </a:r>
                      <a:r>
                        <a:rPr kumimoji="0" lang="en-US" sz="2000" b="0" i="0" u="none" strike="noStrike" cap="none" normalizeH="0" baseline="0" dirty="0" err="1">
                          <a:ln>
                            <a:noFill/>
                          </a:ln>
                          <a:solidFill>
                            <a:srgbClr val="000000"/>
                          </a:solidFill>
                          <a:effectLst/>
                          <a:latin typeface="Calibri" pitchFamily="34" charset="0"/>
                        </a:rPr>
                        <a:t>ngày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Khung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chương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trình</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điều</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kiện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tiên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quyết</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Xem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92390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Thông tin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danh</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theo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dõi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thông</a:t>
                      </a:r>
                      <a:r>
                        <a:rPr kumimoji="0" lang="en-US" sz="2000" b="0" i="0" u="none" strike="noStrike" cap="none" normalizeH="0" baseline="0" dirty="0">
                          <a:ln>
                            <a:noFill/>
                          </a:ln>
                          <a:solidFill>
                            <a:srgbClr val="000000"/>
                          </a:solidFill>
                          <a:effectLst/>
                          <a:latin typeface="Calibri" pitchFamily="34" charset="0"/>
                        </a:rPr>
                        <a:t> tin </a:t>
                      </a:r>
                      <a:r>
                        <a:rPr kumimoji="0" lang="en-US" sz="2000" b="0" i="0" u="none" strike="noStrike" cap="none" normalizeH="0" baseline="0" dirty="0" err="1">
                          <a:ln>
                            <a:noFill/>
                          </a:ln>
                          <a:solidFill>
                            <a:srgbClr val="000000"/>
                          </a:solidFill>
                          <a:effectLst/>
                          <a:latin typeface="Calibri" pitchFamily="34" charset="0"/>
                        </a:rPr>
                        <a:t>điểm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danh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của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mình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và</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báo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với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giảng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trong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vòng</a:t>
                      </a:r>
                      <a:r>
                        <a:rPr kumimoji="0" lang="en-US" sz="2000" b="0" i="0" u="none" strike="noStrike" cap="none" normalizeH="0" baseline="0" dirty="0">
                          <a:ln>
                            <a:noFill/>
                          </a:ln>
                          <a:solidFill>
                            <a:srgbClr val="000000"/>
                          </a:solidFill>
                          <a:effectLst/>
                          <a:latin typeface="Calibri" pitchFamily="34" charset="0"/>
                        </a:rPr>
                        <a:t> 48h </a:t>
                      </a:r>
                      <a:r>
                        <a:rPr kumimoji="0" lang="en-US" sz="2000" b="0" i="0" u="none" strike="noStrike" cap="none" normalizeH="0" baseline="0" dirty="0" err="1">
                          <a:ln>
                            <a:noFill/>
                          </a:ln>
                          <a:solidFill>
                            <a:srgbClr val="000000"/>
                          </a:solidFill>
                          <a:effectLst/>
                          <a:latin typeface="Calibri" pitchFamily="34" charset="0"/>
                        </a:rPr>
                        <a:t>nếu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sai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sót</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45737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Đề cương học phần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FLM (FLM.</a:t>
                      </a:r>
                      <a:r>
                        <a:rPr kumimoji="0" lang="en-US" sz="2000" b="0" i="0" u="none" strike="noStrike" cap="none" normalizeH="0" baseline="0" dirty="0">
                          <a:ln>
                            <a:noFill/>
                          </a:ln>
                          <a:solidFill>
                            <a:srgbClr val="000000"/>
                          </a:solidFill>
                          <a:effectLst/>
                          <a:latin typeface="Calibri" pitchFamily="34" charset="0"/>
                        </a:rPr>
                        <a:t>fpt.edu.vn)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533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Lịch</a:t>
                      </a:r>
                      <a:r>
                        <a:rPr kumimoji="0" lang="en-US" sz="2000" b="1" i="0" u="none" strike="noStrike" cap="none" normalizeH="0" baseline="0" dirty="0">
                          <a:ln>
                            <a:noFill/>
                          </a:ln>
                          <a:solidFill>
                            <a:srgbClr val="000000"/>
                          </a:solidFill>
                          <a:effectLst/>
                          <a:latin typeface="Calibri" pitchFamily="34" charset="0"/>
                        </a:rPr>
                        <a:t> </a:t>
                      </a:r>
                      <a:r>
                        <a:rPr kumimoji="0" lang="vi-VN" sz="2000" b="1" i="0" u="none" strike="noStrike" cap="none" normalizeH="0" baseline="0" dirty="0">
                          <a:ln>
                            <a:noFill/>
                          </a:ln>
                          <a:solidFill>
                            <a:srgbClr val="000000"/>
                          </a:solidFill>
                          <a:effectLst/>
                          <a:latin typeface="Calibri" pitchFamily="34" charset="0"/>
                        </a:rPr>
                        <a:t>thi</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rPr>
                        <a:t>FAP (FAP.fpt.edu.vn)</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bl>
          </a:graphicData>
        </a:graphic>
      </p:graphicFrame>
    </p:spTree>
    <p:extLst>
      <p:ext uri="{BB962C8B-B14F-4D97-AF65-F5344CB8AC3E}">
        <p14:creationId xmlns:p14="http://schemas.microsoft.com/office/powerpoint/2010/main" val="107307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172200" cy="838200"/>
          </a:xfrm>
        </p:spPr>
        <p:txBody>
          <a:bodyPr/>
          <a:lstStyle/>
          <a:p>
            <a:r>
              <a:rPr lang="en-US" sz="3200" smtClean="0">
                <a:latin typeface="Times New Roman" panose="02020603050405020304" pitchFamily="18" charset="0"/>
                <a:cs typeface="Times New Roman" panose="02020603050405020304" pitchFamily="18" charset="0"/>
              </a:rPr>
              <a:t>Tổ chức đào tạo</a:t>
            </a:r>
            <a:endParaRPr lang="en-US" sz="3200" dirty="0"/>
          </a:p>
        </p:txBody>
      </p:sp>
      <p:sp>
        <p:nvSpPr>
          <p:cNvPr id="4" name="Rectangle 3"/>
          <p:cNvSpPr/>
          <p:nvPr/>
        </p:nvSpPr>
        <p:spPr>
          <a:xfrm>
            <a:off x="685800" y="1752600"/>
            <a:ext cx="8001000" cy="5410712"/>
          </a:xfrm>
          <a:prstGeom prst="rect">
            <a:avLst/>
          </a:prstGeom>
        </p:spPr>
        <p:txBody>
          <a:bodyPr wrap="square">
            <a:spAutoFit/>
          </a:bodyPr>
          <a:lstStyle/>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Các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hiệu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bằng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các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mã</a:t>
            </a:r>
            <a:r>
              <a:rPr lang="en-US" sz="2100" kern="0" dirty="0">
                <a:solidFill>
                  <a:srgbClr val="000000"/>
                </a:solidFill>
                <a:latin typeface="Times New Roman" pitchFamily="18" charset="0"/>
                <a:cs typeface="Times New Roman" pitchFamily="18" charset="0"/>
              </a:rPr>
              <a:t>: JPD116, JPD126…</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giảng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dạy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trọn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vẹn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trong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kỳ</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buFontTx/>
              <a:buChar char="•"/>
            </a:pPr>
            <a:r>
              <a:rPr lang="en-US" sz="2100" kern="0" dirty="0">
                <a:solidFill>
                  <a:srgbClr val="000000"/>
                </a:solidFill>
                <a:latin typeface="Times New Roman" pitchFamily="18" charset="0"/>
                <a:cs typeface="Times New Roman" pitchFamily="18" charset="0"/>
              </a:rPr>
              <a:t>1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quyết</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pP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Bắt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buộc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đạt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total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A1 </a:t>
            </a:r>
            <a:r>
              <a:rPr lang="en-US" sz="2100" kern="0" dirty="0" err="1">
                <a:solidFill>
                  <a:srgbClr val="000000"/>
                </a:solidFill>
                <a:latin typeface="Times New Roman" pitchFamily="18" charset="0"/>
                <a:cs typeface="Times New Roman" pitchFamily="18" charset="0"/>
              </a:rPr>
              <a:t>từ</a:t>
            </a:r>
            <a:r>
              <a:rPr lang="en-US" sz="2100" kern="0" dirty="0">
                <a:solidFill>
                  <a:srgbClr val="000000"/>
                </a:solidFill>
                <a:latin typeface="Times New Roman" pitchFamily="18" charset="0"/>
                <a:cs typeface="Times New Roman" pitchFamily="18" charset="0"/>
              </a:rPr>
              <a:t> 4 </a:t>
            </a:r>
            <a:r>
              <a:rPr lang="en-US" sz="2100" kern="0" dirty="0" err="1">
                <a:solidFill>
                  <a:srgbClr val="000000"/>
                </a:solidFill>
                <a:latin typeface="Times New Roman" pitchFamily="18" charset="0"/>
                <a:cs typeface="Times New Roman" pitchFamily="18" charset="0"/>
              </a:rPr>
              <a:t>trở</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A2 </a:t>
            </a:r>
            <a:r>
              <a:rPr lang="en-US" sz="2100" kern="0" dirty="0" err="1">
                <a:solidFill>
                  <a:srgbClr val="000000"/>
                </a:solidFill>
                <a:latin typeface="Times New Roman" pitchFamily="18" charset="0"/>
                <a:cs typeface="Times New Roman" pitchFamily="18" charset="0"/>
              </a:rPr>
              <a:t>hoặc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pass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dụ</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a:t>
            </a:r>
            <a:r>
              <a:rPr lang="en-US" sz="2100" kern="0" dirty="0">
                <a:solidFill>
                  <a:srgbClr val="000000"/>
                </a:solidFill>
                <a:latin typeface="Times New Roman" pitchFamily="18" charset="0"/>
                <a:cs typeface="Times New Roman" pitchFamily="18" charset="0"/>
              </a:rPr>
              <a:t> JPD126 pass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JPD226)</a:t>
            </a: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Sinh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thể</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đăng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thêm</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so </a:t>
            </a:r>
            <a:r>
              <a:rPr lang="en-US" sz="2100" kern="0" dirty="0" err="1">
                <a:solidFill>
                  <a:srgbClr val="000000"/>
                </a:solidFill>
                <a:latin typeface="Times New Roman" pitchFamily="18" charset="0"/>
                <a:cs typeface="Times New Roman" pitchFamily="18" charset="0"/>
              </a:rPr>
              <a:t>với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chương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trình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định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nếu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đáp</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ứng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đủ</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thiết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tối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đa</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quá</a:t>
            </a:r>
            <a:r>
              <a:rPr lang="en-US" sz="2100" kern="0" dirty="0">
                <a:solidFill>
                  <a:srgbClr val="000000"/>
                </a:solidFill>
                <a:latin typeface="Times New Roman" pitchFamily="18" charset="0"/>
                <a:cs typeface="Times New Roman" pitchFamily="18" charset="0"/>
              </a:rPr>
              <a:t> 7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a:t>
            </a:r>
            <a:r>
              <a:rPr lang="en-US" sz="2100" kern="0" dirty="0" err="1">
                <a:solidFill>
                  <a:srgbClr val="000000"/>
                </a:solidFill>
                <a:latin typeface="Times New Roman" pitchFamily="18" charset="0"/>
                <a:cs typeface="Times New Roman" pitchFamily="18" charset="0"/>
              </a:rPr>
              <a:t>kỳ</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Tiếng</a:t>
            </a:r>
            <a:r>
              <a:rPr lang="en-US" sz="2100" kern="0" dirty="0">
                <a:solidFill>
                  <a:srgbClr val="000000"/>
                </a:solidFill>
                <a:latin typeface="Times New Roman" pitchFamily="18" charset="0"/>
                <a:cs typeface="Times New Roman" pitchFamily="18" charset="0"/>
              </a:rPr>
              <a:t> Anh </a:t>
            </a:r>
            <a:r>
              <a:rPr lang="en-US" sz="2100" kern="0" dirty="0" err="1">
                <a:solidFill>
                  <a:srgbClr val="000000"/>
                </a:solidFill>
                <a:latin typeface="Times New Roman" pitchFamily="18" charset="0"/>
                <a:cs typeface="Times New Roman" pitchFamily="18" charset="0"/>
              </a:rPr>
              <a:t>dự</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bị</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GDQP</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GDTC, OJP202</a:t>
            </a:r>
          </a:p>
          <a:p>
            <a:pPr marL="34290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Một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chữ</a:t>
            </a:r>
            <a:r>
              <a:rPr lang="en-US" sz="2100" kern="0" dirty="0">
                <a:solidFill>
                  <a:srgbClr val="000000"/>
                </a:solidFill>
                <a:latin typeface="Times New Roman" pitchFamily="18" charset="0"/>
                <a:cs typeface="Times New Roman" pitchFamily="18" charset="0"/>
              </a:rPr>
              <a:t> “c” </a:t>
            </a:r>
            <a:r>
              <a:rPr lang="en-US" sz="2100" kern="0" dirty="0" err="1">
                <a:solidFill>
                  <a:srgbClr val="000000"/>
                </a:solidFill>
                <a:latin typeface="Times New Roman" pitchFamily="18" charset="0"/>
                <a:cs typeface="Times New Roman" pitchFamily="18" charset="0"/>
              </a:rPr>
              <a:t>sau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cùng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triển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khai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Coursera</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endParaRPr lang="en-US" sz="2200" kern="0" dirty="0">
              <a:solidFill>
                <a:srgbClr val="0000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Fpt-DaxlinePro-ExtraBold"/>
        <a:ea typeface=""/>
        <a:cs typeface="Arial"/>
      </a:majorFont>
      <a:minorFont>
        <a:latin typeface="Fpt-DaxlinePro-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6668</TotalTime>
  <Words>1827</Words>
  <Application>Microsoft Office PowerPoint</Application>
  <PresentationFormat>On-screen Show (4:3)</PresentationFormat>
  <Paragraphs>243</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ＭＳ Ｐゴシック</vt:lpstr>
      <vt:lpstr>Arial</vt:lpstr>
      <vt:lpstr>Calibri</vt:lpstr>
      <vt:lpstr>Fpt-DaxlinePro-ExtraBold</vt:lpstr>
      <vt:lpstr>Fpt-DaxlinePro-Medium</vt:lpstr>
      <vt:lpstr>Roboto</vt:lpstr>
      <vt:lpstr>Times New Roman</vt:lpstr>
      <vt:lpstr>Wingdings</vt:lpstr>
      <vt:lpstr>Default Design</vt:lpstr>
      <vt:lpstr>ORIENTATION  for  FUNDAMENTAL STUDY</vt:lpstr>
      <vt:lpstr>Nội dung</vt:lpstr>
      <vt:lpstr>Tổng quan về tiến độ học tập</vt:lpstr>
      <vt:lpstr>Ngôn ngữ Nhật</vt:lpstr>
      <vt:lpstr>Ngôn ngữ Nhật</vt:lpstr>
      <vt:lpstr>Ngôn ngữ Nhật</vt:lpstr>
      <vt:lpstr>Khung chương trình toàn khóa  Chương trình  ngôn ngữ Nhật </vt:lpstr>
      <vt:lpstr>Tổ chức đào tạo</vt:lpstr>
      <vt:lpstr>Tổ chức đào tạo</vt:lpstr>
      <vt:lpstr>Học online trên Coursera.org</vt:lpstr>
      <vt:lpstr>Kiểm tra và thi học phần</vt:lpstr>
      <vt:lpstr>Các lưu ý đặc biệt</vt:lpstr>
      <vt:lpstr>18 thủ tục hành chính nên biết</vt:lpstr>
      <vt:lpstr>18 thủ tục hành chính nên biết</vt:lpstr>
      <vt:lpstr>18 thủ tục hành chính nên biết</vt:lpstr>
      <vt:lpstr>18 thủ tục hành chính nên biết</vt:lpstr>
      <vt:lpstr>Cổng thông tin Đào tạo </vt:lpstr>
      <vt:lpstr>Contact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Dinhkym</dc:creator>
  <cp:lastModifiedBy>Acer</cp:lastModifiedBy>
  <cp:revision>560</cp:revision>
  <dcterms:created xsi:type="dcterms:W3CDTF">2010-09-29T08:59:48Z</dcterms:created>
  <dcterms:modified xsi:type="dcterms:W3CDTF">2022-07-20T10:30:47Z</dcterms:modified>
</cp:coreProperties>
</file>