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00" r:id="rId2"/>
    <p:sldId id="301" r:id="rId3"/>
    <p:sldId id="302" r:id="rId4"/>
    <p:sldId id="374" r:id="rId5"/>
    <p:sldId id="375" r:id="rId6"/>
    <p:sldId id="376" r:id="rId7"/>
    <p:sldId id="377" r:id="rId8"/>
    <p:sldId id="378" r:id="rId9"/>
    <p:sldId id="379" r:id="rId10"/>
    <p:sldId id="381" r:id="rId11"/>
    <p:sldId id="382" r:id="rId12"/>
    <p:sldId id="384" r:id="rId13"/>
    <p:sldId id="385" r:id="rId14"/>
    <p:sldId id="387" r:id="rId15"/>
    <p:sldId id="388" r:id="rId16"/>
    <p:sldId id="390" r:id="rId17"/>
    <p:sldId id="389" r:id="rId18"/>
    <p:sldId id="370" r:id="rId19"/>
    <p:sldId id="348" r:id="rId20"/>
    <p:sldId id="373" r:id="rId21"/>
    <p:sldId id="330" r:id="rId22"/>
    <p:sldId id="326" r:id="rId23"/>
    <p:sldId id="331" r:id="rId24"/>
    <p:sldId id="339" r:id="rId25"/>
    <p:sldId id="340" r:id="rId26"/>
    <p:sldId id="341" r:id="rId27"/>
    <p:sldId id="371" r:id="rId28"/>
    <p:sldId id="372"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521415D9-36F7-43E2-AB2F-B90AF26B5E84}">
      <p14:sectionLst xmlns:p14="http://schemas.microsoft.com/office/powerpoint/2010/main">
        <p14:section name="Default Section" id="{2B10032D-AA23-4168-8A86-8316AF4E80B3}">
          <p14:sldIdLst>
            <p14:sldId id="300"/>
            <p14:sldId id="301"/>
            <p14:sldId id="302"/>
            <p14:sldId id="374"/>
            <p14:sldId id="375"/>
            <p14:sldId id="376"/>
            <p14:sldId id="377"/>
            <p14:sldId id="378"/>
            <p14:sldId id="379"/>
            <p14:sldId id="381"/>
            <p14:sldId id="382"/>
            <p14:sldId id="384"/>
            <p14:sldId id="385"/>
            <p14:sldId id="387"/>
            <p14:sldId id="388"/>
            <p14:sldId id="390"/>
            <p14:sldId id="389"/>
          </p14:sldIdLst>
        </p14:section>
        <p14:section name="Untitled Section" id="{BCC77464-118D-4E84-AD5F-0AF773D5FB32}">
          <p14:sldIdLst>
            <p14:sldId id="370"/>
            <p14:sldId id="348"/>
            <p14:sldId id="373"/>
            <p14:sldId id="330"/>
            <p14:sldId id="326"/>
            <p14:sldId id="331"/>
            <p14:sldId id="339"/>
            <p14:sldId id="340"/>
            <p14:sldId id="341"/>
            <p14:sldId id="371"/>
            <p14:sldId id="3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FF99CC"/>
    <a:srgbClr val="FF66CC"/>
    <a:srgbClr val="FFFFCC"/>
    <a:srgbClr val="FFCC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7" autoAdjust="0"/>
    <p:restoredTop sz="94660"/>
  </p:normalViewPr>
  <p:slideViewPr>
    <p:cSldViewPr showGuides="1">
      <p:cViewPr varScale="1">
        <p:scale>
          <a:sx n="76" d="100"/>
          <a:sy n="76" d="100"/>
        </p:scale>
        <p:origin x="1230" y="84"/>
      </p:cViewPr>
      <p:guideLst>
        <p:guide orient="horz" pos="2160"/>
        <p:guide pos="2880"/>
      </p:guideLst>
    </p:cSldViewPr>
  </p:slideViewPr>
  <p:notesTextViewPr>
    <p:cViewPr>
      <p:scale>
        <a:sx n="100" d="100"/>
        <a:sy n="100" d="100"/>
      </p:scale>
      <p:origin x="0" y="0"/>
    </p:cViewPr>
  </p:notesTextViewPr>
  <p:notesViewPr>
    <p:cSldViewPr showGuides="1">
      <p:cViewPr varScale="1">
        <p:scale>
          <a:sx n="56" d="100"/>
          <a:sy n="56" d="100"/>
        </p:scale>
        <p:origin x="-286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481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481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481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D8A8E370-2C7D-4B3B-ACC4-AA64020B51AB}" type="slidenum">
              <a:rPr lang="en-US"/>
              <a:pPr>
                <a:defRPr/>
              </a:pPr>
              <a:t>‹#›</a:t>
            </a:fld>
            <a:endParaRPr lang="en-US"/>
          </a:p>
        </p:txBody>
      </p:sp>
    </p:spTree>
    <p:extLst>
      <p:ext uri="{BB962C8B-B14F-4D97-AF65-F5344CB8AC3E}">
        <p14:creationId xmlns:p14="http://schemas.microsoft.com/office/powerpoint/2010/main" val="273468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EE7FE8F4-1F7D-4325-A6D4-35FBFA039C9B}" type="datetimeFigureOut">
              <a:rPr lang="en-US"/>
              <a:pPr>
                <a:defRPr/>
              </a:pPr>
              <a:t>7/20/2022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52ABFF85-42B6-425B-8B98-AEEEA3C1D8D8}" type="slidenum">
              <a:rPr lang="en-US"/>
              <a:pPr>
                <a:defRPr/>
              </a:pPr>
              <a:t>‹#›</a:t>
            </a:fld>
            <a:endParaRPr lang="en-US"/>
          </a:p>
        </p:txBody>
      </p:sp>
    </p:spTree>
    <p:extLst>
      <p:ext uri="{BB962C8B-B14F-4D97-AF65-F5344CB8AC3E}">
        <p14:creationId xmlns:p14="http://schemas.microsoft.com/office/powerpoint/2010/main" val="796165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8D7D67B8-E541-4E60-B895-4A023FBF9D36}" type="slidenum">
              <a:rPr lang="en-US" smtClean="0"/>
              <a:pPr/>
              <a:t>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49288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Chỉ dùng cho Hà Nội</a:t>
            </a: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Verdana" panose="020B0604030504040204" pitchFamily="34" charset="0"/>
              </a:defRPr>
            </a:lvl1pPr>
            <a:lvl2pPr marL="742950" indent="-285750">
              <a:defRPr sz="1200">
                <a:solidFill>
                  <a:schemeClr val="tx1"/>
                </a:solidFill>
                <a:latin typeface="Verdana" panose="020B0604030504040204" pitchFamily="34" charset="0"/>
              </a:defRPr>
            </a:lvl2pPr>
            <a:lvl3pPr marL="1143000" indent="-228600">
              <a:defRPr sz="1200">
                <a:solidFill>
                  <a:schemeClr val="tx1"/>
                </a:solidFill>
                <a:latin typeface="Verdana" panose="020B0604030504040204" pitchFamily="34" charset="0"/>
              </a:defRPr>
            </a:lvl3pPr>
            <a:lvl4pPr marL="1600200" indent="-228600">
              <a:defRPr sz="1200">
                <a:solidFill>
                  <a:schemeClr val="tx1"/>
                </a:solidFill>
                <a:latin typeface="Verdana" panose="020B0604030504040204" pitchFamily="34" charset="0"/>
              </a:defRPr>
            </a:lvl4pPr>
            <a:lvl5pPr marL="2057400" indent="-228600">
              <a:defRPr sz="1200">
                <a:solidFill>
                  <a:schemeClr val="tx1"/>
                </a:solidFill>
                <a:latin typeface="Verdana" panose="020B0604030504040204" pitchFamily="34" charset="0"/>
              </a:defRPr>
            </a:lvl5pPr>
            <a:lvl6pPr marL="2514600" indent="-228600" eaLnBrk="0" fontAlgn="base" hangingPunct="0">
              <a:spcBef>
                <a:spcPct val="0"/>
              </a:spcBef>
              <a:spcAft>
                <a:spcPct val="0"/>
              </a:spcAft>
              <a:defRPr sz="1200">
                <a:solidFill>
                  <a:schemeClr val="tx1"/>
                </a:solidFill>
                <a:latin typeface="Verdana" panose="020B0604030504040204" pitchFamily="34" charset="0"/>
              </a:defRPr>
            </a:lvl6pPr>
            <a:lvl7pPr marL="2971800" indent="-228600" eaLnBrk="0" fontAlgn="base" hangingPunct="0">
              <a:spcBef>
                <a:spcPct val="0"/>
              </a:spcBef>
              <a:spcAft>
                <a:spcPct val="0"/>
              </a:spcAft>
              <a:defRPr sz="1200">
                <a:solidFill>
                  <a:schemeClr val="tx1"/>
                </a:solidFill>
                <a:latin typeface="Verdana" panose="020B0604030504040204" pitchFamily="34" charset="0"/>
              </a:defRPr>
            </a:lvl7pPr>
            <a:lvl8pPr marL="3429000" indent="-228600" eaLnBrk="0" fontAlgn="base" hangingPunct="0">
              <a:spcBef>
                <a:spcPct val="0"/>
              </a:spcBef>
              <a:spcAft>
                <a:spcPct val="0"/>
              </a:spcAft>
              <a:defRPr sz="1200">
                <a:solidFill>
                  <a:schemeClr val="tx1"/>
                </a:solidFill>
                <a:latin typeface="Verdana" panose="020B0604030504040204" pitchFamily="34" charset="0"/>
              </a:defRPr>
            </a:lvl8pPr>
            <a:lvl9pPr marL="3886200" indent="-228600" eaLnBrk="0" fontAlgn="base" hangingPunct="0">
              <a:spcBef>
                <a:spcPct val="0"/>
              </a:spcBef>
              <a:spcAft>
                <a:spcPct val="0"/>
              </a:spcAft>
              <a:defRPr sz="1200">
                <a:solidFill>
                  <a:schemeClr val="tx1"/>
                </a:solidFill>
                <a:latin typeface="Verdana" panose="020B0604030504040204" pitchFamily="34" charset="0"/>
              </a:defRPr>
            </a:lvl9pPr>
          </a:lstStyle>
          <a:p>
            <a:fld id="{684A7F3B-67F2-4894-B057-6CBD7D6AF157}" type="slidenum">
              <a:rPr lang="en-US" altLang="en-US">
                <a:latin typeface="Arial" panose="020B0604020202020204" pitchFamily="34" charset="0"/>
              </a:rPr>
              <a:pPr/>
              <a:t>27</a:t>
            </a:fld>
            <a:endParaRPr lang="en-US" altLang="en-US">
              <a:latin typeface="Arial" panose="020B0604020202020204" pitchFamily="34" charset="0"/>
            </a:endParaRPr>
          </a:p>
        </p:txBody>
      </p:sp>
    </p:spTree>
    <p:extLst>
      <p:ext uri="{BB962C8B-B14F-4D97-AF65-F5344CB8AC3E}">
        <p14:creationId xmlns:p14="http://schemas.microsoft.com/office/powerpoint/2010/main" val="359178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5B8E194B-50BB-4D16-A26A-5E957575281B}" type="slidenum">
              <a:rPr lang="en-US" smtClean="0"/>
              <a:pPr/>
              <a:t>2</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22023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Sinh </a:t>
            </a:r>
            <a:r>
              <a:rPr lang="en-US" dirty="0" err="1"/>
              <a:t>viên</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vào</a:t>
            </a:r>
            <a:r>
              <a:rPr lang="en-US" baseline="0" dirty="0"/>
              <a:t> </a:t>
            </a:r>
            <a:r>
              <a:rPr lang="en-US" baseline="0" dirty="0" err="1"/>
              <a:t>giai</a:t>
            </a:r>
            <a:r>
              <a:rPr lang="en-US" baseline="0" dirty="0"/>
              <a:t> </a:t>
            </a:r>
            <a:r>
              <a:rPr lang="en-US" baseline="0" dirty="0" err="1"/>
              <a:t>đoạn</a:t>
            </a:r>
            <a:r>
              <a:rPr lang="en-US" baseline="0" dirty="0"/>
              <a:t> 2 </a:t>
            </a:r>
            <a:r>
              <a:rPr lang="en-US" baseline="0" dirty="0" err="1"/>
              <a:t>cần</a:t>
            </a:r>
            <a:r>
              <a:rPr lang="en-US" baseline="0" dirty="0"/>
              <a:t> </a:t>
            </a:r>
            <a:r>
              <a:rPr lang="en-US" baseline="0" dirty="0" err="1"/>
              <a:t>chú</a:t>
            </a:r>
            <a:r>
              <a:rPr lang="en-US" baseline="0" dirty="0"/>
              <a:t> ý: </a:t>
            </a:r>
            <a:r>
              <a:rPr lang="en-US" baseline="0" dirty="0" err="1"/>
              <a:t>phải</a:t>
            </a:r>
            <a:r>
              <a:rPr lang="en-US" baseline="0" dirty="0"/>
              <a:t> </a:t>
            </a:r>
            <a:r>
              <a:rPr lang="en-US" baseline="0" dirty="0" err="1"/>
              <a:t>hoàn</a:t>
            </a:r>
            <a:r>
              <a:rPr lang="en-US" baseline="0" dirty="0"/>
              <a:t> </a:t>
            </a:r>
            <a:r>
              <a:rPr lang="en-US" baseline="0" dirty="0" err="1"/>
              <a:t>thành</a:t>
            </a:r>
            <a:r>
              <a:rPr lang="en-US" baseline="0" dirty="0"/>
              <a:t> </a:t>
            </a:r>
            <a:r>
              <a:rPr lang="en-US" baseline="0" dirty="0" err="1"/>
              <a:t>giai</a:t>
            </a:r>
            <a:r>
              <a:rPr lang="en-US" baseline="0" dirty="0"/>
              <a:t> </a:t>
            </a:r>
            <a:r>
              <a:rPr lang="en-US" baseline="0" dirty="0" err="1"/>
              <a:t>đoạn</a:t>
            </a:r>
            <a:r>
              <a:rPr lang="en-US" baseline="0" dirty="0"/>
              <a:t> 2 </a:t>
            </a:r>
            <a:r>
              <a:rPr lang="en-US" baseline="0" dirty="0" err="1"/>
              <a:t>trước</a:t>
            </a:r>
            <a:r>
              <a:rPr lang="en-US" baseline="0" dirty="0"/>
              <a:t> </a:t>
            </a:r>
            <a:r>
              <a:rPr lang="en-US" baseline="0" dirty="0" err="1"/>
              <a:t>khi</a:t>
            </a:r>
            <a:r>
              <a:rPr lang="en-US" baseline="0" dirty="0"/>
              <a:t> </a:t>
            </a:r>
            <a:r>
              <a:rPr lang="en-US" baseline="0" dirty="0" err="1"/>
              <a:t>đi</a:t>
            </a:r>
            <a:r>
              <a:rPr lang="en-US" baseline="0" dirty="0"/>
              <a:t> </a:t>
            </a:r>
            <a:r>
              <a:rPr lang="en-US" baseline="0" dirty="0" err="1"/>
              <a:t>thực</a:t>
            </a:r>
            <a:r>
              <a:rPr lang="en-US" baseline="0" dirty="0"/>
              <a:t> </a:t>
            </a:r>
            <a:r>
              <a:rPr lang="en-US" baseline="0" dirty="0" err="1"/>
              <a:t>tập</a:t>
            </a:r>
            <a:r>
              <a:rPr lang="en-US" baseline="0" dirty="0"/>
              <a:t> (</a:t>
            </a:r>
            <a:r>
              <a:rPr lang="en-US" baseline="0" dirty="0" err="1"/>
              <a:t>không</a:t>
            </a:r>
            <a:r>
              <a:rPr lang="en-US" baseline="0" dirty="0"/>
              <a:t> </a:t>
            </a:r>
            <a:r>
              <a:rPr lang="en-US" baseline="0" dirty="0" err="1"/>
              <a:t>nợ</a:t>
            </a:r>
            <a:r>
              <a:rPr lang="en-US" baseline="0" dirty="0"/>
              <a:t> </a:t>
            </a:r>
            <a:r>
              <a:rPr lang="en-US" baseline="0" dirty="0" err="1"/>
              <a:t>bất</a:t>
            </a:r>
            <a:r>
              <a:rPr lang="en-US" baseline="0" dirty="0"/>
              <a:t> </a:t>
            </a:r>
            <a:r>
              <a:rPr lang="en-US" baseline="0" dirty="0" err="1"/>
              <a:t>kỳ</a:t>
            </a:r>
            <a:r>
              <a:rPr lang="en-US" baseline="0" dirty="0"/>
              <a:t> </a:t>
            </a:r>
            <a:r>
              <a:rPr lang="en-US" baseline="0" dirty="0" err="1"/>
              <a:t>môn</a:t>
            </a:r>
            <a:r>
              <a:rPr lang="en-US" baseline="0" dirty="0"/>
              <a:t> </a:t>
            </a:r>
            <a:r>
              <a:rPr lang="en-US" baseline="0" dirty="0" err="1"/>
              <a:t>nào</a:t>
            </a:r>
            <a:r>
              <a:rPr lang="en-US" baseline="0" dirty="0"/>
              <a:t>)</a:t>
            </a:r>
            <a:endParaRPr lang="en-US" dirty="0"/>
          </a:p>
        </p:txBody>
      </p:sp>
      <p:sp>
        <p:nvSpPr>
          <p:cNvPr id="4" name="Slide Number Placeholder 3"/>
          <p:cNvSpPr>
            <a:spLocks noGrp="1"/>
          </p:cNvSpPr>
          <p:nvPr>
            <p:ph type="sldNum" sz="quarter" idx="10"/>
          </p:nvPr>
        </p:nvSpPr>
        <p:spPr/>
        <p:txBody>
          <a:bodyPr/>
          <a:lstStyle/>
          <a:p>
            <a:pPr>
              <a:defRPr/>
            </a:pPr>
            <a:fld id="{52ABFF85-42B6-425B-8B98-AEEEA3C1D8D8}" type="slidenum">
              <a:rPr lang="en-US" smtClean="0"/>
              <a:pPr>
                <a:defRPr/>
              </a:pPr>
              <a:t>3</a:t>
            </a:fld>
            <a:endParaRPr lang="en-US"/>
          </a:p>
        </p:txBody>
      </p:sp>
    </p:spTree>
    <p:extLst>
      <p:ext uri="{BB962C8B-B14F-4D97-AF65-F5344CB8AC3E}">
        <p14:creationId xmlns:p14="http://schemas.microsoft.com/office/powerpoint/2010/main" val="3638161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Verdana" panose="020B0604030504040204" pitchFamily="34" charset="0"/>
              </a:defRPr>
            </a:lvl1pPr>
            <a:lvl2pPr marL="742950" indent="-285750">
              <a:defRPr sz="1200">
                <a:solidFill>
                  <a:schemeClr val="tx1"/>
                </a:solidFill>
                <a:latin typeface="Verdana" panose="020B0604030504040204" pitchFamily="34" charset="0"/>
              </a:defRPr>
            </a:lvl2pPr>
            <a:lvl3pPr marL="1143000" indent="-228600">
              <a:defRPr sz="1200">
                <a:solidFill>
                  <a:schemeClr val="tx1"/>
                </a:solidFill>
                <a:latin typeface="Verdana" panose="020B0604030504040204" pitchFamily="34" charset="0"/>
              </a:defRPr>
            </a:lvl3pPr>
            <a:lvl4pPr marL="1600200" indent="-228600">
              <a:defRPr sz="1200">
                <a:solidFill>
                  <a:schemeClr val="tx1"/>
                </a:solidFill>
                <a:latin typeface="Verdana" panose="020B0604030504040204" pitchFamily="34" charset="0"/>
              </a:defRPr>
            </a:lvl4pPr>
            <a:lvl5pPr marL="2057400" indent="-228600">
              <a:defRPr sz="1200">
                <a:solidFill>
                  <a:schemeClr val="tx1"/>
                </a:solidFill>
                <a:latin typeface="Verdana" panose="020B0604030504040204" pitchFamily="34" charset="0"/>
              </a:defRPr>
            </a:lvl5pPr>
            <a:lvl6pPr marL="2514600" indent="-228600" eaLnBrk="0" fontAlgn="base" hangingPunct="0">
              <a:spcBef>
                <a:spcPct val="0"/>
              </a:spcBef>
              <a:spcAft>
                <a:spcPct val="0"/>
              </a:spcAft>
              <a:defRPr sz="1200">
                <a:solidFill>
                  <a:schemeClr val="tx1"/>
                </a:solidFill>
                <a:latin typeface="Verdana" panose="020B0604030504040204" pitchFamily="34" charset="0"/>
              </a:defRPr>
            </a:lvl6pPr>
            <a:lvl7pPr marL="2971800" indent="-228600" eaLnBrk="0" fontAlgn="base" hangingPunct="0">
              <a:spcBef>
                <a:spcPct val="0"/>
              </a:spcBef>
              <a:spcAft>
                <a:spcPct val="0"/>
              </a:spcAft>
              <a:defRPr sz="1200">
                <a:solidFill>
                  <a:schemeClr val="tx1"/>
                </a:solidFill>
                <a:latin typeface="Verdana" panose="020B0604030504040204" pitchFamily="34" charset="0"/>
              </a:defRPr>
            </a:lvl7pPr>
            <a:lvl8pPr marL="3429000" indent="-228600" eaLnBrk="0" fontAlgn="base" hangingPunct="0">
              <a:spcBef>
                <a:spcPct val="0"/>
              </a:spcBef>
              <a:spcAft>
                <a:spcPct val="0"/>
              </a:spcAft>
              <a:defRPr sz="1200">
                <a:solidFill>
                  <a:schemeClr val="tx1"/>
                </a:solidFill>
                <a:latin typeface="Verdana" panose="020B0604030504040204" pitchFamily="34" charset="0"/>
              </a:defRPr>
            </a:lvl8pPr>
            <a:lvl9pPr marL="3886200" indent="-228600" eaLnBrk="0" fontAlgn="base" hangingPunct="0">
              <a:spcBef>
                <a:spcPct val="0"/>
              </a:spcBef>
              <a:spcAft>
                <a:spcPct val="0"/>
              </a:spcAft>
              <a:defRPr sz="1200">
                <a:solidFill>
                  <a:schemeClr val="tx1"/>
                </a:solidFill>
                <a:latin typeface="Verdana" panose="020B0604030504040204" pitchFamily="34" charset="0"/>
              </a:defRPr>
            </a:lvl9pPr>
          </a:lstStyle>
          <a:p>
            <a:fld id="{0BEF65A2-05DC-46E6-95D8-29BB3F89DE31}" type="slidenum">
              <a:rPr lang="en-US" altLang="en-US">
                <a:latin typeface="Arial" panose="020B0604020202020204" pitchFamily="34" charset="0"/>
                <a:cs typeface="Arial" panose="020B0604020202020204" pitchFamily="34" charset="0"/>
              </a:rPr>
              <a:pPr/>
              <a:t>18</a:t>
            </a:fld>
            <a:endParaRPr lang="en-US" altLang="en-US">
              <a:latin typeface="Arial" panose="020B0604020202020204" pitchFamily="34" charset="0"/>
              <a:cs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01139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Quy </a:t>
            </a:r>
            <a:r>
              <a:rPr lang="en-US" dirty="0" err="1"/>
              <a:t>định</a:t>
            </a:r>
            <a:r>
              <a:rPr lang="en-US" baseline="0" dirty="0"/>
              <a:t> </a:t>
            </a:r>
            <a:r>
              <a:rPr lang="en-US" baseline="0" dirty="0" err="1"/>
              <a:t>về</a:t>
            </a:r>
            <a:r>
              <a:rPr lang="en-US" baseline="0" dirty="0"/>
              <a:t> </a:t>
            </a:r>
            <a:r>
              <a:rPr lang="en-US" baseline="0" dirty="0" err="1"/>
              <a:t>điểm</a:t>
            </a:r>
            <a:r>
              <a:rPr lang="en-US" baseline="0" dirty="0"/>
              <a:t> </a:t>
            </a:r>
            <a:r>
              <a:rPr lang="en-US" baseline="0" dirty="0" err="1"/>
              <a:t>danh</a:t>
            </a:r>
            <a:r>
              <a:rPr lang="en-US" baseline="0" dirty="0"/>
              <a:t>, </a:t>
            </a:r>
            <a:r>
              <a:rPr lang="en-US" baseline="0" dirty="0" err="1"/>
              <a:t>điều</a:t>
            </a:r>
            <a:r>
              <a:rPr lang="en-US" baseline="0" dirty="0"/>
              <a:t> </a:t>
            </a:r>
            <a:r>
              <a:rPr lang="en-US" baseline="0" dirty="0" err="1"/>
              <a:t>kiện</a:t>
            </a:r>
            <a:r>
              <a:rPr lang="en-US" baseline="0" dirty="0"/>
              <a:t> </a:t>
            </a:r>
            <a:r>
              <a:rPr lang="en-US" baseline="0" dirty="0" err="1"/>
              <a:t>chuyển</a:t>
            </a:r>
            <a:r>
              <a:rPr lang="en-US" baseline="0" dirty="0"/>
              <a:t> </a:t>
            </a:r>
            <a:r>
              <a:rPr lang="en-US" baseline="0" dirty="0" err="1"/>
              <a:t>giai</a:t>
            </a:r>
            <a:r>
              <a:rPr lang="en-US" baseline="0" dirty="0"/>
              <a:t> </a:t>
            </a:r>
            <a:r>
              <a:rPr lang="en-US" baseline="0" dirty="0" err="1"/>
              <a:t>đoạn</a:t>
            </a:r>
            <a:endParaRPr lang="en-US" dirty="0"/>
          </a:p>
        </p:txBody>
      </p:sp>
      <p:sp>
        <p:nvSpPr>
          <p:cNvPr id="4" name="Slide Number Placeholder 3"/>
          <p:cNvSpPr>
            <a:spLocks noGrp="1"/>
          </p:cNvSpPr>
          <p:nvPr>
            <p:ph type="sldNum" sz="quarter" idx="10"/>
          </p:nvPr>
        </p:nvSpPr>
        <p:spPr/>
        <p:txBody>
          <a:bodyPr/>
          <a:lstStyle/>
          <a:p>
            <a:pPr>
              <a:defRPr/>
            </a:pPr>
            <a:fld id="{52ABFF85-42B6-425B-8B98-AEEEA3C1D8D8}" type="slidenum">
              <a:rPr lang="en-US" smtClean="0"/>
              <a:pPr>
                <a:defRPr/>
              </a:pPr>
              <a:t>22</a:t>
            </a:fld>
            <a:endParaRPr lang="en-US"/>
          </a:p>
        </p:txBody>
      </p:sp>
    </p:spTree>
    <p:extLst>
      <p:ext uri="{BB962C8B-B14F-4D97-AF65-F5344CB8AC3E}">
        <p14:creationId xmlns:p14="http://schemas.microsoft.com/office/powerpoint/2010/main" val="1991839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E45BBF0-093F-4CF5-A48F-2454D9110564}" type="slidenum">
              <a:rPr lang="en-US" smtClean="0">
                <a:latin typeface="Arial" pitchFamily="34" charset="0"/>
                <a:cs typeface="Arial" pitchFamily="34" charset="0"/>
              </a:rPr>
              <a:pPr/>
              <a:t>23</a:t>
            </a:fld>
            <a:endParaRPr lang="en-US">
              <a:latin typeface="Arial" pitchFamily="34" charset="0"/>
              <a:cs typeface="Arial"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00258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E45BBF0-093F-4CF5-A48F-2454D9110564}" type="slidenum">
              <a:rPr lang="en-US" smtClean="0">
                <a:latin typeface="Arial" pitchFamily="34" charset="0"/>
                <a:cs typeface="Arial" pitchFamily="34" charset="0"/>
              </a:rPr>
              <a:pPr/>
              <a:t>24</a:t>
            </a:fld>
            <a:endParaRPr lang="en-US">
              <a:latin typeface="Arial" pitchFamily="34" charset="0"/>
              <a:cs typeface="Arial"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002588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E45BBF0-093F-4CF5-A48F-2454D9110564}" type="slidenum">
              <a:rPr lang="en-US" smtClean="0">
                <a:latin typeface="Arial" pitchFamily="34" charset="0"/>
                <a:cs typeface="Arial" pitchFamily="34" charset="0"/>
              </a:rPr>
              <a:pPr/>
              <a:t>25</a:t>
            </a:fld>
            <a:endParaRPr lang="en-US">
              <a:latin typeface="Arial" pitchFamily="34" charset="0"/>
              <a:cs typeface="Arial"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002588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E45BBF0-093F-4CF5-A48F-2454D9110564}" type="slidenum">
              <a:rPr lang="en-US" smtClean="0">
                <a:latin typeface="Arial" pitchFamily="34" charset="0"/>
                <a:cs typeface="Arial" pitchFamily="34" charset="0"/>
              </a:rPr>
              <a:pPr/>
              <a:t>26</a:t>
            </a:fld>
            <a:endParaRPr lang="en-US">
              <a:latin typeface="Arial" pitchFamily="34" charset="0"/>
              <a:cs typeface="Arial"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0025888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cstate="print"/>
          <a:srcRect/>
          <a:stretch>
            <a:fillRect/>
          </a:stretch>
        </p:blipFill>
        <p:spPr bwMode="auto">
          <a:xfrm>
            <a:off x="609600" y="1938338"/>
            <a:ext cx="8534400" cy="3538537"/>
          </a:xfrm>
          <a:prstGeom prst="rect">
            <a:avLst/>
          </a:prstGeom>
          <a:noFill/>
          <a:ln w="9525">
            <a:noFill/>
            <a:miter lim="800000"/>
            <a:headEnd/>
            <a:tailEnd/>
          </a:ln>
        </p:spPr>
      </p:pic>
      <p:pic>
        <p:nvPicPr>
          <p:cNvPr id="5" name="Picture 23"/>
          <p:cNvPicPr>
            <a:picLocks noChangeAspect="1" noChangeArrowheads="1"/>
          </p:cNvPicPr>
          <p:nvPr userDrawn="1"/>
        </p:nvPicPr>
        <p:blipFill>
          <a:blip r:embed="rId3" cstate="print"/>
          <a:srcRect/>
          <a:stretch>
            <a:fillRect/>
          </a:stretch>
        </p:blipFill>
        <p:spPr bwMode="auto">
          <a:xfrm>
            <a:off x="1543050" y="6315075"/>
            <a:ext cx="7600950" cy="542925"/>
          </a:xfrm>
          <a:prstGeom prst="rect">
            <a:avLst/>
          </a:prstGeom>
          <a:noFill/>
          <a:ln w="9525">
            <a:noFill/>
            <a:miter lim="800000"/>
            <a:headEnd/>
            <a:tailEnd/>
          </a:ln>
        </p:spPr>
      </p:pic>
      <p:pic>
        <p:nvPicPr>
          <p:cNvPr id="6" name="Picture 24"/>
          <p:cNvPicPr>
            <a:picLocks noChangeAspect="1" noChangeArrowheads="1"/>
          </p:cNvPicPr>
          <p:nvPr userDrawn="1"/>
        </p:nvPicPr>
        <p:blipFill>
          <a:blip r:embed="rId4" cstate="print"/>
          <a:srcRect/>
          <a:stretch>
            <a:fillRect/>
          </a:stretch>
        </p:blipFill>
        <p:spPr bwMode="auto">
          <a:xfrm>
            <a:off x="2362200" y="4533900"/>
            <a:ext cx="6324600" cy="46038"/>
          </a:xfrm>
          <a:prstGeom prst="rect">
            <a:avLst/>
          </a:prstGeom>
          <a:noFill/>
          <a:ln w="9525">
            <a:noFill/>
            <a:miter lim="800000"/>
            <a:headEnd/>
            <a:tailEnd/>
          </a:ln>
        </p:spPr>
      </p:pic>
      <p:pic>
        <p:nvPicPr>
          <p:cNvPr id="7" name="Picture 10" descr="2"/>
          <p:cNvPicPr>
            <a:picLocks noChangeAspect="1" noChangeArrowheads="1"/>
          </p:cNvPicPr>
          <p:nvPr userDrawn="1"/>
        </p:nvPicPr>
        <p:blipFill>
          <a:blip r:embed="rId5" cstate="print"/>
          <a:srcRect/>
          <a:stretch>
            <a:fillRect/>
          </a:stretch>
        </p:blipFill>
        <p:spPr bwMode="auto">
          <a:xfrm>
            <a:off x="1828800" y="0"/>
            <a:ext cx="5486400" cy="1790700"/>
          </a:xfrm>
          <a:prstGeom prst="rect">
            <a:avLst/>
          </a:prstGeom>
          <a:noFill/>
          <a:ln w="9525">
            <a:noFill/>
            <a:miter lim="800000"/>
            <a:headEnd/>
            <a:tailEnd/>
          </a:ln>
        </p:spPr>
      </p:pic>
      <p:sp>
        <p:nvSpPr>
          <p:cNvPr id="4098" name="Rectangle 2"/>
          <p:cNvSpPr>
            <a:spLocks noGrp="1" noChangeArrowheads="1"/>
          </p:cNvSpPr>
          <p:nvPr>
            <p:ph type="ctrTitle"/>
          </p:nvPr>
        </p:nvSpPr>
        <p:spPr>
          <a:xfrm>
            <a:off x="2362200" y="3048000"/>
            <a:ext cx="6324600" cy="1371600"/>
          </a:xfrm>
        </p:spPr>
        <p:txBody>
          <a:bodyPr/>
          <a:lstStyle>
            <a:lvl1pPr>
              <a:defRPr sz="2900" b="1"/>
            </a:lvl1pPr>
          </a:lstStyle>
          <a:p>
            <a:r>
              <a:rPr lang="en-US" dirty="0"/>
              <a:t>Click to edit Master title style</a:t>
            </a:r>
            <a:br>
              <a:rPr lang="en-US" dirty="0"/>
            </a:br>
            <a:endParaRPr lang="en-US" dirty="0"/>
          </a:p>
        </p:txBody>
      </p:sp>
      <p:sp>
        <p:nvSpPr>
          <p:cNvPr id="4099" name="Rectangle 3"/>
          <p:cNvSpPr>
            <a:spLocks noGrp="1" noChangeArrowheads="1"/>
          </p:cNvSpPr>
          <p:nvPr>
            <p:ph type="subTitle" idx="1"/>
          </p:nvPr>
        </p:nvSpPr>
        <p:spPr>
          <a:xfrm>
            <a:off x="2362200" y="4648200"/>
            <a:ext cx="6324600" cy="1447800"/>
          </a:xfrm>
        </p:spPr>
        <p:txBody>
          <a:bodyPr/>
          <a:lstStyle>
            <a:lvl1pPr marL="0" indent="0" algn="r">
              <a:buFontTx/>
              <a:buNone/>
              <a:defRPr sz="2000"/>
            </a:lvl1pPr>
          </a:lstStyle>
          <a:p>
            <a:r>
              <a:rPr lang="en-US" dirty="0"/>
              <a:t>Click to edit Master subtitle style</a:t>
            </a:r>
          </a:p>
        </p:txBody>
      </p:sp>
      <p:sp>
        <p:nvSpPr>
          <p:cNvPr id="8" name="Rectangle 4"/>
          <p:cNvSpPr>
            <a:spLocks noGrp="1" noChangeArrowheads="1"/>
          </p:cNvSpPr>
          <p:nvPr>
            <p:ph type="dt" sz="half" idx="10"/>
          </p:nvPr>
        </p:nvSpPr>
        <p:spPr>
          <a:xfrm>
            <a:off x="228600" y="6381750"/>
            <a:ext cx="1295400" cy="476250"/>
          </a:xfrm>
        </p:spPr>
        <p:txBody>
          <a:bodyPr/>
          <a:lstStyle>
            <a:lvl1pPr>
              <a:defRPr/>
            </a:lvl1pPr>
          </a:lstStyle>
          <a:p>
            <a:pPr>
              <a:defRPr/>
            </a:pPr>
            <a:endParaRPr lang="en-US"/>
          </a:p>
        </p:txBody>
      </p:sp>
      <p:sp>
        <p:nvSpPr>
          <p:cNvPr id="9" name="Rectangle 6"/>
          <p:cNvSpPr>
            <a:spLocks noGrp="1" noChangeArrowheads="1"/>
          </p:cNvSpPr>
          <p:nvPr>
            <p:ph type="sldNum" sz="quarter" idx="11"/>
          </p:nvPr>
        </p:nvSpPr>
        <p:spPr/>
        <p:txBody>
          <a:bodyPr/>
          <a:lstStyle>
            <a:lvl1pPr>
              <a:defRPr/>
            </a:lvl1pPr>
          </a:lstStyle>
          <a:p>
            <a:pPr>
              <a:defRPr/>
            </a:pPr>
            <a:r>
              <a:rPr lang="en-US"/>
              <a:t>#</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514475" y="6315075"/>
            <a:ext cx="7629525" cy="542925"/>
          </a:xfrm>
          <a:prstGeom prst="rect">
            <a:avLst/>
          </a:prstGeom>
          <a:noFill/>
          <a:ln w="9525">
            <a:noFill/>
            <a:miter lim="800000"/>
            <a:headEnd/>
            <a:tailEnd/>
          </a:ln>
        </p:spPr>
      </p:pic>
      <p:pic>
        <p:nvPicPr>
          <p:cNvPr id="5" name="Picture 10"/>
          <p:cNvPicPr>
            <a:picLocks noChangeAspect="1" noChangeArrowheads="1"/>
          </p:cNvPicPr>
          <p:nvPr userDrawn="1"/>
        </p:nvPicPr>
        <p:blipFill>
          <a:blip r:embed="rId3" cstate="print"/>
          <a:srcRect/>
          <a:stretch>
            <a:fillRect/>
          </a:stretch>
        </p:blipFill>
        <p:spPr bwMode="auto">
          <a:xfrm>
            <a:off x="400050" y="3048000"/>
            <a:ext cx="8343900" cy="38100"/>
          </a:xfrm>
          <a:prstGeom prst="rect">
            <a:avLst/>
          </a:prstGeom>
          <a:noFill/>
          <a:ln w="9525">
            <a:noFill/>
            <a:miter lim="800000"/>
            <a:headEnd/>
            <a:tailEnd/>
          </a:ln>
        </p:spPr>
      </p:pic>
      <p:sp>
        <p:nvSpPr>
          <p:cNvPr id="2" name="Title 1"/>
          <p:cNvSpPr>
            <a:spLocks noGrp="1"/>
          </p:cNvSpPr>
          <p:nvPr>
            <p:ph type="title"/>
          </p:nvPr>
        </p:nvSpPr>
        <p:spPr>
          <a:xfrm>
            <a:off x="2667000" y="1905000"/>
            <a:ext cx="6019800" cy="1143000"/>
          </a:xfrm>
        </p:spPr>
        <p:txBody>
          <a:bodyPr/>
          <a:lstStyle/>
          <a:p>
            <a:r>
              <a:rPr lang="en-US"/>
              <a:t>Click to edit Master title style</a:t>
            </a:r>
          </a:p>
        </p:txBody>
      </p:sp>
      <p:sp>
        <p:nvSpPr>
          <p:cNvPr id="7" name="Text Placeholder 3"/>
          <p:cNvSpPr>
            <a:spLocks noGrp="1"/>
          </p:cNvSpPr>
          <p:nvPr>
            <p:ph type="body" sz="half" idx="2"/>
          </p:nvPr>
        </p:nvSpPr>
        <p:spPr>
          <a:xfrm>
            <a:off x="3200400" y="3233738"/>
            <a:ext cx="5486400" cy="804862"/>
          </a:xfrm>
        </p:spPr>
        <p:txBody>
          <a:bodyPr/>
          <a:lstStyle>
            <a:lvl1pPr marL="0" indent="0" algn="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2"/>
          <p:cNvSpPr>
            <a:spLocks noGrp="1"/>
          </p:cNvSpPr>
          <p:nvPr>
            <p:ph type="dt" sz="half" idx="10"/>
          </p:nvPr>
        </p:nvSpPr>
        <p:spPr/>
        <p:txBody>
          <a:bodyPr/>
          <a:lstStyle>
            <a:lvl1pPr>
              <a:defRPr/>
            </a:lvl1pPr>
          </a:lstStyle>
          <a:p>
            <a:pPr>
              <a:defRPr/>
            </a:pPr>
            <a:endParaRPr lang="en-US"/>
          </a:p>
        </p:txBody>
      </p:sp>
      <p:sp>
        <p:nvSpPr>
          <p:cNvPr id="8" name="Footer Placeholder 3"/>
          <p:cNvSpPr>
            <a:spLocks noGrp="1"/>
          </p:cNvSpPr>
          <p:nvPr>
            <p:ph type="ftr" sz="quarter" idx="11"/>
          </p:nvPr>
        </p:nvSpPr>
        <p:spPr/>
        <p:txBody>
          <a:bodyPr/>
          <a:lstStyle>
            <a:lvl1pPr>
              <a:defRPr/>
            </a:lvl1pPr>
          </a:lstStyle>
          <a:p>
            <a:pPr>
              <a:defRPr/>
            </a:pPr>
            <a:endParaRPr lang="en-US"/>
          </a:p>
        </p:txBody>
      </p:sp>
      <p:sp>
        <p:nvSpPr>
          <p:cNvPr id="9" name="Slide Number Placeholder 4"/>
          <p:cNvSpPr>
            <a:spLocks noGrp="1"/>
          </p:cNvSpPr>
          <p:nvPr>
            <p:ph type="sldNum" sz="quarter" idx="12"/>
          </p:nvPr>
        </p:nvSpPr>
        <p:spPr/>
        <p:txBody>
          <a:bodyPr/>
          <a:lstStyle>
            <a:lvl1pPr>
              <a:defRPr/>
            </a:lvl1pPr>
          </a:lstStyle>
          <a:p>
            <a:pPr>
              <a:defRPr/>
            </a:pPr>
            <a:fld id="{AF0E5381-602B-4F18-8E43-EA35E7619E5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62EA7AD-94DA-41EB-AEB8-0F1B5C26B45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FCB47106-769F-4A3F-B259-3FD0CD1D0EA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12B0992-DEAD-4C46-A882-FAA816F05D3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76600" y="228600"/>
            <a:ext cx="54102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2CBBF9-E9BC-4424-9A35-23F5EA675E1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cstate="print"/>
          <a:srcRect/>
          <a:stretch>
            <a:fillRect/>
          </a:stretch>
        </p:blipFill>
        <p:spPr bwMode="auto">
          <a:xfrm>
            <a:off x="304800" y="3192463"/>
            <a:ext cx="8839200" cy="3665537"/>
          </a:xfrm>
          <a:prstGeom prst="rect">
            <a:avLst/>
          </a:prstGeom>
          <a:noFill/>
          <a:ln w="9525">
            <a:noFill/>
            <a:miter lim="800000"/>
            <a:headEnd/>
            <a:tailEnd/>
          </a:ln>
        </p:spPr>
      </p:pic>
      <p:sp>
        <p:nvSpPr>
          <p:cNvPr id="2" name="Title 1"/>
          <p:cNvSpPr>
            <a:spLocks noGrp="1"/>
          </p:cNvSpPr>
          <p:nvPr>
            <p:ph type="title"/>
          </p:nvPr>
        </p:nvSpPr>
        <p:spPr>
          <a:xfrm>
            <a:off x="722313" y="1881187"/>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381000"/>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4993925C-AD81-484F-B91C-16A2247341F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67000" y="152400"/>
            <a:ext cx="60198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CFA8EF7-A0A4-4D8C-A9E3-EABC7B930BE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24000"/>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114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24000"/>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114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F280018-0B4C-4507-914D-E818681CE1B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543050" y="6315075"/>
            <a:ext cx="7600950" cy="542925"/>
          </a:xfrm>
          <a:prstGeom prst="rect">
            <a:avLst/>
          </a:prstGeom>
          <a:noFill/>
          <a:ln w="9525">
            <a:noFill/>
            <a:miter lim="800000"/>
            <a:headEnd/>
            <a:tailEnd/>
          </a:ln>
        </p:spPr>
      </p:pic>
      <p:pic>
        <p:nvPicPr>
          <p:cNvPr id="5" name="Picture 3"/>
          <p:cNvPicPr>
            <a:picLocks noChangeAspect="1" noChangeArrowheads="1"/>
          </p:cNvPicPr>
          <p:nvPr userDrawn="1"/>
        </p:nvPicPr>
        <p:blipFill>
          <a:blip r:embed="rId3" cstate="print"/>
          <a:srcRect/>
          <a:stretch>
            <a:fillRect/>
          </a:stretch>
        </p:blipFill>
        <p:spPr bwMode="auto">
          <a:xfrm>
            <a:off x="423863" y="2819400"/>
            <a:ext cx="8720137" cy="2743200"/>
          </a:xfrm>
          <a:prstGeom prst="rect">
            <a:avLst/>
          </a:prstGeom>
          <a:noFill/>
          <a:ln w="9525">
            <a:noFill/>
            <a:miter lim="800000"/>
            <a:headEnd/>
            <a:tailEnd/>
          </a:ln>
        </p:spPr>
      </p:pic>
      <p:sp>
        <p:nvSpPr>
          <p:cNvPr id="2" name="Title 1"/>
          <p:cNvSpPr>
            <a:spLocks noGrp="1"/>
          </p:cNvSpPr>
          <p:nvPr>
            <p:ph type="title"/>
          </p:nvPr>
        </p:nvSpPr>
        <p:spPr>
          <a:xfrm>
            <a:off x="3352800" y="1066800"/>
            <a:ext cx="5410200" cy="1447800"/>
          </a:xfrm>
        </p:spPr>
        <p:txBody>
          <a:bodyPr/>
          <a:lstStyle/>
          <a:p>
            <a:r>
              <a:rPr lang="en-US" dirty="0"/>
              <a:t>Click to edit Master title style</a:t>
            </a:r>
          </a:p>
        </p:txBody>
      </p:sp>
      <p:sp>
        <p:nvSpPr>
          <p:cNvPr id="7" name="Text Placeholder 3"/>
          <p:cNvSpPr>
            <a:spLocks noGrp="1"/>
          </p:cNvSpPr>
          <p:nvPr>
            <p:ph type="body" sz="half" idx="2"/>
          </p:nvPr>
        </p:nvSpPr>
        <p:spPr>
          <a:xfrm>
            <a:off x="3352800" y="2590800"/>
            <a:ext cx="5410200" cy="804862"/>
          </a:xfrm>
        </p:spPr>
        <p:txBody>
          <a:bodyPr/>
          <a:lstStyle>
            <a:lvl1pPr marL="0" indent="0" algn="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Rectangle 4"/>
          <p:cNvSpPr>
            <a:spLocks noGrp="1" noChangeArrowheads="1"/>
          </p:cNvSpPr>
          <p:nvPr>
            <p:ph type="dt" sz="half" idx="10"/>
          </p:nvPr>
        </p:nvSpPr>
        <p:spPr>
          <a:xfrm>
            <a:off x="457200" y="6381750"/>
            <a:ext cx="990600" cy="476250"/>
          </a:xfrm>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3E2FFA57-73DD-420C-AB50-576F82C39F9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CD48140C-E31B-4AC6-AE65-5410B6E75BC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5BECDC86-015B-413C-9F1D-D9DF730F33F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85B8FF6E-7748-4C13-9A85-75D7EC06A83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2"/>
          <p:cNvPicPr>
            <a:picLocks noChangeAspect="1" noChangeArrowheads="1"/>
          </p:cNvPicPr>
          <p:nvPr userDrawn="1"/>
        </p:nvPicPr>
        <p:blipFill>
          <a:blip r:embed="rId15" cstate="print"/>
          <a:srcRect/>
          <a:stretch>
            <a:fillRect/>
          </a:stretch>
        </p:blipFill>
        <p:spPr bwMode="auto">
          <a:xfrm>
            <a:off x="1371600" y="0"/>
            <a:ext cx="7143750" cy="296227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667000" y="152400"/>
            <a:ext cx="6019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a:defRPr/>
            </a:pPr>
            <a:fld id="{D6EE6408-4EA7-4AC7-BE62-35BC820217AA}" type="slidenum">
              <a:rPr lang="en-US"/>
              <a:pPr>
                <a:defRPr/>
              </a:pPr>
              <a:t>‹#›</a:t>
            </a:fld>
            <a:endParaRPr lang="en-US"/>
          </a:p>
        </p:txBody>
      </p:sp>
      <p:pic>
        <p:nvPicPr>
          <p:cNvPr id="1032" name="Picture 10"/>
          <p:cNvPicPr>
            <a:picLocks noChangeAspect="1" noChangeArrowheads="1"/>
          </p:cNvPicPr>
          <p:nvPr userDrawn="1"/>
        </p:nvPicPr>
        <p:blipFill>
          <a:blip r:embed="rId16" cstate="print"/>
          <a:srcRect/>
          <a:stretch>
            <a:fillRect/>
          </a:stretch>
        </p:blipFill>
        <p:spPr bwMode="auto">
          <a:xfrm>
            <a:off x="400050" y="1371600"/>
            <a:ext cx="8343900" cy="38100"/>
          </a:xfrm>
          <a:prstGeom prst="rect">
            <a:avLst/>
          </a:prstGeom>
          <a:noFill/>
          <a:ln w="9525">
            <a:noFill/>
            <a:miter lim="800000"/>
            <a:headEnd/>
            <a:tailEnd/>
          </a:ln>
        </p:spPr>
      </p:pic>
      <p:pic>
        <p:nvPicPr>
          <p:cNvPr id="1033" name="Picture 10" descr="2"/>
          <p:cNvPicPr>
            <a:picLocks noChangeAspect="1" noChangeArrowheads="1"/>
          </p:cNvPicPr>
          <p:nvPr userDrawn="1"/>
        </p:nvPicPr>
        <p:blipFill>
          <a:blip r:embed="rId17" cstate="print"/>
          <a:srcRect/>
          <a:stretch>
            <a:fillRect/>
          </a:stretch>
        </p:blipFill>
        <p:spPr bwMode="auto">
          <a:xfrm>
            <a:off x="0" y="0"/>
            <a:ext cx="2667000" cy="8715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38" r:id="rId1"/>
    <p:sldLayoutId id="2147484033" r:id="rId2"/>
    <p:sldLayoutId id="2147484039" r:id="rId3"/>
    <p:sldLayoutId id="2147484034" r:id="rId4"/>
    <p:sldLayoutId id="2147484035" r:id="rId5"/>
    <p:sldLayoutId id="2147484040" r:id="rId6"/>
    <p:sldLayoutId id="2147484041" r:id="rId7"/>
    <p:sldLayoutId id="2147484042" r:id="rId8"/>
    <p:sldLayoutId id="2147484043" r:id="rId9"/>
    <p:sldLayoutId id="2147484044" r:id="rId10"/>
    <p:sldLayoutId id="2147484036" r:id="rId11"/>
    <p:sldLayoutId id="2147484045" r:id="rId12"/>
    <p:sldLayoutId id="2147484037" r:id="rId13"/>
  </p:sldLayoutIdLst>
  <p:txStyles>
    <p:titleStyle>
      <a:lvl1pPr algn="r" rtl="0" eaLnBrk="0" fontAlgn="base" hangingPunct="0">
        <a:spcBef>
          <a:spcPct val="0"/>
        </a:spcBef>
        <a:spcAft>
          <a:spcPct val="0"/>
        </a:spcAft>
        <a:defRPr sz="2700" b="1">
          <a:solidFill>
            <a:schemeClr val="tx2"/>
          </a:solidFill>
          <a:latin typeface="+mj-lt"/>
          <a:ea typeface="+mj-ea"/>
          <a:cs typeface="+mj-cs"/>
        </a:defRPr>
      </a:lvl1pPr>
      <a:lvl2pPr algn="r" rtl="0" eaLnBrk="0" fontAlgn="base" hangingPunct="0">
        <a:spcBef>
          <a:spcPct val="0"/>
        </a:spcBef>
        <a:spcAft>
          <a:spcPct val="0"/>
        </a:spcAft>
        <a:defRPr sz="2700" b="1">
          <a:solidFill>
            <a:schemeClr val="tx2"/>
          </a:solidFill>
          <a:latin typeface="Fpt-DaxlinePro-ExtraBold" pitchFamily="2" charset="0"/>
          <a:cs typeface="Arial" charset="0"/>
        </a:defRPr>
      </a:lvl2pPr>
      <a:lvl3pPr algn="r" rtl="0" eaLnBrk="0" fontAlgn="base" hangingPunct="0">
        <a:spcBef>
          <a:spcPct val="0"/>
        </a:spcBef>
        <a:spcAft>
          <a:spcPct val="0"/>
        </a:spcAft>
        <a:defRPr sz="2700" b="1">
          <a:solidFill>
            <a:schemeClr val="tx2"/>
          </a:solidFill>
          <a:latin typeface="Fpt-DaxlinePro-ExtraBold" pitchFamily="2" charset="0"/>
          <a:cs typeface="Arial" charset="0"/>
        </a:defRPr>
      </a:lvl3pPr>
      <a:lvl4pPr algn="r" rtl="0" eaLnBrk="0" fontAlgn="base" hangingPunct="0">
        <a:spcBef>
          <a:spcPct val="0"/>
        </a:spcBef>
        <a:spcAft>
          <a:spcPct val="0"/>
        </a:spcAft>
        <a:defRPr sz="2700" b="1">
          <a:solidFill>
            <a:schemeClr val="tx2"/>
          </a:solidFill>
          <a:latin typeface="Fpt-DaxlinePro-ExtraBold" pitchFamily="2" charset="0"/>
          <a:cs typeface="Arial" charset="0"/>
        </a:defRPr>
      </a:lvl4pPr>
      <a:lvl5pPr algn="r" rtl="0" eaLnBrk="0" fontAlgn="base" hangingPunct="0">
        <a:spcBef>
          <a:spcPct val="0"/>
        </a:spcBef>
        <a:spcAft>
          <a:spcPct val="0"/>
        </a:spcAft>
        <a:defRPr sz="2700" b="1">
          <a:solidFill>
            <a:schemeClr val="tx2"/>
          </a:solidFill>
          <a:latin typeface="Fpt-DaxlinePro-ExtraBold" pitchFamily="2" charset="0"/>
          <a:cs typeface="Arial" charset="0"/>
        </a:defRPr>
      </a:lvl5pPr>
      <a:lvl6pPr marL="457200" algn="r" rtl="0" fontAlgn="base">
        <a:spcBef>
          <a:spcPct val="0"/>
        </a:spcBef>
        <a:spcAft>
          <a:spcPct val="0"/>
        </a:spcAft>
        <a:defRPr sz="2700" b="1">
          <a:solidFill>
            <a:schemeClr val="tx2"/>
          </a:solidFill>
          <a:latin typeface="Arial" charset="0"/>
          <a:cs typeface="Arial" charset="0"/>
        </a:defRPr>
      </a:lvl6pPr>
      <a:lvl7pPr marL="914400" algn="r" rtl="0" fontAlgn="base">
        <a:spcBef>
          <a:spcPct val="0"/>
        </a:spcBef>
        <a:spcAft>
          <a:spcPct val="0"/>
        </a:spcAft>
        <a:defRPr sz="2700" b="1">
          <a:solidFill>
            <a:schemeClr val="tx2"/>
          </a:solidFill>
          <a:latin typeface="Arial" charset="0"/>
          <a:cs typeface="Arial" charset="0"/>
        </a:defRPr>
      </a:lvl7pPr>
      <a:lvl8pPr marL="1371600" algn="r" rtl="0" fontAlgn="base">
        <a:spcBef>
          <a:spcPct val="0"/>
        </a:spcBef>
        <a:spcAft>
          <a:spcPct val="0"/>
        </a:spcAft>
        <a:defRPr sz="2700" b="1">
          <a:solidFill>
            <a:schemeClr val="tx2"/>
          </a:solidFill>
          <a:latin typeface="Arial" charset="0"/>
          <a:cs typeface="Arial" charset="0"/>
        </a:defRPr>
      </a:lvl8pPr>
      <a:lvl9pPr marL="1828800" algn="r" rtl="0" fontAlgn="base">
        <a:spcBef>
          <a:spcPct val="0"/>
        </a:spcBef>
        <a:spcAft>
          <a:spcPct val="0"/>
        </a:spcAft>
        <a:defRPr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cs typeface="+mn-cs"/>
        </a:defRPr>
      </a:lvl2pPr>
      <a:lvl3pPr marL="1143000" indent="-228600" algn="l" rtl="0" eaLnBrk="0" fontAlgn="base" hangingPunct="0">
        <a:spcBef>
          <a:spcPct val="20000"/>
        </a:spcBef>
        <a:spcAft>
          <a:spcPct val="0"/>
        </a:spcAft>
        <a:buChar char="•"/>
        <a:defRPr sz="20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1500">
          <a:solidFill>
            <a:schemeClr val="tx1"/>
          </a:solidFill>
          <a:latin typeface="+mn-lt"/>
          <a:cs typeface="+mn-cs"/>
        </a:defRPr>
      </a:lvl5pPr>
      <a:lvl6pPr marL="2514600" indent="-228600" algn="l" rtl="0" fontAlgn="base">
        <a:spcBef>
          <a:spcPct val="20000"/>
        </a:spcBef>
        <a:spcAft>
          <a:spcPct val="0"/>
        </a:spcAft>
        <a:buChar char="»"/>
        <a:defRPr sz="1500">
          <a:solidFill>
            <a:schemeClr val="tx1"/>
          </a:solidFill>
          <a:latin typeface="+mn-lt"/>
          <a:cs typeface="+mn-cs"/>
        </a:defRPr>
      </a:lvl6pPr>
      <a:lvl7pPr marL="2971800" indent="-228600" algn="l" rtl="0" fontAlgn="base">
        <a:spcBef>
          <a:spcPct val="20000"/>
        </a:spcBef>
        <a:spcAft>
          <a:spcPct val="0"/>
        </a:spcAft>
        <a:buChar char="»"/>
        <a:defRPr sz="1500">
          <a:solidFill>
            <a:schemeClr val="tx1"/>
          </a:solidFill>
          <a:latin typeface="+mn-lt"/>
          <a:cs typeface="+mn-cs"/>
        </a:defRPr>
      </a:lvl7pPr>
      <a:lvl8pPr marL="3429000" indent="-228600" algn="l" rtl="0" fontAlgn="base">
        <a:spcBef>
          <a:spcPct val="20000"/>
        </a:spcBef>
        <a:spcAft>
          <a:spcPct val="0"/>
        </a:spcAft>
        <a:buChar char="»"/>
        <a:defRPr sz="1500">
          <a:solidFill>
            <a:schemeClr val="tx1"/>
          </a:solidFill>
          <a:latin typeface="+mn-lt"/>
          <a:cs typeface="+mn-cs"/>
        </a:defRPr>
      </a:lvl8pPr>
      <a:lvl9pPr marL="3886200" indent="-228600" algn="l" rtl="0" fontAlgn="base">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flm.fpt.edu.v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acbsp.org/default.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1981200"/>
            <a:ext cx="8458200" cy="2819400"/>
          </a:xfrm>
        </p:spPr>
        <p:txBody>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dirty="0">
                <a:solidFill>
                  <a:srgbClr val="000000"/>
                </a:solidFill>
                <a:latin typeface="Times New Roman" pitchFamily="18" charset="0"/>
                <a:ea typeface="ＭＳ Ｐゴシック" charset="0"/>
                <a:cs typeface="Times New Roman" pitchFamily="18" charset="0"/>
              </a:rPr>
              <a:t>ORIENTATION</a:t>
            </a:r>
            <a:br>
              <a:rPr lang="en-GB" sz="4000" dirty="0">
                <a:solidFill>
                  <a:srgbClr val="000000"/>
                </a:solidFill>
                <a:latin typeface="Times New Roman" pitchFamily="18" charset="0"/>
                <a:ea typeface="ＭＳ Ｐゴシック" charset="0"/>
                <a:cs typeface="Times New Roman" pitchFamily="18" charset="0"/>
              </a:rPr>
            </a:br>
            <a:r>
              <a:rPr lang="en-GB" sz="4000" dirty="0">
                <a:solidFill>
                  <a:srgbClr val="000000"/>
                </a:solidFill>
                <a:latin typeface="Times New Roman" pitchFamily="18" charset="0"/>
                <a:ea typeface="ＭＳ Ｐゴシック" charset="0"/>
                <a:cs typeface="Times New Roman" pitchFamily="18" charset="0"/>
              </a:rPr>
              <a:t/>
            </a:r>
            <a:br>
              <a:rPr lang="en-GB" sz="4000" dirty="0">
                <a:solidFill>
                  <a:srgbClr val="000000"/>
                </a:solidFill>
                <a:latin typeface="Times New Roman" pitchFamily="18" charset="0"/>
                <a:ea typeface="ＭＳ Ｐゴシック" charset="0"/>
                <a:cs typeface="Times New Roman" pitchFamily="18" charset="0"/>
              </a:rPr>
            </a:br>
            <a:r>
              <a:rPr lang="en-GB" sz="4000" dirty="0">
                <a:solidFill>
                  <a:srgbClr val="000000"/>
                </a:solidFill>
                <a:latin typeface="Times New Roman" pitchFamily="18" charset="0"/>
                <a:ea typeface="ＭＳ Ｐゴシック" charset="0"/>
                <a:cs typeface="Times New Roman" pitchFamily="18" charset="0"/>
              </a:rPr>
              <a:t>for</a:t>
            </a:r>
            <a:br>
              <a:rPr lang="en-GB" sz="4000" dirty="0">
                <a:solidFill>
                  <a:srgbClr val="000000"/>
                </a:solidFill>
                <a:latin typeface="Times New Roman" pitchFamily="18" charset="0"/>
                <a:ea typeface="ＭＳ Ｐゴシック" charset="0"/>
                <a:cs typeface="Times New Roman" pitchFamily="18" charset="0"/>
              </a:rPr>
            </a:br>
            <a:r>
              <a:rPr lang="en-GB" sz="4000" dirty="0">
                <a:solidFill>
                  <a:srgbClr val="000000"/>
                </a:solidFill>
                <a:latin typeface="Times New Roman" pitchFamily="18" charset="0"/>
                <a:ea typeface="ＭＳ Ｐゴシック" charset="0"/>
                <a:cs typeface="Times New Roman" pitchFamily="18" charset="0"/>
              </a:rPr>
              <a:t/>
            </a:r>
            <a:br>
              <a:rPr lang="en-GB" sz="4000" dirty="0">
                <a:solidFill>
                  <a:srgbClr val="000000"/>
                </a:solidFill>
                <a:latin typeface="Times New Roman" pitchFamily="18" charset="0"/>
                <a:ea typeface="ＭＳ Ｐゴシック" charset="0"/>
                <a:cs typeface="Times New Roman" pitchFamily="18" charset="0"/>
              </a:rPr>
            </a:br>
            <a:r>
              <a:rPr lang="en-GB" sz="4000" dirty="0">
                <a:solidFill>
                  <a:srgbClr val="000000"/>
                </a:solidFill>
                <a:latin typeface="Times New Roman" pitchFamily="18" charset="0"/>
                <a:ea typeface="ＭＳ Ｐゴシック" charset="0"/>
                <a:cs typeface="Times New Roman" pitchFamily="18" charset="0"/>
              </a:rPr>
              <a:t>FUNDAMENTAL STUDY</a:t>
            </a:r>
          </a:p>
        </p:txBody>
      </p:sp>
      <p:sp>
        <p:nvSpPr>
          <p:cNvPr id="3075" name="Rectangle 3"/>
          <p:cNvSpPr>
            <a:spLocks noGrp="1" noChangeArrowheads="1"/>
          </p:cNvSpPr>
          <p:nvPr>
            <p:ph type="subTitle" idx="1"/>
          </p:nvPr>
        </p:nvSpPr>
        <p:spPr>
          <a:xfrm>
            <a:off x="1447800" y="5410200"/>
            <a:ext cx="6400800" cy="685800"/>
          </a:xfrm>
        </p:spPr>
        <p:txBody>
          <a:bodyPr/>
          <a:lstStyle/>
          <a:p>
            <a:pPr algn="ctr" eaLnBrk="1" hangingPunct="1"/>
            <a:r>
              <a:rPr lang="en-US" sz="2500" smtClean="0">
                <a:latin typeface="Times New Roman" pitchFamily="18" charset="0"/>
                <a:cs typeface="Times New Roman" pitchFamily="18" charset="0"/>
              </a:rPr>
              <a:t>Hà Nội</a:t>
            </a:r>
            <a:endParaRPr lang="en-US" sz="2500" dirty="0">
              <a:latin typeface="Times New Roman" pitchFamily="18" charset="0"/>
              <a:cs typeface="Times New Roman"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0" y="228600"/>
            <a:ext cx="3886200" cy="914400"/>
          </a:xfrm>
        </p:spPr>
        <p:txBody>
          <a:bodyPr/>
          <a:lstStyle/>
          <a:p>
            <a:r>
              <a:rPr lang="en-US" sz="2400" dirty="0" err="1">
                <a:solidFill>
                  <a:srgbClr val="000000"/>
                </a:solidFill>
                <a:latin typeface="Times New Roman" panose="02020603050405020304" pitchFamily="18" charset="0"/>
              </a:rPr>
              <a:t>Chương</a:t>
            </a:r>
            <a:r>
              <a:rPr lang="en-US" sz="2400" dirty="0">
                <a:solidFill>
                  <a:srgbClr val="000000"/>
                </a:solidFill>
                <a:latin typeface="Times New Roman" panose="02020603050405020304" pitchFamily="18" charset="0"/>
              </a:rPr>
              <a:t> </a:t>
            </a:r>
            <a:r>
              <a:rPr lang="en-US" sz="2400" dirty="0" err="1">
                <a:solidFill>
                  <a:srgbClr val="000000"/>
                </a:solidFill>
                <a:latin typeface="Times New Roman" panose="02020603050405020304" pitchFamily="18" charset="0"/>
              </a:rPr>
              <a:t>trình</a:t>
            </a:r>
            <a:r>
              <a:rPr lang="en-US" sz="2400" dirty="0">
                <a:solidFill>
                  <a:srgbClr val="000000"/>
                </a:solidFill>
                <a:latin typeface="Times New Roman" panose="02020603050405020304" pitchFamily="18" charset="0"/>
              </a:rPr>
              <a:t>  QTKD – </a:t>
            </a:r>
            <a:r>
              <a:rPr lang="en-US" sz="2400" i="1" dirty="0" err="1">
                <a:latin typeface="Times New Roman" pitchFamily="18" charset="0"/>
                <a:cs typeface="Times New Roman" pitchFamily="18" charset="0"/>
              </a:rPr>
              <a:t>Chuyên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ngành</a:t>
            </a:r>
            <a:r>
              <a:rPr lang="en-US" sz="2400" i="1" dirty="0">
                <a:latin typeface="Times New Roman" pitchFamily="18" charset="0"/>
                <a:cs typeface="Times New Roman" pitchFamily="18" charset="0"/>
              </a:rPr>
              <a:t> </a:t>
            </a:r>
            <a:r>
              <a:rPr lang="en-US" sz="2400" i="1" err="1">
                <a:latin typeface="Times New Roman" pitchFamily="18" charset="0"/>
                <a:cs typeface="Times New Roman" pitchFamily="18" charset="0"/>
              </a:rPr>
              <a:t>Tài</a:t>
            </a:r>
            <a:r>
              <a:rPr lang="en-US" sz="2400" i="1">
                <a:latin typeface="Times New Roman" pitchFamily="18" charset="0"/>
                <a:cs typeface="Times New Roman" pitchFamily="18" charset="0"/>
              </a:rPr>
              <a:t> </a:t>
            </a:r>
            <a:r>
              <a:rPr lang="en-US" sz="2400" i="1" smtClean="0">
                <a:latin typeface="Times New Roman" pitchFamily="18" charset="0"/>
                <a:cs typeface="Times New Roman" pitchFamily="18" charset="0"/>
              </a:rPr>
              <a:t>chính (FIN)</a:t>
            </a:r>
            <a:endParaRPr lang="en-US" sz="2400" dirty="0"/>
          </a:p>
        </p:txBody>
      </p:sp>
      <p:sp>
        <p:nvSpPr>
          <p:cNvPr id="3" name="Content Placeholder 2"/>
          <p:cNvSpPr>
            <a:spLocks noGrp="1"/>
          </p:cNvSpPr>
          <p:nvPr>
            <p:ph idx="1"/>
          </p:nvPr>
        </p:nvSpPr>
        <p:spPr>
          <a:xfrm>
            <a:off x="457200" y="1524000"/>
            <a:ext cx="8458200" cy="5029200"/>
          </a:xfrm>
        </p:spPr>
        <p:txBody>
          <a:bodyPr/>
          <a:lstStyle/>
          <a:p>
            <a:r>
              <a:rPr lang="en-US" sz="2300" i="1" dirty="0" err="1">
                <a:latin typeface="Times New Roman" pitchFamily="18" charset="0"/>
                <a:cs typeface="Times New Roman" pitchFamily="18" charset="0"/>
              </a:rPr>
              <a:t>Chuyên</a:t>
            </a:r>
            <a:r>
              <a:rPr lang="en-US" sz="2300" i="1" dirty="0">
                <a:latin typeface="Times New Roman" pitchFamily="18" charset="0"/>
                <a:cs typeface="Times New Roman" pitchFamily="18" charset="0"/>
              </a:rPr>
              <a:t> </a:t>
            </a:r>
            <a:r>
              <a:rPr lang="en-US" sz="2300" i="1" dirty="0" err="1">
                <a:latin typeface="Times New Roman" pitchFamily="18" charset="0"/>
                <a:cs typeface="Times New Roman" pitchFamily="18" charset="0"/>
              </a:rPr>
              <a:t>ngành</a:t>
            </a:r>
            <a:r>
              <a:rPr lang="en-US" sz="2300" i="1" dirty="0">
                <a:latin typeface="Times New Roman" pitchFamily="18" charset="0"/>
                <a:cs typeface="Times New Roman" pitchFamily="18" charset="0"/>
              </a:rPr>
              <a:t> </a:t>
            </a:r>
            <a:r>
              <a:rPr lang="en-US" sz="2300" i="1" dirty="0" err="1">
                <a:latin typeface="Times New Roman" pitchFamily="18" charset="0"/>
                <a:cs typeface="Times New Roman" pitchFamily="18" charset="0"/>
              </a:rPr>
              <a:t>Tài</a:t>
            </a:r>
            <a:r>
              <a:rPr lang="en-US" sz="2300" i="1" dirty="0">
                <a:latin typeface="Times New Roman" pitchFamily="18" charset="0"/>
                <a:cs typeface="Times New Roman" pitchFamily="18" charset="0"/>
              </a:rPr>
              <a:t> </a:t>
            </a:r>
            <a:r>
              <a:rPr lang="en-US" sz="2300" i="1" dirty="0" err="1">
                <a:latin typeface="Times New Roman" pitchFamily="18" charset="0"/>
                <a:cs typeface="Times New Roman" pitchFamily="18" charset="0"/>
              </a:rPr>
              <a:t>chính</a:t>
            </a:r>
            <a:r>
              <a:rPr lang="en-US" sz="2300" i="1" dirty="0">
                <a:latin typeface="Times New Roman" pitchFamily="18" charset="0"/>
                <a:cs typeface="Times New Roman" pitchFamily="18" charset="0"/>
              </a:rPr>
              <a:t/>
            </a:r>
            <a:br>
              <a:rPr lang="en-US" sz="2300" i="1" dirty="0">
                <a:latin typeface="Times New Roman" pitchFamily="18" charset="0"/>
                <a:cs typeface="Times New Roman" pitchFamily="18" charset="0"/>
              </a:rPr>
            </a:br>
            <a:r>
              <a:rPr lang="en-US" sz="2300" dirty="0" err="1">
                <a:latin typeface="Times New Roman" pitchFamily="18" charset="0"/>
                <a:cs typeface="Times New Roman" pitchFamily="18" charset="0"/>
              </a:rPr>
              <a:t>Sau</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khi</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tốt</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nghiệp</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chuyên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ngành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Tài</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chính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ngành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Quản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trị</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Kinh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doanh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các</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cử</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nhân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chuyên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ngành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Tài</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chính</a:t>
            </a:r>
            <a:r>
              <a:rPr lang="en-US" sz="2300" dirty="0">
                <a:latin typeface="Times New Roman" pitchFamily="18" charset="0"/>
                <a:cs typeface="Times New Roman" pitchFamily="18" charset="0"/>
              </a:rPr>
              <a:t>:</a:t>
            </a:r>
          </a:p>
          <a:p>
            <a:pPr marL="0" indent="0">
              <a:buNone/>
            </a:pPr>
            <a:r>
              <a:rPr lang="en-US" sz="2300" dirty="0">
                <a:latin typeface="Times New Roman" pitchFamily="18" charset="0"/>
                <a:cs typeface="Times New Roman" pitchFamily="18" charset="0"/>
              </a:rPr>
              <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Phân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tích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môi</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trường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tài</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chính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các</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yếu</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tố</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ảnh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hưởng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đến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hoạt</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động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tài</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chính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của</a:t>
            </a:r>
            <a:r>
              <a:rPr lang="en-US" sz="2300" dirty="0">
                <a:latin typeface="Times New Roman" pitchFamily="18" charset="0"/>
                <a:cs typeface="Times New Roman" pitchFamily="18" charset="0"/>
              </a:rPr>
              <a:t/>
            </a:r>
            <a:br>
              <a:rPr lang="en-US" sz="2300" dirty="0">
                <a:latin typeface="Times New Roman" pitchFamily="18" charset="0"/>
                <a:cs typeface="Times New Roman" pitchFamily="18" charset="0"/>
              </a:rPr>
            </a:br>
            <a:r>
              <a:rPr lang="en-US" sz="2300" dirty="0" err="1">
                <a:latin typeface="Times New Roman" pitchFamily="18" charset="0"/>
                <a:cs typeface="Times New Roman" pitchFamily="18" charset="0"/>
              </a:rPr>
              <a:t>doanh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nghiệp</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và</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diễn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biến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của</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các</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xu</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hướng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liên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quan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đến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quản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lý</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tài</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chính</a:t>
            </a:r>
            <a:r>
              <a:rPr lang="en-US" sz="2300" dirty="0">
                <a:latin typeface="Times New Roman" pitchFamily="18" charset="0"/>
                <a:cs typeface="Times New Roman" pitchFamily="18" charset="0"/>
              </a:rPr>
              <a:t>.</a:t>
            </a:r>
          </a:p>
          <a:p>
            <a:pPr marL="0" indent="0">
              <a:buNone/>
            </a:pPr>
            <a:r>
              <a:rPr lang="en-US" sz="2300" dirty="0">
                <a:latin typeface="Times New Roman" pitchFamily="18" charset="0"/>
                <a:cs typeface="Times New Roman" pitchFamily="18" charset="0"/>
              </a:rPr>
              <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Có</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kỹ</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năng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quản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lý</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hoạt</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động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tài</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chính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trong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doanh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nghiệp</a:t>
            </a:r>
            <a:r>
              <a:rPr lang="en-US" sz="2300" dirty="0">
                <a:latin typeface="Times New Roman" pitchFamily="18" charset="0"/>
                <a:cs typeface="Times New Roman" pitchFamily="18" charset="0"/>
              </a:rPr>
              <a:t>.</a:t>
            </a:r>
          </a:p>
          <a:p>
            <a:pPr marL="0" indent="0">
              <a:buNone/>
            </a:pPr>
            <a:r>
              <a:rPr lang="en-US" sz="2300" dirty="0">
                <a:latin typeface="Times New Roman" pitchFamily="18" charset="0"/>
                <a:cs typeface="Times New Roman" pitchFamily="18" charset="0"/>
              </a:rPr>
              <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Áp</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dụng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các</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mô</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hình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cũng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như</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công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cụ</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phân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tích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kế</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hoạch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thực</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hiện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đánh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giá</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và</a:t>
            </a:r>
            <a:r>
              <a:rPr lang="en-US" sz="2300" dirty="0">
                <a:latin typeface="Times New Roman" pitchFamily="18" charset="0"/>
                <a:cs typeface="Times New Roman" pitchFamily="18" charset="0"/>
              </a:rPr>
              <a:t/>
            </a:r>
            <a:br>
              <a:rPr lang="en-US" sz="2300" dirty="0">
                <a:latin typeface="Times New Roman" pitchFamily="18" charset="0"/>
                <a:cs typeface="Times New Roman" pitchFamily="18" charset="0"/>
              </a:rPr>
            </a:br>
            <a:r>
              <a:rPr lang="en-US" sz="2300" dirty="0" err="1">
                <a:latin typeface="Times New Roman" pitchFamily="18" charset="0"/>
                <a:cs typeface="Times New Roman" pitchFamily="18" charset="0"/>
              </a:rPr>
              <a:t>điều</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hành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các</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hoạt</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động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quản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lý</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tài</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chính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của</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doanh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nghiệp</a:t>
            </a:r>
            <a:r>
              <a:rPr lang="en-US" sz="2300" dirty="0">
                <a:latin typeface="Times New Roman" pitchFamily="18" charset="0"/>
                <a:cs typeface="Times New Roman" pitchFamily="18" charset="0"/>
              </a:rPr>
              <a:t>.</a:t>
            </a:r>
          </a:p>
          <a:p>
            <a:pPr marL="0" indent="0">
              <a:buNone/>
            </a:pPr>
            <a:r>
              <a:rPr lang="en-US" sz="2300" dirty="0">
                <a:latin typeface="Times New Roman" pitchFamily="18" charset="0"/>
                <a:cs typeface="Times New Roman" pitchFamily="18" charset="0"/>
              </a:rPr>
              <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Có</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kiến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thức</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và</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kỹ</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năng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chuyên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sâu</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về</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Tài</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chính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hoặc</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có</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kiến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thức</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và</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kỹ</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năng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cơ</a:t>
            </a:r>
            <a:r>
              <a:rPr lang="en-US" sz="2300" dirty="0">
                <a:latin typeface="Times New Roman" pitchFamily="18" charset="0"/>
                <a:cs typeface="Times New Roman" pitchFamily="18" charset="0"/>
              </a:rPr>
              <a:t/>
            </a:r>
            <a:br>
              <a:rPr lang="en-US" sz="2300" dirty="0">
                <a:latin typeface="Times New Roman" pitchFamily="18" charset="0"/>
                <a:cs typeface="Times New Roman" pitchFamily="18" charset="0"/>
              </a:rPr>
            </a:br>
            <a:r>
              <a:rPr lang="en-US" sz="2300" dirty="0" err="1">
                <a:latin typeface="Times New Roman" pitchFamily="18" charset="0"/>
                <a:cs typeface="Times New Roman" pitchFamily="18" charset="0"/>
              </a:rPr>
              <a:t>bản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về</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một</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chuyên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ngành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gần</a:t>
            </a:r>
            <a:r>
              <a:rPr lang="en-US" sz="2300" dirty="0">
                <a:latin typeface="Times New Roman" pitchFamily="18" charset="0"/>
                <a:cs typeface="Times New Roman" pitchFamily="18" charset="0"/>
              </a:rPr>
              <a:t>.</a:t>
            </a:r>
          </a:p>
          <a:p>
            <a:endParaRPr lang="en-US" sz="2300" dirty="0">
              <a:latin typeface="Times New Roman" pitchFamily="18" charset="0"/>
              <a:cs typeface="Times New Roman" pitchFamily="18" charset="0"/>
            </a:endParaRPr>
          </a:p>
        </p:txBody>
      </p:sp>
    </p:spTree>
    <p:extLst>
      <p:ext uri="{BB962C8B-B14F-4D97-AF65-F5344CB8AC3E}">
        <p14:creationId xmlns:p14="http://schemas.microsoft.com/office/powerpoint/2010/main" val="4026493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solidFill>
                  <a:srgbClr val="000000"/>
                </a:solidFill>
                <a:latin typeface="Times New Roman" panose="02020603050405020304" pitchFamily="18" charset="0"/>
              </a:rPr>
              <a:t>Chương</a:t>
            </a:r>
            <a:r>
              <a:rPr lang="en-US" sz="2800" dirty="0">
                <a:solidFill>
                  <a:srgbClr val="000000"/>
                </a:solidFill>
                <a:latin typeface="Times New Roman" panose="02020603050405020304" pitchFamily="18" charset="0"/>
              </a:rPr>
              <a:t> </a:t>
            </a:r>
            <a:r>
              <a:rPr lang="en-US" sz="2800" dirty="0" err="1">
                <a:solidFill>
                  <a:srgbClr val="000000"/>
                </a:solidFill>
                <a:latin typeface="Times New Roman" panose="02020603050405020304" pitchFamily="18" charset="0"/>
              </a:rPr>
              <a:t>trình</a:t>
            </a:r>
            <a:r>
              <a:rPr lang="en-US" sz="2800" dirty="0">
                <a:solidFill>
                  <a:srgbClr val="000000"/>
                </a:solidFill>
                <a:latin typeface="Times New Roman" panose="02020603050405020304" pitchFamily="18" charset="0"/>
              </a:rPr>
              <a:t>  QTKD – </a:t>
            </a:r>
            <a:r>
              <a:rPr lang="en-US" sz="2800" i="1" dirty="0" err="1">
                <a:latin typeface="Times New Roman" pitchFamily="18" charset="0"/>
                <a:cs typeface="Times New Roman" pitchFamily="18" charset="0"/>
              </a:rPr>
              <a:t>Chuyên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ngành</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Tài</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chính</a:t>
            </a:r>
            <a:endParaRPr lang="en-US" dirty="0"/>
          </a:p>
        </p:txBody>
      </p:sp>
      <p:sp>
        <p:nvSpPr>
          <p:cNvPr id="3" name="Content Placeholder 2"/>
          <p:cNvSpPr>
            <a:spLocks noGrp="1"/>
          </p:cNvSpPr>
          <p:nvPr>
            <p:ph idx="1"/>
          </p:nvPr>
        </p:nvSpPr>
        <p:spPr/>
        <p:txBody>
          <a:bodyPr/>
          <a:lstStyle/>
          <a:p>
            <a:r>
              <a:rPr lang="en-US" sz="2300" b="1" dirty="0" err="1">
                <a:latin typeface="Times New Roman" panose="02020603050405020304" pitchFamily="18" charset="0"/>
                <a:cs typeface="Times New Roman" panose="02020603050405020304" pitchFamily="18" charset="0"/>
              </a:rPr>
              <a:t>Các</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vị</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trí</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việc</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làm</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sau</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khi</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tốt</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nghiệp</a:t>
            </a:r>
            <a:endParaRPr lang="en-US" sz="2300" b="1" dirty="0">
              <a:latin typeface="Times New Roman" panose="02020603050405020304" pitchFamily="18" charset="0"/>
              <a:cs typeface="Times New Roman" panose="02020603050405020304" pitchFamily="18" charset="0"/>
            </a:endParaRPr>
          </a:p>
          <a:p>
            <a:r>
              <a:rPr lang="vi-VN" sz="2300" dirty="0">
                <a:latin typeface="Times New Roman" panose="02020603050405020304" pitchFamily="18" charset="0"/>
                <a:cs typeface="Times New Roman" panose="02020603050405020304" pitchFamily="18" charset="0"/>
              </a:rPr>
              <a:t>Chuyên viên phân tích tài chính ở các công ty, quỹ đầu tư, công ty dịch vụ tài chính,</a:t>
            </a:r>
            <a:br>
              <a:rPr lang="vi-VN" sz="2300" dirty="0">
                <a:latin typeface="Times New Roman" panose="02020603050405020304" pitchFamily="18" charset="0"/>
                <a:cs typeface="Times New Roman" panose="02020603050405020304" pitchFamily="18" charset="0"/>
              </a:rPr>
            </a:br>
            <a:r>
              <a:rPr lang="vi-VN" sz="2300" dirty="0">
                <a:latin typeface="Times New Roman" panose="02020603050405020304" pitchFamily="18" charset="0"/>
                <a:cs typeface="Times New Roman" panose="02020603050405020304" pitchFamily="18" charset="0"/>
              </a:rPr>
              <a:t>bảo hiểm</a:t>
            </a:r>
            <a:br>
              <a:rPr lang="vi-VN" sz="2300" dirty="0">
                <a:latin typeface="Times New Roman" panose="02020603050405020304" pitchFamily="18" charset="0"/>
                <a:cs typeface="Times New Roman" panose="02020603050405020304" pitchFamily="18" charset="0"/>
              </a:rPr>
            </a:br>
            <a:r>
              <a:rPr lang="vi-VN" sz="2300" dirty="0">
                <a:latin typeface="Times New Roman" panose="02020603050405020304" pitchFamily="18" charset="0"/>
                <a:cs typeface="Times New Roman" panose="02020603050405020304" pitchFamily="18" charset="0"/>
              </a:rPr>
              <a:t>• Chuyên viên tư vấn tài chính cá nhân</a:t>
            </a:r>
            <a:br>
              <a:rPr lang="vi-VN" sz="2300" dirty="0">
                <a:latin typeface="Times New Roman" panose="02020603050405020304" pitchFamily="18" charset="0"/>
                <a:cs typeface="Times New Roman" panose="02020603050405020304" pitchFamily="18" charset="0"/>
              </a:rPr>
            </a:br>
            <a:r>
              <a:rPr lang="vi-VN" sz="2300" dirty="0">
                <a:latin typeface="Times New Roman" panose="02020603050405020304" pitchFamily="18" charset="0"/>
                <a:cs typeface="Times New Roman" panose="02020603050405020304" pitchFamily="18" charset="0"/>
              </a:rPr>
              <a:t>• Chuyên viên môi giới chứng khoán, bất động sản</a:t>
            </a:r>
            <a:br>
              <a:rPr lang="vi-VN" sz="2300" dirty="0">
                <a:latin typeface="Times New Roman" panose="02020603050405020304" pitchFamily="18" charset="0"/>
                <a:cs typeface="Times New Roman" panose="02020603050405020304" pitchFamily="18" charset="0"/>
              </a:rPr>
            </a:br>
            <a:r>
              <a:rPr lang="vi-VN" sz="2300" dirty="0">
                <a:latin typeface="Times New Roman" panose="02020603050405020304" pitchFamily="18" charset="0"/>
                <a:cs typeface="Times New Roman" panose="02020603050405020304" pitchFamily="18" charset="0"/>
              </a:rPr>
              <a:t>• Chuyên viên tín dụng</a:t>
            </a:r>
            <a:br>
              <a:rPr lang="vi-VN" sz="2300" dirty="0">
                <a:latin typeface="Times New Roman" panose="02020603050405020304" pitchFamily="18" charset="0"/>
                <a:cs typeface="Times New Roman" panose="02020603050405020304" pitchFamily="18" charset="0"/>
              </a:rPr>
            </a:br>
            <a:r>
              <a:rPr lang="vi-VN" sz="2300" dirty="0">
                <a:latin typeface="Times New Roman" panose="02020603050405020304" pitchFamily="18" charset="0"/>
                <a:cs typeface="Times New Roman" panose="02020603050405020304" pitchFamily="18" charset="0"/>
              </a:rPr>
              <a:t>• Chuyên viên tư vấn tài chính doanh nghiệp</a:t>
            </a:r>
            <a:br>
              <a:rPr lang="vi-VN" sz="2300" dirty="0">
                <a:latin typeface="Times New Roman" panose="02020603050405020304" pitchFamily="18" charset="0"/>
                <a:cs typeface="Times New Roman" panose="02020603050405020304" pitchFamily="18" charset="0"/>
              </a:rPr>
            </a:br>
            <a:r>
              <a:rPr lang="vi-VN" sz="2300" dirty="0">
                <a:latin typeface="Times New Roman" panose="02020603050405020304" pitchFamily="18" charset="0"/>
                <a:cs typeface="Times New Roman" panose="02020603050405020304" pitchFamily="18" charset="0"/>
              </a:rPr>
              <a:t>• Chuyên viên kế toán ở các công ty</a:t>
            </a:r>
            <a:br>
              <a:rPr lang="vi-VN" sz="2300" dirty="0">
                <a:latin typeface="Times New Roman" panose="02020603050405020304" pitchFamily="18" charset="0"/>
                <a:cs typeface="Times New Roman" panose="02020603050405020304" pitchFamily="18" charset="0"/>
              </a:rPr>
            </a:br>
            <a:r>
              <a:rPr lang="vi-VN" sz="2300" dirty="0">
                <a:latin typeface="Times New Roman" panose="02020603050405020304" pitchFamily="18" charset="0"/>
                <a:cs typeface="Times New Roman" panose="02020603050405020304" pitchFamily="18" charset="0"/>
              </a:rPr>
              <a:t>• Kiểm toán viên</a:t>
            </a:r>
            <a:br>
              <a:rPr lang="vi-VN" sz="2300" dirty="0">
                <a:latin typeface="Times New Roman" panose="02020603050405020304" pitchFamily="18" charset="0"/>
                <a:cs typeface="Times New Roman" panose="02020603050405020304" pitchFamily="18" charset="0"/>
              </a:rPr>
            </a:br>
            <a:r>
              <a:rPr lang="vi-VN" sz="2300" dirty="0">
                <a:latin typeface="Times New Roman" panose="02020603050405020304" pitchFamily="18" charset="0"/>
                <a:cs typeface="Times New Roman" panose="02020603050405020304" pitchFamily="18" charset="0"/>
              </a:rPr>
              <a:t>• Trưởng nhóm phụ trách kinh doanh tài chính, bảo hiểm</a:t>
            </a:r>
            <a:br>
              <a:rPr lang="vi-VN" sz="2300" dirty="0">
                <a:latin typeface="Times New Roman" panose="02020603050405020304" pitchFamily="18" charset="0"/>
                <a:cs typeface="Times New Roman" panose="02020603050405020304" pitchFamily="18" charset="0"/>
              </a:rPr>
            </a:br>
            <a:r>
              <a:rPr lang="vi-VN" sz="2300" dirty="0">
                <a:latin typeface="Times New Roman" panose="02020603050405020304" pitchFamily="18" charset="0"/>
                <a:cs typeface="Times New Roman" panose="02020603050405020304" pitchFamily="18" charset="0"/>
              </a:rPr>
              <a:t>• Phụ trách các start-up về tài chính. </a:t>
            </a:r>
            <a:br>
              <a:rPr lang="vi-VN" sz="2300" dirty="0">
                <a:latin typeface="Times New Roman" panose="02020603050405020304" pitchFamily="18" charset="0"/>
                <a:cs typeface="Times New Roman" panose="02020603050405020304" pitchFamily="18" charset="0"/>
              </a:rPr>
            </a:b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803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28600"/>
            <a:ext cx="5943600" cy="1143000"/>
          </a:xfrm>
        </p:spPr>
        <p:txBody>
          <a:bodyPr/>
          <a:lstStyle/>
          <a:p>
            <a:r>
              <a:rPr lang="en-US" sz="2800" dirty="0" err="1">
                <a:solidFill>
                  <a:srgbClr val="000000"/>
                </a:solidFill>
                <a:latin typeface="Times New Roman" panose="02020603050405020304" pitchFamily="18" charset="0"/>
              </a:rPr>
              <a:t>Chương</a:t>
            </a:r>
            <a:r>
              <a:rPr lang="en-US" sz="2800" dirty="0">
                <a:solidFill>
                  <a:srgbClr val="000000"/>
                </a:solidFill>
                <a:latin typeface="Times New Roman" panose="02020603050405020304" pitchFamily="18" charset="0"/>
              </a:rPr>
              <a:t> </a:t>
            </a:r>
            <a:r>
              <a:rPr lang="en-US" sz="2800" dirty="0" err="1">
                <a:solidFill>
                  <a:srgbClr val="000000"/>
                </a:solidFill>
                <a:latin typeface="Times New Roman" panose="02020603050405020304" pitchFamily="18" charset="0"/>
              </a:rPr>
              <a:t>trình</a:t>
            </a:r>
            <a:r>
              <a:rPr lang="en-US" sz="2800" dirty="0">
                <a:solidFill>
                  <a:srgbClr val="000000"/>
                </a:solidFill>
                <a:latin typeface="Times New Roman" panose="02020603050405020304" pitchFamily="18" charset="0"/>
              </a:rPr>
              <a:t>  QTKD – </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i="1" dirty="0" err="1"/>
              <a:t>Quản</a:t>
            </a:r>
            <a:r>
              <a:rPr lang="en-US" sz="2800" i="1" dirty="0"/>
              <a:t> </a:t>
            </a:r>
            <a:r>
              <a:rPr lang="en-US" sz="2800" i="1" dirty="0" err="1"/>
              <a:t>trị</a:t>
            </a:r>
            <a:r>
              <a:rPr lang="en-US" sz="2800" i="1" dirty="0"/>
              <a:t> </a:t>
            </a:r>
            <a:r>
              <a:rPr lang="en-US" sz="2800" i="1" err="1"/>
              <a:t>khách</a:t>
            </a:r>
            <a:r>
              <a:rPr lang="en-US" sz="2800" i="1"/>
              <a:t> </a:t>
            </a:r>
            <a:r>
              <a:rPr lang="en-US" sz="2800" i="1" smtClean="0"/>
              <a:t>sạn (HM)</a:t>
            </a:r>
            <a:endParaRPr lang="en-US" dirty="0"/>
          </a:p>
        </p:txBody>
      </p:sp>
      <p:sp>
        <p:nvSpPr>
          <p:cNvPr id="3" name="Content Placeholder 2"/>
          <p:cNvSpPr>
            <a:spLocks noGrp="1"/>
          </p:cNvSpPr>
          <p:nvPr>
            <p:ph idx="1"/>
          </p:nvPr>
        </p:nvSpPr>
        <p:spPr/>
        <p:txBody>
          <a:bodyPr/>
          <a:lstStyle/>
          <a:p>
            <a:pPr marL="0" indent="0">
              <a:buNone/>
            </a:pPr>
            <a:r>
              <a:rPr lang="en-US" sz="2300" i="1" dirty="0" err="1">
                <a:latin typeface="Times New Roman" panose="02020603050405020304" pitchFamily="18" charset="0"/>
                <a:cs typeface="Times New Roman" panose="02020603050405020304" pitchFamily="18" charset="0"/>
              </a:rPr>
              <a:t>Chuyên</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ngành</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Quản</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trị</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khách</a:t>
            </a:r>
            <a:r>
              <a:rPr lang="en-US" sz="2300" i="1" dirty="0">
                <a:latin typeface="Times New Roman" panose="02020603050405020304" pitchFamily="18" charset="0"/>
                <a:cs typeface="Times New Roman" panose="02020603050405020304" pitchFamily="18" charset="0"/>
              </a:rPr>
              <a:t> </a:t>
            </a:r>
            <a:r>
              <a:rPr lang="en-US" sz="2300" i="1" dirty="0" err="1">
                <a:latin typeface="Times New Roman" panose="02020603050405020304" pitchFamily="18" charset="0"/>
                <a:cs typeface="Times New Roman" panose="02020603050405020304" pitchFamily="18" charset="0"/>
              </a:rPr>
              <a:t>sạn</a:t>
            </a:r>
            <a:r>
              <a:rPr lang="en-US" sz="2300" i="1" dirty="0">
                <a:latin typeface="Times New Roman" panose="02020603050405020304" pitchFamily="18" charset="0"/>
                <a:cs typeface="Times New Roman" panose="02020603050405020304" pitchFamily="18" charset="0"/>
              </a:rPr>
              <a:t> </a:t>
            </a:r>
          </a:p>
          <a:p>
            <a:r>
              <a:rPr lang="en-US" sz="2300" dirty="0" err="1">
                <a:latin typeface="Times New Roman" panose="02020603050405020304" pitchFamily="18" charset="0"/>
                <a:cs typeface="Times New Roman" panose="02020603050405020304" pitchFamily="18" charset="0"/>
              </a:rPr>
              <a:t>Thành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chuyên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môn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trong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lĩnh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vực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về</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quản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trị</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khách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sạn</a:t>
            </a:r>
            <a:r>
              <a:rPr lang="en-US" sz="2300" dirty="0">
                <a:latin typeface="Times New Roman" panose="02020603050405020304" pitchFamily="18" charset="0"/>
                <a:cs typeface="Times New Roman" panose="02020603050405020304" pitchFamily="18" charset="0"/>
              </a:rPr>
              <a:t>.</a:t>
            </a:r>
          </a:p>
          <a:p>
            <a:r>
              <a:rPr lang="en-US" sz="2300" dirty="0" err="1">
                <a:latin typeface="Times New Roman" panose="02020603050405020304" pitchFamily="18" charset="0"/>
                <a:cs typeface="Times New Roman" panose="02020603050405020304" pitchFamily="18" charset="0"/>
              </a:rPr>
              <a:t>Nhà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quản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lý</a:t>
            </a:r>
            <a:r>
              <a:rPr lang="en-US" sz="2300" dirty="0">
                <a:latin typeface="Times New Roman" panose="02020603050405020304" pitchFamily="18" charset="0"/>
                <a:cs typeface="Times New Roman" panose="02020603050405020304" pitchFamily="18" charset="0"/>
              </a:rPr>
              <a:t>.</a:t>
            </a:r>
          </a:p>
          <a:p>
            <a:r>
              <a:rPr lang="en-US" sz="2300" dirty="0" err="1">
                <a:latin typeface="Times New Roman" panose="02020603050405020304" pitchFamily="18" charset="0"/>
                <a:cs typeface="Times New Roman" panose="02020603050405020304" pitchFamily="18" charset="0"/>
              </a:rPr>
              <a:t>Doanh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nhân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tiềm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năng</a:t>
            </a:r>
            <a:r>
              <a:rPr lang="en-US" sz="2300" dirty="0">
                <a:latin typeface="Times New Roman" panose="02020603050405020304" pitchFamily="18" charset="0"/>
                <a:cs typeface="Times New Roman" panose="02020603050405020304" pitchFamily="18" charset="0"/>
              </a:rPr>
              <a:t>.</a:t>
            </a:r>
          </a:p>
          <a:p>
            <a:r>
              <a:rPr lang="en-US" sz="2300" dirty="0" err="1">
                <a:latin typeface="Times New Roman" panose="02020603050405020304" pitchFamily="18" charset="0"/>
                <a:cs typeface="Times New Roman" panose="02020603050405020304" pitchFamily="18" charset="0"/>
              </a:rPr>
              <a:t>Có</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đủ</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kiến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thức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kỹ</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năng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cần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thiết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để</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có</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làm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việc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trong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lĩnh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vực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quản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trị</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khách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sạn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trong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môi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trường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quốc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tế</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hoặc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có</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tiền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đề</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việc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học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tập</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nghiên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cứu</a:t>
            </a:r>
            <a:r>
              <a:rPr lang="en-US" sz="2300" dirty="0">
                <a:latin typeface="Times New Roman" panose="02020603050405020304" pitchFamily="18" charset="0"/>
                <a:cs typeface="Times New Roman" panose="02020603050405020304" pitchFamily="18" charset="0"/>
              </a:rPr>
              <a:t> ở </a:t>
            </a:r>
            <a:r>
              <a:rPr lang="en-US" sz="2300" dirty="0" err="1">
                <a:latin typeface="Times New Roman" panose="02020603050405020304" pitchFamily="18" charset="0"/>
                <a:cs typeface="Times New Roman" panose="02020603050405020304" pitchFamily="18" charset="0"/>
              </a:rPr>
              <a:t>bậc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học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cao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hơn</a:t>
            </a:r>
            <a:r>
              <a:rPr lang="en-US" sz="2300" dirty="0">
                <a:latin typeface="Times New Roman" panose="02020603050405020304" pitchFamily="18" charset="0"/>
                <a:cs typeface="Times New Roman" panose="02020603050405020304" pitchFamily="18" charset="0"/>
              </a:rPr>
              <a:t>.</a:t>
            </a:r>
          </a:p>
          <a:p>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714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solidFill>
                  <a:srgbClr val="000000"/>
                </a:solidFill>
                <a:latin typeface="Times New Roman" panose="02020603050405020304" pitchFamily="18" charset="0"/>
              </a:rPr>
              <a:t>Chương</a:t>
            </a:r>
            <a:r>
              <a:rPr lang="en-US" sz="2400" dirty="0">
                <a:solidFill>
                  <a:srgbClr val="000000"/>
                </a:solidFill>
                <a:latin typeface="Times New Roman" panose="02020603050405020304" pitchFamily="18" charset="0"/>
              </a:rPr>
              <a:t> </a:t>
            </a:r>
            <a:r>
              <a:rPr lang="en-US" sz="2400" dirty="0" err="1">
                <a:solidFill>
                  <a:srgbClr val="000000"/>
                </a:solidFill>
                <a:latin typeface="Times New Roman" panose="02020603050405020304" pitchFamily="18" charset="0"/>
              </a:rPr>
              <a:t>trình</a:t>
            </a:r>
            <a:r>
              <a:rPr lang="en-US" sz="2400" dirty="0">
                <a:solidFill>
                  <a:srgbClr val="000000"/>
                </a:solidFill>
                <a:latin typeface="Times New Roman" panose="02020603050405020304" pitchFamily="18" charset="0"/>
              </a:rPr>
              <a:t>  QTKD – </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i="1" dirty="0" err="1"/>
              <a:t>Quản</a:t>
            </a:r>
            <a:r>
              <a:rPr lang="en-US" sz="2400" i="1" dirty="0"/>
              <a:t> </a:t>
            </a:r>
            <a:r>
              <a:rPr lang="en-US" sz="2400" i="1" dirty="0" err="1"/>
              <a:t>trị</a:t>
            </a:r>
            <a:r>
              <a:rPr lang="en-US" sz="2400" i="1" dirty="0"/>
              <a:t> </a:t>
            </a:r>
            <a:r>
              <a:rPr lang="en-US" sz="2400" i="1" dirty="0" err="1"/>
              <a:t>khách</a:t>
            </a:r>
            <a:r>
              <a:rPr lang="en-US" sz="2400" i="1" dirty="0"/>
              <a:t> </a:t>
            </a:r>
            <a:r>
              <a:rPr lang="en-US" sz="2400" i="1" dirty="0" err="1"/>
              <a:t>sạn</a:t>
            </a:r>
            <a:endParaRPr lang="en-US" dirty="0"/>
          </a:p>
        </p:txBody>
      </p:sp>
      <p:sp>
        <p:nvSpPr>
          <p:cNvPr id="3" name="Content Placeholder 2"/>
          <p:cNvSpPr>
            <a:spLocks noGrp="1"/>
          </p:cNvSpPr>
          <p:nvPr>
            <p:ph idx="1"/>
          </p:nvPr>
        </p:nvSpPr>
        <p:spPr/>
        <p:txBody>
          <a:bodyPr/>
          <a:lstStyle/>
          <a:p>
            <a:endParaRPr lang="en-US" sz="2300" dirty="0">
              <a:latin typeface="Times New Roman" panose="02020603050405020304" pitchFamily="18" charset="0"/>
              <a:cs typeface="Times New Roman" panose="02020603050405020304" pitchFamily="18" charset="0"/>
            </a:endParaRPr>
          </a:p>
          <a:p>
            <a:r>
              <a:rPr lang="en-US" sz="2300" b="1" dirty="0" err="1">
                <a:latin typeface="Times New Roman" panose="02020603050405020304" pitchFamily="18" charset="0"/>
                <a:cs typeface="Times New Roman" pitchFamily="18" charset="0"/>
              </a:rPr>
              <a:t>Các</a:t>
            </a:r>
            <a:r>
              <a:rPr lang="en-US" sz="2300" b="1" dirty="0">
                <a:latin typeface="Times New Roman" panose="02020603050405020304" pitchFamily="18" charset="0"/>
                <a:cs typeface="Times New Roman" pitchFamily="18" charset="0"/>
              </a:rPr>
              <a:t> </a:t>
            </a:r>
            <a:r>
              <a:rPr lang="en-US" sz="2300" b="1" dirty="0" err="1">
                <a:latin typeface="Times New Roman" panose="02020603050405020304" pitchFamily="18" charset="0"/>
                <a:cs typeface="Times New Roman" pitchFamily="18" charset="0"/>
              </a:rPr>
              <a:t>vị</a:t>
            </a:r>
            <a:r>
              <a:rPr lang="en-US" sz="2300" b="1" dirty="0">
                <a:latin typeface="Times New Roman" panose="02020603050405020304" pitchFamily="18" charset="0"/>
                <a:cs typeface="Times New Roman" pitchFamily="18" charset="0"/>
              </a:rPr>
              <a:t> </a:t>
            </a:r>
            <a:r>
              <a:rPr lang="en-US" sz="2300" b="1" dirty="0" err="1">
                <a:latin typeface="Times New Roman" panose="02020603050405020304" pitchFamily="18" charset="0"/>
                <a:cs typeface="Times New Roman" pitchFamily="18" charset="0"/>
              </a:rPr>
              <a:t>trí</a:t>
            </a:r>
            <a:r>
              <a:rPr lang="en-US" sz="2300" b="1" dirty="0">
                <a:latin typeface="Times New Roman" panose="02020603050405020304" pitchFamily="18" charset="0"/>
                <a:cs typeface="Times New Roman" pitchFamily="18" charset="0"/>
              </a:rPr>
              <a:t> </a:t>
            </a:r>
            <a:r>
              <a:rPr lang="en-US" sz="2300" b="1" dirty="0" err="1">
                <a:latin typeface="Times New Roman" panose="02020603050405020304" pitchFamily="18" charset="0"/>
                <a:cs typeface="Times New Roman" pitchFamily="18" charset="0"/>
              </a:rPr>
              <a:t>việc</a:t>
            </a:r>
            <a:r>
              <a:rPr lang="en-US" sz="2300" b="1" dirty="0">
                <a:latin typeface="Times New Roman" panose="02020603050405020304" pitchFamily="18" charset="0"/>
                <a:cs typeface="Times New Roman" pitchFamily="18" charset="0"/>
              </a:rPr>
              <a:t> </a:t>
            </a:r>
            <a:r>
              <a:rPr lang="en-US" sz="2300" b="1" dirty="0" err="1">
                <a:latin typeface="Times New Roman" panose="02020603050405020304" pitchFamily="18" charset="0"/>
                <a:cs typeface="Times New Roman" pitchFamily="18" charset="0"/>
              </a:rPr>
              <a:t>làm</a:t>
            </a:r>
            <a:r>
              <a:rPr lang="en-US" sz="2300" b="1" dirty="0">
                <a:latin typeface="Times New Roman" panose="02020603050405020304" pitchFamily="18" charset="0"/>
                <a:cs typeface="Times New Roman" pitchFamily="18" charset="0"/>
              </a:rPr>
              <a:t> </a:t>
            </a:r>
            <a:r>
              <a:rPr lang="en-US" sz="2300" b="1" dirty="0" err="1">
                <a:latin typeface="Times New Roman" panose="02020603050405020304" pitchFamily="18" charset="0"/>
                <a:cs typeface="Times New Roman" pitchFamily="18" charset="0"/>
              </a:rPr>
              <a:t>sau</a:t>
            </a:r>
            <a:r>
              <a:rPr lang="en-US" sz="2300" b="1" dirty="0">
                <a:latin typeface="Times New Roman" panose="02020603050405020304" pitchFamily="18" charset="0"/>
                <a:cs typeface="Times New Roman" pitchFamily="18" charset="0"/>
              </a:rPr>
              <a:t> </a:t>
            </a:r>
            <a:r>
              <a:rPr lang="en-US" sz="2300" b="1" dirty="0" err="1">
                <a:latin typeface="Times New Roman" panose="02020603050405020304" pitchFamily="18" charset="0"/>
                <a:cs typeface="Times New Roman" pitchFamily="18" charset="0"/>
              </a:rPr>
              <a:t>khi</a:t>
            </a:r>
            <a:r>
              <a:rPr lang="en-US" sz="2300" b="1" dirty="0">
                <a:latin typeface="Times New Roman" panose="02020603050405020304" pitchFamily="18" charset="0"/>
                <a:cs typeface="Times New Roman" pitchFamily="18" charset="0"/>
              </a:rPr>
              <a:t> </a:t>
            </a:r>
            <a:r>
              <a:rPr lang="en-US" sz="2300" b="1" dirty="0" err="1">
                <a:latin typeface="Times New Roman" panose="02020603050405020304" pitchFamily="18" charset="0"/>
                <a:cs typeface="Times New Roman" pitchFamily="18" charset="0"/>
              </a:rPr>
              <a:t>tốt</a:t>
            </a:r>
            <a:r>
              <a:rPr lang="en-US" sz="2300" b="1" dirty="0">
                <a:latin typeface="Times New Roman" panose="02020603050405020304" pitchFamily="18" charset="0"/>
                <a:cs typeface="Times New Roman" pitchFamily="18" charset="0"/>
              </a:rPr>
              <a:t> </a:t>
            </a:r>
            <a:r>
              <a:rPr lang="en-US" sz="2300" b="1" dirty="0" err="1">
                <a:latin typeface="Times New Roman" panose="02020603050405020304" pitchFamily="18" charset="0"/>
                <a:cs typeface="Times New Roman" pitchFamily="18" charset="0"/>
              </a:rPr>
              <a:t>nghiệp</a:t>
            </a:r>
            <a:endParaRPr lang="en-US" sz="23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S</a:t>
            </a:r>
            <a:r>
              <a:rPr lang="vi-VN" sz="2300" dirty="0">
                <a:latin typeface="Times New Roman" panose="02020603050405020304" pitchFamily="18" charset="0"/>
                <a:cs typeface="Times New Roman" panose="02020603050405020304" pitchFamily="18" charset="0"/>
              </a:rPr>
              <a:t>inh viên có thể làm việc trong các lĩnh vực về du lịch</a:t>
            </a:r>
            <a:r>
              <a:rPr lang="en-US" sz="2300" dirty="0">
                <a:latin typeface="Times New Roman" panose="02020603050405020304" pitchFamily="18" charset="0"/>
                <a:cs typeface="Times New Roman" panose="02020603050405020304" pitchFamily="18" charset="0"/>
              </a:rPr>
              <a:t>.</a:t>
            </a:r>
          </a:p>
          <a:p>
            <a:pPr marL="0" indent="0">
              <a:buNone/>
            </a:pPr>
            <a:r>
              <a:rPr lang="en-US" sz="2300" dirty="0">
                <a:latin typeface="Times New Roman" panose="02020603050405020304" pitchFamily="18" charset="0"/>
                <a:cs typeface="Times New Roman" panose="02020603050405020304" pitchFamily="18" charset="0"/>
              </a:rPr>
              <a:t>- Q</a:t>
            </a:r>
            <a:r>
              <a:rPr lang="vi-VN" sz="2300" dirty="0">
                <a:latin typeface="Times New Roman" panose="02020603050405020304" pitchFamily="18" charset="0"/>
                <a:cs typeface="Times New Roman" panose="02020603050405020304" pitchFamily="18" charset="0"/>
              </a:rPr>
              <a:t>uản lý khách sạn</a:t>
            </a:r>
            <a:r>
              <a:rPr lang="en-US" sz="2300" dirty="0">
                <a:latin typeface="Times New Roman" panose="02020603050405020304" pitchFamily="18" charset="0"/>
                <a:cs typeface="Times New Roman" panose="02020603050405020304" pitchFamily="18" charset="0"/>
              </a:rPr>
              <a:t>.</a:t>
            </a:r>
          </a:p>
          <a:p>
            <a:pPr marL="0" indent="0">
              <a:buNone/>
            </a:pPr>
            <a:r>
              <a:rPr lang="en-US" sz="2300" dirty="0">
                <a:latin typeface="Times New Roman" panose="02020603050405020304" pitchFamily="18" charset="0"/>
                <a:cs typeface="Times New Roman" panose="02020603050405020304" pitchFamily="18" charset="0"/>
              </a:rPr>
              <a:t>- Q</a:t>
            </a:r>
            <a:r>
              <a:rPr lang="vi-VN" sz="2300" dirty="0">
                <a:latin typeface="Times New Roman" panose="02020603050405020304" pitchFamily="18" charset="0"/>
                <a:cs typeface="Times New Roman" panose="02020603050405020304" pitchFamily="18" charset="0"/>
              </a:rPr>
              <a:t>uản lý lưu trú và ẩm thực</a:t>
            </a:r>
            <a:r>
              <a:rPr lang="en-US" sz="2300" dirty="0">
                <a:latin typeface="Times New Roman" panose="02020603050405020304" pitchFamily="18" charset="0"/>
                <a:cs typeface="Times New Roman" panose="02020603050405020304" pitchFamily="18" charset="0"/>
              </a:rPr>
              <a:t>.</a:t>
            </a:r>
          </a:p>
          <a:p>
            <a:pPr marL="0" indent="0">
              <a:buNone/>
            </a:pPr>
            <a:r>
              <a:rPr lang="en-US" sz="2300" dirty="0">
                <a:latin typeface="Times New Roman" panose="02020603050405020304" pitchFamily="18" charset="0"/>
                <a:cs typeface="Times New Roman" panose="02020603050405020304" pitchFamily="18" charset="0"/>
              </a:rPr>
              <a:t>- Q</a:t>
            </a:r>
            <a:r>
              <a:rPr lang="vi-VN" sz="2300" dirty="0">
                <a:latin typeface="Times New Roman" panose="02020603050405020304" pitchFamily="18" charset="0"/>
                <a:cs typeface="Times New Roman" panose="02020603050405020304" pitchFamily="18" charset="0"/>
              </a:rPr>
              <a:t>uản lý và kinh doanh nhà hàng</a:t>
            </a:r>
            <a:r>
              <a:rPr lang="en-US" sz="2300" dirty="0">
                <a:latin typeface="Times New Roman" panose="02020603050405020304" pitchFamily="18" charset="0"/>
                <a:cs typeface="Times New Roman" panose="02020603050405020304" pitchFamily="18" charset="0"/>
              </a:rPr>
              <a:t>, </a:t>
            </a:r>
            <a:r>
              <a:rPr lang="vi-VN" sz="2300" dirty="0">
                <a:latin typeface="Times New Roman" panose="02020603050405020304" pitchFamily="18" charset="0"/>
                <a:cs typeface="Times New Roman" panose="02020603050405020304" pitchFamily="18" charset="0"/>
              </a:rPr>
              <a:t>quán bar, cafe, và tổ chức sự kiện.</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283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28600"/>
            <a:ext cx="5943600" cy="1143000"/>
          </a:xfrm>
        </p:spPr>
        <p:txBody>
          <a:bodyPr/>
          <a:lstStyle/>
          <a:p>
            <a:r>
              <a:rPr lang="en-US" sz="2400" dirty="0" err="1">
                <a:solidFill>
                  <a:srgbClr val="000000"/>
                </a:solidFill>
                <a:latin typeface="Times New Roman" panose="02020603050405020304" pitchFamily="18" charset="0"/>
              </a:rPr>
              <a:t>Chương</a:t>
            </a:r>
            <a:r>
              <a:rPr lang="en-US" sz="2400" dirty="0">
                <a:solidFill>
                  <a:srgbClr val="000000"/>
                </a:solidFill>
                <a:latin typeface="Times New Roman" panose="02020603050405020304" pitchFamily="18" charset="0"/>
              </a:rPr>
              <a:t> </a:t>
            </a:r>
            <a:r>
              <a:rPr lang="en-US" sz="2400" dirty="0" err="1">
                <a:solidFill>
                  <a:srgbClr val="000000"/>
                </a:solidFill>
                <a:latin typeface="Times New Roman" panose="02020603050405020304" pitchFamily="18" charset="0"/>
              </a:rPr>
              <a:t>trình</a:t>
            </a:r>
            <a:r>
              <a:rPr lang="en-US" sz="2400" dirty="0">
                <a:solidFill>
                  <a:srgbClr val="000000"/>
                </a:solidFill>
                <a:latin typeface="Times New Roman" panose="02020603050405020304" pitchFamily="18" charset="0"/>
              </a:rPr>
              <a:t>  QTKD – </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i="1" dirty="0" err="1">
                <a:latin typeface="Times New Roman" pitchFamily="18" charset="0"/>
                <a:cs typeface="Times New Roman" pitchFamily="18" charset="0"/>
              </a:rPr>
              <a:t>Kinh</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doanh</a:t>
            </a:r>
            <a:r>
              <a:rPr lang="en-US" sz="2400" i="1" dirty="0">
                <a:latin typeface="Times New Roman" pitchFamily="18" charset="0"/>
                <a:cs typeface="Times New Roman" pitchFamily="18" charset="0"/>
              </a:rPr>
              <a:t> </a:t>
            </a:r>
            <a:r>
              <a:rPr lang="en-US" sz="2400" i="1" err="1">
                <a:latin typeface="Times New Roman" pitchFamily="18" charset="0"/>
                <a:cs typeface="Times New Roman" pitchFamily="18" charset="0"/>
              </a:rPr>
              <a:t>Quốc</a:t>
            </a:r>
            <a:r>
              <a:rPr lang="en-US" sz="2400" i="1">
                <a:latin typeface="Times New Roman" pitchFamily="18" charset="0"/>
                <a:cs typeface="Times New Roman" pitchFamily="18" charset="0"/>
              </a:rPr>
              <a:t> </a:t>
            </a:r>
            <a:r>
              <a:rPr lang="en-US" sz="2400" i="1" smtClean="0">
                <a:latin typeface="Times New Roman" pitchFamily="18" charset="0"/>
                <a:cs typeface="Times New Roman" pitchFamily="18" charset="0"/>
              </a:rPr>
              <a:t>tế (IB)</a:t>
            </a:r>
            <a:endParaRPr lang="en-US" sz="2400" i="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1900" i="1" dirty="0" err="1">
                <a:latin typeface="Times New Roman" pitchFamily="18" charset="0"/>
                <a:cs typeface="Times New Roman" pitchFamily="18" charset="0"/>
              </a:rPr>
              <a:t>Chuyên</a:t>
            </a:r>
            <a:r>
              <a:rPr lang="en-US" sz="1900" i="1" dirty="0">
                <a:latin typeface="Times New Roman" pitchFamily="18" charset="0"/>
                <a:cs typeface="Times New Roman" pitchFamily="18" charset="0"/>
              </a:rPr>
              <a:t> </a:t>
            </a:r>
            <a:r>
              <a:rPr lang="en-US" sz="1900" i="1" dirty="0" err="1">
                <a:latin typeface="Times New Roman" pitchFamily="18" charset="0"/>
                <a:cs typeface="Times New Roman" pitchFamily="18" charset="0"/>
              </a:rPr>
              <a:t>ngành</a:t>
            </a:r>
            <a:r>
              <a:rPr lang="en-US" sz="1900" i="1" dirty="0">
                <a:latin typeface="Times New Roman" pitchFamily="18" charset="0"/>
                <a:cs typeface="Times New Roman" pitchFamily="18" charset="0"/>
              </a:rPr>
              <a:t> </a:t>
            </a:r>
            <a:r>
              <a:rPr lang="en-US" sz="1900" i="1" dirty="0" err="1">
                <a:latin typeface="Times New Roman" pitchFamily="18" charset="0"/>
                <a:cs typeface="Times New Roman" pitchFamily="18" charset="0"/>
              </a:rPr>
              <a:t>Kinh</a:t>
            </a:r>
            <a:r>
              <a:rPr lang="en-US" sz="1900" i="1" dirty="0">
                <a:latin typeface="Times New Roman" pitchFamily="18" charset="0"/>
                <a:cs typeface="Times New Roman" pitchFamily="18" charset="0"/>
              </a:rPr>
              <a:t> </a:t>
            </a:r>
            <a:r>
              <a:rPr lang="en-US" sz="1900" i="1" dirty="0" err="1">
                <a:latin typeface="Times New Roman" pitchFamily="18" charset="0"/>
                <a:cs typeface="Times New Roman" pitchFamily="18" charset="0"/>
              </a:rPr>
              <a:t>doanh</a:t>
            </a:r>
            <a:r>
              <a:rPr lang="en-US" sz="1900" i="1" dirty="0">
                <a:latin typeface="Times New Roman" pitchFamily="18" charset="0"/>
                <a:cs typeface="Times New Roman" pitchFamily="18" charset="0"/>
              </a:rPr>
              <a:t> </a:t>
            </a:r>
            <a:r>
              <a:rPr lang="en-US" sz="1900" i="1" dirty="0" err="1">
                <a:latin typeface="Times New Roman" pitchFamily="18" charset="0"/>
                <a:cs typeface="Times New Roman" pitchFamily="18" charset="0"/>
              </a:rPr>
              <a:t>Quốc</a:t>
            </a:r>
            <a:r>
              <a:rPr lang="en-US" sz="1900" i="1" dirty="0">
                <a:latin typeface="Times New Roman" pitchFamily="18" charset="0"/>
                <a:cs typeface="Times New Roman" pitchFamily="18" charset="0"/>
              </a:rPr>
              <a:t> </a:t>
            </a:r>
            <a:r>
              <a:rPr lang="en-US" sz="1900" i="1" dirty="0" err="1">
                <a:latin typeface="Times New Roman" pitchFamily="18" charset="0"/>
                <a:cs typeface="Times New Roman" pitchFamily="18" charset="0"/>
              </a:rPr>
              <a:t>tế</a:t>
            </a:r>
            <a:r>
              <a:rPr lang="en-US" sz="1900" dirty="0">
                <a:latin typeface="Times New Roman" pitchFamily="18" charset="0"/>
                <a:cs typeface="Times New Roman" pitchFamily="18" charset="0"/>
              </a:rPr>
              <a:t/>
            </a:r>
            <a:br>
              <a:rPr lang="en-US" sz="1900" dirty="0">
                <a:latin typeface="Times New Roman" pitchFamily="18" charset="0"/>
                <a:cs typeface="Times New Roman" pitchFamily="18" charset="0"/>
              </a:rPr>
            </a:br>
            <a:r>
              <a:rPr lang="en-US" sz="1900" dirty="0">
                <a:latin typeface="Times New Roman" pitchFamily="18" charset="0"/>
                <a:cs typeface="Times New Roman" pitchFamily="18" charset="0"/>
              </a:rPr>
              <a:t/>
            </a:r>
            <a:br>
              <a:rPr lang="en-US" sz="1900" dirty="0">
                <a:latin typeface="Times New Roman" pitchFamily="18" charset="0"/>
                <a:cs typeface="Times New Roman" pitchFamily="18" charset="0"/>
              </a:rPr>
            </a:br>
            <a:r>
              <a:rPr lang="en-US" sz="1900" dirty="0" err="1">
                <a:latin typeface="Times New Roman" pitchFamily="18" charset="0"/>
                <a:cs typeface="Times New Roman" pitchFamily="18" charset="0"/>
              </a:rPr>
              <a:t>Sau</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khi</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tốt</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nghiệp</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chuyên</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ngành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Kinh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doanh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Quốc</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tế</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ngành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Quản</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trị</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Kinh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doanh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các</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cử</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nhân</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chuyên</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ngành</a:t>
            </a:r>
            <a:r>
              <a:rPr lang="en-US" sz="1900" dirty="0">
                <a:latin typeface="Times New Roman" pitchFamily="18" charset="0"/>
                <a:cs typeface="Times New Roman" pitchFamily="18" charset="0"/>
              </a:rPr>
              <a:t>:</a:t>
            </a:r>
            <a:br>
              <a:rPr lang="en-US" sz="1900" dirty="0">
                <a:latin typeface="Times New Roman" pitchFamily="18" charset="0"/>
                <a:cs typeface="Times New Roman" pitchFamily="18" charset="0"/>
              </a:rPr>
            </a:b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Hiểu</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và</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phân</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tích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môi</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trường</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kinh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doanh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quốc</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tế</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các</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yếu</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tố</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ảnh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hưởng</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đến</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hoạt</a:t>
            </a:r>
            <a:r>
              <a:rPr lang="en-US" sz="1900" dirty="0">
                <a:latin typeface="Times New Roman" pitchFamily="18" charset="0"/>
                <a:cs typeface="Times New Roman" pitchFamily="18" charset="0"/>
              </a:rPr>
              <a:t/>
            </a:r>
            <a:br>
              <a:rPr lang="en-US" sz="1900" dirty="0">
                <a:latin typeface="Times New Roman" pitchFamily="18" charset="0"/>
                <a:cs typeface="Times New Roman" pitchFamily="18" charset="0"/>
              </a:rPr>
            </a:br>
            <a:r>
              <a:rPr lang="en-US" sz="1900" dirty="0" err="1">
                <a:latin typeface="Times New Roman" pitchFamily="18" charset="0"/>
                <a:cs typeface="Times New Roman" pitchFamily="18" charset="0"/>
              </a:rPr>
              <a:t>động</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kinh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doanh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quốc</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tế</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của</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doanh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nghiệp</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và</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các</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xu</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hướng</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liên</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quan</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đến</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hoạt</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động</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kinh</a:t>
            </a:r>
            <a:r>
              <a:rPr lang="en-US" sz="1900" dirty="0">
                <a:latin typeface="Times New Roman" pitchFamily="18" charset="0"/>
                <a:cs typeface="Times New Roman" pitchFamily="18" charset="0"/>
              </a:rPr>
              <a:t/>
            </a:r>
            <a:br>
              <a:rPr lang="en-US" sz="1900" dirty="0">
                <a:latin typeface="Times New Roman" pitchFamily="18" charset="0"/>
                <a:cs typeface="Times New Roman" pitchFamily="18" charset="0"/>
              </a:rPr>
            </a:br>
            <a:r>
              <a:rPr lang="en-US" sz="1900" dirty="0" err="1">
                <a:latin typeface="Times New Roman" pitchFamily="18" charset="0"/>
                <a:cs typeface="Times New Roman" pitchFamily="18" charset="0"/>
              </a:rPr>
              <a:t>doanh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quốc</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tế</a:t>
            </a:r>
            <a:r>
              <a:rPr lang="en-US" sz="1900" dirty="0">
                <a:latin typeface="Times New Roman" pitchFamily="18" charset="0"/>
                <a:cs typeface="Times New Roman" pitchFamily="18" charset="0"/>
              </a:rPr>
              <a:t>.</a:t>
            </a:r>
            <a:br>
              <a:rPr lang="en-US" sz="1900" dirty="0">
                <a:latin typeface="Times New Roman" pitchFamily="18" charset="0"/>
                <a:cs typeface="Times New Roman" pitchFamily="18" charset="0"/>
              </a:rPr>
            </a:b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Có</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kỹ</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năng</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và</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kỹ</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thuật</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quản</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lý</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các</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hoạt</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động</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liên</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quan</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đến</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kinh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doanh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quốc</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tế</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cho</a:t>
            </a:r>
            <a:r>
              <a:rPr lang="en-US" sz="1900" dirty="0">
                <a:latin typeface="Times New Roman" pitchFamily="18" charset="0"/>
                <a:cs typeface="Times New Roman" pitchFamily="18" charset="0"/>
              </a:rPr>
              <a:t/>
            </a:r>
            <a:br>
              <a:rPr lang="en-US" sz="1900" dirty="0">
                <a:latin typeface="Times New Roman" pitchFamily="18" charset="0"/>
                <a:cs typeface="Times New Roman" pitchFamily="18" charset="0"/>
              </a:rPr>
            </a:br>
            <a:r>
              <a:rPr lang="en-US" sz="1900" dirty="0" err="1">
                <a:latin typeface="Times New Roman" pitchFamily="18" charset="0"/>
                <a:cs typeface="Times New Roman" pitchFamily="18" charset="0"/>
              </a:rPr>
              <a:t>doanh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nghiệp</a:t>
            </a:r>
            <a:r>
              <a:rPr lang="en-US" sz="1900" dirty="0">
                <a:latin typeface="Times New Roman" pitchFamily="18" charset="0"/>
                <a:cs typeface="Times New Roman" pitchFamily="18" charset="0"/>
              </a:rPr>
              <a:t>.</a:t>
            </a:r>
            <a:br>
              <a:rPr lang="en-US" sz="1900" dirty="0">
                <a:latin typeface="Times New Roman" pitchFamily="18" charset="0"/>
                <a:cs typeface="Times New Roman" pitchFamily="18" charset="0"/>
              </a:rPr>
            </a:b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Áp</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dụng</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các</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mô</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hình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cũng</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như</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công</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cụ</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phân</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tích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để</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lập</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kế</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hoạch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thực</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hiện</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đánh</a:t>
            </a:r>
            <a:r>
              <a:rPr lang="en-US" sz="1900" dirty="0">
                <a:latin typeface="Times New Roman" pitchFamily="18" charset="0"/>
                <a:cs typeface="Times New Roman" pitchFamily="18" charset="0"/>
              </a:rPr>
              <a:t/>
            </a:r>
            <a:br>
              <a:rPr lang="en-US" sz="1900" dirty="0">
                <a:latin typeface="Times New Roman" pitchFamily="18" charset="0"/>
                <a:cs typeface="Times New Roman" pitchFamily="18" charset="0"/>
              </a:rPr>
            </a:br>
            <a:r>
              <a:rPr lang="en-US" sz="1900" dirty="0" err="1">
                <a:latin typeface="Times New Roman" pitchFamily="18" charset="0"/>
                <a:cs typeface="Times New Roman" pitchFamily="18" charset="0"/>
              </a:rPr>
              <a:t>giá</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và</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quản</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lý</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hoạt</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động</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kinh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doanh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quốc</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tế</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của</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doanh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nghiệp</a:t>
            </a:r>
            <a:r>
              <a:rPr lang="en-US" sz="1900" dirty="0">
                <a:latin typeface="Times New Roman" pitchFamily="18" charset="0"/>
                <a:cs typeface="Times New Roman" pitchFamily="18" charset="0"/>
              </a:rPr>
              <a:t>.</a:t>
            </a:r>
            <a:br>
              <a:rPr lang="en-US" sz="1900" dirty="0">
                <a:latin typeface="Times New Roman" pitchFamily="18" charset="0"/>
                <a:cs typeface="Times New Roman" pitchFamily="18" charset="0"/>
              </a:rPr>
            </a:b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Có</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kiến</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thức</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và</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kỹ</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năng</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chuyên</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sâu</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về</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Kinh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doanh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quốc</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tế</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hoặc</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có</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kiến</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thức</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và</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kỹ</a:t>
            </a:r>
            <a:r>
              <a:rPr lang="en-US" sz="1900" dirty="0">
                <a:latin typeface="Times New Roman" pitchFamily="18" charset="0"/>
                <a:cs typeface="Times New Roman" pitchFamily="18" charset="0"/>
              </a:rPr>
              <a:t/>
            </a:r>
            <a:br>
              <a:rPr lang="en-US" sz="1900" dirty="0">
                <a:latin typeface="Times New Roman" pitchFamily="18" charset="0"/>
                <a:cs typeface="Times New Roman" pitchFamily="18" charset="0"/>
              </a:rPr>
            </a:br>
            <a:r>
              <a:rPr lang="en-US" sz="1900" dirty="0" err="1">
                <a:latin typeface="Times New Roman" pitchFamily="18" charset="0"/>
                <a:cs typeface="Times New Roman" pitchFamily="18" charset="0"/>
              </a:rPr>
              <a:t>năng</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cơ</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bản</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về</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một</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chuyên</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ngành</a:t>
            </a:r>
            <a:r>
              <a:rPr lang="en-US" sz="1900" dirty="0">
                <a:latin typeface="Times New Roman" pitchFamily="18" charset="0"/>
                <a:cs typeface="Times New Roman" pitchFamily="18" charset="0"/>
              </a:rPr>
              <a:t> </a:t>
            </a:r>
            <a:r>
              <a:rPr lang="en-US" sz="1900" dirty="0" err="1">
                <a:latin typeface="Times New Roman" pitchFamily="18" charset="0"/>
                <a:cs typeface="Times New Roman" pitchFamily="18" charset="0"/>
              </a:rPr>
              <a:t>gần</a:t>
            </a:r>
            <a:r>
              <a:rPr lang="en-US" sz="1900" dirty="0">
                <a:latin typeface="Times New Roman" pitchFamily="18" charset="0"/>
                <a:cs typeface="Times New Roman" pitchFamily="18" charset="0"/>
              </a:rPr>
              <a:t>.</a:t>
            </a:r>
            <a:br>
              <a:rPr lang="en-US" sz="1900" dirty="0">
                <a:latin typeface="Times New Roman" pitchFamily="18" charset="0"/>
                <a:cs typeface="Times New Roman" pitchFamily="18" charset="0"/>
              </a:rPr>
            </a:b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1303041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304800"/>
            <a:ext cx="6172200" cy="1066800"/>
          </a:xfrm>
        </p:spPr>
        <p:txBody>
          <a:bodyPr/>
          <a:lstStyle/>
          <a:p>
            <a:r>
              <a:rPr lang="en-US" sz="2400" dirty="0" err="1">
                <a:solidFill>
                  <a:srgbClr val="000000"/>
                </a:solidFill>
                <a:latin typeface="Times New Roman" panose="02020603050405020304" pitchFamily="18" charset="0"/>
              </a:rPr>
              <a:t>Chương</a:t>
            </a:r>
            <a:r>
              <a:rPr lang="en-US" sz="2400" dirty="0">
                <a:solidFill>
                  <a:srgbClr val="000000"/>
                </a:solidFill>
                <a:latin typeface="Times New Roman" panose="02020603050405020304" pitchFamily="18" charset="0"/>
              </a:rPr>
              <a:t> </a:t>
            </a:r>
            <a:r>
              <a:rPr lang="en-US" sz="2400" dirty="0" err="1">
                <a:solidFill>
                  <a:srgbClr val="000000"/>
                </a:solidFill>
                <a:latin typeface="Times New Roman" panose="02020603050405020304" pitchFamily="18" charset="0"/>
              </a:rPr>
              <a:t>trình</a:t>
            </a:r>
            <a:r>
              <a:rPr lang="en-US" sz="2400" dirty="0">
                <a:solidFill>
                  <a:srgbClr val="000000"/>
                </a:solidFill>
                <a:latin typeface="Times New Roman" panose="02020603050405020304" pitchFamily="18" charset="0"/>
              </a:rPr>
              <a:t>  QTKD – </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i="1" dirty="0" err="1">
                <a:latin typeface="Times New Roman" pitchFamily="18" charset="0"/>
                <a:cs typeface="Times New Roman" pitchFamily="18" charset="0"/>
              </a:rPr>
              <a:t>Kinh</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doanh</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Quốc</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tế</a:t>
            </a:r>
            <a:endParaRPr lang="en-US" sz="2400" dirty="0"/>
          </a:p>
        </p:txBody>
      </p:sp>
      <p:sp>
        <p:nvSpPr>
          <p:cNvPr id="3" name="Content Placeholder 2"/>
          <p:cNvSpPr>
            <a:spLocks noGrp="1"/>
          </p:cNvSpPr>
          <p:nvPr>
            <p:ph idx="1"/>
          </p:nvPr>
        </p:nvSpPr>
        <p:spPr/>
        <p:txBody>
          <a:bodyPr/>
          <a:lstStyle/>
          <a:p>
            <a:r>
              <a:rPr lang="en-US" sz="2000" b="1" dirty="0" err="1">
                <a:latin typeface="Times New Roman" pitchFamily="18" charset="0"/>
                <a:cs typeface="Times New Roman" pitchFamily="18" charset="0"/>
              </a:rPr>
              <a:t>Các</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vị</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trí</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việc</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làm</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sau</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khi</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tốt</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nghiệp</a:t>
            </a:r>
            <a:r>
              <a:rPr lang="en-US" sz="2000" b="1" dirty="0">
                <a:latin typeface="Times New Roman" pitchFamily="18" charset="0"/>
                <a:cs typeface="Times New Roman" pitchFamily="18" charset="0"/>
              </a:rPr>
              <a:t/>
            </a:r>
            <a:br>
              <a:rPr lang="en-US" sz="2000" b="1" dirty="0">
                <a:latin typeface="Times New Roman" pitchFamily="18" charset="0"/>
                <a:cs typeface="Times New Roman" pitchFamily="18" charset="0"/>
              </a:rPr>
            </a:b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cử</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nhân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chuyên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ngành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Kinh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doanh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Quốc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tế</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tốt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nghiệp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thể</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đảm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nhận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vị</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err="1">
                <a:latin typeface="Times New Roman" pitchFamily="18" charset="0"/>
                <a:cs typeface="Times New Roman" pitchFamily="18" charset="0"/>
              </a:rPr>
              <a:t>trí</a:t>
            </a:r>
            <a:r>
              <a:rPr lang="en-US" sz="2000" dirty="0">
                <a:latin typeface="Times New Roman" pitchFamily="18" charset="0"/>
                <a:cs typeface="Times New Roman" pitchFamily="18" charset="0"/>
              </a:rPr>
              <a: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Chuyên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viên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phân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tích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chính</a:t>
            </a:r>
            <a:r>
              <a:rPr lang="en-US" sz="2000" dirty="0">
                <a:latin typeface="Times New Roman" pitchFamily="18" charset="0"/>
                <a:cs typeface="Times New Roman" pitchFamily="18" charset="0"/>
              </a:rPr>
              <a:t> ở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quỹ</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đầu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tư</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dịch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vụ</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tài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chính</a:t>
            </a:r>
            <a:r>
              <a:rPr lang="en-US" sz="2000" dirty="0">
                <a:latin typeface="Times New Roman" pitchFamily="18" charset="0"/>
                <a:cs typeface="Times New Roman" pitchFamily="18" charset="0"/>
              </a:rPr>
              <a:t>,</a:t>
            </a:r>
            <a:br>
              <a:rPr lang="en-US" sz="2000" dirty="0">
                <a:latin typeface="Times New Roman" pitchFamily="18" charset="0"/>
                <a:cs typeface="Times New Roman" pitchFamily="18" charset="0"/>
              </a:rPr>
            </a:br>
            <a:r>
              <a:rPr lang="en-US" sz="2000" dirty="0" err="1">
                <a:latin typeface="Times New Roman" pitchFamily="18" charset="0"/>
                <a:cs typeface="Times New Roman" pitchFamily="18" charset="0"/>
              </a:rPr>
              <a:t>bảo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hiểm</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Chuyên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viên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xuất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nhập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khẩu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vận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tải</a:t>
            </a:r>
            <a:r>
              <a:rPr lang="en-US" sz="2000" dirty="0">
                <a:latin typeface="Times New Roman" pitchFamily="18" charset="0"/>
                <a:cs typeface="Times New Roman" pitchFamily="18" charset="0"/>
              </a:rPr>
              <a:t>, logistics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Nhân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viên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hải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quan</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Chuyên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viên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mua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hàng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quản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trị</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chuỗi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cung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ứng</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Chuyên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viên</a:t>
            </a:r>
            <a:r>
              <a:rPr lang="en-US" sz="2000" dirty="0">
                <a:latin typeface="Times New Roman" pitchFamily="18" charset="0"/>
                <a:cs typeface="Times New Roman" pitchFamily="18" charset="0"/>
              </a:rPr>
              <a:t> marketing </a:t>
            </a:r>
            <a:r>
              <a:rPr lang="en-US" sz="2000" dirty="0" err="1">
                <a:latin typeface="Times New Roman" pitchFamily="18" charset="0"/>
                <a:cs typeface="Times New Roman" pitchFamily="18" charset="0"/>
              </a:rPr>
              <a:t>quốc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tế</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Tư</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vấn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đầu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tư</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quốc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tế</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Nhân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viên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ty</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quốc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gia</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Trưởng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nhóm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kinh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doanh</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Trưởng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phòng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mua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hàng</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CEO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start-up.</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187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28600"/>
            <a:ext cx="5943600" cy="1143000"/>
          </a:xfrm>
        </p:spPr>
        <p:txBody>
          <a:bodyPr/>
          <a:lstStyle/>
          <a:p>
            <a:r>
              <a:rPr lang="en-US" sz="2400" dirty="0" err="1">
                <a:solidFill>
                  <a:srgbClr val="000000"/>
                </a:solidFill>
                <a:latin typeface="Times New Roman" panose="02020603050405020304" pitchFamily="18" charset="0"/>
              </a:rPr>
              <a:t>Chương</a:t>
            </a:r>
            <a:r>
              <a:rPr lang="en-US" sz="2400" dirty="0">
                <a:solidFill>
                  <a:srgbClr val="000000"/>
                </a:solidFill>
                <a:latin typeface="Times New Roman" panose="02020603050405020304" pitchFamily="18" charset="0"/>
              </a:rPr>
              <a:t> </a:t>
            </a:r>
            <a:r>
              <a:rPr lang="en-US" sz="2400" dirty="0" err="1">
                <a:solidFill>
                  <a:srgbClr val="000000"/>
                </a:solidFill>
                <a:latin typeface="Times New Roman" panose="02020603050405020304" pitchFamily="18" charset="0"/>
              </a:rPr>
              <a:t>trình</a:t>
            </a:r>
            <a:r>
              <a:rPr lang="en-US" sz="2400" dirty="0">
                <a:solidFill>
                  <a:srgbClr val="000000"/>
                </a:solidFill>
                <a:latin typeface="Times New Roman" panose="02020603050405020304" pitchFamily="18" charset="0"/>
              </a:rPr>
              <a:t>  QTKD – </a:t>
            </a:r>
            <a:r>
              <a:rPr lang="en-US" sz="2400">
                <a:latin typeface="Times New Roman" pitchFamily="18" charset="0"/>
                <a:cs typeface="Times New Roman" pitchFamily="18" charset="0"/>
              </a:rPr>
              <a:t/>
            </a:r>
            <a:br>
              <a:rPr lang="en-US" sz="2400">
                <a:latin typeface="Times New Roman" pitchFamily="18" charset="0"/>
                <a:cs typeface="Times New Roman" pitchFamily="18" charset="0"/>
              </a:rPr>
            </a:br>
            <a:r>
              <a:rPr lang="en-US" sz="2400" i="1" smtClean="0">
                <a:latin typeface="Times New Roman" pitchFamily="18" charset="0"/>
                <a:cs typeface="Times New Roman" pitchFamily="18" charset="0"/>
              </a:rPr>
              <a:t>Truyền thông đa phương tiện (MC)</a:t>
            </a:r>
            <a:endParaRPr lang="en-US" sz="2400" i="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vi-VN" sz="1800"/>
              <a:t>Sinh viên tốt nghiệp chuyên ngành Quản trị Truyền thông Đa phương tiện sẽ có </a:t>
            </a:r>
            <a:r>
              <a:rPr lang="vi-VN" sz="1800" smtClean="0"/>
              <a:t>nhiều</a:t>
            </a:r>
            <a:r>
              <a:rPr lang="en-US" sz="1800" smtClean="0"/>
              <a:t> </a:t>
            </a:r>
            <a:r>
              <a:rPr lang="vi-VN" sz="1800" smtClean="0"/>
              <a:t>cơ </a:t>
            </a:r>
            <a:r>
              <a:rPr lang="vi-VN" sz="1800"/>
              <a:t>hội làm việc đa dạng như:</a:t>
            </a:r>
            <a:br>
              <a:rPr lang="vi-VN" sz="1800"/>
            </a:br>
            <a:r>
              <a:rPr lang="vi-VN" sz="1800"/>
              <a:t>• Chuyên viên/giám đốc sáng tạo nội dung;</a:t>
            </a:r>
            <a:br>
              <a:rPr lang="vi-VN" sz="1800"/>
            </a:br>
            <a:r>
              <a:rPr lang="vi-VN" sz="1800"/>
              <a:t>• Chuyên viên/giám đốc truyền thông;</a:t>
            </a:r>
            <a:br>
              <a:rPr lang="vi-VN" sz="1800"/>
            </a:br>
            <a:r>
              <a:rPr lang="vi-VN" sz="1800"/>
              <a:t>• Chuyên viên quảng cáo và quan hệ công chúng;</a:t>
            </a:r>
            <a:br>
              <a:rPr lang="vi-VN" sz="1800"/>
            </a:br>
            <a:r>
              <a:rPr lang="vi-VN" sz="1800"/>
              <a:t>• Phóng viên, biên tập viên truyền hình, phát thanh, báo in, tạp chí;</a:t>
            </a:r>
            <a:br>
              <a:rPr lang="vi-VN" sz="1800"/>
            </a:br>
            <a:r>
              <a:rPr lang="vi-VN" sz="1800"/>
              <a:t>• Chuyên gia nghiên cứu truyền thông đa phương tiện;</a:t>
            </a:r>
            <a:br>
              <a:rPr lang="vi-VN" sz="1800"/>
            </a:br>
            <a:r>
              <a:rPr lang="vi-VN" sz="1800"/>
              <a:t>• Phụ trách các start up/agency về truyền thông, sản xuất sản phẩm truyền thông;</a:t>
            </a:r>
            <a:br>
              <a:rPr lang="vi-VN" sz="1800"/>
            </a:br>
            <a:r>
              <a:rPr lang="vi-VN" sz="1800"/>
              <a:t>• CEO của các start up về lĩnh vực truyền thông đa phương tiện do mình sáng</a:t>
            </a:r>
            <a:br>
              <a:rPr lang="vi-VN" sz="1800"/>
            </a:br>
            <a:r>
              <a:rPr lang="vi-VN" sz="1800"/>
              <a:t>lập.</a:t>
            </a:r>
            <a:br>
              <a:rPr lang="vi-VN" sz="1800"/>
            </a:br>
            <a:r>
              <a:rPr lang="vi-VN" sz="1800"/>
              <a:t>• Nghiên cứu viên/ Giảng viên/ học sau đại học: Có thể thực hiện nhiệm vụ</a:t>
            </a:r>
            <a:br>
              <a:rPr lang="vi-VN" sz="1800"/>
            </a:br>
            <a:r>
              <a:rPr lang="vi-VN" sz="1800"/>
              <a:t>nghiên cứu tại các trung tâm, đơn vị có nghiên cứu về lĩnh vực QTTTĐPT</a:t>
            </a:r>
            <a:r>
              <a:rPr lang="vi-VN" sz="1800" smtClean="0"/>
              <a:t>.</a:t>
            </a:r>
            <a:endParaRPr lang="en-US" sz="1800" smtClean="0"/>
          </a:p>
          <a:p>
            <a:pPr marL="0" indent="0">
              <a:buNone/>
            </a:pPr>
            <a:r>
              <a:rPr lang="vi-VN" sz="1800"/>
              <a:t/>
            </a:r>
            <a:br>
              <a:rPr lang="vi-VN" sz="1800"/>
            </a:br>
            <a:r>
              <a:rPr lang="vi-VN" sz="1800"/>
              <a:t>Sau khi tốt nghiệp, các cử nhân có thể học tiếp để lấy bằng cao học về Quản trị </a:t>
            </a:r>
            <a:r>
              <a:rPr lang="vi-VN" sz="1800" smtClean="0"/>
              <a:t>Kinh</a:t>
            </a:r>
            <a:r>
              <a:rPr lang="en-US" sz="1800" smtClean="0"/>
              <a:t> </a:t>
            </a:r>
            <a:r>
              <a:rPr lang="vi-VN" sz="1800" smtClean="0"/>
              <a:t>doanh </a:t>
            </a:r>
            <a:r>
              <a:rPr lang="vi-VN" sz="1800"/>
              <a:t>và Truyền thông, Sản xuất nội dung Đa phương tiện. </a:t>
            </a:r>
            <a:r>
              <a:rPr lang="vi-VN" sz="2000"/>
              <a:t/>
            </a:r>
            <a:br>
              <a:rPr lang="vi-VN" sz="2000"/>
            </a:br>
            <a:r>
              <a:rPr lang="en-US" sz="1900" dirty="0">
                <a:latin typeface="Times New Roman" pitchFamily="18" charset="0"/>
                <a:cs typeface="Times New Roman" pitchFamily="18" charset="0"/>
              </a:rPr>
              <a:t/>
            </a:r>
            <a:br>
              <a:rPr lang="en-US" sz="1900" dirty="0">
                <a:latin typeface="Times New Roman" pitchFamily="18" charset="0"/>
                <a:cs typeface="Times New Roman" pitchFamily="18" charset="0"/>
              </a:rPr>
            </a:b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2116677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019800" cy="990600"/>
          </a:xfrm>
        </p:spPr>
        <p:txBody>
          <a:bodyPr/>
          <a:lstStyle/>
          <a:p>
            <a:r>
              <a:rPr lang="en-US" sz="3600" smtClean="0">
                <a:latin typeface="Times New Roman" pitchFamily="18" charset="0"/>
                <a:cs typeface="Times New Roman" pitchFamily="18" charset="0"/>
              </a:rPr>
              <a:t>Khung chương trình</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gn="ctr">
              <a:buNone/>
            </a:pPr>
            <a:r>
              <a:rPr lang="en-US" sz="2800"/>
              <a:t>Sinh viên xem khung chương trình bằng một trong hai cách:</a:t>
            </a:r>
          </a:p>
          <a:p>
            <a:pPr marL="0" indent="0" algn="ctr">
              <a:buNone/>
            </a:pPr>
            <a:endParaRPr lang="en-US" sz="2800"/>
          </a:p>
          <a:p>
            <a:pPr algn="ctr"/>
            <a:r>
              <a:rPr lang="en-US" sz="2800">
                <a:latin typeface="Times New Roman" pitchFamily="18" charset="0"/>
                <a:cs typeface="Times New Roman" pitchFamily="18" charset="0"/>
              </a:rPr>
              <a:t>Đăng nhập FAP -&gt; Acdemic Transcript.</a:t>
            </a:r>
          </a:p>
          <a:p>
            <a:pPr algn="ctr"/>
            <a:r>
              <a:rPr lang="en-US" sz="2800">
                <a:latin typeface="Times New Roman" pitchFamily="18" charset="0"/>
                <a:cs typeface="Times New Roman" pitchFamily="18" charset="0"/>
              </a:rPr>
              <a:t>Đăng nhập FLM: </a:t>
            </a:r>
            <a:r>
              <a:rPr lang="en-US" sz="2800">
                <a:hlinkClick r:id="rId2"/>
              </a:rPr>
              <a:t>https://flm.fpt.edu.vn/</a:t>
            </a:r>
            <a:endParaRPr lang="en-US" sz="2800"/>
          </a:p>
          <a:p>
            <a:pPr marL="0" indent="0" algn="ctr">
              <a:buNone/>
            </a:pPr>
            <a:r>
              <a:rPr lang="en-US" sz="2800" smtClean="0">
                <a:latin typeface="Roboto"/>
              </a:rPr>
              <a:t>CurriculumID=BBA_(mã chuyên ngành)_(khóa)</a:t>
            </a:r>
          </a:p>
          <a:p>
            <a:pPr marL="0" indent="0" algn="ctr">
              <a:buNone/>
            </a:pPr>
            <a:r>
              <a:rPr lang="en-US" sz="2800" smtClean="0">
                <a:latin typeface="Roboto"/>
              </a:rPr>
              <a:t>VD: BBA_IB_17B</a:t>
            </a:r>
          </a:p>
          <a:p>
            <a:endParaRPr lang="en-US" sz="2400" dirty="0"/>
          </a:p>
          <a:p>
            <a:endParaRPr lang="en-US" dirty="0"/>
          </a:p>
        </p:txBody>
      </p:sp>
    </p:spTree>
    <p:extLst>
      <p:ext uri="{BB962C8B-B14F-4D97-AF65-F5344CB8AC3E}">
        <p14:creationId xmlns:p14="http://schemas.microsoft.com/office/powerpoint/2010/main" val="2485889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667000" y="152400"/>
            <a:ext cx="6324600" cy="914400"/>
          </a:xfrm>
        </p:spPr>
        <p:txBody>
          <a:bodyPr/>
          <a:lstStyle/>
          <a:p>
            <a:pPr eaLnBrk="1" hangingPunct="1"/>
            <a:r>
              <a:rPr lang="vi-VN" altLang="en-US" sz="4800" b="1" smtClean="0">
                <a:latin typeface="Times New Roman" panose="02020603050405020304" pitchFamily="18" charset="0"/>
                <a:cs typeface="Times New Roman" panose="02020603050405020304" pitchFamily="18" charset="0"/>
              </a:rPr>
              <a:t>Tổ chức đào tạo</a:t>
            </a:r>
            <a:endParaRPr lang="en-US" altLang="en-US" sz="6600" b="1" smtClean="0"/>
          </a:p>
        </p:txBody>
      </p:sp>
      <p:graphicFrame>
        <p:nvGraphicFramePr>
          <p:cNvPr id="5" name="Table 4"/>
          <p:cNvGraphicFramePr>
            <a:graphicFrameLocks noGrp="1"/>
          </p:cNvGraphicFramePr>
          <p:nvPr/>
        </p:nvGraphicFramePr>
        <p:xfrm>
          <a:off x="381000" y="1295400"/>
          <a:ext cx="8534400" cy="5181600"/>
        </p:xfrm>
        <a:graphic>
          <a:graphicData uri="http://schemas.openxmlformats.org/drawingml/2006/table">
            <a:tbl>
              <a:tblPr/>
              <a:tblGrid>
                <a:gridCol w="4328995"/>
                <a:gridCol w="4205405"/>
              </a:tblGrid>
              <a:tr h="42184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000" b="1" i="0" u="none" strike="noStrike" cap="none" normalizeH="0" baseline="0" dirty="0">
                        <a:ln>
                          <a:noFill/>
                        </a:ln>
                        <a:solidFill>
                          <a:srgbClr val="FFFFFF"/>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vi-VN" sz="2000" b="1" i="0" u="none" strike="noStrike" cap="none" normalizeH="0" baseline="0">
                          <a:ln>
                            <a:noFill/>
                          </a:ln>
                          <a:solidFill>
                            <a:srgbClr val="FFFF00"/>
                          </a:solidFill>
                          <a:effectLst/>
                          <a:latin typeface="Times New Roman" pitchFamily="18" charset="0"/>
                          <a:ea typeface="Calibri" pitchFamily="34" charset="0"/>
                          <a:cs typeface="Times New Roman" pitchFamily="18" charset="0"/>
                        </a:rPr>
                        <a:t>XEM Ở ĐÂU?</a:t>
                      </a:r>
                      <a:endParaRPr kumimoji="0" lang="en-US" sz="2000" b="1" i="0" u="none" strike="noStrike" cap="none" normalizeH="0" baseline="0">
                        <a:ln>
                          <a:noFill/>
                        </a:ln>
                        <a:solidFill>
                          <a:srgbClr val="FFFF00"/>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49255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rgbClr val="000000"/>
                          </a:solidFill>
                          <a:effectLst/>
                          <a:latin typeface="Calibri" pitchFamily="34" charset="0"/>
                        </a:rPr>
                        <a:t>Quy</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chế</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Đào</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tạo</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Calibri" pitchFamily="34" charset="0"/>
                        </a:rPr>
                        <a:t>Sổ</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tay</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sinh</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viên</a:t>
                      </a:r>
                      <a:r>
                        <a:rPr kumimoji="0" lang="en-US" sz="2000" b="0" i="0" u="none" strike="noStrike" cap="none" normalizeH="0" baseline="0" dirty="0">
                          <a:ln>
                            <a:noFill/>
                          </a:ln>
                          <a:solidFill>
                            <a:srgbClr val="000000"/>
                          </a:solidFill>
                          <a:effectLst/>
                          <a:latin typeface="Calibri" pitchFamily="34" charset="0"/>
                        </a:rPr>
                        <a:t>, FAP (FAP.fpt.edu.vn) </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DD3FF"/>
                    </a:solidFill>
                  </a:tcPr>
                </a:tc>
              </a:tr>
              <a:tr h="89604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vi-VN" sz="2000" b="1" i="0" u="none" strike="noStrike" cap="none" normalizeH="0" baseline="0" dirty="0">
                          <a:ln>
                            <a:noFill/>
                          </a:ln>
                          <a:solidFill>
                            <a:srgbClr val="000000"/>
                          </a:solidFill>
                          <a:effectLst/>
                          <a:latin typeface="Calibri" pitchFamily="34" charset="0"/>
                        </a:rPr>
                        <a:t>Kế hoạch học tập</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học</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kỳ</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Calibri" pitchFamily="34" charset="0"/>
                        </a:rPr>
                        <a:t>Được</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công</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bố</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trên</a:t>
                      </a:r>
                      <a:r>
                        <a:rPr kumimoji="0" lang="en-US" sz="2000" b="0" i="0" u="none" strike="noStrike" cap="none" normalizeH="0" baseline="0" dirty="0">
                          <a:ln>
                            <a:noFill/>
                          </a:ln>
                          <a:solidFill>
                            <a:srgbClr val="000000"/>
                          </a:solidFill>
                          <a:effectLst/>
                          <a:latin typeface="Calibri" pitchFamily="34" charset="0"/>
                        </a:rPr>
                        <a:t> FAP 3 </a:t>
                      </a:r>
                      <a:r>
                        <a:rPr kumimoji="0" lang="en-US" sz="2000" b="0" i="0" u="none" strike="noStrike" cap="none" normalizeH="0" baseline="0" dirty="0" err="1">
                          <a:ln>
                            <a:noFill/>
                          </a:ln>
                          <a:solidFill>
                            <a:srgbClr val="000000"/>
                          </a:solidFill>
                          <a:effectLst/>
                          <a:latin typeface="Calibri" pitchFamily="34" charset="0"/>
                        </a:rPr>
                        <a:t>tuần</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trước</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khi</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học</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kỳ</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bắt</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đầu</a:t>
                      </a:r>
                      <a:r>
                        <a:rPr kumimoji="0" lang="en-US" sz="2000" b="0" i="0" u="none" strike="noStrike" cap="none" normalizeH="0" baseline="0" dirty="0">
                          <a:ln>
                            <a:noFill/>
                          </a:ln>
                          <a:solidFill>
                            <a:srgbClr val="000000"/>
                          </a:solidFill>
                          <a:effectLst/>
                          <a:latin typeface="Calibri" pitchFamily="34" charset="0"/>
                        </a:rPr>
                        <a:t>.</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r>
              <a:tr h="7282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vi-VN" sz="2000" b="1" i="0" u="none" strike="noStrike" cap="none" normalizeH="0" baseline="0" dirty="0">
                          <a:ln>
                            <a:noFill/>
                          </a:ln>
                          <a:solidFill>
                            <a:srgbClr val="000000"/>
                          </a:solidFill>
                          <a:effectLst/>
                          <a:latin typeface="Calibri" pitchFamily="34" charset="0"/>
                        </a:rPr>
                        <a:t>Lịch học</a:t>
                      </a:r>
                      <a:r>
                        <a:rPr kumimoji="0" lang="en-US" sz="2000" b="1" i="0" u="none" strike="noStrike" cap="none" normalizeH="0" baseline="0" dirty="0">
                          <a:ln>
                            <a:noFill/>
                          </a:ln>
                          <a:solidFill>
                            <a:srgbClr val="000000"/>
                          </a:solidFill>
                          <a:effectLst/>
                          <a:latin typeface="Calibri" pitchFamily="34" charset="0"/>
                        </a:rPr>
                        <a:t>-</a:t>
                      </a:r>
                      <a:r>
                        <a:rPr kumimoji="0" lang="en-US" sz="2000" b="1" i="0" u="none" strike="noStrike" cap="none" normalizeH="0" baseline="0" dirty="0" err="1">
                          <a:ln>
                            <a:noFill/>
                          </a:ln>
                          <a:solidFill>
                            <a:srgbClr val="000000"/>
                          </a:solidFill>
                          <a:effectLst/>
                          <a:latin typeface="Calibri" pitchFamily="34" charset="0"/>
                        </a:rPr>
                        <a:t>xếp</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lớp</a:t>
                      </a:r>
                      <a:r>
                        <a:rPr kumimoji="0" lang="en-US" sz="2000" b="1" i="0" u="none" strike="noStrike" cap="none" normalizeH="0" baseline="0" dirty="0">
                          <a:ln>
                            <a:noFill/>
                          </a:ln>
                          <a:solidFill>
                            <a:srgbClr val="000000"/>
                          </a:solidFill>
                          <a:effectLst/>
                          <a:latin typeface="Calibri" pitchFamily="34" charset="0"/>
                        </a:rPr>
                        <a:t> (TKB)</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Calibri" pitchFamily="34" charset="0"/>
                        </a:rPr>
                        <a:t>Được</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đưa</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lên</a:t>
                      </a:r>
                      <a:r>
                        <a:rPr kumimoji="0" lang="en-US" sz="2000" b="0" i="0" u="none" strike="noStrike" cap="none" normalizeH="0" baseline="0" dirty="0">
                          <a:ln>
                            <a:noFill/>
                          </a:ln>
                          <a:solidFill>
                            <a:srgbClr val="000000"/>
                          </a:solidFill>
                          <a:effectLst/>
                          <a:latin typeface="Calibri" pitchFamily="34" charset="0"/>
                        </a:rPr>
                        <a:t> FAP </a:t>
                      </a:r>
                      <a:r>
                        <a:rPr kumimoji="0" lang="en-US" sz="2000" b="0" i="0" u="none" strike="noStrike" cap="none" normalizeH="0" baseline="0" dirty="0" err="1">
                          <a:ln>
                            <a:noFill/>
                          </a:ln>
                          <a:solidFill>
                            <a:srgbClr val="000000"/>
                          </a:solidFill>
                          <a:effectLst/>
                          <a:latin typeface="Calibri" pitchFamily="34" charset="0"/>
                        </a:rPr>
                        <a:t>muộn</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nhất</a:t>
                      </a:r>
                      <a:r>
                        <a:rPr kumimoji="0" lang="en-US" sz="2000" b="0" i="0" u="none" strike="noStrike" cap="none" normalizeH="0" baseline="0" dirty="0">
                          <a:ln>
                            <a:noFill/>
                          </a:ln>
                          <a:solidFill>
                            <a:srgbClr val="000000"/>
                          </a:solidFill>
                          <a:effectLst/>
                          <a:latin typeface="Calibri" pitchFamily="34" charset="0"/>
                        </a:rPr>
                        <a:t> 2 </a:t>
                      </a:r>
                      <a:r>
                        <a:rPr kumimoji="0" lang="en-US" sz="2000" b="0" i="0" u="none" strike="noStrike" cap="none" normalizeH="0" baseline="0" dirty="0" err="1">
                          <a:ln>
                            <a:noFill/>
                          </a:ln>
                          <a:solidFill>
                            <a:srgbClr val="000000"/>
                          </a:solidFill>
                          <a:effectLst/>
                          <a:latin typeface="Calibri" pitchFamily="34" charset="0"/>
                        </a:rPr>
                        <a:t>ngày</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trước</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khi</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bắt</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đầu</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học</a:t>
                      </a:r>
                      <a:r>
                        <a:rPr kumimoji="0" lang="en-US" sz="2000" b="0" i="0" u="none" strike="noStrike" cap="none" normalizeH="0" baseline="0" dirty="0">
                          <a:ln>
                            <a:noFill/>
                          </a:ln>
                          <a:solidFill>
                            <a:srgbClr val="000000"/>
                          </a:solidFill>
                          <a:effectLst/>
                          <a:latin typeface="Calibri" pitchFamily="34" charset="0"/>
                        </a:rPr>
                        <a:t>.</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r>
              <a:tr h="7282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rgbClr val="000000"/>
                          </a:solidFill>
                          <a:effectLst/>
                          <a:latin typeface="Calibri" pitchFamily="34" charset="0"/>
                        </a:rPr>
                        <a:t>Khung</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chương</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trình</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điều</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kiện</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tiên</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quyết</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Calibri" pitchFamily="34" charset="0"/>
                        </a:rPr>
                        <a:t>Xem</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trên</a:t>
                      </a:r>
                      <a:r>
                        <a:rPr kumimoji="0" lang="en-US" sz="2000" b="0" i="0" u="none" strike="noStrike" cap="none" normalizeH="0" baseline="0" dirty="0">
                          <a:ln>
                            <a:noFill/>
                          </a:ln>
                          <a:solidFill>
                            <a:srgbClr val="000000"/>
                          </a:solidFill>
                          <a:effectLst/>
                          <a:latin typeface="Calibri" pitchFamily="34" charset="0"/>
                        </a:rPr>
                        <a:t> FAP</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r>
              <a:tr h="92390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vi-VN" sz="2000" b="1" i="0" u="none" strike="noStrike" cap="none" normalizeH="0" baseline="0" dirty="0">
                          <a:ln>
                            <a:noFill/>
                          </a:ln>
                          <a:solidFill>
                            <a:srgbClr val="000000"/>
                          </a:solidFill>
                          <a:effectLst/>
                          <a:latin typeface="Calibri" pitchFamily="34" charset="0"/>
                        </a:rPr>
                        <a:t>Thông tin</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điểm</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danh</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Calibri" pitchFamily="34" charset="0"/>
                        </a:rPr>
                        <a:t>Sinh</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viên</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theo</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dõi</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thông</a:t>
                      </a:r>
                      <a:r>
                        <a:rPr kumimoji="0" lang="en-US" sz="2000" b="0" i="0" u="none" strike="noStrike" cap="none" normalizeH="0" baseline="0" dirty="0">
                          <a:ln>
                            <a:noFill/>
                          </a:ln>
                          <a:solidFill>
                            <a:srgbClr val="000000"/>
                          </a:solidFill>
                          <a:effectLst/>
                          <a:latin typeface="Calibri" pitchFamily="34" charset="0"/>
                        </a:rPr>
                        <a:t> tin </a:t>
                      </a:r>
                      <a:r>
                        <a:rPr kumimoji="0" lang="en-US" sz="2000" b="0" i="0" u="none" strike="noStrike" cap="none" normalizeH="0" baseline="0" dirty="0" err="1">
                          <a:ln>
                            <a:noFill/>
                          </a:ln>
                          <a:solidFill>
                            <a:srgbClr val="000000"/>
                          </a:solidFill>
                          <a:effectLst/>
                          <a:latin typeface="Calibri" pitchFamily="34" charset="0"/>
                        </a:rPr>
                        <a:t>điểm</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danh</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của</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mình</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trên</a:t>
                      </a:r>
                      <a:r>
                        <a:rPr kumimoji="0" lang="en-US" sz="2000" b="0" i="0" u="none" strike="noStrike" cap="none" normalizeH="0" baseline="0" dirty="0">
                          <a:ln>
                            <a:noFill/>
                          </a:ln>
                          <a:solidFill>
                            <a:srgbClr val="000000"/>
                          </a:solidFill>
                          <a:effectLst/>
                          <a:latin typeface="Calibri" pitchFamily="34" charset="0"/>
                        </a:rPr>
                        <a:t> FAP </a:t>
                      </a:r>
                      <a:r>
                        <a:rPr kumimoji="0" lang="en-US" sz="2000" b="0" i="0" u="none" strike="noStrike" cap="none" normalizeH="0" baseline="0" dirty="0" err="1">
                          <a:ln>
                            <a:noFill/>
                          </a:ln>
                          <a:solidFill>
                            <a:srgbClr val="000000"/>
                          </a:solidFill>
                          <a:effectLst/>
                          <a:latin typeface="Calibri" pitchFamily="34" charset="0"/>
                        </a:rPr>
                        <a:t>và</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báo</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với</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giảng</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viên</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trong</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vòng</a:t>
                      </a:r>
                      <a:r>
                        <a:rPr kumimoji="0" lang="en-US" sz="2000" b="0" i="0" u="none" strike="noStrike" cap="none" normalizeH="0" baseline="0" dirty="0">
                          <a:ln>
                            <a:noFill/>
                          </a:ln>
                          <a:solidFill>
                            <a:srgbClr val="000000"/>
                          </a:solidFill>
                          <a:effectLst/>
                          <a:latin typeface="Calibri" pitchFamily="34" charset="0"/>
                        </a:rPr>
                        <a:t> 48h </a:t>
                      </a:r>
                      <a:r>
                        <a:rPr kumimoji="0" lang="en-US" sz="2000" b="0" i="0" u="none" strike="noStrike" cap="none" normalizeH="0" baseline="0" dirty="0" err="1">
                          <a:ln>
                            <a:noFill/>
                          </a:ln>
                          <a:solidFill>
                            <a:srgbClr val="000000"/>
                          </a:solidFill>
                          <a:effectLst/>
                          <a:latin typeface="Calibri" pitchFamily="34" charset="0"/>
                        </a:rPr>
                        <a:t>nếu</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có</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sai</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sót</a:t>
                      </a:r>
                      <a:r>
                        <a:rPr kumimoji="0" lang="en-US" sz="2000" b="0" i="0" u="none" strike="noStrike" cap="none" normalizeH="0" baseline="0" dirty="0">
                          <a:ln>
                            <a:noFill/>
                          </a:ln>
                          <a:solidFill>
                            <a:srgbClr val="000000"/>
                          </a:solidFill>
                          <a:effectLst/>
                          <a:latin typeface="Calibri" pitchFamily="34" charset="0"/>
                        </a:rPr>
                        <a:t>.</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r>
              <a:tr h="45737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vi-VN" sz="2000" b="1" i="0" u="none" strike="noStrike" cap="none" normalizeH="0" baseline="0" dirty="0">
                          <a:ln>
                            <a:noFill/>
                          </a:ln>
                          <a:solidFill>
                            <a:srgbClr val="000000"/>
                          </a:solidFill>
                          <a:effectLst/>
                          <a:latin typeface="Calibri" pitchFamily="34" charset="0"/>
                        </a:rPr>
                        <a:t>Đề cương học phần</a:t>
                      </a: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FLM (FLM.</a:t>
                      </a:r>
                      <a:r>
                        <a:rPr kumimoji="0" lang="en-US" sz="2000" b="0" i="0" u="none" strike="noStrike" cap="none" normalizeH="0" baseline="0" dirty="0">
                          <a:ln>
                            <a:noFill/>
                          </a:ln>
                          <a:solidFill>
                            <a:srgbClr val="000000"/>
                          </a:solidFill>
                          <a:effectLst/>
                          <a:latin typeface="Calibri" pitchFamily="34" charset="0"/>
                        </a:rPr>
                        <a:t>fpt.edu.vn)</a:t>
                      </a: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r>
              <a:tr h="533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rgbClr val="000000"/>
                          </a:solidFill>
                          <a:effectLst/>
                          <a:latin typeface="Calibri" pitchFamily="34" charset="0"/>
                        </a:rPr>
                        <a:t>Lịch</a:t>
                      </a:r>
                      <a:r>
                        <a:rPr kumimoji="0" lang="en-US" sz="2000" b="1" i="0" u="none" strike="noStrike" cap="none" normalizeH="0" baseline="0" dirty="0">
                          <a:ln>
                            <a:noFill/>
                          </a:ln>
                          <a:solidFill>
                            <a:srgbClr val="000000"/>
                          </a:solidFill>
                          <a:effectLst/>
                          <a:latin typeface="Calibri" pitchFamily="34" charset="0"/>
                        </a:rPr>
                        <a:t> </a:t>
                      </a:r>
                      <a:r>
                        <a:rPr kumimoji="0" lang="vi-VN" sz="2000" b="1" i="0" u="none" strike="noStrike" cap="none" normalizeH="0" baseline="0" dirty="0">
                          <a:ln>
                            <a:noFill/>
                          </a:ln>
                          <a:solidFill>
                            <a:srgbClr val="000000"/>
                          </a:solidFill>
                          <a:effectLst/>
                          <a:latin typeface="Calibri" pitchFamily="34" charset="0"/>
                        </a:rPr>
                        <a:t>thi</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điểm</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alibri" pitchFamily="34" charset="0"/>
                        </a:rPr>
                        <a:t>FAP (FAP.fpt.edu.vn)</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r>
            </a:tbl>
          </a:graphicData>
        </a:graphic>
      </p:graphicFrame>
    </p:spTree>
    <p:extLst>
      <p:ext uri="{BB962C8B-B14F-4D97-AF65-F5344CB8AC3E}">
        <p14:creationId xmlns:p14="http://schemas.microsoft.com/office/powerpoint/2010/main" val="107307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28600"/>
            <a:ext cx="6172200" cy="838200"/>
          </a:xfrm>
        </p:spPr>
        <p:txBody>
          <a:bodyPr/>
          <a:lstStyle/>
          <a:p>
            <a:r>
              <a:rPr lang="en-US" sz="3200" smtClean="0">
                <a:latin typeface="Times New Roman" panose="02020603050405020304" pitchFamily="18" charset="0"/>
                <a:cs typeface="Times New Roman" panose="02020603050405020304" pitchFamily="18" charset="0"/>
              </a:rPr>
              <a:t>Tổ chức đào tạo</a:t>
            </a:r>
            <a:endParaRPr lang="en-US" sz="3200" dirty="0"/>
          </a:p>
        </p:txBody>
      </p:sp>
      <p:sp>
        <p:nvSpPr>
          <p:cNvPr id="4" name="Rectangle 3"/>
          <p:cNvSpPr/>
          <p:nvPr/>
        </p:nvSpPr>
        <p:spPr>
          <a:xfrm>
            <a:off x="685800" y="1752600"/>
            <a:ext cx="8001000" cy="5410712"/>
          </a:xfrm>
          <a:prstGeom prst="rect">
            <a:avLst/>
          </a:prstGeom>
        </p:spPr>
        <p:txBody>
          <a:bodyPr wrap="square">
            <a:spAutoFit/>
          </a:bodyPr>
          <a:lstStyle/>
          <a:p>
            <a:pPr marL="342900" lvl="0" indent="-342900" eaLnBrk="0" hangingPunct="0">
              <a:spcBef>
                <a:spcPct val="20000"/>
              </a:spcBef>
              <a:buFontTx/>
              <a:buChar char="•"/>
            </a:pPr>
            <a:r>
              <a:rPr lang="en-US" sz="2100" kern="0" dirty="0" err="1">
                <a:solidFill>
                  <a:srgbClr val="000000"/>
                </a:solidFill>
                <a:latin typeface="Times New Roman" pitchFamily="18" charset="0"/>
                <a:cs typeface="Times New Roman" pitchFamily="18" charset="0"/>
              </a:rPr>
              <a:t>Các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phần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được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ký</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hiệu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bằng</a:t>
            </a:r>
            <a:r>
              <a:rPr lang="en-US" sz="2100" kern="0" dirty="0">
                <a:solidFill>
                  <a:srgbClr val="000000"/>
                </a:solidFill>
                <a:latin typeface="Times New Roman" pitchFamily="18" charset="0"/>
                <a:cs typeface="Times New Roman" pitchFamily="18" charset="0"/>
              </a:rPr>
              <a:t> </a:t>
            </a:r>
            <a:r>
              <a:rPr lang="en-US" sz="2100" kern="0" err="1">
                <a:solidFill>
                  <a:srgbClr val="000000"/>
                </a:solidFill>
                <a:latin typeface="Times New Roman" pitchFamily="18" charset="0"/>
                <a:cs typeface="Times New Roman" pitchFamily="18" charset="0"/>
              </a:rPr>
              <a:t>các</a:t>
            </a:r>
            <a:r>
              <a:rPr lang="en-US" sz="2100" kern="0">
                <a:solidFill>
                  <a:srgbClr val="000000"/>
                </a:solidFill>
                <a:latin typeface="Times New Roman" pitchFamily="18" charset="0"/>
                <a:cs typeface="Times New Roman" pitchFamily="18" charset="0"/>
              </a:rPr>
              <a:t> </a:t>
            </a:r>
            <a:r>
              <a:rPr lang="en-US" sz="2100" kern="0" smtClean="0">
                <a:solidFill>
                  <a:srgbClr val="000000"/>
                </a:solidFill>
                <a:latin typeface="Times New Roman" pitchFamily="18" charset="0"/>
                <a:cs typeface="Times New Roman" pitchFamily="18" charset="0"/>
              </a:rPr>
              <a:t>mã: MKT101, MGT101…được </a:t>
            </a:r>
            <a:r>
              <a:rPr lang="en-US" sz="2100" kern="0" dirty="0" err="1">
                <a:solidFill>
                  <a:srgbClr val="000000"/>
                </a:solidFill>
                <a:latin typeface="Times New Roman" pitchFamily="18" charset="0"/>
                <a:cs typeface="Times New Roman" pitchFamily="18" charset="0"/>
              </a:rPr>
              <a:t>bố</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trí</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giảng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dạy</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trọn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vẹn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trong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kỳ</a:t>
            </a:r>
            <a:r>
              <a:rPr lang="en-US" sz="2100" kern="0" dirty="0">
                <a:solidFill>
                  <a:srgbClr val="000000"/>
                </a:solidFill>
                <a:latin typeface="Times New Roman" pitchFamily="18" charset="0"/>
                <a:cs typeface="Times New Roman" pitchFamily="18" charset="0"/>
              </a:rPr>
              <a:t>.</a:t>
            </a:r>
          </a:p>
          <a:p>
            <a:pPr marL="342900" lvl="0" indent="-342900" eaLnBrk="0" hangingPunct="0">
              <a:spcBef>
                <a:spcPct val="20000"/>
              </a:spcBef>
              <a:buFontTx/>
              <a:buChar char="•"/>
            </a:pPr>
            <a:r>
              <a:rPr lang="en-US" sz="2100" kern="0" dirty="0">
                <a:solidFill>
                  <a:srgbClr val="000000"/>
                </a:solidFill>
                <a:latin typeface="Times New Roman" pitchFamily="18" charset="0"/>
                <a:cs typeface="Times New Roman" pitchFamily="18" charset="0"/>
              </a:rPr>
              <a:t>1 </a:t>
            </a:r>
            <a:r>
              <a:rPr lang="en-US" sz="2100" kern="0" dirty="0" err="1">
                <a:solidFill>
                  <a:srgbClr val="000000"/>
                </a:solidFill>
                <a:latin typeface="Times New Roman" pitchFamily="18" charset="0"/>
                <a:cs typeface="Times New Roman" pitchFamily="18" charset="0"/>
              </a:rPr>
              <a:t>số</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phần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có</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điều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kiện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tiên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quyết</a:t>
            </a:r>
            <a:r>
              <a:rPr lang="en-US" sz="2100" kern="0" dirty="0">
                <a:solidFill>
                  <a:srgbClr val="000000"/>
                </a:solidFill>
                <a:latin typeface="Times New Roman" pitchFamily="18" charset="0"/>
                <a:cs typeface="Times New Roman" pitchFamily="18" charset="0"/>
              </a:rPr>
              <a:t>:</a:t>
            </a:r>
          </a:p>
          <a:p>
            <a:pPr marL="342900" lvl="0" indent="-342900" eaLnBrk="0" hangingPunct="0">
              <a:spcBef>
                <a:spcPct val="20000"/>
              </a:spcBef>
            </a:pP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Bắt</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buộc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phải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đạt</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điểm</a:t>
            </a:r>
            <a:r>
              <a:rPr lang="en-US" sz="2100" kern="0" dirty="0">
                <a:solidFill>
                  <a:srgbClr val="000000"/>
                </a:solidFill>
                <a:latin typeface="Times New Roman" pitchFamily="18" charset="0"/>
                <a:cs typeface="Times New Roman" pitchFamily="18" charset="0"/>
              </a:rPr>
              <a:t> total </a:t>
            </a:r>
            <a:r>
              <a:rPr lang="en-US" sz="2100" kern="0" dirty="0" err="1">
                <a:solidFill>
                  <a:srgbClr val="000000"/>
                </a:solidFill>
                <a:latin typeface="Times New Roman" pitchFamily="18" charset="0"/>
                <a:cs typeface="Times New Roman" pitchFamily="18" charset="0"/>
              </a:rPr>
              <a:t>môn</a:t>
            </a:r>
            <a:r>
              <a:rPr lang="en-US" sz="2100" kern="0" dirty="0">
                <a:solidFill>
                  <a:srgbClr val="000000"/>
                </a:solidFill>
                <a:latin typeface="Times New Roman" pitchFamily="18" charset="0"/>
                <a:cs typeface="Times New Roman" pitchFamily="18" charset="0"/>
              </a:rPr>
              <a:t> A1 </a:t>
            </a:r>
            <a:r>
              <a:rPr lang="en-US" sz="2100" kern="0" dirty="0" err="1">
                <a:solidFill>
                  <a:srgbClr val="000000"/>
                </a:solidFill>
                <a:latin typeface="Times New Roman" pitchFamily="18" charset="0"/>
                <a:cs typeface="Times New Roman" pitchFamily="18" charset="0"/>
              </a:rPr>
              <a:t>từ</a:t>
            </a:r>
            <a:r>
              <a:rPr lang="en-US" sz="2100" kern="0" dirty="0">
                <a:solidFill>
                  <a:srgbClr val="000000"/>
                </a:solidFill>
                <a:latin typeface="Times New Roman" pitchFamily="18" charset="0"/>
                <a:cs typeface="Times New Roman" pitchFamily="18" charset="0"/>
              </a:rPr>
              <a:t> 4 </a:t>
            </a:r>
            <a:r>
              <a:rPr lang="en-US" sz="2100" kern="0" dirty="0" err="1">
                <a:solidFill>
                  <a:srgbClr val="000000"/>
                </a:solidFill>
                <a:latin typeface="Times New Roman" pitchFamily="18" charset="0"/>
                <a:cs typeface="Times New Roman" pitchFamily="18" charset="0"/>
              </a:rPr>
              <a:t>trở</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lên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mới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được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A2 </a:t>
            </a:r>
            <a:r>
              <a:rPr lang="en-US" sz="2100" kern="0" dirty="0" err="1">
                <a:solidFill>
                  <a:srgbClr val="000000"/>
                </a:solidFill>
                <a:latin typeface="Times New Roman" pitchFamily="18" charset="0"/>
                <a:cs typeface="Times New Roman" pitchFamily="18" charset="0"/>
              </a:rPr>
              <a:t>hoặc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phải</a:t>
            </a:r>
            <a:r>
              <a:rPr lang="en-US" sz="2100" kern="0" dirty="0">
                <a:solidFill>
                  <a:srgbClr val="000000"/>
                </a:solidFill>
                <a:latin typeface="Times New Roman" pitchFamily="18" charset="0"/>
                <a:cs typeface="Times New Roman" pitchFamily="18" charset="0"/>
              </a:rPr>
              <a:t> pass </a:t>
            </a:r>
            <a:r>
              <a:rPr lang="en-US" sz="2100" kern="0" dirty="0" err="1">
                <a:solidFill>
                  <a:srgbClr val="000000"/>
                </a:solidFill>
                <a:latin typeface="Times New Roman" pitchFamily="18" charset="0"/>
                <a:cs typeface="Times New Roman" pitchFamily="18" charset="0"/>
              </a:rPr>
              <a:t>môn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điều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kiện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Ví</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dụ</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như</a:t>
            </a:r>
            <a:r>
              <a:rPr lang="en-US" sz="2100" kern="0" dirty="0">
                <a:solidFill>
                  <a:srgbClr val="000000"/>
                </a:solidFill>
                <a:latin typeface="Times New Roman" pitchFamily="18" charset="0"/>
                <a:cs typeface="Times New Roman" pitchFamily="18" charset="0"/>
              </a:rPr>
              <a:t> JPD126 pass </a:t>
            </a:r>
            <a:r>
              <a:rPr lang="en-US" sz="2100" kern="0" dirty="0" err="1">
                <a:solidFill>
                  <a:srgbClr val="000000"/>
                </a:solidFill>
                <a:latin typeface="Times New Roman" pitchFamily="18" charset="0"/>
                <a:cs typeface="Times New Roman" pitchFamily="18" charset="0"/>
              </a:rPr>
              <a:t>mới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được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JPD226)</a:t>
            </a:r>
          </a:p>
          <a:p>
            <a:pPr marL="342900" lvl="0" indent="-342900" eaLnBrk="0" hangingPunct="0">
              <a:spcBef>
                <a:spcPct val="20000"/>
              </a:spcBef>
              <a:buFontTx/>
              <a:buChar char="•"/>
            </a:pPr>
            <a:r>
              <a:rPr lang="en-US" sz="2100" kern="0" dirty="0" err="1">
                <a:solidFill>
                  <a:srgbClr val="000000"/>
                </a:solidFill>
                <a:latin typeface="Times New Roman" pitchFamily="18" charset="0"/>
                <a:cs typeface="Times New Roman" pitchFamily="18" charset="0"/>
              </a:rPr>
              <a:t>Sinh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viên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có</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thể</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đăng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ký</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thêm</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phần</a:t>
            </a:r>
            <a:r>
              <a:rPr lang="en-US" sz="2100" kern="0" dirty="0">
                <a:solidFill>
                  <a:srgbClr val="000000"/>
                </a:solidFill>
                <a:latin typeface="Times New Roman" pitchFamily="18" charset="0"/>
                <a:cs typeface="Times New Roman" pitchFamily="18" charset="0"/>
              </a:rPr>
              <a:t> so </a:t>
            </a:r>
            <a:r>
              <a:rPr lang="en-US" sz="2100" kern="0" dirty="0" err="1">
                <a:solidFill>
                  <a:srgbClr val="000000"/>
                </a:solidFill>
                <a:latin typeface="Times New Roman" pitchFamily="18" charset="0"/>
                <a:cs typeface="Times New Roman" pitchFamily="18" charset="0"/>
              </a:rPr>
              <a:t>với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chương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trình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quy</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định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nếu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đáp</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ứng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đủ</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điều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kiện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cần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thiết</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Nhưng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tối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đa</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không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quá</a:t>
            </a:r>
            <a:r>
              <a:rPr lang="en-US" sz="2100" kern="0" dirty="0">
                <a:solidFill>
                  <a:srgbClr val="000000"/>
                </a:solidFill>
                <a:latin typeface="Times New Roman" pitchFamily="18" charset="0"/>
                <a:cs typeface="Times New Roman" pitchFamily="18" charset="0"/>
              </a:rPr>
              <a:t> 7 </a:t>
            </a:r>
            <a:r>
              <a:rPr lang="en-US" sz="2100" kern="0" dirty="0" err="1">
                <a:solidFill>
                  <a:srgbClr val="000000"/>
                </a:solidFill>
                <a:latin typeface="Times New Roman" pitchFamily="18" charset="0"/>
                <a:cs typeface="Times New Roman" pitchFamily="18" charset="0"/>
              </a:rPr>
              <a:t>môn</a:t>
            </a:r>
            <a:r>
              <a:rPr lang="en-US" sz="2100" kern="0" dirty="0">
                <a:solidFill>
                  <a:srgbClr val="000000"/>
                </a:solidFill>
                <a:latin typeface="Times New Roman" pitchFamily="18" charset="0"/>
                <a:cs typeface="Times New Roman" pitchFamily="18" charset="0"/>
              </a:rPr>
              <a:t>/</a:t>
            </a:r>
            <a:r>
              <a:rPr lang="en-US" sz="2100" kern="0" dirty="0" err="1">
                <a:solidFill>
                  <a:srgbClr val="000000"/>
                </a:solidFill>
                <a:latin typeface="Times New Roman" pitchFamily="18" charset="0"/>
                <a:cs typeface="Times New Roman" pitchFamily="18" charset="0"/>
              </a:rPr>
              <a:t>kỳ</a:t>
            </a:r>
            <a:endParaRPr lang="en-US" sz="2100" kern="0" dirty="0">
              <a:solidFill>
                <a:srgbClr val="000000"/>
              </a:solidFill>
              <a:latin typeface="Times New Roman" pitchFamily="18" charset="0"/>
              <a:cs typeface="Times New Roman" pitchFamily="18" charset="0"/>
            </a:endParaRPr>
          </a:p>
          <a:p>
            <a:pPr marL="342900" lvl="0" indent="-342900" eaLnBrk="0" hangingPunct="0">
              <a:spcBef>
                <a:spcPct val="20000"/>
              </a:spcBef>
              <a:buFontTx/>
              <a:buChar char="•"/>
            </a:pP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phần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không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chỉ</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không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vào</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điểm</a:t>
            </a:r>
            <a:r>
              <a:rPr lang="en-US" sz="2100" kern="0" dirty="0">
                <a:solidFill>
                  <a:srgbClr val="000000"/>
                </a:solidFill>
                <a:latin typeface="Times New Roman" pitchFamily="18" charset="0"/>
                <a:cs typeface="Times New Roman" pitchFamily="18" charset="0"/>
              </a:rPr>
              <a:t> TB </a:t>
            </a:r>
            <a:r>
              <a:rPr lang="en-US" sz="2100" kern="0" dirty="0" err="1">
                <a:solidFill>
                  <a:srgbClr val="000000"/>
                </a:solidFill>
                <a:latin typeface="Times New Roman" pitchFamily="18" charset="0"/>
                <a:cs typeface="Times New Roman" pitchFamily="18" charset="0"/>
              </a:rPr>
              <a:t>tích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lũy</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Tiếng</a:t>
            </a:r>
            <a:r>
              <a:rPr lang="en-US" sz="2100" kern="0" dirty="0">
                <a:solidFill>
                  <a:srgbClr val="000000"/>
                </a:solidFill>
                <a:latin typeface="Times New Roman" pitchFamily="18" charset="0"/>
                <a:cs typeface="Times New Roman" pitchFamily="18" charset="0"/>
              </a:rPr>
              <a:t> Anh </a:t>
            </a:r>
            <a:r>
              <a:rPr lang="en-US" sz="2100" kern="0" dirty="0" err="1">
                <a:solidFill>
                  <a:srgbClr val="000000"/>
                </a:solidFill>
                <a:latin typeface="Times New Roman" pitchFamily="18" charset="0"/>
                <a:cs typeface="Times New Roman" pitchFamily="18" charset="0"/>
              </a:rPr>
              <a:t>dự</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bị</a:t>
            </a:r>
            <a:r>
              <a:rPr lang="en-US" sz="2100" kern="0">
                <a:solidFill>
                  <a:srgbClr val="000000"/>
                </a:solidFill>
                <a:latin typeface="Times New Roman" pitchFamily="18" charset="0"/>
                <a:cs typeface="Times New Roman" pitchFamily="18" charset="0"/>
              </a:rPr>
              <a:t>, </a:t>
            </a:r>
            <a:r>
              <a:rPr lang="en-US" sz="2100" kern="0" smtClean="0">
                <a:solidFill>
                  <a:srgbClr val="000000"/>
                </a:solidFill>
                <a:latin typeface="Times New Roman" pitchFamily="18" charset="0"/>
                <a:cs typeface="Times New Roman" pitchFamily="18" charset="0"/>
              </a:rPr>
              <a:t>GDQP</a:t>
            </a:r>
            <a:endParaRPr lang="en-US" sz="2100" kern="0" dirty="0">
              <a:solidFill>
                <a:srgbClr val="000000"/>
              </a:solidFill>
              <a:latin typeface="Times New Roman" pitchFamily="18" charset="0"/>
              <a:cs typeface="Times New Roman" pitchFamily="18" charset="0"/>
            </a:endParaRPr>
          </a:p>
          <a:p>
            <a:pPr marL="342900" lvl="0" indent="-342900" eaLnBrk="0" hangingPunct="0">
              <a:spcBef>
                <a:spcPct val="20000"/>
              </a:spcBef>
              <a:buFontTx/>
              <a:buChar char="•"/>
            </a:pP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phần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có</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chỉ</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không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vào</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điểm</a:t>
            </a:r>
            <a:r>
              <a:rPr lang="en-US" sz="2100" kern="0" dirty="0">
                <a:solidFill>
                  <a:srgbClr val="000000"/>
                </a:solidFill>
                <a:latin typeface="Times New Roman" pitchFamily="18" charset="0"/>
                <a:cs typeface="Times New Roman" pitchFamily="18" charset="0"/>
              </a:rPr>
              <a:t> TB </a:t>
            </a:r>
            <a:r>
              <a:rPr lang="en-US" sz="2100" kern="0" dirty="0" err="1">
                <a:solidFill>
                  <a:srgbClr val="000000"/>
                </a:solidFill>
                <a:latin typeface="Times New Roman" pitchFamily="18" charset="0"/>
                <a:cs typeface="Times New Roman" pitchFamily="18" charset="0"/>
              </a:rPr>
              <a:t>tích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lũy</a:t>
            </a:r>
            <a:r>
              <a:rPr lang="en-US" sz="2100" kern="0" dirty="0">
                <a:solidFill>
                  <a:srgbClr val="000000"/>
                </a:solidFill>
                <a:latin typeface="Times New Roman" pitchFamily="18" charset="0"/>
                <a:cs typeface="Times New Roman" pitchFamily="18" charset="0"/>
              </a:rPr>
              <a:t>: GDTC, OJP202</a:t>
            </a:r>
          </a:p>
          <a:p>
            <a:pPr marL="342900" indent="-342900" eaLnBrk="0" hangingPunct="0">
              <a:spcBef>
                <a:spcPct val="20000"/>
              </a:spcBef>
              <a:buFontTx/>
              <a:buChar char="•"/>
            </a:pPr>
            <a:r>
              <a:rPr lang="en-US" sz="2100" kern="0" dirty="0" err="1">
                <a:solidFill>
                  <a:srgbClr val="000000"/>
                </a:solidFill>
                <a:latin typeface="Times New Roman" pitchFamily="18" charset="0"/>
                <a:cs typeface="Times New Roman" pitchFamily="18" charset="0"/>
              </a:rPr>
              <a:t>Một</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số</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môn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có</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chữ</a:t>
            </a:r>
            <a:r>
              <a:rPr lang="en-US" sz="2100" kern="0" dirty="0">
                <a:solidFill>
                  <a:srgbClr val="000000"/>
                </a:solidFill>
                <a:latin typeface="Times New Roman" pitchFamily="18" charset="0"/>
                <a:cs typeface="Times New Roman" pitchFamily="18" charset="0"/>
              </a:rPr>
              <a:t> “c” </a:t>
            </a:r>
            <a:r>
              <a:rPr lang="en-US" sz="2100" kern="0" dirty="0" err="1">
                <a:solidFill>
                  <a:srgbClr val="000000"/>
                </a:solidFill>
                <a:latin typeface="Times New Roman" pitchFamily="18" charset="0"/>
                <a:cs typeface="Times New Roman" pitchFamily="18" charset="0"/>
              </a:rPr>
              <a:t>sau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cùng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sẽ</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được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triển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khai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trên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Coursera</a:t>
            </a:r>
            <a:endParaRPr lang="en-US" sz="2100" kern="0" dirty="0">
              <a:solidFill>
                <a:srgbClr val="000000"/>
              </a:solidFill>
              <a:latin typeface="Times New Roman" pitchFamily="18" charset="0"/>
              <a:cs typeface="Times New Roman" pitchFamily="18" charset="0"/>
            </a:endParaRPr>
          </a:p>
          <a:p>
            <a:pPr marL="342900" lvl="0" indent="-342900" eaLnBrk="0" hangingPunct="0">
              <a:spcBef>
                <a:spcPct val="20000"/>
              </a:spcBef>
              <a:buFontTx/>
              <a:buChar char="•"/>
            </a:pPr>
            <a:endParaRPr lang="en-US" sz="2200" kern="0" dirty="0">
              <a:solidFill>
                <a:srgbClr val="000000"/>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05000" y="0"/>
            <a:ext cx="6172200" cy="1143000"/>
          </a:xfrm>
        </p:spPr>
        <p:txBody>
          <a:bodyPr/>
          <a:lstStyle/>
          <a:p>
            <a:pPr eaLnBrk="1" hangingPunct="1"/>
            <a:r>
              <a:rPr lang="en-US" sz="3600" dirty="0" err="1">
                <a:effectLst/>
                <a:latin typeface="Times New Roman" panose="02020603050405020304" pitchFamily="18" charset="0"/>
                <a:cs typeface="Times New Roman" panose="02020603050405020304" pitchFamily="18" charset="0"/>
              </a:rPr>
              <a:t>Nội</a:t>
            </a:r>
            <a:r>
              <a:rPr lang="en-US" sz="3600" dirty="0">
                <a:effectLst/>
                <a:latin typeface="Times New Roman" panose="02020603050405020304" pitchFamily="18" charset="0"/>
                <a:cs typeface="Times New Roman" panose="02020603050405020304" pitchFamily="18" charset="0"/>
              </a:rPr>
              <a:t> dung</a:t>
            </a:r>
          </a:p>
        </p:txBody>
      </p:sp>
      <p:sp>
        <p:nvSpPr>
          <p:cNvPr id="117765" name="Text Box 5"/>
          <p:cNvSpPr txBox="1">
            <a:spLocks noChangeArrowheads="1"/>
          </p:cNvSpPr>
          <p:nvPr/>
        </p:nvSpPr>
        <p:spPr bwMode="auto">
          <a:xfrm>
            <a:off x="1143000" y="1676400"/>
            <a:ext cx="7543800" cy="2456053"/>
          </a:xfrm>
          <a:prstGeom prst="rect">
            <a:avLst/>
          </a:prstGeom>
          <a:noFill/>
          <a:ln w="12700" cap="sq">
            <a:noFill/>
            <a:miter lim="800000"/>
            <a:headEnd type="none" w="sm" len="sm"/>
            <a:tailEnd type="none" w="sm" len="sm"/>
          </a:ln>
        </p:spPr>
        <p:txBody>
          <a:bodyPr wrap="square" lIns="91436" tIns="45718" rIns="91436" bIns="45718">
            <a:spAutoFit/>
          </a:bodyPr>
          <a:lstStyle/>
          <a:p>
            <a:pPr marL="571500" indent="-571500">
              <a:lnSpc>
                <a:spcPct val="120000"/>
              </a:lnSpc>
              <a:buFont typeface="+mj-lt"/>
              <a:buAutoNum type="romanUcPeriod"/>
            </a:pPr>
            <a:r>
              <a:rPr lang="en-US" sz="3200" b="1" dirty="0" err="1">
                <a:latin typeface="Times New Roman" panose="02020603050405020304" pitchFamily="18" charset="0"/>
                <a:cs typeface="Times New Roman" panose="02020603050405020304" pitchFamily="18" charset="0"/>
              </a:rPr>
              <a:t>Tổng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quan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về</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tiến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độ</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học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tập</a:t>
            </a:r>
            <a:endParaRPr lang="en-US" sz="3200" b="1" dirty="0">
              <a:latin typeface="Times New Roman" panose="02020603050405020304" pitchFamily="18" charset="0"/>
              <a:cs typeface="Times New Roman" panose="02020603050405020304" pitchFamily="18" charset="0"/>
            </a:endParaRPr>
          </a:p>
          <a:p>
            <a:pPr marL="571500" indent="-571500">
              <a:lnSpc>
                <a:spcPct val="120000"/>
              </a:lnSpc>
              <a:buFont typeface="+mj-lt"/>
              <a:buAutoNum type="romanUcPeriod"/>
            </a:pPr>
            <a:r>
              <a:rPr lang="en-US" sz="3200" b="1" dirty="0" err="1">
                <a:latin typeface="Times New Roman" panose="02020603050405020304" pitchFamily="18" charset="0"/>
                <a:cs typeface="Times New Roman" panose="02020603050405020304" pitchFamily="18" charset="0"/>
              </a:rPr>
              <a:t>Chương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trình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đào</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tạo</a:t>
            </a:r>
            <a:endParaRPr lang="en-US" sz="3200" b="1" dirty="0">
              <a:latin typeface="Times New Roman" panose="02020603050405020304" pitchFamily="18" charset="0"/>
              <a:cs typeface="Times New Roman" panose="02020603050405020304" pitchFamily="18" charset="0"/>
            </a:endParaRPr>
          </a:p>
          <a:p>
            <a:pPr marL="571500" indent="-571500">
              <a:lnSpc>
                <a:spcPct val="120000"/>
              </a:lnSpc>
              <a:buFont typeface="+mj-lt"/>
              <a:buAutoNum type="romanUcPeriod"/>
            </a:pPr>
            <a:r>
              <a:rPr lang="en-US" sz="3200" b="1" dirty="0" err="1">
                <a:latin typeface="Times New Roman" panose="02020603050405020304" pitchFamily="18" charset="0"/>
                <a:cs typeface="Times New Roman" panose="02020603050405020304" pitchFamily="18" charset="0"/>
              </a:rPr>
              <a:t>Nội</a:t>
            </a:r>
            <a:r>
              <a:rPr lang="en-US" sz="3200" b="1" dirty="0">
                <a:latin typeface="Times New Roman" panose="02020603050405020304" pitchFamily="18" charset="0"/>
                <a:cs typeface="Times New Roman" panose="02020603050405020304" pitchFamily="18" charset="0"/>
              </a:rPr>
              <a:t> dung, </a:t>
            </a:r>
            <a:r>
              <a:rPr lang="en-US" sz="3200" b="1" dirty="0" err="1">
                <a:latin typeface="Times New Roman" panose="02020603050405020304" pitchFamily="18" charset="0"/>
                <a:cs typeface="Times New Roman" panose="02020603050405020304" pitchFamily="18" charset="0"/>
              </a:rPr>
              <a:t>phương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pháp</a:t>
            </a:r>
            <a:r>
              <a:rPr lang="en-US" sz="3200" b="1" dirty="0">
                <a:latin typeface="Times New Roman" panose="02020603050405020304" pitchFamily="18" charset="0"/>
                <a:cs typeface="Times New Roman" panose="02020603050405020304" pitchFamily="18" charset="0"/>
              </a:rPr>
              <a:t> đào tạo, </a:t>
            </a:r>
            <a:r>
              <a:rPr lang="en-US" sz="3200" b="1" dirty="0" err="1">
                <a:latin typeface="Times New Roman" panose="02020603050405020304" pitchFamily="18" charset="0"/>
                <a:cs typeface="Times New Roman" panose="02020603050405020304" pitchFamily="18" charset="0"/>
              </a:rPr>
              <a:t>kiểm</a:t>
            </a:r>
            <a:r>
              <a:rPr lang="en-US" sz="3200" b="1" dirty="0">
                <a:latin typeface="Times New Roman" panose="02020603050405020304" pitchFamily="18" charset="0"/>
                <a:cs typeface="Times New Roman" panose="02020603050405020304" pitchFamily="18" charset="0"/>
              </a:rPr>
              <a:t> tra, </a:t>
            </a:r>
            <a:r>
              <a:rPr lang="en-US" sz="3200" b="1" dirty="0" err="1">
                <a:latin typeface="Times New Roman" panose="02020603050405020304" pitchFamily="18" charset="0"/>
                <a:cs typeface="Times New Roman" panose="02020603050405020304" pitchFamily="18" charset="0"/>
              </a:rPr>
              <a:t>đánh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giá</a:t>
            </a:r>
            <a:r>
              <a:rPr lang="en-US" sz="3200" b="1" dirty="0">
                <a:latin typeface="Times New Roman" panose="02020603050405020304" pitchFamily="18" charset="0"/>
                <a:cs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7765">
                                            <p:txEl>
                                              <p:pRg st="0" end="0"/>
                                            </p:txEl>
                                          </p:spTgt>
                                        </p:tgtEl>
                                        <p:attrNameLst>
                                          <p:attrName>style.visibility</p:attrName>
                                        </p:attrNameLst>
                                      </p:cBhvr>
                                      <p:to>
                                        <p:strVal val="visible"/>
                                      </p:to>
                                    </p:set>
                                    <p:animEffect transition="in" filter="box(in)">
                                      <p:cBhvr>
                                        <p:cTn id="7" dur="500"/>
                                        <p:tgtEl>
                                          <p:spTgt spid="1177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7765">
                                            <p:txEl>
                                              <p:pRg st="1" end="1"/>
                                            </p:txEl>
                                          </p:spTgt>
                                        </p:tgtEl>
                                        <p:attrNameLst>
                                          <p:attrName>style.visibility</p:attrName>
                                        </p:attrNameLst>
                                      </p:cBhvr>
                                      <p:to>
                                        <p:strVal val="visible"/>
                                      </p:to>
                                    </p:set>
                                    <p:animEffect transition="in" filter="box(in)">
                                      <p:cBhvr>
                                        <p:cTn id="12" dur="500"/>
                                        <p:tgtEl>
                                          <p:spTgt spid="1177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7765">
                                            <p:txEl>
                                              <p:pRg st="2" end="2"/>
                                            </p:txEl>
                                          </p:spTgt>
                                        </p:tgtEl>
                                        <p:attrNameLst>
                                          <p:attrName>style.visibility</p:attrName>
                                        </p:attrNameLst>
                                      </p:cBhvr>
                                      <p:to>
                                        <p:strVal val="visible"/>
                                      </p:to>
                                    </p:set>
                                    <p:animEffect transition="in" filter="box(in)">
                                      <p:cBhvr>
                                        <p:cTn id="17" dur="500"/>
                                        <p:tgtEl>
                                          <p:spTgt spid="1177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5"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noChangeArrowheads="1"/>
          </p:cNvSpPr>
          <p:nvPr>
            <p:ph type="title"/>
          </p:nvPr>
        </p:nvSpPr>
        <p:spPr/>
        <p:txBody>
          <a:bodyPr/>
          <a:lstStyle/>
          <a:p>
            <a:r>
              <a:rPr lang="en-US" altLang="en-US" smtClean="0"/>
              <a:t>Học online trên Coursera.org</a:t>
            </a:r>
          </a:p>
        </p:txBody>
      </p:sp>
      <p:sp>
        <p:nvSpPr>
          <p:cNvPr id="43011" name="Content Placeholder 3"/>
          <p:cNvSpPr>
            <a:spLocks noGrp="1" noChangeArrowheads="1"/>
          </p:cNvSpPr>
          <p:nvPr>
            <p:ph sz="half" idx="2"/>
          </p:nvPr>
        </p:nvSpPr>
        <p:spPr>
          <a:xfrm>
            <a:off x="531813" y="2362200"/>
            <a:ext cx="8154987" cy="2971800"/>
          </a:xfrm>
        </p:spPr>
        <p:txBody>
          <a:bodyPr/>
          <a:lstStyle/>
          <a:p>
            <a:r>
              <a:rPr lang="en-US" altLang="en-US" smtClean="0"/>
              <a:t>~20% số môn</a:t>
            </a:r>
          </a:p>
          <a:p>
            <a:r>
              <a:rPr lang="en-US" altLang="en-US" smtClean="0"/>
              <a:t>Được cấp tài khoản Coursera theo học kỳ (nếu có môn học)</a:t>
            </a:r>
          </a:p>
          <a:p>
            <a:r>
              <a:rPr lang="en-US" altLang="en-US" smtClean="0"/>
              <a:t>Hoàn thành nội dung học theo yêu cầu (ghi rõ trong syllabus)</a:t>
            </a:r>
          </a:p>
          <a:p>
            <a:r>
              <a:rPr lang="en-US" altLang="en-US" smtClean="0"/>
              <a:t>Thi thẩm định tại trường để công nhận kết quả</a:t>
            </a:r>
          </a:p>
          <a:p>
            <a:r>
              <a:rPr lang="en-US" altLang="en-US" smtClean="0">
                <a:solidFill>
                  <a:srgbClr val="FF0000"/>
                </a:solidFill>
              </a:rPr>
              <a:t>Được quyền học tất cả các khóa có trên Coursera</a:t>
            </a:r>
          </a:p>
        </p:txBody>
      </p:sp>
    </p:spTree>
    <p:extLst>
      <p:ext uri="{BB962C8B-B14F-4D97-AF65-F5344CB8AC3E}">
        <p14:creationId xmlns:p14="http://schemas.microsoft.com/office/powerpoint/2010/main" val="3207795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vi-VN" sz="3200" dirty="0">
                <a:latin typeface="Times New Roman" pitchFamily="18" charset="0"/>
                <a:cs typeface="Times New Roman" pitchFamily="18" charset="0"/>
              </a:rPr>
              <a:t>Kiểm tra và thi học phần</a:t>
            </a:r>
            <a:endParaRPr lang="en-US" sz="3200" dirty="0">
              <a:latin typeface="Times New Roman" pitchFamily="18" charset="0"/>
              <a:cs typeface="Times New Roman" pitchFamily="18" charset="0"/>
            </a:endParaRPr>
          </a:p>
        </p:txBody>
      </p:sp>
      <p:sp>
        <p:nvSpPr>
          <p:cNvPr id="13315" name="Content Placeholder 2"/>
          <p:cNvSpPr>
            <a:spLocks noGrp="1"/>
          </p:cNvSpPr>
          <p:nvPr>
            <p:ph idx="1"/>
          </p:nvPr>
        </p:nvSpPr>
        <p:spPr>
          <a:xfrm>
            <a:off x="152400" y="1447800"/>
            <a:ext cx="8991600" cy="5410200"/>
          </a:xfrm>
        </p:spPr>
        <p:txBody>
          <a:bodyPr/>
          <a:lstStyle/>
          <a:p>
            <a:r>
              <a:rPr lang="vi-VN" b="1" dirty="0">
                <a:latin typeface="Times New Roman" pitchFamily="18" charset="0"/>
                <a:cs typeface="Times New Roman" pitchFamily="18" charset="0"/>
              </a:rPr>
              <a:t>Đánh giá quá trình</a:t>
            </a:r>
            <a:r>
              <a:rPr lang="vi-VN" dirty="0">
                <a:latin typeface="Times New Roman" pitchFamily="18" charset="0"/>
                <a:cs typeface="Times New Roman" pitchFamily="18" charset="0"/>
              </a:rPr>
              <a:t>: quiz, test, practical exam, assigments, midterm...</a:t>
            </a:r>
          </a:p>
          <a:p>
            <a:r>
              <a:rPr lang="vi-VN" b="1" dirty="0">
                <a:latin typeface="Times New Roman" pitchFamily="18" charset="0"/>
                <a:cs typeface="Times New Roman" pitchFamily="18" charset="0"/>
              </a:rPr>
              <a:t>Thi cuối học phần</a:t>
            </a:r>
            <a:r>
              <a:rPr lang="vi-VN" dirty="0">
                <a:latin typeface="Times New Roman" pitchFamily="18" charset="0"/>
                <a:cs typeface="Times New Roman" pitchFamily="18" charset="0"/>
              </a:rPr>
              <a:t>: </a:t>
            </a:r>
          </a:p>
          <a:p>
            <a:pPr>
              <a:buFontTx/>
              <a:buNone/>
            </a:pP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Lần 1 (final exam)</a:t>
            </a:r>
          </a:p>
          <a:p>
            <a:pPr>
              <a:buFontTx/>
              <a:buNone/>
            </a:pP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Lần 2 (resit final exam): </a:t>
            </a:r>
            <a:r>
              <a:rPr lang="vi-VN" sz="1800" dirty="0">
                <a:latin typeface="Times New Roman" pitchFamily="18" charset="0"/>
                <a:cs typeface="Times New Roman" pitchFamily="18" charset="0"/>
              </a:rPr>
              <a:t>dành cho SV không đạt lần 1 hoặc cải thiện điểm</a:t>
            </a:r>
          </a:p>
          <a:p>
            <a:r>
              <a:rPr lang="en-US" sz="2400" b="1" dirty="0" err="1">
                <a:latin typeface="Times New Roman" pitchFamily="18" charset="0"/>
                <a:cs typeface="Times New Roman" pitchFamily="18" charset="0"/>
              </a:rPr>
              <a:t>Hình</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thức</a:t>
            </a:r>
            <a:r>
              <a:rPr lang="en-US" sz="2400" b="1" dirty="0">
                <a:latin typeface="Times New Roman" pitchFamily="18" charset="0"/>
                <a:cs typeface="Times New Roman" pitchFamily="18" charset="0"/>
              </a:rPr>
              <a:t> thi</a:t>
            </a:r>
            <a:r>
              <a:rPr lang="en-US" sz="2400" dirty="0">
                <a:latin typeface="Times New Roman" pitchFamily="18" charset="0"/>
                <a:cs typeface="Times New Roman" pitchFamily="18" charset="0"/>
              </a:rPr>
              <a:t>: Online (thi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máy</a:t>
            </a:r>
            <a:r>
              <a:rPr lang="en-US" sz="2400" dirty="0">
                <a:latin typeface="Times New Roman" pitchFamily="18" charset="0"/>
                <a:cs typeface="Times New Roman" pitchFamily="18" charset="0"/>
              </a:rPr>
              <a:t>), offline </a:t>
            </a:r>
            <a:r>
              <a:rPr lang="vi-VN" sz="2400" dirty="0">
                <a:latin typeface="Times New Roman" pitchFamily="18" charset="0"/>
                <a:cs typeface="Times New Roman" pitchFamily="18" charset="0"/>
              </a:rPr>
              <a:t>(</a:t>
            </a:r>
            <a:r>
              <a:rPr lang="en-US" sz="2400" dirty="0">
                <a:latin typeface="Times New Roman" pitchFamily="18" charset="0"/>
                <a:cs typeface="Times New Roman" pitchFamily="18" charset="0"/>
              </a:rPr>
              <a:t>thi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giấy</a:t>
            </a:r>
            <a:r>
              <a:rPr lang="vi-VN" sz="2400" dirty="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phỏng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vấn</a:t>
            </a:r>
            <a:r>
              <a:rPr lang="vi-VN" sz="2400" dirty="0">
                <a:latin typeface="Times New Roman" pitchFamily="18" charset="0"/>
                <a:cs typeface="Times New Roman" pitchFamily="18" charset="0"/>
              </a:rPr>
              <a:t> (thi nói)</a:t>
            </a:r>
            <a:endParaRPr lang="en-US" sz="2400"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Dạng</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câu</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hỏi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trắc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nghiệm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luận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huống</a:t>
            </a:r>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Giám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chẽ</a:t>
            </a:r>
            <a:endParaRPr lang="en-US" sz="2400" dirty="0">
              <a:latin typeface="Times New Roman" pitchFamily="18" charset="0"/>
              <a:cs typeface="Times New Roman" pitchFamily="18" charset="0"/>
            </a:endParaRPr>
          </a:p>
          <a:p>
            <a:pPr>
              <a:buFontTx/>
              <a:buNone/>
            </a:pPr>
            <a:endParaRPr lang="en-US" dirty="0"/>
          </a:p>
        </p:txBody>
      </p:sp>
      <p:sp>
        <p:nvSpPr>
          <p:cNvPr id="4" name="Explosion 1 3"/>
          <p:cNvSpPr/>
          <p:nvPr/>
        </p:nvSpPr>
        <p:spPr bwMode="auto">
          <a:xfrm>
            <a:off x="5334000" y="4724400"/>
            <a:ext cx="3124200" cy="1981200"/>
          </a:xfrm>
          <a:prstGeom prst="irregularSeal1">
            <a:avLst/>
          </a:prstGeom>
          <a:solidFill>
            <a:schemeClr val="accent1"/>
          </a:solidFill>
          <a:ln w="9525" cap="flat" cmpd="sng" algn="ctr">
            <a:solidFill>
              <a:schemeClr val="tx1"/>
            </a:solidFill>
            <a:prstDash val="solid"/>
            <a:round/>
            <a:headEnd type="none" w="med" len="med"/>
            <a:tailEnd type="none" w="med" len="med"/>
          </a:ln>
          <a:effectLst>
            <a:outerShdw blurRad="50800" dist="50800" dir="5400000" algn="ctr" rotWithShape="0">
              <a:srgbClr val="FF9999"/>
            </a:outerShdw>
          </a:effectLst>
        </p:spPr>
        <p:txBody>
          <a:bodyPr/>
          <a:lstStyle/>
          <a:p>
            <a:pPr eaLnBrk="0" hangingPunct="0">
              <a:defRPr/>
            </a:pPr>
            <a:r>
              <a:rPr lang="en-US" sz="2400" dirty="0">
                <a:latin typeface="Times New Roman" pitchFamily="18" charset="0"/>
              </a:rPr>
              <a:t>No cheating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lưu</a:t>
            </a:r>
            <a:r>
              <a:rPr lang="en-US" dirty="0">
                <a:latin typeface="Times New Roman" pitchFamily="18" charset="0"/>
                <a:cs typeface="Times New Roman" pitchFamily="18" charset="0"/>
              </a:rPr>
              <a:t> ý </a:t>
            </a:r>
            <a:r>
              <a:rPr lang="en-US" dirty="0" err="1">
                <a:latin typeface="Times New Roman" pitchFamily="18" charset="0"/>
                <a:cs typeface="Times New Roman" pitchFamily="18" charset="0"/>
              </a:rPr>
              <a:t>đặc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biệt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53000"/>
          </a:xfrm>
        </p:spPr>
        <p:txBody>
          <a:bodyPr/>
          <a:lstStyle/>
          <a:p>
            <a:r>
              <a:rPr lang="en-US" sz="2000" dirty="0" err="1">
                <a:latin typeface="Arial" panose="020B0604020202020204" pitchFamily="34" charset="0"/>
                <a:cs typeface="Arial" panose="020B0604020202020204" pitchFamily="34" charset="0"/>
              </a:rPr>
              <a:t>Sinh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quyền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trượt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môn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nghỉ</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20% </a:t>
            </a:r>
            <a:r>
              <a:rPr lang="en-US" sz="2000" dirty="0" err="1">
                <a:latin typeface="Arial" panose="020B0604020202020204" pitchFamily="34" charset="0"/>
                <a:cs typeface="Arial" panose="020B0604020202020204" pitchFamily="34" charset="0"/>
              </a:rPr>
              <a:t>thời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môn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học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cứ</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do </a:t>
            </a:r>
            <a:r>
              <a:rPr lang="en-US" sz="2000" dirty="0" err="1">
                <a:latin typeface="Arial" panose="020B0604020202020204" pitchFamily="34" charset="0"/>
                <a:cs typeface="Arial" panose="020B0604020202020204" pitchFamily="34" charset="0"/>
              </a:rPr>
              <a:t>gì</a:t>
            </a:r>
            <a:r>
              <a:rPr lang="en-US" sz="2000" dirty="0">
                <a:latin typeface="Arial" panose="020B0604020202020204" pitchFamily="34" charset="0"/>
                <a:cs typeface="Arial" panose="020B0604020202020204" pitchFamily="34" charset="0"/>
              </a:rPr>
              <a:t> </a:t>
            </a:r>
          </a:p>
          <a:p>
            <a:r>
              <a:rPr lang="en-US" sz="2000" smtClean="0">
                <a:latin typeface="Arial" panose="020B0604020202020204" pitchFamily="34" charset="0"/>
                <a:cs typeface="Arial" panose="020B0604020202020204" pitchFamily="34" charset="0"/>
              </a:rPr>
              <a:t>Sinh viên chú ý điều </a:t>
            </a:r>
            <a:r>
              <a:rPr lang="en-US" sz="2000"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quyết</a:t>
            </a:r>
            <a:r>
              <a:rPr lang="en-US" sz="2000" dirty="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môn</a:t>
            </a:r>
            <a:r>
              <a:rPr lang="en-US" sz="200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học được cập nhật trên FAP:</a:t>
            </a:r>
          </a:p>
          <a:p>
            <a:pPr marL="0" indent="0">
              <a:buNone/>
            </a:pPr>
            <a:r>
              <a:rPr lang="en-US" sz="2000">
                <a:latin typeface="Arial" panose="020B0604020202020204" pitchFamily="34" charset="0"/>
                <a:cs typeface="Arial" panose="020B0604020202020204" pitchFamily="34" charset="0"/>
              </a:rPr>
              <a:t> - Đăng nhập FAP -&gt; </a:t>
            </a:r>
            <a:r>
              <a:rPr lang="en-US" sz="2000" b="1">
                <a:latin typeface="Arial" panose="020B0604020202020204" pitchFamily="34" charset="0"/>
                <a:cs typeface="Arial" panose="020B0604020202020204" pitchFamily="34" charset="0"/>
              </a:rPr>
              <a:t>Academic Transcipt</a:t>
            </a:r>
          </a:p>
          <a:p>
            <a:pPr marL="0" indent="0">
              <a:buNone/>
            </a:pPr>
            <a:r>
              <a:rPr lang="en-US" sz="200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Môn điều kiện </a:t>
            </a:r>
            <a:r>
              <a:rPr lang="en-US" sz="2000" smtClean="0">
                <a:latin typeface="Arial" panose="020B0604020202020204" pitchFamily="34" charset="0"/>
                <a:cs typeface="Arial" panose="020B0604020202020204" pitchFamily="34" charset="0"/>
              </a:rPr>
              <a:t>được </a:t>
            </a:r>
            <a:r>
              <a:rPr lang="en-US" sz="2000">
                <a:latin typeface="Arial" panose="020B0604020202020204" pitchFamily="34" charset="0"/>
                <a:cs typeface="Arial" panose="020B0604020202020204" pitchFamily="34" charset="0"/>
              </a:rPr>
              <a:t>update ở</a:t>
            </a:r>
            <a:r>
              <a:rPr lang="en-US" sz="2000" smtClean="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cột : </a:t>
            </a:r>
            <a:r>
              <a:rPr lang="en-US" sz="2000" b="1">
                <a:latin typeface="Arial" panose="020B0604020202020204" pitchFamily="34" charset="0"/>
                <a:cs typeface="Arial" panose="020B0604020202020204" pitchFamily="34" charset="0"/>
              </a:rPr>
              <a:t>PREREQUISITE </a:t>
            </a:r>
            <a:endParaRPr lang="en-US" sz="2000" dirty="0">
              <a:latin typeface="Arial" panose="020B0604020202020204" pitchFamily="34" charset="0"/>
              <a:cs typeface="Arial" panose="020B0604020202020204" pitchFamily="34" charset="0"/>
            </a:endParaRPr>
          </a:p>
          <a:p>
            <a:r>
              <a:rPr lang="en-US" sz="2000" smtClean="0">
                <a:latin typeface="Arial" panose="020B0604020202020204" pitchFamily="34" charset="0"/>
                <a:cs typeface="Arial" panose="020B0604020202020204" pitchFamily="34" charset="0"/>
              </a:rPr>
              <a:t>Điều </a:t>
            </a:r>
            <a:r>
              <a:rPr lang="en-US" sz="2000"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tập</a:t>
            </a:r>
            <a:r>
              <a:rPr lang="en-US" sz="200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Pass </a:t>
            </a:r>
            <a:r>
              <a:rPr lang="en-US" sz="2000" dirty="0" err="1">
                <a:latin typeface="Arial" panose="020B0604020202020204" pitchFamily="34" charset="0"/>
                <a:cs typeface="Arial" panose="020B0604020202020204" pitchFamily="34" charset="0"/>
              </a:rPr>
              <a:t>tối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thiểu</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90%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endParaRPr lang="en-US" sz="2000" dirty="0">
              <a:latin typeface="Arial" panose="020B0604020202020204" pitchFamily="34" charset="0"/>
              <a:cs typeface="Arial" panose="020B0604020202020204" pitchFamily="34" charset="0"/>
            </a:endParaRPr>
          </a:p>
          <a:p>
            <a:r>
              <a:rPr lang="en-US" sz="2000" smtClean="0">
                <a:latin typeface="Arial" panose="020B0604020202020204" pitchFamily="34" charset="0"/>
                <a:cs typeface="Arial" panose="020B0604020202020204" pitchFamily="34" charset="0"/>
              </a:rPr>
              <a:t>Khung </a:t>
            </a:r>
            <a:r>
              <a:rPr lang="en-US" sz="2000" dirty="0" err="1">
                <a:latin typeface="Arial" panose="020B0604020202020204" pitchFamily="34" charset="0"/>
                <a:cs typeface="Arial" panose="020B0604020202020204" pitchFamily="34" charset="0"/>
              </a:rPr>
              <a:t>chương</a:t>
            </a:r>
            <a:r>
              <a:rPr lang="en-US" sz="2000" dirty="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trình</a:t>
            </a:r>
            <a:r>
              <a:rPr lang="en-US" sz="200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có thể được điều chỉnh và cập nhật trực tiếp lên FAP.</a:t>
            </a:r>
            <a:endParaRPr lang="en-US" sz="2000" dirty="0">
              <a:latin typeface="Arial" panose="020B0604020202020204" pitchFamily="34" charset="0"/>
              <a:cs typeface="Arial" panose="020B0604020202020204" pitchFamily="34" charset="0"/>
            </a:endParaRPr>
          </a:p>
          <a:p>
            <a:r>
              <a:rPr lang="en-US" sz="2000" smtClean="0">
                <a:latin typeface="Arial" panose="020B0604020202020204" pitchFamily="34" charset="0"/>
                <a:cs typeface="Arial" panose="020B0604020202020204" pitchFamily="34" charset="0"/>
              </a:rPr>
              <a:t>Giảm </a:t>
            </a:r>
            <a:r>
              <a:rPr lang="en-US" sz="2000">
                <a:latin typeface="Arial" panose="020B0604020202020204" pitchFamily="34" charset="0"/>
                <a:cs typeface="Arial" panose="020B0604020202020204" pitchFamily="34" charset="0"/>
              </a:rPr>
              <a:t>hạng tốt nghiệp đối với SV loại giỏi và xuất sắc nếu học lại quá 5% số tín chỉ của khung ch</a:t>
            </a:r>
            <a:r>
              <a:rPr lang="vi-VN" sz="2000">
                <a:latin typeface="Arial" panose="020B0604020202020204" pitchFamily="34" charset="0"/>
                <a:cs typeface="Arial" panose="020B0604020202020204" pitchFamily="34" charset="0"/>
              </a:rPr>
              <a:t>ư</a:t>
            </a:r>
            <a:r>
              <a:rPr lang="en-US" sz="2000">
                <a:latin typeface="Arial" panose="020B0604020202020204" pitchFamily="34" charset="0"/>
                <a:cs typeface="Arial" panose="020B0604020202020204" pitchFamily="34" charset="0"/>
              </a:rPr>
              <a:t>ơng trình (không tính tiếng Anh chuẩn </a:t>
            </a:r>
            <a:r>
              <a:rPr lang="en-US" sz="2000" smtClean="0">
                <a:latin typeface="Arial" panose="020B0604020202020204" pitchFamily="34" charset="0"/>
                <a:cs typeface="Arial" panose="020B0604020202020204" pitchFamily="34" charset="0"/>
              </a:rPr>
              <a:t>bị)</a:t>
            </a:r>
          </a:p>
          <a:p>
            <a:r>
              <a:rPr lang="en-US" altLang="en-US" sz="2000" smtClean="0">
                <a:latin typeface="Arial" panose="020B0604020202020204" pitchFamily="34" charset="0"/>
                <a:cs typeface="Arial" panose="020B0604020202020204" pitchFamily="34" charset="0"/>
              </a:rPr>
              <a:t>Nếu </a:t>
            </a:r>
            <a:r>
              <a:rPr lang="en-US" altLang="en-US" sz="2000">
                <a:latin typeface="Arial" panose="020B0604020202020204" pitchFamily="34" charset="0"/>
                <a:cs typeface="Arial" panose="020B0604020202020204" pitchFamily="34" charset="0"/>
              </a:rPr>
              <a:t>đăng ký học lại sớm (ngay trong kỳ hoặc kỳ kế tiếp) chỉ phải đóng 50% phí môn</a:t>
            </a:r>
          </a:p>
          <a:p>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87165100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81200" y="152400"/>
            <a:ext cx="7162800" cy="914400"/>
          </a:xfrm>
        </p:spPr>
        <p:txBody>
          <a:bodyPr/>
          <a:lstStyle/>
          <a:p>
            <a:pPr eaLnBrk="1" hangingPunct="1">
              <a:lnSpc>
                <a:spcPct val="115000"/>
              </a:lnSpc>
              <a:spcBef>
                <a:spcPts val="0"/>
              </a:spcBef>
              <a:spcAft>
                <a:spcPts val="0"/>
              </a:spcAft>
            </a:pPr>
            <a:r>
              <a:rPr lang="en-US" sz="2800" kern="1200" dirty="0">
                <a:solidFill>
                  <a:schemeClr val="tx1"/>
                </a:solidFill>
                <a:latin typeface="Times New Roman" panose="02020603050405020304" pitchFamily="18" charset="0"/>
                <a:ea typeface="+mn-ea"/>
                <a:cs typeface="Times New Roman" panose="02020603050405020304" pitchFamily="18" charset="0"/>
              </a:rPr>
              <a:t>18 </a:t>
            </a:r>
            <a:r>
              <a:rPr lang="en-US" sz="2800" kern="1200" dirty="0" err="1">
                <a:solidFill>
                  <a:schemeClr val="tx1"/>
                </a:solidFill>
                <a:latin typeface="Times New Roman" panose="02020603050405020304" pitchFamily="18" charset="0"/>
                <a:ea typeface="+mn-ea"/>
                <a:cs typeface="Times New Roman" panose="02020603050405020304" pitchFamily="18" charset="0"/>
              </a:rPr>
              <a:t>thủ</a:t>
            </a:r>
            <a:r>
              <a:rPr lang="en-US" sz="2800" kern="1200" dirty="0">
                <a:solidFill>
                  <a:schemeClr val="tx1"/>
                </a:solidFill>
                <a:latin typeface="Times New Roman" panose="02020603050405020304" pitchFamily="18" charset="0"/>
                <a:ea typeface="+mn-ea"/>
                <a:cs typeface="Times New Roman" panose="02020603050405020304" pitchFamily="18" charset="0"/>
              </a:rPr>
              <a:t> </a:t>
            </a:r>
            <a:r>
              <a:rPr lang="en-US" sz="2800" kern="1200" dirty="0" err="1">
                <a:solidFill>
                  <a:schemeClr val="tx1"/>
                </a:solidFill>
                <a:latin typeface="Times New Roman" panose="02020603050405020304" pitchFamily="18" charset="0"/>
                <a:ea typeface="+mn-ea"/>
                <a:cs typeface="Times New Roman" panose="02020603050405020304" pitchFamily="18" charset="0"/>
              </a:rPr>
              <a:t>tục</a:t>
            </a:r>
            <a:r>
              <a:rPr lang="en-US" sz="2800" kern="1200" dirty="0">
                <a:solidFill>
                  <a:schemeClr val="tx1"/>
                </a:solidFill>
                <a:latin typeface="Times New Roman" panose="02020603050405020304" pitchFamily="18" charset="0"/>
                <a:ea typeface="+mn-ea"/>
                <a:cs typeface="Times New Roman" panose="02020603050405020304" pitchFamily="18" charset="0"/>
              </a:rPr>
              <a:t> </a:t>
            </a:r>
            <a:r>
              <a:rPr lang="en-US" sz="2800" kern="1200" dirty="0" err="1">
                <a:solidFill>
                  <a:schemeClr val="tx1"/>
                </a:solidFill>
                <a:latin typeface="Times New Roman" panose="02020603050405020304" pitchFamily="18" charset="0"/>
                <a:ea typeface="+mn-ea"/>
                <a:cs typeface="Times New Roman" panose="02020603050405020304" pitchFamily="18" charset="0"/>
              </a:rPr>
              <a:t>hành</a:t>
            </a:r>
            <a:r>
              <a:rPr lang="en-US" sz="2800" kern="1200" dirty="0">
                <a:solidFill>
                  <a:schemeClr val="tx1"/>
                </a:solidFill>
                <a:latin typeface="Times New Roman" panose="02020603050405020304" pitchFamily="18" charset="0"/>
                <a:ea typeface="+mn-ea"/>
                <a:cs typeface="Times New Roman" panose="02020603050405020304" pitchFamily="18" charset="0"/>
              </a:rPr>
              <a:t> </a:t>
            </a:r>
            <a:r>
              <a:rPr lang="en-US" sz="2800" kern="1200" dirty="0" err="1">
                <a:solidFill>
                  <a:schemeClr val="tx1"/>
                </a:solidFill>
                <a:latin typeface="Times New Roman" panose="02020603050405020304" pitchFamily="18" charset="0"/>
                <a:ea typeface="+mn-ea"/>
                <a:cs typeface="Times New Roman" panose="02020603050405020304" pitchFamily="18" charset="0"/>
              </a:rPr>
              <a:t>chính</a:t>
            </a:r>
            <a:r>
              <a:rPr lang="en-US" sz="2800" kern="1200" dirty="0">
                <a:solidFill>
                  <a:schemeClr val="tx1"/>
                </a:solidFill>
                <a:latin typeface="Times New Roman" panose="02020603050405020304" pitchFamily="18" charset="0"/>
                <a:ea typeface="+mn-ea"/>
                <a:cs typeface="Times New Roman" panose="02020603050405020304" pitchFamily="18" charset="0"/>
              </a:rPr>
              <a:t> </a:t>
            </a:r>
            <a:r>
              <a:rPr lang="en-US" sz="2800" kern="1200" dirty="0" err="1">
                <a:solidFill>
                  <a:schemeClr val="tx1"/>
                </a:solidFill>
                <a:latin typeface="Times New Roman" panose="02020603050405020304" pitchFamily="18" charset="0"/>
                <a:ea typeface="+mn-ea"/>
                <a:cs typeface="Times New Roman" panose="02020603050405020304" pitchFamily="18" charset="0"/>
              </a:rPr>
              <a:t>nên</a:t>
            </a:r>
            <a:r>
              <a:rPr lang="en-US" sz="2800" kern="1200" dirty="0">
                <a:solidFill>
                  <a:schemeClr val="tx1"/>
                </a:solidFill>
                <a:latin typeface="Times New Roman" panose="02020603050405020304" pitchFamily="18" charset="0"/>
                <a:ea typeface="+mn-ea"/>
                <a:cs typeface="Times New Roman" panose="02020603050405020304" pitchFamily="18" charset="0"/>
              </a:rPr>
              <a:t> </a:t>
            </a:r>
            <a:r>
              <a:rPr lang="en-US" sz="2800" kern="1200" dirty="0" err="1">
                <a:solidFill>
                  <a:schemeClr val="tx1"/>
                </a:solidFill>
                <a:latin typeface="Times New Roman" panose="02020603050405020304" pitchFamily="18" charset="0"/>
                <a:ea typeface="+mn-ea"/>
                <a:cs typeface="Times New Roman" panose="02020603050405020304" pitchFamily="18" charset="0"/>
              </a:rPr>
              <a:t>biết</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76028313"/>
              </p:ext>
            </p:extLst>
          </p:nvPr>
        </p:nvGraphicFramePr>
        <p:xfrm>
          <a:off x="304800" y="1142999"/>
          <a:ext cx="8746851" cy="6474101"/>
        </p:xfrm>
        <a:graphic>
          <a:graphicData uri="http://schemas.openxmlformats.org/drawingml/2006/table">
            <a:tbl>
              <a:tblPr firstRow="1" firstCol="1" bandRow="1">
                <a:tableStyleId>{5C22544A-7EE6-4342-B048-85BDC9FD1C3A}</a:tableStyleId>
              </a:tblPr>
              <a:tblGrid>
                <a:gridCol w="917539">
                  <a:extLst>
                    <a:ext uri="{9D8B030D-6E8A-4147-A177-3AD203B41FA5}">
                      <a16:colId xmlns="" xmlns:a16="http://schemas.microsoft.com/office/drawing/2014/main" val="20000"/>
                    </a:ext>
                  </a:extLst>
                </a:gridCol>
                <a:gridCol w="2333833">
                  <a:extLst>
                    <a:ext uri="{9D8B030D-6E8A-4147-A177-3AD203B41FA5}">
                      <a16:colId xmlns="" xmlns:a16="http://schemas.microsoft.com/office/drawing/2014/main" val="20001"/>
                    </a:ext>
                  </a:extLst>
                </a:gridCol>
                <a:gridCol w="1676227">
                  <a:extLst>
                    <a:ext uri="{9D8B030D-6E8A-4147-A177-3AD203B41FA5}">
                      <a16:colId xmlns="" xmlns:a16="http://schemas.microsoft.com/office/drawing/2014/main" val="20002"/>
                    </a:ext>
                  </a:extLst>
                </a:gridCol>
                <a:gridCol w="1597209">
                  <a:extLst>
                    <a:ext uri="{9D8B030D-6E8A-4147-A177-3AD203B41FA5}">
                      <a16:colId xmlns="" xmlns:a16="http://schemas.microsoft.com/office/drawing/2014/main" val="20003"/>
                    </a:ext>
                  </a:extLst>
                </a:gridCol>
                <a:gridCol w="2222043">
                  <a:extLst>
                    <a:ext uri="{9D8B030D-6E8A-4147-A177-3AD203B41FA5}">
                      <a16:colId xmlns="" xmlns:a16="http://schemas.microsoft.com/office/drawing/2014/main" val="20004"/>
                    </a:ext>
                  </a:extLst>
                </a:gridCol>
              </a:tblGrid>
              <a:tr h="322342">
                <a:tc>
                  <a:txBody>
                    <a:bodyPr/>
                    <a:lstStyle/>
                    <a:p>
                      <a:pPr marL="0" marR="0" algn="ctr">
                        <a:lnSpc>
                          <a:spcPct val="115000"/>
                        </a:lnSpc>
                        <a:spcBef>
                          <a:spcPts val="0"/>
                        </a:spcBef>
                        <a:spcAft>
                          <a:spcPts val="0"/>
                        </a:spcAft>
                      </a:pP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TT</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Tên</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thủ</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tục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Thời</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hạn</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Hình</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thức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Lưu</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ý</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 xmlns:a16="http://schemas.microsoft.com/office/drawing/2014/main" val="10000"/>
                  </a:ext>
                </a:extLst>
              </a:tr>
              <a:tr h="821973">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1</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smtClean="0">
                          <a:solidFill>
                            <a:schemeClr val="tx1"/>
                          </a:solidFill>
                          <a:effectLst/>
                          <a:latin typeface="Times New Roman" panose="02020603050405020304" pitchFamily="18" charset="0"/>
                          <a:cs typeface="Times New Roman" panose="02020603050405020304" pitchFamily="18" charset="0"/>
                        </a:rPr>
                        <a:t>Tạm</a:t>
                      </a:r>
                      <a:r>
                        <a:rPr lang="en-US" sz="1700" baseline="0" smtClean="0">
                          <a:solidFill>
                            <a:schemeClr val="tx1"/>
                          </a:solidFill>
                          <a:effectLst/>
                          <a:latin typeface="Times New Roman" panose="02020603050405020304" pitchFamily="18" charset="0"/>
                          <a:cs typeface="Times New Roman" panose="02020603050405020304" pitchFamily="18" charset="0"/>
                        </a:rPr>
                        <a:t> nghỉ</a:t>
                      </a:r>
                      <a:r>
                        <a:rPr lang="en-US" sz="1700" smtClean="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kỳ</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Muộn nhất 1 tuần trước khi học kỳ bắt đầu</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Online</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rowSpan="2">
                  <a:txBody>
                    <a:bodyPr/>
                    <a:lstStyle/>
                    <a:p>
                      <a:pPr marL="0" marR="0" algn="ctr">
                        <a:lnSpc>
                          <a:spcPct val="115000"/>
                        </a:lnSpc>
                        <a:spcBef>
                          <a:spcPts val="0"/>
                        </a:spcBef>
                        <a:spcAft>
                          <a:spcPts val="0"/>
                        </a:spcAft>
                      </a:pPr>
                      <a:r>
                        <a:rPr lang="en-US" sz="1700" baseline="0" smtClean="0">
                          <a:solidFill>
                            <a:schemeClr val="tx1"/>
                          </a:solidFill>
                          <a:effectLst/>
                          <a:latin typeface="Times New Roman" panose="02020603050405020304" pitchFamily="18" charset="0"/>
                          <a:ea typeface="Calibri"/>
                          <a:cs typeface="Times New Roman" panose="02020603050405020304" pitchFamily="18" charset="0"/>
                        </a:rPr>
                        <a:t>Sau khi bảo lưu quay trở lại có nguy cơ không có lớp học, sinh viên chỉ nên tạm nghỉ khi thật cần thiết và tự chịu trách nhiệm về nguy cơ có thể xảy ra</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 </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 xmlns:a16="http://schemas.microsoft.com/office/drawing/2014/main" val="10001"/>
                  </a:ext>
                </a:extLst>
              </a:tr>
              <a:tr h="965455">
                <a:tc>
                  <a:txBody>
                    <a:bodyPr/>
                    <a:lstStyle/>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2</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Bảo</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lưu</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baseline="0" dirty="0">
                          <a:solidFill>
                            <a:schemeClr val="tx1"/>
                          </a:solidFill>
                          <a:effectLst/>
                          <a:latin typeface="Times New Roman" panose="02020603050405020304" pitchFamily="18" charset="0"/>
                          <a:cs typeface="Times New Roman" panose="02020603050405020304" pitchFamily="18" charset="0"/>
                        </a:rPr>
                        <a:t> </a:t>
                      </a:r>
                      <a:r>
                        <a:rPr lang="en-US" sz="1700" baseline="0" dirty="0" err="1">
                          <a:solidFill>
                            <a:schemeClr val="tx1"/>
                          </a:solidFill>
                          <a:effectLst/>
                          <a:latin typeface="Times New Roman" panose="02020603050405020304" pitchFamily="18" charset="0"/>
                          <a:cs typeface="Times New Roman" panose="02020603050405020304" pitchFamily="18" charset="0"/>
                        </a:rPr>
                        <a:t>kỳ</a:t>
                      </a:r>
                      <a:r>
                        <a:rPr lang="en-US" sz="1700" baseline="0" dirty="0">
                          <a:solidFill>
                            <a:schemeClr val="tx1"/>
                          </a:solidFill>
                          <a:effectLst/>
                          <a:latin typeface="Times New Roman" panose="02020603050405020304" pitchFamily="18" charset="0"/>
                          <a:cs typeface="Times New Roman" panose="02020603050405020304" pitchFamily="18" charset="0"/>
                        </a:rPr>
                        <a:t> </a:t>
                      </a:r>
                      <a:r>
                        <a:rPr lang="en-US" sz="1700" baseline="0" dirty="0" err="1">
                          <a:solidFill>
                            <a:schemeClr val="tx1"/>
                          </a:solidFill>
                          <a:effectLst/>
                          <a:latin typeface="Times New Roman" panose="02020603050405020304" pitchFamily="18" charset="0"/>
                          <a:cs typeface="Times New Roman" panose="02020603050405020304" pitchFamily="18" charset="0"/>
                        </a:rPr>
                        <a:t>để</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baseline="0" dirty="0">
                          <a:solidFill>
                            <a:schemeClr val="tx1"/>
                          </a:solidFill>
                          <a:effectLst/>
                          <a:latin typeface="Times New Roman" panose="02020603050405020304" pitchFamily="18" charset="0"/>
                          <a:cs typeface="Times New Roman" panose="02020603050405020304" pitchFamily="18" charset="0"/>
                        </a:rPr>
                        <a:t> </a:t>
                      </a:r>
                      <a:r>
                        <a:rPr lang="en-US" sz="1700" baseline="0" dirty="0" err="1">
                          <a:solidFill>
                            <a:schemeClr val="tx1"/>
                          </a:solidFill>
                          <a:effectLst/>
                          <a:latin typeface="Times New Roman" panose="02020603050405020304" pitchFamily="18" charset="0"/>
                          <a:cs typeface="Times New Roman" panose="02020603050405020304" pitchFamily="18" charset="0"/>
                        </a:rPr>
                        <a:t>lại</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Muộn nhất 1 tuần trước khi học kỳ bắt đầu</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Online</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vMerge="1">
                  <a:txBody>
                    <a:bodyPr/>
                    <a:lstStyle/>
                    <a:p>
                      <a:pPr marL="0" marR="0" algn="ctr">
                        <a:lnSpc>
                          <a:spcPct val="115000"/>
                        </a:lnSpc>
                        <a:spcBef>
                          <a:spcPts val="0"/>
                        </a:spcBef>
                        <a:spcAft>
                          <a:spcPts val="0"/>
                        </a:spcAft>
                      </a:pP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 xmlns:a16="http://schemas.microsoft.com/office/drawing/2014/main" val="10002"/>
                  </a:ext>
                </a:extLst>
              </a:tr>
              <a:tr h="1095963">
                <a:tc>
                  <a:txBody>
                    <a:bodyPr/>
                    <a:lstStyle/>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3</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Đăng</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ký</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lại</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phần</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Muộn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nhất</a:t>
                      </a:r>
                      <a:r>
                        <a:rPr lang="en-US" sz="1700" dirty="0">
                          <a:solidFill>
                            <a:schemeClr val="tx1"/>
                          </a:solidFill>
                          <a:effectLst/>
                          <a:latin typeface="Times New Roman" panose="02020603050405020304" pitchFamily="18" charset="0"/>
                          <a:cs typeface="Times New Roman" panose="02020603050405020304" pitchFamily="18" charset="0"/>
                        </a:rPr>
                        <a:t> 1 </a:t>
                      </a:r>
                      <a:r>
                        <a:rPr lang="en-US" sz="1700" dirty="0" err="1">
                          <a:solidFill>
                            <a:schemeClr val="tx1"/>
                          </a:solidFill>
                          <a:effectLst/>
                          <a:latin typeface="Times New Roman" panose="02020603050405020304" pitchFamily="18" charset="0"/>
                          <a:cs typeface="Times New Roman" panose="02020603050405020304" pitchFamily="18" charset="0"/>
                        </a:rPr>
                        <a:t>tuần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trước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khi</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kỳ</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bắt</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đầu</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Online</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Nộp</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lệ</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phí</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theo</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quy</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định</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err="1">
                          <a:solidFill>
                            <a:schemeClr val="tx1"/>
                          </a:solidFill>
                          <a:effectLst/>
                          <a:latin typeface="Times New Roman" panose="02020603050405020304" pitchFamily="18" charset="0"/>
                          <a:cs typeface="Times New Roman" panose="02020603050405020304" pitchFamily="18" charset="0"/>
                        </a:rPr>
                        <a:t>tài</a:t>
                      </a:r>
                      <a:r>
                        <a:rPr lang="en-US" sz="1700">
                          <a:solidFill>
                            <a:schemeClr val="tx1"/>
                          </a:solidFill>
                          <a:effectLst/>
                          <a:latin typeface="Times New Roman" panose="02020603050405020304" pitchFamily="18" charset="0"/>
                          <a:cs typeface="Times New Roman" panose="02020603050405020304" pitchFamily="18" charset="0"/>
                        </a:rPr>
                        <a:t> </a:t>
                      </a:r>
                      <a:r>
                        <a:rPr lang="en-US" sz="1700" smtClean="0">
                          <a:solidFill>
                            <a:schemeClr val="tx1"/>
                          </a:solidFill>
                          <a:effectLst/>
                          <a:latin typeface="Times New Roman" panose="02020603050405020304" pitchFamily="18" charset="0"/>
                          <a:cs typeface="Times New Roman" panose="02020603050405020304" pitchFamily="18" charset="0"/>
                        </a:rPr>
                        <a:t>chính, </a:t>
                      </a:r>
                      <a:r>
                        <a:rPr lang="en-US" sz="1700" dirty="0" err="1">
                          <a:solidFill>
                            <a:schemeClr val="tx1"/>
                          </a:solidFill>
                          <a:effectLst/>
                          <a:latin typeface="Times New Roman" panose="02020603050405020304" pitchFamily="18" charset="0"/>
                          <a:cs typeface="Times New Roman" panose="02020603050405020304" pitchFamily="18" charset="0"/>
                        </a:rPr>
                        <a:t>nếu</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hủy</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chỉ</a:t>
                      </a:r>
                      <a:r>
                        <a:rPr lang="en-US" sz="1700" dirty="0">
                          <a:solidFill>
                            <a:schemeClr val="tx1"/>
                          </a:solidFill>
                          <a:effectLst/>
                          <a:latin typeface="Times New Roman" panose="02020603050405020304" pitchFamily="18" charset="0"/>
                          <a:cs typeface="Times New Roman" panose="02020603050405020304" pitchFamily="18" charset="0"/>
                        </a:rPr>
                        <a:t> đ</a:t>
                      </a:r>
                      <a:r>
                        <a:rPr lang="vi-VN" sz="1700" dirty="0">
                          <a:solidFill>
                            <a:schemeClr val="tx1"/>
                          </a:solidFill>
                          <a:effectLst/>
                          <a:latin typeface="Times New Roman" panose="02020603050405020304" pitchFamily="18" charset="0"/>
                          <a:cs typeface="Times New Roman" panose="02020603050405020304" pitchFamily="18" charset="0"/>
                        </a:rPr>
                        <a:t>ược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hoàn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trả</a:t>
                      </a:r>
                      <a:r>
                        <a:rPr lang="en-US" sz="1700" dirty="0">
                          <a:solidFill>
                            <a:schemeClr val="tx1"/>
                          </a:solidFill>
                          <a:effectLst/>
                          <a:latin typeface="Times New Roman" panose="02020603050405020304" pitchFamily="18" charset="0"/>
                          <a:cs typeface="Times New Roman" panose="02020603050405020304" pitchFamily="18" charset="0"/>
                        </a:rPr>
                        <a:t> 50%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phí</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 xmlns:a16="http://schemas.microsoft.com/office/drawing/2014/main" val="10003"/>
                  </a:ext>
                </a:extLst>
              </a:tr>
              <a:tr h="1095963">
                <a:tc>
                  <a:txBody>
                    <a:bodyPr/>
                    <a:lstStyle/>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4</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Đăng</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ký</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cải</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thiện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phần</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Muộn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nhất</a:t>
                      </a:r>
                      <a:r>
                        <a:rPr lang="en-US" sz="1700" dirty="0">
                          <a:solidFill>
                            <a:schemeClr val="tx1"/>
                          </a:solidFill>
                          <a:effectLst/>
                          <a:latin typeface="Times New Roman" panose="02020603050405020304" pitchFamily="18" charset="0"/>
                          <a:cs typeface="Times New Roman" panose="02020603050405020304" pitchFamily="18" charset="0"/>
                        </a:rPr>
                        <a:t> 1 </a:t>
                      </a:r>
                      <a:r>
                        <a:rPr lang="en-US" sz="1700" dirty="0" err="1">
                          <a:solidFill>
                            <a:schemeClr val="tx1"/>
                          </a:solidFill>
                          <a:effectLst/>
                          <a:latin typeface="Times New Roman" panose="02020603050405020304" pitchFamily="18" charset="0"/>
                          <a:cs typeface="Times New Roman" panose="02020603050405020304" pitchFamily="18" charset="0"/>
                        </a:rPr>
                        <a:t>tuần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trước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khi</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kỳ</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bắt</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đầu</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Online</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Nộp</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lệ</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phí</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theo</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quy</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định</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err="1">
                          <a:solidFill>
                            <a:schemeClr val="tx1"/>
                          </a:solidFill>
                          <a:effectLst/>
                          <a:latin typeface="Times New Roman" panose="02020603050405020304" pitchFamily="18" charset="0"/>
                          <a:cs typeface="Times New Roman" panose="02020603050405020304" pitchFamily="18" charset="0"/>
                        </a:rPr>
                        <a:t>tài</a:t>
                      </a:r>
                      <a:r>
                        <a:rPr lang="en-US" sz="1700">
                          <a:solidFill>
                            <a:schemeClr val="tx1"/>
                          </a:solidFill>
                          <a:effectLst/>
                          <a:latin typeface="Times New Roman" panose="02020603050405020304" pitchFamily="18" charset="0"/>
                          <a:cs typeface="Times New Roman" panose="02020603050405020304" pitchFamily="18" charset="0"/>
                        </a:rPr>
                        <a:t> </a:t>
                      </a:r>
                      <a:r>
                        <a:rPr lang="en-US" sz="1700" smtClean="0">
                          <a:solidFill>
                            <a:schemeClr val="tx1"/>
                          </a:solidFill>
                          <a:effectLst/>
                          <a:latin typeface="Times New Roman" panose="02020603050405020304" pitchFamily="18" charset="0"/>
                          <a:cs typeface="Times New Roman" panose="02020603050405020304" pitchFamily="18" charset="0"/>
                        </a:rPr>
                        <a:t>chính, </a:t>
                      </a:r>
                      <a:r>
                        <a:rPr lang="en-US" sz="1700" dirty="0" err="1">
                          <a:solidFill>
                            <a:schemeClr val="tx1"/>
                          </a:solidFill>
                          <a:effectLst/>
                          <a:latin typeface="Times New Roman" panose="02020603050405020304" pitchFamily="18" charset="0"/>
                          <a:cs typeface="Times New Roman" panose="02020603050405020304" pitchFamily="18" charset="0"/>
                        </a:rPr>
                        <a:t>nếu</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hủy</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chỉ</a:t>
                      </a:r>
                      <a:r>
                        <a:rPr lang="en-US" sz="1700" dirty="0">
                          <a:solidFill>
                            <a:schemeClr val="tx1"/>
                          </a:solidFill>
                          <a:effectLst/>
                          <a:latin typeface="Times New Roman" panose="02020603050405020304" pitchFamily="18" charset="0"/>
                          <a:cs typeface="Times New Roman" panose="02020603050405020304" pitchFamily="18" charset="0"/>
                        </a:rPr>
                        <a:t> đ</a:t>
                      </a:r>
                      <a:r>
                        <a:rPr lang="vi-VN" sz="1700" dirty="0">
                          <a:solidFill>
                            <a:schemeClr val="tx1"/>
                          </a:solidFill>
                          <a:effectLst/>
                          <a:latin typeface="Times New Roman" panose="02020603050405020304" pitchFamily="18" charset="0"/>
                          <a:cs typeface="Times New Roman" panose="02020603050405020304" pitchFamily="18" charset="0"/>
                        </a:rPr>
                        <a:t>ược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hoàn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trả</a:t>
                      </a:r>
                      <a:r>
                        <a:rPr lang="en-US" sz="1700" dirty="0">
                          <a:solidFill>
                            <a:schemeClr val="tx1"/>
                          </a:solidFill>
                          <a:effectLst/>
                          <a:latin typeface="Times New Roman" panose="02020603050405020304" pitchFamily="18" charset="0"/>
                          <a:cs typeface="Times New Roman" panose="02020603050405020304" pitchFamily="18" charset="0"/>
                        </a:rPr>
                        <a:t> 50%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phí</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 xmlns:a16="http://schemas.microsoft.com/office/drawing/2014/main" val="10004"/>
                  </a:ext>
                </a:extLst>
              </a:tr>
              <a:tr h="1404387">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5</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Đăng</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ký</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đi</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phần</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effectLst/>
                          <a:latin typeface="Times New Roman" panose="02020603050405020304" pitchFamily="18" charset="0"/>
                          <a:cs typeface="Times New Roman" panose="02020603050405020304" pitchFamily="18" charset="0"/>
                        </a:rPr>
                        <a:t>Muộn</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nhất</a:t>
                      </a:r>
                      <a:r>
                        <a:rPr lang="en-US" sz="1700" dirty="0">
                          <a:effectLst/>
                          <a:latin typeface="Times New Roman" panose="02020603050405020304" pitchFamily="18" charset="0"/>
                          <a:cs typeface="Times New Roman" panose="02020603050405020304" pitchFamily="18" charset="0"/>
                        </a:rPr>
                        <a:t> 1 </a:t>
                      </a:r>
                      <a:r>
                        <a:rPr lang="en-US" sz="1700" dirty="0" err="1">
                          <a:effectLst/>
                          <a:latin typeface="Times New Roman" panose="02020603050405020304" pitchFamily="18" charset="0"/>
                          <a:cs typeface="Times New Roman" panose="02020603050405020304" pitchFamily="18" charset="0"/>
                        </a:rPr>
                        <a:t>tuần</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trước</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khi</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học</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kỳ</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bắt</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đầu</a:t>
                      </a:r>
                      <a:endParaRPr lang="en-US" sz="1700" dirty="0">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Online</a:t>
                      </a:r>
                      <a:endParaRPr lang="en-US" sz="1700" dirty="0">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600" dirty="0" err="1">
                          <a:effectLst/>
                          <a:latin typeface="Times New Roman" panose="02020603050405020304" pitchFamily="18" charset="0"/>
                          <a:cs typeface="Times New Roman" panose="02020603050405020304" pitchFamily="18" charset="0"/>
                        </a:rPr>
                        <a:t>Dành</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cho</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môn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chưa</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học</a:t>
                      </a:r>
                      <a:r>
                        <a:rPr lang="en-US" sz="1600" dirty="0">
                          <a:effectLst/>
                          <a:latin typeface="Times New Roman" panose="02020603050405020304" pitchFamily="18" charset="0"/>
                          <a:cs typeface="Times New Roman" panose="02020603050405020304" pitchFamily="18" charset="0"/>
                        </a:rPr>
                        <a:t> ở </a:t>
                      </a:r>
                      <a:r>
                        <a:rPr lang="en-US" sz="1600" dirty="0" err="1">
                          <a:effectLst/>
                          <a:latin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kỳ</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trước</a:t>
                      </a:r>
                      <a:r>
                        <a:rPr lang="en-US" sz="1600" dirty="0">
                          <a:effectLst/>
                          <a:latin typeface="Times New Roman" panose="02020603050405020304" pitchFamily="18" charset="0"/>
                          <a:cs typeface="Times New Roman" panose="02020603050405020304" pitchFamily="18" charset="0"/>
                        </a:rPr>
                        <a:t> do </a:t>
                      </a:r>
                      <a:r>
                        <a:rPr lang="en-US" sz="1600" dirty="0" err="1">
                          <a:effectLst/>
                          <a:latin typeface="Times New Roman" panose="02020603050405020304" pitchFamily="18" charset="0"/>
                          <a:cs typeface="Times New Roman" panose="02020603050405020304" pitchFamily="18" charset="0"/>
                        </a:rPr>
                        <a:t>bảo</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lưu</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hoặc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chưa</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đủ</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điều</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kiện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tiên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quyết</a:t>
                      </a: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 xmlns:a16="http://schemas.microsoft.com/office/drawing/2014/main" val="10005"/>
                  </a:ext>
                </a:extLst>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81200" y="152400"/>
            <a:ext cx="7162800" cy="914400"/>
          </a:xfrm>
        </p:spPr>
        <p:txBody>
          <a:bodyPr/>
          <a:lstStyle/>
          <a:p>
            <a:pPr eaLnBrk="1" hangingPunct="1"/>
            <a:r>
              <a:rPr lang="en-US" sz="2800" kern="1200" dirty="0">
                <a:solidFill>
                  <a:schemeClr val="tx1"/>
                </a:solidFill>
                <a:latin typeface="Times New Roman"/>
                <a:ea typeface="Calibri"/>
                <a:cs typeface="Times New Roman"/>
              </a:rPr>
              <a:t>18 </a:t>
            </a:r>
            <a:r>
              <a:rPr lang="en-US" sz="2800" kern="1200" dirty="0" err="1">
                <a:solidFill>
                  <a:schemeClr val="tx1"/>
                </a:solidFill>
                <a:latin typeface="Times New Roman"/>
                <a:ea typeface="Calibri"/>
                <a:cs typeface="Times New Roman"/>
              </a:rPr>
              <a:t>thủ</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tục</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hành</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chính</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nên</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biết</a:t>
            </a:r>
            <a:endParaRPr lang="en-US" sz="2800" kern="1200" dirty="0">
              <a:solidFill>
                <a:schemeClr val="tx1"/>
              </a:solidFill>
              <a:latin typeface="Times New Roman"/>
              <a:ea typeface="Calibri"/>
              <a:cs typeface="Times New Roman"/>
            </a:endParaRPr>
          </a:p>
        </p:txBody>
      </p:sp>
      <p:graphicFrame>
        <p:nvGraphicFramePr>
          <p:cNvPr id="2" name="Table 1"/>
          <p:cNvGraphicFramePr>
            <a:graphicFrameLocks noGrp="1"/>
          </p:cNvGraphicFramePr>
          <p:nvPr>
            <p:extLst>
              <p:ext uri="{D42A27DB-BD31-4B8C-83A1-F6EECF244321}">
                <p14:modId xmlns:p14="http://schemas.microsoft.com/office/powerpoint/2010/main" val="2790642507"/>
              </p:ext>
            </p:extLst>
          </p:nvPr>
        </p:nvGraphicFramePr>
        <p:xfrm>
          <a:off x="457200" y="1524000"/>
          <a:ext cx="8153400" cy="5149034"/>
        </p:xfrm>
        <a:graphic>
          <a:graphicData uri="http://schemas.openxmlformats.org/drawingml/2006/table">
            <a:tbl>
              <a:tblPr firstRow="1" firstCol="1" bandRow="1">
                <a:tableStyleId>{5C22544A-7EE6-4342-B048-85BDC9FD1C3A}</a:tableStyleId>
              </a:tblPr>
              <a:tblGrid>
                <a:gridCol w="901206">
                  <a:extLst>
                    <a:ext uri="{9D8B030D-6E8A-4147-A177-3AD203B41FA5}">
                      <a16:colId xmlns="" xmlns:a16="http://schemas.microsoft.com/office/drawing/2014/main" val="20000"/>
                    </a:ext>
                  </a:extLst>
                </a:gridCol>
                <a:gridCol w="2292291">
                  <a:extLst>
                    <a:ext uri="{9D8B030D-6E8A-4147-A177-3AD203B41FA5}">
                      <a16:colId xmlns="" xmlns:a16="http://schemas.microsoft.com/office/drawing/2014/main" val="20001"/>
                    </a:ext>
                  </a:extLst>
                </a:gridCol>
                <a:gridCol w="1646390">
                  <a:extLst>
                    <a:ext uri="{9D8B030D-6E8A-4147-A177-3AD203B41FA5}">
                      <a16:colId xmlns="" xmlns:a16="http://schemas.microsoft.com/office/drawing/2014/main" val="20002"/>
                    </a:ext>
                  </a:extLst>
                </a:gridCol>
                <a:gridCol w="1659484">
                  <a:extLst>
                    <a:ext uri="{9D8B030D-6E8A-4147-A177-3AD203B41FA5}">
                      <a16:colId xmlns="" xmlns:a16="http://schemas.microsoft.com/office/drawing/2014/main" val="20003"/>
                    </a:ext>
                  </a:extLst>
                </a:gridCol>
                <a:gridCol w="1654029">
                  <a:extLst>
                    <a:ext uri="{9D8B030D-6E8A-4147-A177-3AD203B41FA5}">
                      <a16:colId xmlns="" xmlns:a16="http://schemas.microsoft.com/office/drawing/2014/main" val="20004"/>
                    </a:ext>
                  </a:extLst>
                </a:gridCol>
              </a:tblGrid>
              <a:tr h="331718">
                <a:tc>
                  <a:txBody>
                    <a:bodyPr/>
                    <a:lstStyle/>
                    <a:p>
                      <a:pPr marL="0" marR="0" algn="ctr">
                        <a:lnSpc>
                          <a:spcPct val="115000"/>
                        </a:lnSpc>
                        <a:spcBef>
                          <a:spcPts val="0"/>
                        </a:spcBef>
                        <a:spcAft>
                          <a:spcPts val="0"/>
                        </a:spcAft>
                      </a:pP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TT</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Tên</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thủ</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tục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Thời</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hạn</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Hình</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thức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Lưu</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ý</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 xmlns:a16="http://schemas.microsoft.com/office/drawing/2014/main" val="10000"/>
                  </a:ext>
                </a:extLst>
              </a:tr>
              <a:tr h="845882">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6</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Đăng</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ký</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học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tự</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chọn</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Muộn nhất 1 tuần trước khi học kỳ bắt đầu</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Online</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Nộp</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lệ</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phí</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theo</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quy</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định</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tài</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chính</a:t>
                      </a:r>
                      <a:endParaRPr lang="en-US" sz="1700" dirty="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1"/>
                  </a:ext>
                </a:extLst>
              </a:tr>
              <a:tr h="845882">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7</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Đăng</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ký</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học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vượt</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kỳ</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Muộn nhất 1 tuần trước khi học kỳ bắt đầu</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Online</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endParaRPr lang="en-US" sz="170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r h="845882">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8</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Chuyển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lớp</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Muộn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nhất</a:t>
                      </a:r>
                      <a:r>
                        <a:rPr lang="en-US" sz="1700" dirty="0">
                          <a:solidFill>
                            <a:schemeClr val="tx1"/>
                          </a:solidFill>
                          <a:effectLst/>
                          <a:latin typeface="Times New Roman"/>
                          <a:ea typeface="Calibri"/>
                          <a:cs typeface="Times New Roman"/>
                        </a:rPr>
                        <a:t> 1 </a:t>
                      </a:r>
                      <a:r>
                        <a:rPr lang="en-US" sz="1700" dirty="0" err="1">
                          <a:solidFill>
                            <a:schemeClr val="tx1"/>
                          </a:solidFill>
                          <a:effectLst/>
                          <a:latin typeface="Times New Roman"/>
                          <a:ea typeface="Calibri"/>
                          <a:cs typeface="Times New Roman"/>
                        </a:rPr>
                        <a:t>tuần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trước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khi</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học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kỳ</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bắt</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đầu</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Online</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 </a:t>
                      </a:r>
                      <a:endParaRPr lang="en-US" sz="170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r h="845882">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9</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Chuyển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ngành</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Muộn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nhất</a:t>
                      </a:r>
                      <a:r>
                        <a:rPr lang="en-US" sz="1700" dirty="0">
                          <a:solidFill>
                            <a:schemeClr val="tx1"/>
                          </a:solidFill>
                          <a:effectLst/>
                          <a:latin typeface="Times New Roman"/>
                          <a:ea typeface="Calibri"/>
                          <a:cs typeface="Times New Roman"/>
                        </a:rPr>
                        <a:t> 4 </a:t>
                      </a:r>
                      <a:r>
                        <a:rPr lang="en-US" sz="1700" dirty="0" err="1">
                          <a:solidFill>
                            <a:schemeClr val="tx1"/>
                          </a:solidFill>
                          <a:effectLst/>
                          <a:latin typeface="Times New Roman"/>
                          <a:ea typeface="Calibri"/>
                          <a:cs typeface="Times New Roman"/>
                        </a:rPr>
                        <a:t>tuần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trước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khi</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học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kỳ</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bắt</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đầu</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Online</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Nộp lệ phí theo quy định tài chính</a:t>
                      </a:r>
                      <a:endParaRPr lang="en-US" sz="170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r h="1223210">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10</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Chuyển cơ sở</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Muộn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nhất</a:t>
                      </a:r>
                      <a:r>
                        <a:rPr lang="en-US" sz="1700" dirty="0">
                          <a:solidFill>
                            <a:schemeClr val="tx1"/>
                          </a:solidFill>
                          <a:effectLst/>
                          <a:latin typeface="Times New Roman"/>
                          <a:ea typeface="Calibri"/>
                          <a:cs typeface="Times New Roman"/>
                        </a:rPr>
                        <a:t> 4 </a:t>
                      </a:r>
                      <a:r>
                        <a:rPr lang="en-US" sz="1700" dirty="0" err="1">
                          <a:solidFill>
                            <a:schemeClr val="tx1"/>
                          </a:solidFill>
                          <a:effectLst/>
                          <a:latin typeface="Times New Roman"/>
                          <a:ea typeface="Calibri"/>
                          <a:cs typeface="Times New Roman"/>
                        </a:rPr>
                        <a:t>tuần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trước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khi</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học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kỳ</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bắt</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đầu</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Online</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Nộp</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lệ</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phí</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theo</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quy</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định</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tài</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chính</a:t>
                      </a:r>
                      <a:endParaRPr lang="en-US" sz="1700" dirty="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71679773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81200" y="152400"/>
            <a:ext cx="7162800" cy="914400"/>
          </a:xfrm>
        </p:spPr>
        <p:txBody>
          <a:bodyPr/>
          <a:lstStyle/>
          <a:p>
            <a:pPr eaLnBrk="1" hangingPunct="1">
              <a:lnSpc>
                <a:spcPct val="115000"/>
              </a:lnSpc>
              <a:spcBef>
                <a:spcPts val="0"/>
              </a:spcBef>
              <a:spcAft>
                <a:spcPts val="0"/>
              </a:spcAft>
            </a:pP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18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thủ</a:t>
            </a: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tục</a:t>
            </a: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hành</a:t>
            </a: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chính</a:t>
            </a: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nên</a:t>
            </a: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biết</a:t>
            </a:r>
            <a:endPar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18903671"/>
              </p:ext>
            </p:extLst>
          </p:nvPr>
        </p:nvGraphicFramePr>
        <p:xfrm>
          <a:off x="304800" y="1142997"/>
          <a:ext cx="8534400" cy="3810003"/>
        </p:xfrm>
        <a:graphic>
          <a:graphicData uri="http://schemas.openxmlformats.org/drawingml/2006/table">
            <a:tbl>
              <a:tblPr firstRow="1" firstCol="1" bandRow="1">
                <a:tableStyleId>{5C22544A-7EE6-4342-B048-85BDC9FD1C3A}</a:tableStyleId>
              </a:tblPr>
              <a:tblGrid>
                <a:gridCol w="917842">
                  <a:extLst>
                    <a:ext uri="{9D8B030D-6E8A-4147-A177-3AD203B41FA5}">
                      <a16:colId xmlns="" xmlns:a16="http://schemas.microsoft.com/office/drawing/2014/main" val="20000"/>
                    </a:ext>
                  </a:extLst>
                </a:gridCol>
                <a:gridCol w="2043072">
                  <a:extLst>
                    <a:ext uri="{9D8B030D-6E8A-4147-A177-3AD203B41FA5}">
                      <a16:colId xmlns="" xmlns:a16="http://schemas.microsoft.com/office/drawing/2014/main" val="20001"/>
                    </a:ext>
                  </a:extLst>
                </a:gridCol>
                <a:gridCol w="1654629">
                  <a:extLst>
                    <a:ext uri="{9D8B030D-6E8A-4147-A177-3AD203B41FA5}">
                      <a16:colId xmlns="" xmlns:a16="http://schemas.microsoft.com/office/drawing/2014/main" val="20002"/>
                    </a:ext>
                  </a:extLst>
                </a:gridCol>
                <a:gridCol w="1219200">
                  <a:extLst>
                    <a:ext uri="{9D8B030D-6E8A-4147-A177-3AD203B41FA5}">
                      <a16:colId xmlns="" xmlns:a16="http://schemas.microsoft.com/office/drawing/2014/main" val="20003"/>
                    </a:ext>
                  </a:extLst>
                </a:gridCol>
                <a:gridCol w="2699657">
                  <a:extLst>
                    <a:ext uri="{9D8B030D-6E8A-4147-A177-3AD203B41FA5}">
                      <a16:colId xmlns="" xmlns:a16="http://schemas.microsoft.com/office/drawing/2014/main" val="20004"/>
                    </a:ext>
                  </a:extLst>
                </a:gridCol>
              </a:tblGrid>
              <a:tr h="750009">
                <a:tc>
                  <a:txBody>
                    <a:bodyPr/>
                    <a:lstStyle/>
                    <a:p>
                      <a:pPr marL="0" marR="0" algn="ctr">
                        <a:lnSpc>
                          <a:spcPct val="115000"/>
                        </a:lnSpc>
                        <a:spcBef>
                          <a:spcPts val="0"/>
                        </a:spcBef>
                        <a:spcAft>
                          <a:spcPts val="0"/>
                        </a:spcAft>
                      </a:pP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TT</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Tên</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thủ</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tục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Thời</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hạn</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Hình</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thức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Lưu</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ý</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 xmlns:a16="http://schemas.microsoft.com/office/drawing/2014/main" val="10000"/>
                  </a:ext>
                </a:extLst>
              </a:tr>
              <a:tr h="1019998">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11</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Xin </a:t>
                      </a:r>
                      <a:r>
                        <a:rPr lang="en-US" sz="1800" dirty="0" err="1">
                          <a:solidFill>
                            <a:schemeClr val="tx1"/>
                          </a:solidFill>
                          <a:effectLst/>
                          <a:latin typeface="Times New Roman"/>
                          <a:ea typeface="Calibri"/>
                          <a:cs typeface="Times New Roman"/>
                        </a:rPr>
                        <a:t>miễn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điểm</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danh</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err="1">
                          <a:solidFill>
                            <a:schemeClr val="tx1"/>
                          </a:solidFill>
                          <a:effectLst/>
                          <a:latin typeface="Times New Roman"/>
                          <a:ea typeface="Calibri"/>
                          <a:cs typeface="Times New Roman"/>
                        </a:rPr>
                        <a:t>Muộn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nhất</a:t>
                      </a:r>
                      <a:r>
                        <a:rPr lang="en-US" sz="1800" dirty="0">
                          <a:solidFill>
                            <a:schemeClr val="tx1"/>
                          </a:solidFill>
                          <a:effectLst/>
                          <a:latin typeface="Times New Roman"/>
                          <a:ea typeface="Calibri"/>
                          <a:cs typeface="Times New Roman"/>
                        </a:rPr>
                        <a:t> 2 </a:t>
                      </a:r>
                      <a:r>
                        <a:rPr lang="en-US" sz="1800" dirty="0" err="1">
                          <a:solidFill>
                            <a:schemeClr val="tx1"/>
                          </a:solidFill>
                          <a:effectLst/>
                          <a:latin typeface="Times New Roman"/>
                          <a:ea typeface="Calibri"/>
                          <a:cs typeface="Times New Roman"/>
                        </a:rPr>
                        <a:t>tuần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sau</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khi</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học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kỳ</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bắt</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đầu</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Online</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Dành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cho</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sinh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viên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giai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đoạn</a:t>
                      </a:r>
                      <a:r>
                        <a:rPr lang="en-US" sz="1600" dirty="0">
                          <a:solidFill>
                            <a:schemeClr val="tx1"/>
                          </a:solidFill>
                          <a:effectLst/>
                          <a:latin typeface="Times New Roman"/>
                          <a:ea typeface="Calibri"/>
                          <a:cs typeface="Times New Roman"/>
                        </a:rPr>
                        <a:t> 4 (SV </a:t>
                      </a:r>
                      <a:r>
                        <a:rPr lang="en-US" sz="1600" dirty="0" err="1">
                          <a:solidFill>
                            <a:schemeClr val="tx1"/>
                          </a:solidFill>
                          <a:effectLst/>
                          <a:latin typeface="Times New Roman"/>
                          <a:ea typeface="Calibri"/>
                          <a:cs typeface="Times New Roman"/>
                        </a:rPr>
                        <a:t>học</a:t>
                      </a:r>
                      <a:r>
                        <a:rPr lang="en-US" sz="1600" baseline="0" dirty="0">
                          <a:solidFill>
                            <a:schemeClr val="tx1"/>
                          </a:solidFill>
                          <a:effectLst/>
                          <a:latin typeface="Times New Roman"/>
                          <a:ea typeface="Calibri"/>
                          <a:cs typeface="Times New Roman"/>
                        </a:rPr>
                        <a:t> </a:t>
                      </a:r>
                      <a:r>
                        <a:rPr lang="en-US" sz="1600" baseline="0" dirty="0" err="1">
                          <a:solidFill>
                            <a:schemeClr val="tx1"/>
                          </a:solidFill>
                          <a:effectLst/>
                          <a:latin typeface="Times New Roman"/>
                          <a:ea typeface="Calibri"/>
                          <a:cs typeface="Times New Roman"/>
                        </a:rPr>
                        <a:t>kỳ</a:t>
                      </a:r>
                      <a:r>
                        <a:rPr lang="en-US" sz="1600" baseline="0" dirty="0">
                          <a:solidFill>
                            <a:schemeClr val="tx1"/>
                          </a:solidFill>
                          <a:effectLst/>
                          <a:latin typeface="Times New Roman"/>
                          <a:ea typeface="Calibri"/>
                          <a:cs typeface="Times New Roman"/>
                        </a:rPr>
                        <a:t> </a:t>
                      </a:r>
                      <a:r>
                        <a:rPr lang="en-US" sz="1600" baseline="0">
                          <a:solidFill>
                            <a:schemeClr val="tx1"/>
                          </a:solidFill>
                          <a:effectLst/>
                          <a:latin typeface="Times New Roman"/>
                          <a:ea typeface="Calibri"/>
                          <a:cs typeface="Times New Roman"/>
                        </a:rPr>
                        <a:t>7,8,9</a:t>
                      </a:r>
                      <a:r>
                        <a:rPr lang="en-US" sz="1600" baseline="0" smtClean="0">
                          <a:solidFill>
                            <a:schemeClr val="tx1"/>
                          </a:solidFill>
                          <a:effectLst/>
                          <a:latin typeface="Times New Roman"/>
                          <a:ea typeface="Calibri"/>
                          <a:cs typeface="Times New Roman"/>
                        </a:rPr>
                        <a:t>) </a:t>
                      </a:r>
                      <a:r>
                        <a:rPr lang="en-US" sz="1600" smtClean="0">
                          <a:solidFill>
                            <a:schemeClr val="tx1"/>
                          </a:solidFill>
                          <a:effectLst/>
                          <a:latin typeface="Times New Roman"/>
                          <a:ea typeface="Calibri"/>
                          <a:cs typeface="Times New Roman"/>
                        </a:rPr>
                        <a:t>có </a:t>
                      </a:r>
                      <a:r>
                        <a:rPr lang="en-US" sz="1600" dirty="0" err="1">
                          <a:solidFill>
                            <a:schemeClr val="tx1"/>
                          </a:solidFill>
                          <a:effectLst/>
                          <a:latin typeface="Times New Roman"/>
                          <a:ea typeface="Calibri"/>
                          <a:cs typeface="Times New Roman"/>
                        </a:rPr>
                        <a:t>hợp</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đồng</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lao</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động</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hợp</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lệ</a:t>
                      </a:r>
                      <a:endParaRPr lang="en-US" sz="1600" dirty="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r h="1019998">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12</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Xin </a:t>
                      </a:r>
                      <a:r>
                        <a:rPr lang="en-US" sz="1800" dirty="0" err="1">
                          <a:solidFill>
                            <a:schemeClr val="tx1"/>
                          </a:solidFill>
                          <a:effectLst/>
                          <a:latin typeface="Times New Roman"/>
                          <a:ea typeface="Calibri"/>
                          <a:cs typeface="Times New Roman"/>
                        </a:rPr>
                        <a:t>chuyển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từ</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Võ</a:t>
                      </a:r>
                      <a:r>
                        <a:rPr lang="en-US" sz="1800" dirty="0">
                          <a:solidFill>
                            <a:schemeClr val="tx1"/>
                          </a:solidFill>
                          <a:effectLst/>
                          <a:latin typeface="Times New Roman"/>
                          <a:ea typeface="Calibri"/>
                          <a:cs typeface="Times New Roman"/>
                        </a:rPr>
                        <a:t> sang </a:t>
                      </a:r>
                      <a:r>
                        <a:rPr lang="en-US" sz="1800" dirty="0" err="1">
                          <a:solidFill>
                            <a:schemeClr val="tx1"/>
                          </a:solidFill>
                          <a:effectLst/>
                          <a:latin typeface="Times New Roman"/>
                          <a:ea typeface="Calibri"/>
                          <a:cs typeface="Times New Roman"/>
                        </a:rPr>
                        <a:t>Cờ</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vua</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err="1">
                          <a:solidFill>
                            <a:schemeClr val="tx1"/>
                          </a:solidFill>
                          <a:effectLst/>
                          <a:latin typeface="Times New Roman"/>
                          <a:ea typeface="Calibri"/>
                          <a:cs typeface="Times New Roman"/>
                        </a:rPr>
                        <a:t>Muộn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nhất</a:t>
                      </a:r>
                      <a:r>
                        <a:rPr lang="en-US" sz="1800" dirty="0">
                          <a:solidFill>
                            <a:schemeClr val="tx1"/>
                          </a:solidFill>
                          <a:effectLst/>
                          <a:latin typeface="Times New Roman"/>
                          <a:ea typeface="Calibri"/>
                          <a:cs typeface="Times New Roman"/>
                        </a:rPr>
                        <a:t> 1 </a:t>
                      </a:r>
                      <a:r>
                        <a:rPr lang="en-US" sz="1800" dirty="0" err="1">
                          <a:solidFill>
                            <a:schemeClr val="tx1"/>
                          </a:solidFill>
                          <a:effectLst/>
                          <a:latin typeface="Times New Roman"/>
                          <a:ea typeface="Calibri"/>
                          <a:cs typeface="Times New Roman"/>
                        </a:rPr>
                        <a:t>tuần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trước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khi</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học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kỳ</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bắt</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đầu</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Online</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vi-VN" sz="1600" kern="1200" dirty="0">
                          <a:solidFill>
                            <a:schemeClr val="tx1"/>
                          </a:solidFill>
                          <a:effectLst/>
                          <a:latin typeface="Times New Roman"/>
                          <a:ea typeface="Calibri"/>
                          <a:cs typeface="Times New Roman"/>
                        </a:rPr>
                        <a:t>Nộp kèm đầy đủ hồ sơ bệnh án và phải được CNBM GDTC duyệt đơn</a:t>
                      </a:r>
                    </a:p>
                  </a:txBody>
                  <a:tcPr marL="68580" marR="68580" marT="0" marB="0"/>
                </a:tc>
                <a:extLst>
                  <a:ext uri="{0D108BD9-81ED-4DB2-BD59-A6C34878D82A}">
                    <a16:rowId xmlns="" xmlns:a16="http://schemas.microsoft.com/office/drawing/2014/main" val="10003"/>
                  </a:ext>
                </a:extLst>
              </a:tr>
              <a:tr h="1019998">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13</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err="1">
                          <a:solidFill>
                            <a:schemeClr val="tx1"/>
                          </a:solidFill>
                          <a:effectLst/>
                          <a:latin typeface="Times New Roman"/>
                          <a:ea typeface="Calibri"/>
                          <a:cs typeface="Times New Roman"/>
                        </a:rPr>
                        <a:t>Thôi</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học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tự</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nguyện</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err="1">
                          <a:solidFill>
                            <a:schemeClr val="tx1"/>
                          </a:solidFill>
                          <a:effectLst/>
                          <a:latin typeface="Times New Roman"/>
                          <a:ea typeface="Calibri"/>
                          <a:cs typeface="Times New Roman"/>
                        </a:rPr>
                        <a:t>Muộn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nhất</a:t>
                      </a:r>
                      <a:r>
                        <a:rPr lang="en-US" sz="1800" dirty="0">
                          <a:solidFill>
                            <a:schemeClr val="tx1"/>
                          </a:solidFill>
                          <a:effectLst/>
                          <a:latin typeface="Times New Roman"/>
                          <a:ea typeface="Calibri"/>
                          <a:cs typeface="Times New Roman"/>
                        </a:rPr>
                        <a:t> 1 </a:t>
                      </a:r>
                      <a:r>
                        <a:rPr lang="en-US" sz="1800" dirty="0" err="1">
                          <a:solidFill>
                            <a:schemeClr val="tx1"/>
                          </a:solidFill>
                          <a:effectLst/>
                          <a:latin typeface="Times New Roman"/>
                          <a:ea typeface="Calibri"/>
                          <a:cs typeface="Times New Roman"/>
                        </a:rPr>
                        <a:t>tuần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trước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khi</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học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kỳ</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bắt</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đầu</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Online</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 </a:t>
                      </a:r>
                      <a:endParaRPr lang="en-US" sz="1800" dirty="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38552029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81200" y="152400"/>
            <a:ext cx="7162800" cy="914400"/>
          </a:xfrm>
        </p:spPr>
        <p:txBody>
          <a:bodyPr/>
          <a:lstStyle/>
          <a:p>
            <a:pPr eaLnBrk="1" hangingPunct="1">
              <a:lnSpc>
                <a:spcPct val="115000"/>
              </a:lnSpc>
              <a:spcBef>
                <a:spcPts val="0"/>
              </a:spcBef>
              <a:spcAft>
                <a:spcPts val="0"/>
              </a:spcAft>
            </a:pPr>
            <a:r>
              <a:rPr lang="en-US" sz="2800" kern="1200" dirty="0">
                <a:solidFill>
                  <a:schemeClr val="tx1"/>
                </a:solidFill>
                <a:latin typeface="Times New Roman"/>
                <a:ea typeface="Calibri"/>
                <a:cs typeface="Times New Roman"/>
              </a:rPr>
              <a:t>18 </a:t>
            </a:r>
            <a:r>
              <a:rPr lang="en-US" sz="2800" kern="1200" dirty="0" err="1">
                <a:solidFill>
                  <a:schemeClr val="tx1"/>
                </a:solidFill>
                <a:latin typeface="Times New Roman"/>
                <a:ea typeface="Calibri"/>
                <a:cs typeface="Times New Roman"/>
              </a:rPr>
              <a:t>thủ</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tục</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hành</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chính</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nên</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biết</a:t>
            </a:r>
            <a:endParaRPr lang="en-US" sz="2800" kern="1200" dirty="0">
              <a:solidFill>
                <a:schemeClr val="tx1"/>
              </a:solidFill>
              <a:latin typeface="Times New Roman"/>
              <a:ea typeface="Calibri"/>
              <a:cs typeface="Times New Roman"/>
            </a:endParaRPr>
          </a:p>
        </p:txBody>
      </p:sp>
      <p:graphicFrame>
        <p:nvGraphicFramePr>
          <p:cNvPr id="2" name="Table 1"/>
          <p:cNvGraphicFramePr>
            <a:graphicFrameLocks noGrp="1"/>
          </p:cNvGraphicFramePr>
          <p:nvPr>
            <p:extLst>
              <p:ext uri="{D42A27DB-BD31-4B8C-83A1-F6EECF244321}">
                <p14:modId xmlns:p14="http://schemas.microsoft.com/office/powerpoint/2010/main" val="2763371812"/>
              </p:ext>
            </p:extLst>
          </p:nvPr>
        </p:nvGraphicFramePr>
        <p:xfrm>
          <a:off x="457199" y="1295399"/>
          <a:ext cx="8229602" cy="5334749"/>
        </p:xfrm>
        <a:graphic>
          <a:graphicData uri="http://schemas.openxmlformats.org/drawingml/2006/table">
            <a:tbl>
              <a:tblPr firstRow="1" firstCol="1" bandRow="1">
                <a:tableStyleId>{5C22544A-7EE6-4342-B048-85BDC9FD1C3A}</a:tableStyleId>
              </a:tblPr>
              <a:tblGrid>
                <a:gridCol w="885062">
                  <a:extLst>
                    <a:ext uri="{9D8B030D-6E8A-4147-A177-3AD203B41FA5}">
                      <a16:colId xmlns="" xmlns:a16="http://schemas.microsoft.com/office/drawing/2014/main" val="20000"/>
                    </a:ext>
                  </a:extLst>
                </a:gridCol>
                <a:gridCol w="1970106">
                  <a:extLst>
                    <a:ext uri="{9D8B030D-6E8A-4147-A177-3AD203B41FA5}">
                      <a16:colId xmlns="" xmlns:a16="http://schemas.microsoft.com/office/drawing/2014/main" val="20001"/>
                    </a:ext>
                  </a:extLst>
                </a:gridCol>
                <a:gridCol w="1595535">
                  <a:extLst>
                    <a:ext uri="{9D8B030D-6E8A-4147-A177-3AD203B41FA5}">
                      <a16:colId xmlns="" xmlns:a16="http://schemas.microsoft.com/office/drawing/2014/main" val="20002"/>
                    </a:ext>
                  </a:extLst>
                </a:gridCol>
                <a:gridCol w="1175658">
                  <a:extLst>
                    <a:ext uri="{9D8B030D-6E8A-4147-A177-3AD203B41FA5}">
                      <a16:colId xmlns="" xmlns:a16="http://schemas.microsoft.com/office/drawing/2014/main" val="20003"/>
                    </a:ext>
                  </a:extLst>
                </a:gridCol>
                <a:gridCol w="2603241">
                  <a:extLst>
                    <a:ext uri="{9D8B030D-6E8A-4147-A177-3AD203B41FA5}">
                      <a16:colId xmlns="" xmlns:a16="http://schemas.microsoft.com/office/drawing/2014/main" val="20004"/>
                    </a:ext>
                  </a:extLst>
                </a:gridCol>
              </a:tblGrid>
              <a:tr h="728668">
                <a:tc>
                  <a:txBody>
                    <a:bodyPr/>
                    <a:lstStyle/>
                    <a:p>
                      <a:pPr marL="0" marR="0" algn="ctr">
                        <a:lnSpc>
                          <a:spcPct val="115000"/>
                        </a:lnSpc>
                        <a:spcBef>
                          <a:spcPts val="0"/>
                        </a:spcBef>
                        <a:spcAft>
                          <a:spcPts val="0"/>
                        </a:spcAft>
                      </a:pP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TT</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Tên</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thủ</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tục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Thời</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hạn</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Hình</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thức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Lưu</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ý</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 xmlns:a16="http://schemas.microsoft.com/office/drawing/2014/main" val="10000"/>
                  </a:ext>
                </a:extLst>
              </a:tr>
              <a:tr h="871533">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14</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Xin </a:t>
                      </a:r>
                      <a:r>
                        <a:rPr lang="en-US" sz="1600" dirty="0" err="1">
                          <a:solidFill>
                            <a:schemeClr val="tx1"/>
                          </a:solidFill>
                          <a:effectLst/>
                          <a:latin typeface="Times New Roman"/>
                          <a:ea typeface="Calibri"/>
                          <a:cs typeface="Times New Roman"/>
                        </a:rPr>
                        <a:t>bảng</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điểm</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có</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dấu</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solidFill>
                            <a:schemeClr val="tx1"/>
                          </a:solidFill>
                          <a:effectLst/>
                          <a:latin typeface="Times New Roman"/>
                          <a:ea typeface="Calibri"/>
                          <a:cs typeface="Times New Roman"/>
                        </a:rPr>
                        <a:t> </a:t>
                      </a:r>
                      <a:endParaRPr lang="en-US" sz="16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Online</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Nộp</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lệ</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phí</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theo</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quy</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định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tài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chính</a:t>
                      </a:r>
                      <a:r>
                        <a:rPr lang="en-US" sz="1600" dirty="0">
                          <a:solidFill>
                            <a:schemeClr val="tx1"/>
                          </a:solidFill>
                          <a:effectLst/>
                          <a:latin typeface="Times New Roman"/>
                          <a:ea typeface="Calibri"/>
                          <a:cs typeface="Times New Roman"/>
                        </a:rPr>
                        <a:t> </a:t>
                      </a:r>
                      <a:endParaRPr lang="en-US" sz="1600" dirty="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1"/>
                  </a:ext>
                </a:extLst>
              </a:tr>
              <a:tr h="990974">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15</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Phúc</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tra</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điểm</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Muộn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nhất</a:t>
                      </a:r>
                      <a:r>
                        <a:rPr lang="en-US" sz="1600" dirty="0">
                          <a:solidFill>
                            <a:schemeClr val="tx1"/>
                          </a:solidFill>
                          <a:effectLst/>
                          <a:latin typeface="Times New Roman"/>
                          <a:ea typeface="Calibri"/>
                          <a:cs typeface="Times New Roman"/>
                        </a:rPr>
                        <a:t> 1 </a:t>
                      </a:r>
                      <a:r>
                        <a:rPr lang="en-US" sz="1600" dirty="0" err="1">
                          <a:solidFill>
                            <a:schemeClr val="tx1"/>
                          </a:solidFill>
                          <a:effectLst/>
                          <a:latin typeface="Times New Roman"/>
                          <a:ea typeface="Calibri"/>
                          <a:cs typeface="Times New Roman"/>
                        </a:rPr>
                        <a:t>tuần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sau</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khi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công</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bố</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điểm</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Online</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Nộp</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lệ</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phí</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theo</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quy</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định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tài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chính</a:t>
                      </a:r>
                      <a:endParaRPr lang="en-US" sz="1600" dirty="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r h="761626">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16</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solidFill>
                            <a:schemeClr val="tx1"/>
                          </a:solidFill>
                          <a:effectLst/>
                          <a:latin typeface="Times New Roman"/>
                          <a:ea typeface="Calibri"/>
                          <a:cs typeface="Times New Roman"/>
                        </a:rPr>
                        <a:t>Thi cải thiện điểm</a:t>
                      </a:r>
                      <a:endParaRPr lang="en-US" sz="16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Trước</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kỳ</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thi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lần</a:t>
                      </a:r>
                      <a:r>
                        <a:rPr lang="en-US" sz="1600" dirty="0">
                          <a:solidFill>
                            <a:schemeClr val="tx1"/>
                          </a:solidFill>
                          <a:effectLst/>
                          <a:latin typeface="Times New Roman"/>
                          <a:ea typeface="Calibri"/>
                          <a:cs typeface="Times New Roman"/>
                        </a:rPr>
                        <a:t> 2 </a:t>
                      </a:r>
                      <a:r>
                        <a:rPr lang="en-US" sz="1600" dirty="0" err="1">
                          <a:solidFill>
                            <a:schemeClr val="tx1"/>
                          </a:solidFill>
                          <a:effectLst/>
                          <a:latin typeface="Times New Roman"/>
                          <a:ea typeface="Calibri"/>
                          <a:cs typeface="Times New Roman"/>
                        </a:rPr>
                        <a:t>nửa</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ngày</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Online</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 </a:t>
                      </a:r>
                      <a:endParaRPr lang="en-US" sz="1600" dirty="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r h="990974">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17</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Xin </a:t>
                      </a:r>
                      <a:r>
                        <a:rPr lang="en-US" sz="1600" dirty="0" err="1">
                          <a:solidFill>
                            <a:schemeClr val="tx1"/>
                          </a:solidFill>
                          <a:effectLst/>
                          <a:latin typeface="Times New Roman"/>
                          <a:ea typeface="Calibri"/>
                          <a:cs typeface="Times New Roman"/>
                        </a:rPr>
                        <a:t>chuyển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đổi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tín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chỉ</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 </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solidFill>
                            <a:schemeClr val="tx1"/>
                          </a:solidFill>
                          <a:effectLst/>
                          <a:latin typeface="Times New Roman"/>
                          <a:ea typeface="Calibri"/>
                          <a:cs typeface="Times New Roman"/>
                        </a:rPr>
                        <a:t>Online</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Dành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cho</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sinh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viên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có</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chứng</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chỉ</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hoặc</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có</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môn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học</a:t>
                      </a:r>
                      <a:r>
                        <a:rPr lang="en-US" sz="1600" dirty="0">
                          <a:solidFill>
                            <a:schemeClr val="tx1"/>
                          </a:solidFill>
                          <a:effectLst/>
                          <a:latin typeface="Times New Roman"/>
                          <a:ea typeface="Calibri"/>
                          <a:cs typeface="Times New Roman"/>
                        </a:rPr>
                        <a:t> ở </a:t>
                      </a:r>
                      <a:r>
                        <a:rPr lang="en-US" sz="1600" err="1">
                          <a:solidFill>
                            <a:schemeClr val="tx1"/>
                          </a:solidFill>
                          <a:effectLst/>
                          <a:latin typeface="Times New Roman"/>
                          <a:ea typeface="Calibri"/>
                          <a:cs typeface="Times New Roman"/>
                        </a:rPr>
                        <a:t>trường</a:t>
                      </a:r>
                      <a:r>
                        <a:rPr lang="en-US" sz="1600">
                          <a:solidFill>
                            <a:schemeClr val="tx1"/>
                          </a:solidFill>
                          <a:effectLst/>
                          <a:latin typeface="Times New Roman"/>
                          <a:ea typeface="Calibri"/>
                          <a:cs typeface="Times New Roman"/>
                        </a:rPr>
                        <a:t> </a:t>
                      </a:r>
                      <a:r>
                        <a:rPr lang="en-US" sz="1600" smtClean="0">
                          <a:solidFill>
                            <a:schemeClr val="tx1"/>
                          </a:solidFill>
                          <a:effectLst/>
                          <a:latin typeface="Times New Roman"/>
                          <a:ea typeface="Calibri"/>
                          <a:cs typeface="Times New Roman"/>
                        </a:rPr>
                        <a:t>khác, nộp</a:t>
                      </a:r>
                      <a:r>
                        <a:rPr lang="en-US" sz="1600" baseline="0" smtClean="0">
                          <a:solidFill>
                            <a:schemeClr val="tx1"/>
                          </a:solidFill>
                          <a:effectLst/>
                          <a:latin typeface="Times New Roman"/>
                          <a:ea typeface="Calibri"/>
                          <a:cs typeface="Times New Roman"/>
                        </a:rPr>
                        <a:t> phí theo quy định</a:t>
                      </a:r>
                      <a:endParaRPr lang="en-US" sz="1600" dirty="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r h="990974">
                <a:tc>
                  <a:txBody>
                    <a:bodyPr/>
                    <a:lstStyle/>
                    <a:p>
                      <a:pPr marL="0" marR="0" algn="ctr" defTabSz="914400" rtl="0" eaLnBrk="1" latinLnBrk="0" hangingPunct="1">
                        <a:lnSpc>
                          <a:spcPct val="115000"/>
                        </a:lnSpc>
                        <a:spcBef>
                          <a:spcPts val="0"/>
                        </a:spcBef>
                        <a:spcAft>
                          <a:spcPts val="0"/>
                        </a:spcAft>
                      </a:pPr>
                      <a:r>
                        <a:rPr lang="en-US" sz="1600" kern="1200" dirty="0">
                          <a:solidFill>
                            <a:schemeClr val="tx1"/>
                          </a:solidFill>
                          <a:effectLst/>
                          <a:latin typeface="Times New Roman"/>
                          <a:ea typeface="Calibri"/>
                          <a:cs typeface="Times New Roman"/>
                        </a:rPr>
                        <a:t>18</a:t>
                      </a: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600" kern="1200" dirty="0">
                          <a:solidFill>
                            <a:schemeClr val="tx1"/>
                          </a:solidFill>
                          <a:effectLst/>
                          <a:latin typeface="Times New Roman"/>
                          <a:ea typeface="Calibri"/>
                          <a:cs typeface="Times New Roman"/>
                        </a:rPr>
                        <a:t>Xin </a:t>
                      </a:r>
                      <a:r>
                        <a:rPr lang="en-US" sz="1600" kern="1200" dirty="0" err="1">
                          <a:solidFill>
                            <a:schemeClr val="tx1"/>
                          </a:solidFill>
                          <a:effectLst/>
                          <a:latin typeface="Times New Roman"/>
                          <a:ea typeface="Calibri"/>
                          <a:cs typeface="Times New Roman"/>
                        </a:rPr>
                        <a:t>nhập</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học</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trở</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lại</a:t>
                      </a:r>
                      <a:endParaRPr lang="en-US" sz="1600" kern="1200" dirty="0">
                        <a:solidFill>
                          <a:schemeClr val="tx1"/>
                        </a:solidFill>
                        <a:effectLst/>
                        <a:latin typeface="Times New Roman"/>
                        <a:ea typeface="Calibri"/>
                        <a:cs typeface="Times New Roman"/>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600" kern="1200" dirty="0" err="1">
                          <a:solidFill>
                            <a:schemeClr val="tx1"/>
                          </a:solidFill>
                          <a:effectLst/>
                          <a:latin typeface="Times New Roman"/>
                          <a:ea typeface="Calibri"/>
                          <a:cs typeface="Times New Roman"/>
                        </a:rPr>
                        <a:t>Muộn</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nhất</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sau</a:t>
                      </a:r>
                      <a:r>
                        <a:rPr lang="en-US" sz="1600" kern="1200" dirty="0">
                          <a:solidFill>
                            <a:schemeClr val="tx1"/>
                          </a:solidFill>
                          <a:effectLst/>
                          <a:latin typeface="Times New Roman"/>
                          <a:ea typeface="Calibri"/>
                          <a:cs typeface="Times New Roman"/>
                        </a:rPr>
                        <a:t> 1 </a:t>
                      </a:r>
                      <a:r>
                        <a:rPr lang="en-US" sz="1600" kern="1200" dirty="0" err="1">
                          <a:solidFill>
                            <a:schemeClr val="tx1"/>
                          </a:solidFill>
                          <a:effectLst/>
                          <a:latin typeface="Times New Roman"/>
                          <a:ea typeface="Calibri"/>
                          <a:cs typeface="Times New Roman"/>
                        </a:rPr>
                        <a:t>tuần</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tr</a:t>
                      </a:r>
                      <a:r>
                        <a:rPr lang="vi-VN" sz="1600" kern="1200" dirty="0">
                          <a:solidFill>
                            <a:schemeClr val="tx1"/>
                          </a:solidFill>
                          <a:effectLst/>
                          <a:latin typeface="Times New Roman"/>
                          <a:ea typeface="Calibri"/>
                          <a:cs typeface="Times New Roman"/>
                        </a:rPr>
                        <a:t>ước</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khi</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bắt</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đầu</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kỳ</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học</a:t>
                      </a:r>
                      <a:endParaRPr lang="en-US" sz="1600" kern="1200" dirty="0">
                        <a:solidFill>
                          <a:schemeClr val="tx1"/>
                        </a:solidFill>
                        <a:effectLst/>
                        <a:latin typeface="Times New Roman"/>
                        <a:ea typeface="Calibri"/>
                        <a:cs typeface="Times New Roman"/>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600" kern="1200" dirty="0" err="1">
                          <a:solidFill>
                            <a:schemeClr val="tx1"/>
                          </a:solidFill>
                          <a:effectLst/>
                          <a:latin typeface="Times New Roman"/>
                          <a:ea typeface="Calibri"/>
                          <a:cs typeface="Times New Roman"/>
                        </a:rPr>
                        <a:t>Bản</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cứng</a:t>
                      </a:r>
                      <a:endParaRPr lang="en-US" sz="1600" kern="1200" dirty="0">
                        <a:solidFill>
                          <a:schemeClr val="tx1"/>
                        </a:solidFill>
                        <a:effectLst/>
                        <a:latin typeface="Times New Roman"/>
                        <a:ea typeface="Calibri"/>
                        <a:cs typeface="Times New Roman"/>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600" kern="1200" noProof="0" dirty="0" err="1">
                          <a:solidFill>
                            <a:schemeClr val="tx1"/>
                          </a:solidFill>
                          <a:effectLst/>
                          <a:latin typeface="Times New Roman"/>
                          <a:ea typeface="Calibri"/>
                          <a:cs typeface="Times New Roman"/>
                        </a:rPr>
                        <a:t>Nộp</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lệ</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phí</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theo</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quy</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định</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tài</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chính</a:t>
                      </a:r>
                      <a:endParaRPr lang="en-US" sz="1600" kern="1200" noProof="0" dirty="0">
                        <a:solidFill>
                          <a:schemeClr val="tx1"/>
                        </a:solidFill>
                        <a:effectLst/>
                        <a:latin typeface="Times New Roman"/>
                        <a:ea typeface="Calibri"/>
                        <a:cs typeface="Times New Roman"/>
                      </a:endParaRPr>
                    </a:p>
                    <a:p>
                      <a:pPr marL="0" marR="0" algn="ctr" defTabSz="914400" rtl="0" eaLnBrk="1" latinLnBrk="0" hangingPunct="1">
                        <a:lnSpc>
                          <a:spcPct val="115000"/>
                        </a:lnSpc>
                        <a:spcBef>
                          <a:spcPts val="0"/>
                        </a:spcBef>
                        <a:spcAft>
                          <a:spcPts val="0"/>
                        </a:spcAft>
                      </a:pPr>
                      <a:endParaRPr lang="en-US" sz="1600" kern="1200" dirty="0">
                        <a:solidFill>
                          <a:schemeClr val="tx1"/>
                        </a:solidFill>
                        <a:effectLst/>
                        <a:latin typeface="Times New Roman"/>
                        <a:ea typeface="Calibri"/>
                        <a:cs typeface="Times New Roman"/>
                      </a:endParaRPr>
                    </a:p>
                  </a:txBody>
                  <a:tcPr marL="68580" marR="68580" marT="0" marB="0"/>
                </a:tc>
                <a:extLst>
                  <a:ext uri="{0D108BD9-81ED-4DB2-BD59-A6C34878D82A}">
                    <a16:rowId xmlns="" xmlns:a16="http://schemas.microsoft.com/office/drawing/2014/main" val="1367527507"/>
                  </a:ext>
                </a:extLst>
              </a:tr>
            </a:tbl>
          </a:graphicData>
        </a:graphic>
      </p:graphicFrame>
    </p:spTree>
    <p:extLst>
      <p:ext uri="{BB962C8B-B14F-4D97-AF65-F5344CB8AC3E}">
        <p14:creationId xmlns:p14="http://schemas.microsoft.com/office/powerpoint/2010/main" val="292748273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a:xfrm>
            <a:off x="1981200" y="228600"/>
            <a:ext cx="6934200" cy="1143000"/>
          </a:xfrm>
        </p:spPr>
        <p:txBody>
          <a:bodyPr/>
          <a:lstStyle/>
          <a:p>
            <a:r>
              <a:rPr lang="en-US" altLang="en-US" sz="2800" b="1" smtClean="0"/>
              <a:t>Cổng thông tin Đào tạo</a:t>
            </a:r>
            <a:r>
              <a:rPr lang="en-US" altLang="en-US" sz="2800" smtClean="0"/>
              <a:t/>
            </a:r>
            <a:br>
              <a:rPr lang="en-US" altLang="en-US" sz="2800" smtClean="0"/>
            </a:br>
            <a:endParaRPr lang="en-US" altLang="en-US" smtClean="0"/>
          </a:p>
        </p:txBody>
      </p:sp>
      <p:sp>
        <p:nvSpPr>
          <p:cNvPr id="37891" name="Text Placeholder 3"/>
          <p:cNvSpPr>
            <a:spLocks noGrp="1" noChangeArrowheads="1"/>
          </p:cNvSpPr>
          <p:nvPr>
            <p:ph type="body" idx="1"/>
          </p:nvPr>
        </p:nvSpPr>
        <p:spPr>
          <a:xfrm>
            <a:off x="381000" y="1295400"/>
            <a:ext cx="4116388" cy="879475"/>
          </a:xfrm>
        </p:spPr>
        <p:txBody>
          <a:bodyPr/>
          <a:lstStyle/>
          <a:p>
            <a:r>
              <a:rPr lang="en-US" altLang="en-US" smtClean="0"/>
              <a:t>cmshn.fpt.edu.vn</a:t>
            </a:r>
          </a:p>
          <a:p>
            <a:r>
              <a:rPr lang="en-US" altLang="en-US" smtClean="0"/>
              <a:t>FLM.fpt.edu.vn	</a:t>
            </a:r>
          </a:p>
        </p:txBody>
      </p:sp>
      <p:sp>
        <p:nvSpPr>
          <p:cNvPr id="37892" name="Content Placeholder 4"/>
          <p:cNvSpPr>
            <a:spLocks noGrp="1" noChangeArrowheads="1"/>
          </p:cNvSpPr>
          <p:nvPr>
            <p:ph sz="half" idx="2"/>
          </p:nvPr>
        </p:nvSpPr>
        <p:spPr>
          <a:xfrm>
            <a:off x="457200" y="2311400"/>
            <a:ext cx="4040188" cy="2641600"/>
          </a:xfrm>
        </p:spPr>
        <p:txBody>
          <a:bodyPr/>
          <a:lstStyle/>
          <a:p>
            <a:r>
              <a:rPr lang="en-US" altLang="en-US" smtClean="0">
                <a:latin typeface="Times New Roman" panose="02020603050405020304" pitchFamily="18" charset="0"/>
                <a:cs typeface="Times New Roman" panose="02020603050405020304" pitchFamily="18" charset="0"/>
              </a:rPr>
              <a:t>Sử dụng account email</a:t>
            </a:r>
          </a:p>
          <a:p>
            <a:r>
              <a:rPr lang="en-US" altLang="en-US" smtClean="0">
                <a:latin typeface="Times New Roman" panose="02020603050405020304" pitchFamily="18" charset="0"/>
                <a:cs typeface="Times New Roman" panose="02020603050405020304" pitchFamily="18" charset="0"/>
              </a:rPr>
              <a:t>Tham gia vào khóa học: download tài liệu, đề cương môn học.</a:t>
            </a:r>
          </a:p>
          <a:p>
            <a:pPr>
              <a:buFont typeface="Wingdings" panose="05000000000000000000" pitchFamily="2" charset="2"/>
              <a:buNone/>
            </a:pPr>
            <a:r>
              <a:rPr lang="en-US" altLang="en-US" smtClean="0"/>
              <a:t>		</a:t>
            </a:r>
          </a:p>
        </p:txBody>
      </p:sp>
      <p:sp>
        <p:nvSpPr>
          <p:cNvPr id="37893" name="Text Placeholder 5"/>
          <p:cNvSpPr>
            <a:spLocks noGrp="1" noChangeArrowheads="1"/>
          </p:cNvSpPr>
          <p:nvPr>
            <p:ph type="body" sz="quarter" idx="3"/>
          </p:nvPr>
        </p:nvSpPr>
        <p:spPr>
          <a:xfrm>
            <a:off x="4572000" y="1295400"/>
            <a:ext cx="4114800" cy="879475"/>
          </a:xfrm>
        </p:spPr>
        <p:txBody>
          <a:bodyPr/>
          <a:lstStyle/>
          <a:p>
            <a:r>
              <a:rPr lang="en-US" altLang="en-US" smtClean="0"/>
              <a:t>fap.fpt.edu.vn </a:t>
            </a:r>
          </a:p>
          <a:p>
            <a:r>
              <a:rPr lang="en-US" altLang="en-US" smtClean="0"/>
              <a:t>Mobile app: myFAP</a:t>
            </a:r>
          </a:p>
        </p:txBody>
      </p:sp>
      <p:sp>
        <p:nvSpPr>
          <p:cNvPr id="37894" name="Content Placeholder 6"/>
          <p:cNvSpPr>
            <a:spLocks noGrp="1" noChangeArrowheads="1"/>
          </p:cNvSpPr>
          <p:nvPr>
            <p:ph sz="quarter" idx="4"/>
          </p:nvPr>
        </p:nvSpPr>
        <p:spPr>
          <a:xfrm>
            <a:off x="4648200" y="2209800"/>
            <a:ext cx="4041775" cy="4419600"/>
          </a:xfrm>
        </p:spPr>
        <p:txBody>
          <a:bodyPr/>
          <a:lstStyle/>
          <a:p>
            <a:r>
              <a:rPr lang="en-US" altLang="en-US" smtClean="0">
                <a:latin typeface="Times New Roman" panose="02020603050405020304" pitchFamily="18" charset="0"/>
                <a:cs typeface="Times New Roman" panose="02020603050405020304" pitchFamily="18" charset="0"/>
              </a:rPr>
              <a:t>Sử dụng account email</a:t>
            </a:r>
          </a:p>
          <a:p>
            <a:r>
              <a:rPr lang="en-US" altLang="en-US" smtClean="0">
                <a:latin typeface="Times New Roman" panose="02020603050405020304" pitchFamily="18" charset="0"/>
                <a:cs typeface="Times New Roman" panose="02020603050405020304" pitchFamily="18" charset="0"/>
              </a:rPr>
              <a:t>Xem lịch học chi tiết</a:t>
            </a:r>
          </a:p>
          <a:p>
            <a:r>
              <a:rPr lang="en-US" altLang="en-US" smtClean="0">
                <a:latin typeface="Times New Roman" panose="02020603050405020304" pitchFamily="18" charset="0"/>
                <a:cs typeface="Times New Roman" panose="02020603050405020304" pitchFamily="18" charset="0"/>
              </a:rPr>
              <a:t>Xem điểm danh, điểm học tập</a:t>
            </a:r>
          </a:p>
          <a:p>
            <a:r>
              <a:rPr lang="en-US" altLang="en-US" smtClean="0">
                <a:latin typeface="Times New Roman" panose="02020603050405020304" pitchFamily="18" charset="0"/>
                <a:cs typeface="Times New Roman" panose="02020603050405020304" pitchFamily="18" charset="0"/>
              </a:rPr>
              <a:t>Gửi ý kiến phản hồi (feedback)</a:t>
            </a:r>
          </a:p>
          <a:p>
            <a:r>
              <a:rPr lang="en-US" altLang="en-US" smtClean="0">
                <a:latin typeface="Times New Roman" panose="02020603050405020304" pitchFamily="18" charset="0"/>
                <a:cs typeface="Times New Roman" panose="02020603050405020304" pitchFamily="18" charset="0"/>
              </a:rPr>
              <a:t>Xem thông báo lịch học, lịch thi, các thông tin đào tạo, khảo thí, CTSV và các hoạt động khác của trường.</a:t>
            </a:r>
          </a:p>
          <a:p>
            <a:endParaRPr lang="en-US" altLang="en-US" smtClean="0"/>
          </a:p>
        </p:txBody>
      </p:sp>
      <p:sp>
        <p:nvSpPr>
          <p:cNvPr id="9" name="Snip Diagonal Corner Rectangle 8"/>
          <p:cNvSpPr/>
          <p:nvPr/>
        </p:nvSpPr>
        <p:spPr bwMode="auto">
          <a:xfrm>
            <a:off x="152400" y="5029200"/>
            <a:ext cx="4648200" cy="1143000"/>
          </a:xfrm>
          <a:prstGeom prst="snip2DiagRect">
            <a:avLst/>
          </a:prstGeom>
          <a:solidFill>
            <a:srgbClr val="FF99CC"/>
          </a:solidFill>
          <a:ln w="9525" cap="flat" cmpd="sng" algn="ctr">
            <a:noFill/>
            <a:prstDash val="solid"/>
            <a:round/>
            <a:headEnd type="none" w="med" len="med"/>
            <a:tailEnd type="none" w="med" len="med"/>
          </a:ln>
          <a:effectLst/>
        </p:spPr>
        <p:txBody>
          <a:bodyPr/>
          <a:lstStyle/>
          <a:p>
            <a:pPr>
              <a:defRPr/>
            </a:pPr>
            <a:r>
              <a:rPr lang="en-US" sz="2400" dirty="0" err="1">
                <a:solidFill>
                  <a:srgbClr val="000104"/>
                </a:solidFill>
                <a:latin typeface="Times New Roman" pitchFamily="18" charset="0"/>
              </a:rPr>
              <a:t>Truy</a:t>
            </a:r>
            <a:r>
              <a:rPr lang="en-US" sz="2400" dirty="0">
                <a:solidFill>
                  <a:srgbClr val="000104"/>
                </a:solidFill>
                <a:latin typeface="Times New Roman" pitchFamily="18" charset="0"/>
              </a:rPr>
              <a:t> </a:t>
            </a:r>
            <a:r>
              <a:rPr lang="en-US" sz="2400" dirty="0" err="1">
                <a:solidFill>
                  <a:srgbClr val="000104"/>
                </a:solidFill>
                <a:latin typeface="Times New Roman" pitchFamily="18" charset="0"/>
              </a:rPr>
              <a:t>cập</a:t>
            </a:r>
            <a:r>
              <a:rPr lang="en-US" sz="2400" dirty="0">
                <a:solidFill>
                  <a:srgbClr val="000104"/>
                </a:solidFill>
                <a:latin typeface="Times New Roman" pitchFamily="18" charset="0"/>
              </a:rPr>
              <a:t> </a:t>
            </a:r>
            <a:r>
              <a:rPr lang="en-US" sz="2400" dirty="0" err="1">
                <a:solidFill>
                  <a:srgbClr val="000104"/>
                </a:solidFill>
                <a:latin typeface="Times New Roman" pitchFamily="18" charset="0"/>
              </a:rPr>
              <a:t>hàng</a:t>
            </a:r>
            <a:r>
              <a:rPr lang="en-US" sz="2400" dirty="0">
                <a:solidFill>
                  <a:srgbClr val="000104"/>
                </a:solidFill>
                <a:latin typeface="Times New Roman" pitchFamily="18" charset="0"/>
              </a:rPr>
              <a:t> </a:t>
            </a:r>
            <a:r>
              <a:rPr lang="en-US" sz="2400" dirty="0" err="1">
                <a:solidFill>
                  <a:srgbClr val="000104"/>
                </a:solidFill>
                <a:latin typeface="Times New Roman" pitchFamily="18" charset="0"/>
              </a:rPr>
              <a:t>ngày</a:t>
            </a:r>
            <a:r>
              <a:rPr lang="en-US" sz="2400" dirty="0">
                <a:solidFill>
                  <a:srgbClr val="000104"/>
                </a:solidFill>
                <a:latin typeface="Times New Roman" pitchFamily="18" charset="0"/>
              </a:rPr>
              <a:t> </a:t>
            </a:r>
            <a:r>
              <a:rPr lang="en-US" sz="2400" dirty="0" err="1">
                <a:solidFill>
                  <a:srgbClr val="000104"/>
                </a:solidFill>
                <a:latin typeface="Times New Roman" pitchFamily="18" charset="0"/>
              </a:rPr>
              <a:t>để</a:t>
            </a:r>
            <a:r>
              <a:rPr lang="en-US" sz="2400" dirty="0">
                <a:solidFill>
                  <a:srgbClr val="000104"/>
                </a:solidFill>
                <a:latin typeface="Times New Roman" pitchFamily="18" charset="0"/>
              </a:rPr>
              <a:t> </a:t>
            </a:r>
            <a:r>
              <a:rPr lang="en-US" sz="2400" dirty="0" err="1">
                <a:solidFill>
                  <a:srgbClr val="000104"/>
                </a:solidFill>
                <a:latin typeface="Times New Roman" pitchFamily="18" charset="0"/>
              </a:rPr>
              <a:t>kiểm</a:t>
            </a:r>
            <a:r>
              <a:rPr lang="en-US" sz="2400" dirty="0">
                <a:solidFill>
                  <a:srgbClr val="000104"/>
                </a:solidFill>
                <a:latin typeface="Times New Roman" pitchFamily="18" charset="0"/>
              </a:rPr>
              <a:t> tra </a:t>
            </a:r>
            <a:r>
              <a:rPr lang="en-US" sz="2400" dirty="0" err="1">
                <a:solidFill>
                  <a:srgbClr val="000104"/>
                </a:solidFill>
                <a:latin typeface="Times New Roman" pitchFamily="18" charset="0"/>
              </a:rPr>
              <a:t>thông</a:t>
            </a:r>
            <a:r>
              <a:rPr lang="en-US" sz="2400" dirty="0">
                <a:solidFill>
                  <a:srgbClr val="000104"/>
                </a:solidFill>
                <a:latin typeface="Times New Roman" pitchFamily="18" charset="0"/>
              </a:rPr>
              <a:t> tin </a:t>
            </a:r>
            <a:r>
              <a:rPr lang="en-US" sz="2400" dirty="0" err="1">
                <a:solidFill>
                  <a:srgbClr val="000104"/>
                </a:solidFill>
                <a:latin typeface="Times New Roman" pitchFamily="18" charset="0"/>
              </a:rPr>
              <a:t>trên</a:t>
            </a:r>
            <a:r>
              <a:rPr lang="en-US" sz="2400" dirty="0">
                <a:solidFill>
                  <a:srgbClr val="000104"/>
                </a:solidFill>
                <a:latin typeface="Times New Roman" pitchFamily="18" charset="0"/>
              </a:rPr>
              <a:t> EMAIL, CMS, FAP.</a:t>
            </a:r>
          </a:p>
        </p:txBody>
      </p:sp>
    </p:spTree>
    <p:extLst>
      <p:ext uri="{BB962C8B-B14F-4D97-AF65-F5344CB8AC3E}">
        <p14:creationId xmlns:p14="http://schemas.microsoft.com/office/powerpoint/2010/main" val="96058697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noChangeArrowheads="1"/>
          </p:cNvSpPr>
          <p:nvPr>
            <p:ph type="title"/>
          </p:nvPr>
        </p:nvSpPr>
        <p:spPr/>
        <p:txBody>
          <a:bodyPr/>
          <a:lstStyle/>
          <a:p>
            <a:r>
              <a:rPr lang="en-US" altLang="en-US" sz="4400" b="1" smtClean="0"/>
              <a:t>Contact</a:t>
            </a:r>
          </a:p>
        </p:txBody>
      </p:sp>
      <p:sp>
        <p:nvSpPr>
          <p:cNvPr id="46083" name="Content Placeholder 2"/>
          <p:cNvSpPr>
            <a:spLocks noGrp="1" noChangeArrowheads="1"/>
          </p:cNvSpPr>
          <p:nvPr>
            <p:ph idx="1"/>
          </p:nvPr>
        </p:nvSpPr>
        <p:spPr>
          <a:xfrm>
            <a:off x="0" y="1143000"/>
            <a:ext cx="9144000" cy="5486400"/>
          </a:xfrm>
        </p:spPr>
        <p:txBody>
          <a:bodyPr/>
          <a:lstStyle/>
          <a:p>
            <a:pPr>
              <a:buFontTx/>
              <a:buNone/>
              <a:defRPr/>
            </a:pPr>
            <a:endParaRPr lang="en-US" altLang="en-US" sz="2400" b="1" dirty="0" smtClean="0"/>
          </a:p>
          <a:p>
            <a:pPr>
              <a:buFontTx/>
              <a:buNone/>
              <a:defRPr/>
            </a:pPr>
            <a:r>
              <a:rPr lang="en-US" altLang="en-US" sz="2400" b="1" dirty="0" smtClean="0"/>
              <a:t>PHÒNG DỊCH VỤ SINH VIÊN (</a:t>
            </a:r>
            <a:r>
              <a:rPr lang="en-US" altLang="en-US" sz="2400" b="1" dirty="0" err="1" smtClean="0"/>
              <a:t>giải</a:t>
            </a:r>
            <a:r>
              <a:rPr lang="en-US" altLang="en-US" sz="2400" b="1" dirty="0" smtClean="0"/>
              <a:t> </a:t>
            </a:r>
            <a:r>
              <a:rPr lang="en-US" altLang="en-US" sz="2400" b="1" dirty="0" err="1" smtClean="0"/>
              <a:t>đáp</a:t>
            </a:r>
            <a:r>
              <a:rPr lang="en-US" altLang="en-US" sz="2400" b="1" dirty="0" smtClean="0"/>
              <a:t> </a:t>
            </a:r>
            <a:r>
              <a:rPr lang="en-US" altLang="en-US" sz="2400" b="1" dirty="0" err="1" smtClean="0"/>
              <a:t>tất</a:t>
            </a:r>
            <a:r>
              <a:rPr lang="en-US" altLang="en-US" sz="2400" b="1" dirty="0" smtClean="0"/>
              <a:t> </a:t>
            </a:r>
            <a:r>
              <a:rPr lang="en-US" altLang="en-US" sz="2400" b="1" dirty="0" err="1" smtClean="0"/>
              <a:t>cả</a:t>
            </a:r>
            <a:r>
              <a:rPr lang="en-US" altLang="en-US" sz="2400" b="1" dirty="0" smtClean="0"/>
              <a:t> </a:t>
            </a:r>
            <a:r>
              <a:rPr lang="en-US" altLang="en-US" sz="2400" b="1" dirty="0" err="1" smtClean="0"/>
              <a:t>mọi</a:t>
            </a:r>
            <a:r>
              <a:rPr lang="en-US" altLang="en-US" sz="2400" b="1" dirty="0" smtClean="0"/>
              <a:t> </a:t>
            </a:r>
            <a:r>
              <a:rPr lang="en-US" altLang="en-US" sz="2400" b="1" dirty="0" err="1" smtClean="0"/>
              <a:t>câu</a:t>
            </a:r>
            <a:r>
              <a:rPr lang="en-US" altLang="en-US" sz="2400" b="1" dirty="0" smtClean="0"/>
              <a:t> </a:t>
            </a:r>
            <a:r>
              <a:rPr lang="en-US" altLang="en-US" sz="2400" b="1" dirty="0" err="1" smtClean="0"/>
              <a:t>hỏi</a:t>
            </a:r>
            <a:r>
              <a:rPr lang="en-US" altLang="en-US" sz="2400" b="1" dirty="0" smtClean="0"/>
              <a:t>)</a:t>
            </a:r>
          </a:p>
          <a:p>
            <a:pPr>
              <a:defRPr/>
            </a:pPr>
            <a:r>
              <a:rPr lang="vi-VN" altLang="en-US" sz="2400" dirty="0" smtClean="0"/>
              <a:t>Email</a:t>
            </a:r>
            <a:r>
              <a:rPr lang="en-US" altLang="en-US" sz="2400" dirty="0" smtClean="0"/>
              <a:t>: dichvusinhvien@fe.edu.vn</a:t>
            </a:r>
            <a:endParaRPr lang="en-US" sz="2400" dirty="0" smtClean="0">
              <a:solidFill>
                <a:srgbClr val="000104"/>
              </a:solidFill>
            </a:endParaRPr>
          </a:p>
          <a:p>
            <a:pPr>
              <a:defRPr/>
            </a:pPr>
            <a:r>
              <a:rPr lang="en-US" sz="2400" dirty="0" err="1" smtClean="0"/>
              <a:t>Điện</a:t>
            </a:r>
            <a:r>
              <a:rPr lang="en-US" sz="2400" dirty="0" smtClean="0"/>
              <a:t> </a:t>
            </a:r>
            <a:r>
              <a:rPr lang="en-US" sz="2400" dirty="0" err="1"/>
              <a:t>thoại</a:t>
            </a:r>
            <a:r>
              <a:rPr lang="en-US" sz="2400" dirty="0"/>
              <a:t>: </a:t>
            </a:r>
            <a:r>
              <a:rPr lang="en-US" sz="2400" b="1" dirty="0"/>
              <a:t>(</a:t>
            </a:r>
            <a:r>
              <a:rPr lang="en-US" sz="2400" b="1" dirty="0" smtClean="0"/>
              <a:t>024)7308.13.13</a:t>
            </a:r>
          </a:p>
          <a:p>
            <a:pPr>
              <a:defRPr/>
            </a:pPr>
            <a:r>
              <a:rPr lang="vi-VN" altLang="en-US" sz="2400" dirty="0" smtClean="0"/>
              <a:t>Front </a:t>
            </a:r>
            <a:r>
              <a:rPr lang="vi-VN" altLang="en-US" sz="2400" dirty="0"/>
              <a:t>office: Phòng 1</a:t>
            </a:r>
            <a:r>
              <a:rPr lang="en-US" altLang="en-US" sz="2400" dirty="0"/>
              <a:t>02L </a:t>
            </a:r>
            <a:r>
              <a:rPr lang="en-US" altLang="en-US" sz="2400" dirty="0" err="1"/>
              <a:t>tòa</a:t>
            </a:r>
            <a:r>
              <a:rPr lang="en-US" altLang="en-US" sz="2400" dirty="0"/>
              <a:t> </a:t>
            </a:r>
            <a:r>
              <a:rPr lang="en-US" altLang="en-US" sz="2400" dirty="0" err="1"/>
              <a:t>nhà</a:t>
            </a:r>
            <a:r>
              <a:rPr lang="en-US" altLang="en-US" sz="2400" dirty="0"/>
              <a:t> </a:t>
            </a:r>
            <a:r>
              <a:rPr lang="en-US" altLang="en-US" sz="2400" dirty="0" smtClean="0"/>
              <a:t>Alpha</a:t>
            </a:r>
          </a:p>
          <a:p>
            <a:pPr>
              <a:defRPr/>
            </a:pPr>
            <a:endParaRPr lang="en-US" altLang="en-US" sz="2400" dirty="0"/>
          </a:p>
          <a:p>
            <a:pPr>
              <a:buFontTx/>
              <a:buNone/>
              <a:defRPr/>
            </a:pPr>
            <a:r>
              <a:rPr lang="vi-VN" altLang="en-US" sz="2400" b="1" dirty="0" smtClean="0"/>
              <a:t>PHÒNG TỔ CHỨC VÀ QUẢN LÝ ĐÀO TẠO</a:t>
            </a:r>
            <a:r>
              <a:rPr lang="en-US" altLang="en-US" sz="2400" b="1" dirty="0" smtClean="0"/>
              <a:t> (</a:t>
            </a:r>
            <a:r>
              <a:rPr lang="en-US" altLang="en-US" sz="2400" b="1" dirty="0" err="1" smtClean="0"/>
              <a:t>phụ</a:t>
            </a:r>
            <a:r>
              <a:rPr lang="en-US" altLang="en-US" sz="2400" b="1" dirty="0" smtClean="0"/>
              <a:t> </a:t>
            </a:r>
            <a:r>
              <a:rPr lang="en-US" altLang="en-US" sz="2400" b="1" dirty="0" err="1" smtClean="0"/>
              <a:t>trách</a:t>
            </a:r>
            <a:r>
              <a:rPr lang="en-US" altLang="en-US" sz="2400" b="1" dirty="0" smtClean="0"/>
              <a:t> </a:t>
            </a:r>
            <a:r>
              <a:rPr lang="en-US" altLang="en-US" sz="2400" b="1" dirty="0" err="1" smtClean="0"/>
              <a:t>về</a:t>
            </a:r>
            <a:r>
              <a:rPr lang="en-US" altLang="en-US" sz="2400" b="1" dirty="0" smtClean="0"/>
              <a:t> </a:t>
            </a:r>
            <a:r>
              <a:rPr lang="en-US" altLang="en-US" sz="2400" b="1" dirty="0" err="1" smtClean="0"/>
              <a:t>đào</a:t>
            </a:r>
            <a:r>
              <a:rPr lang="en-US" altLang="en-US" sz="2400" b="1" dirty="0" smtClean="0"/>
              <a:t> </a:t>
            </a:r>
            <a:r>
              <a:rPr lang="en-US" altLang="en-US" sz="2400" b="1" dirty="0" err="1" smtClean="0"/>
              <a:t>tạo</a:t>
            </a:r>
            <a:r>
              <a:rPr lang="en-US" altLang="en-US" sz="2400" b="1" dirty="0" smtClean="0"/>
              <a:t>)</a:t>
            </a:r>
            <a:endParaRPr lang="vi-VN" altLang="en-US" sz="2400" b="1" dirty="0" smtClean="0"/>
          </a:p>
          <a:p>
            <a:pPr>
              <a:defRPr/>
            </a:pPr>
            <a:r>
              <a:rPr lang="vi-VN" altLang="en-US" sz="2400" dirty="0" smtClean="0"/>
              <a:t>Email</a:t>
            </a:r>
            <a:r>
              <a:rPr lang="en-US" altLang="en-US" sz="2400" smtClean="0"/>
              <a:t>: acad.hl@fpt.edu.vn</a:t>
            </a:r>
            <a:endParaRPr lang="en-US" altLang="en-US" sz="2400" dirty="0" smtClean="0"/>
          </a:p>
          <a:p>
            <a:pPr marL="0" indent="0">
              <a:buFont typeface="Wingdings" panose="05000000000000000000" pitchFamily="2" charset="2"/>
              <a:buNone/>
              <a:defRPr/>
            </a:pPr>
            <a:endParaRPr lang="en-US" altLang="en-US" sz="2400" dirty="0" smtClean="0"/>
          </a:p>
          <a:p>
            <a:pPr marL="0" indent="0">
              <a:buFont typeface="Wingdings" panose="05000000000000000000" pitchFamily="2" charset="2"/>
              <a:buNone/>
              <a:defRPr/>
            </a:pPr>
            <a:r>
              <a:rPr lang="vi-VN" altLang="en-US" sz="2400" b="1" dirty="0" smtClean="0"/>
              <a:t>PHÒNG</a:t>
            </a:r>
            <a:r>
              <a:rPr lang="en-US" altLang="en-US" sz="2400" b="1" dirty="0" smtClean="0"/>
              <a:t> KHẢO THÍ (</a:t>
            </a:r>
            <a:r>
              <a:rPr lang="en-US" altLang="en-US" sz="2400" b="1" dirty="0" err="1" smtClean="0"/>
              <a:t>phụ</a:t>
            </a:r>
            <a:r>
              <a:rPr lang="en-US" altLang="en-US" sz="2400" b="1" dirty="0" smtClean="0"/>
              <a:t> </a:t>
            </a:r>
            <a:r>
              <a:rPr lang="en-US" altLang="en-US" sz="2400" b="1" dirty="0" err="1" smtClean="0"/>
              <a:t>trách</a:t>
            </a:r>
            <a:r>
              <a:rPr lang="en-US" altLang="en-US" sz="2400" b="1" dirty="0" smtClean="0"/>
              <a:t> </a:t>
            </a:r>
            <a:r>
              <a:rPr lang="en-US" altLang="en-US" sz="2400" b="1" dirty="0" err="1" smtClean="0"/>
              <a:t>về</a:t>
            </a:r>
            <a:r>
              <a:rPr lang="en-US" altLang="en-US" sz="2400" b="1" dirty="0" smtClean="0"/>
              <a:t> </a:t>
            </a:r>
            <a:r>
              <a:rPr lang="en-US" altLang="en-US" sz="2400" b="1" dirty="0" err="1" smtClean="0"/>
              <a:t>thi</a:t>
            </a:r>
            <a:r>
              <a:rPr lang="en-US" altLang="en-US" sz="2400" b="1" dirty="0" smtClean="0"/>
              <a:t> </a:t>
            </a:r>
            <a:r>
              <a:rPr lang="en-US" altLang="en-US" sz="2400" b="1" dirty="0" err="1" smtClean="0"/>
              <a:t>cử</a:t>
            </a:r>
            <a:r>
              <a:rPr lang="en-US" altLang="en-US" sz="2400" b="1" dirty="0" smtClean="0"/>
              <a:t>, </a:t>
            </a:r>
            <a:r>
              <a:rPr lang="en-US" altLang="en-US" sz="2400" b="1" dirty="0" err="1" smtClean="0"/>
              <a:t>kiểm</a:t>
            </a:r>
            <a:r>
              <a:rPr lang="en-US" altLang="en-US" sz="2400" b="1" dirty="0" smtClean="0"/>
              <a:t> </a:t>
            </a:r>
            <a:r>
              <a:rPr lang="en-US" altLang="en-US" sz="2400" b="1" dirty="0" err="1" smtClean="0"/>
              <a:t>tra</a:t>
            </a:r>
            <a:r>
              <a:rPr lang="en-US" altLang="en-US" sz="2400" b="1" dirty="0" smtClean="0"/>
              <a:t> </a:t>
            </a:r>
            <a:r>
              <a:rPr lang="en-US" altLang="en-US" sz="2400" b="1" dirty="0" err="1" smtClean="0"/>
              <a:t>đánh</a:t>
            </a:r>
            <a:r>
              <a:rPr lang="en-US" altLang="en-US" sz="2400" b="1" dirty="0" smtClean="0"/>
              <a:t> </a:t>
            </a:r>
            <a:r>
              <a:rPr lang="en-US" altLang="en-US" sz="2400" b="1" dirty="0" err="1" smtClean="0"/>
              <a:t>giá</a:t>
            </a:r>
            <a:r>
              <a:rPr lang="en-US" altLang="en-US" sz="2400" b="1" dirty="0" smtClean="0"/>
              <a:t>)</a:t>
            </a:r>
            <a:endParaRPr lang="vi-VN" altLang="en-US" sz="2400" b="1" dirty="0"/>
          </a:p>
          <a:p>
            <a:pPr>
              <a:defRPr/>
            </a:pPr>
            <a:r>
              <a:rPr lang="vi-VN" altLang="en-US" sz="2400" dirty="0"/>
              <a:t>Email: </a:t>
            </a:r>
            <a:r>
              <a:rPr lang="en-US" altLang="en-US" sz="2400" dirty="0" smtClean="0"/>
              <a:t>khaothi@fpt.edu.vn</a:t>
            </a:r>
            <a:endParaRPr lang="en-US" altLang="en-US" sz="2400" dirty="0"/>
          </a:p>
          <a:p>
            <a:pPr>
              <a:defRPr/>
            </a:pPr>
            <a:endParaRPr lang="vi-VN" altLang="en-US" sz="2800" dirty="0" smtClean="0"/>
          </a:p>
        </p:txBody>
      </p:sp>
    </p:spTree>
    <p:extLst>
      <p:ext uri="{BB962C8B-B14F-4D97-AF65-F5344CB8AC3E}">
        <p14:creationId xmlns:p14="http://schemas.microsoft.com/office/powerpoint/2010/main" val="3817198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latin typeface="Times New Roman" panose="02020603050405020304" pitchFamily="18" charset="0"/>
                <a:cs typeface="Times New Roman" panose="02020603050405020304" pitchFamily="18" charset="0"/>
              </a:rPr>
              <a:t>Tổng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a:t>
            </a:r>
            <a:r>
              <a:rPr lang="vi-VN" sz="2800" dirty="0">
                <a:latin typeface="Times New Roman" panose="02020603050405020304" pitchFamily="18" charset="0"/>
                <a:cs typeface="Times New Roman" panose="02020603050405020304" pitchFamily="18" charset="0"/>
              </a:rPr>
              <a:t>ến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703696"/>
            <a:ext cx="8229600" cy="4849504"/>
          </a:xfrm>
        </p:spPr>
        <p:txBody>
          <a:bodyPr/>
          <a:lstStyle/>
          <a:p>
            <a:pPr>
              <a:buNone/>
            </a:pP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đoạn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tập</a:t>
            </a:r>
            <a:endParaRPr lang="en-US" dirty="0">
              <a:latin typeface="Times New Roman" pitchFamily="18" charset="0"/>
              <a:cs typeface="Times New Roman" pitchFamily="18" charset="0"/>
            </a:endParaRPr>
          </a:p>
          <a:p>
            <a:pPr>
              <a:buFontTx/>
              <a:buChar char="-"/>
            </a:pPr>
            <a:r>
              <a:rPr lang="en-US" b="1" dirty="0" err="1">
                <a:latin typeface="Times New Roman" pitchFamily="18" charset="0"/>
                <a:cs typeface="Times New Roman" pitchFamily="18" charset="0"/>
              </a:rPr>
              <a:t>Giai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đoạn</a:t>
            </a:r>
            <a:r>
              <a:rPr lang="en-US" b="1" dirty="0">
                <a:latin typeface="Times New Roman" pitchFamily="18" charset="0"/>
                <a:cs typeface="Times New Roman" pitchFamily="18" charset="0"/>
              </a:rPr>
              <a:t> 1</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tiếng</a:t>
            </a:r>
            <a:r>
              <a:rPr lang="en-US" dirty="0">
                <a:latin typeface="Times New Roman" pitchFamily="18" charset="0"/>
                <a:cs typeface="Times New Roman" pitchFamily="18" charset="0"/>
              </a:rPr>
              <a:t> Anh &amp; </a:t>
            </a:r>
            <a:r>
              <a:rPr lang="en-US" dirty="0" err="1">
                <a:latin typeface="Times New Roman" pitchFamily="18" charset="0"/>
                <a:cs typeface="Times New Roman" pitchFamily="18" charset="0"/>
              </a:rPr>
              <a:t>rèn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luyện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tập</a:t>
            </a:r>
            <a:r>
              <a:rPr lang="en-US" dirty="0">
                <a:latin typeface="Times New Roman" pitchFamily="18" charset="0"/>
                <a:cs typeface="Times New Roman" pitchFamily="18" charset="0"/>
              </a:rPr>
              <a:t> trung</a:t>
            </a:r>
          </a:p>
          <a:p>
            <a:pPr>
              <a:buFontTx/>
              <a:buChar char="-"/>
            </a:pPr>
            <a:r>
              <a:rPr lang="en-US" b="1" dirty="0" err="1">
                <a:latin typeface="Times New Roman" pitchFamily="18" charset="0"/>
                <a:cs typeface="Times New Roman" pitchFamily="18" charset="0"/>
              </a:rPr>
              <a:t>Giai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đoạn</a:t>
            </a:r>
            <a:r>
              <a:rPr lang="en-US" b="1" dirty="0">
                <a:latin typeface="Times New Roman" pitchFamily="18" charset="0"/>
                <a:cs typeface="Times New Roman" pitchFamily="18" charset="0"/>
              </a:rPr>
              <a:t> 2: </a:t>
            </a:r>
            <a:r>
              <a:rPr lang="en-US" dirty="0" err="1">
                <a:latin typeface="Times New Roman" pitchFamily="18" charset="0"/>
                <a:cs typeface="Times New Roman" pitchFamily="18" charset="0"/>
              </a:rPr>
              <a:t>Cơ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sở</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ngành</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chuyên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môn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cơ</a:t>
            </a:r>
            <a:r>
              <a:rPr lang="en-US" dirty="0">
                <a:latin typeface="Times New Roman" pitchFamily="18" charset="0"/>
                <a:cs typeface="Times New Roman" pitchFamily="18" charset="0"/>
              </a:rPr>
              <a:t> </a:t>
            </a:r>
            <a:r>
              <a:rPr lang="en-US" err="1">
                <a:latin typeface="Times New Roman" pitchFamily="18" charset="0"/>
                <a:cs typeface="Times New Roman" pitchFamily="18" charset="0"/>
              </a:rPr>
              <a:t>bản</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(5 HK)</a:t>
            </a:r>
            <a:endParaRPr lang="en-US" dirty="0">
              <a:latin typeface="Times New Roman" pitchFamily="18" charset="0"/>
              <a:cs typeface="Times New Roman" pitchFamily="18" charset="0"/>
            </a:endParaRPr>
          </a:p>
          <a:p>
            <a:pPr>
              <a:buFontTx/>
              <a:buChar char="-"/>
            </a:pPr>
            <a:r>
              <a:rPr lang="en-US" b="1" dirty="0" err="1">
                <a:latin typeface="Times New Roman" pitchFamily="18" charset="0"/>
                <a:cs typeface="Times New Roman" pitchFamily="18" charset="0"/>
              </a:rPr>
              <a:t>Giai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đoạn</a:t>
            </a:r>
            <a:r>
              <a:rPr lang="en-US" b="1" dirty="0">
                <a:latin typeface="Times New Roman" pitchFamily="18" charset="0"/>
                <a:cs typeface="Times New Roman" pitchFamily="18" charset="0"/>
              </a:rPr>
              <a:t> 3: </a:t>
            </a:r>
            <a:r>
              <a:rPr lang="en-US" dirty="0" err="1">
                <a:latin typeface="Times New Roman" pitchFamily="18" charset="0"/>
                <a:cs typeface="Times New Roman" pitchFamily="18" charset="0"/>
              </a:rPr>
              <a:t>Đào</a:t>
            </a:r>
            <a:r>
              <a:rPr lang="en-US" dirty="0">
                <a:latin typeface="Times New Roman" pitchFamily="18" charset="0"/>
                <a:cs typeface="Times New Roman" pitchFamily="18" charset="0"/>
              </a:rPr>
              <a:t> tạo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môi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trường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tế</a:t>
            </a:r>
            <a:r>
              <a:rPr lang="en-US" dirty="0">
                <a:latin typeface="Times New Roman" pitchFamily="18" charset="0"/>
                <a:cs typeface="Times New Roman" pitchFamily="18" charset="0"/>
              </a:rPr>
              <a:t> (On the Job </a:t>
            </a:r>
            <a:r>
              <a:rPr lang="en-US">
                <a:latin typeface="Times New Roman" pitchFamily="18" charset="0"/>
                <a:cs typeface="Times New Roman" pitchFamily="18" charset="0"/>
              </a:rPr>
              <a:t>Training </a:t>
            </a:r>
            <a:r>
              <a:rPr lang="en-US" smtClean="0">
                <a:latin typeface="Times New Roman" pitchFamily="18" charset="0"/>
                <a:cs typeface="Times New Roman" pitchFamily="18" charset="0"/>
              </a:rPr>
              <a:t>- OJT)</a:t>
            </a:r>
            <a:endParaRPr lang="en-US" dirty="0">
              <a:latin typeface="Times New Roman" pitchFamily="18" charset="0"/>
              <a:cs typeface="Times New Roman" pitchFamily="18" charset="0"/>
            </a:endParaRPr>
          </a:p>
          <a:p>
            <a:pPr>
              <a:buFontTx/>
              <a:buChar char="-"/>
            </a:pPr>
            <a:r>
              <a:rPr lang="en-US" b="1" dirty="0" err="1">
                <a:latin typeface="Times New Roman" pitchFamily="18" charset="0"/>
                <a:cs typeface="Times New Roman" pitchFamily="18" charset="0"/>
              </a:rPr>
              <a:t>Giai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đoạn</a:t>
            </a:r>
            <a:r>
              <a:rPr lang="en-US" b="1" dirty="0">
                <a:latin typeface="Times New Roman" pitchFamily="18" charset="0"/>
                <a:cs typeface="Times New Roman" pitchFamily="18" charset="0"/>
              </a:rPr>
              <a:t> 4: </a:t>
            </a:r>
            <a:r>
              <a:rPr lang="en-US" dirty="0" err="1">
                <a:latin typeface="Times New Roman" pitchFamily="18" charset="0"/>
                <a:cs typeface="Times New Roman" pitchFamily="18" charset="0"/>
              </a:rPr>
              <a:t>Chuyên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môn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nâng</a:t>
            </a:r>
            <a:r>
              <a:rPr lang="en-US" dirty="0">
                <a:latin typeface="Times New Roman" pitchFamily="18" charset="0"/>
                <a:cs typeface="Times New Roman" pitchFamily="18" charset="0"/>
              </a:rPr>
              <a:t> cao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chuyên</a:t>
            </a:r>
            <a:r>
              <a:rPr lang="en-US" dirty="0">
                <a:latin typeface="Times New Roman" pitchFamily="18" charset="0"/>
                <a:cs typeface="Times New Roman" pitchFamily="18" charset="0"/>
              </a:rPr>
              <a:t> </a:t>
            </a:r>
            <a:r>
              <a:rPr lang="en-US" err="1">
                <a:latin typeface="Times New Roman" pitchFamily="18" charset="0"/>
                <a:cs typeface="Times New Roman" pitchFamily="18" charset="0"/>
              </a:rPr>
              <a:t>ngành</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hẹp (3 HK).</a:t>
            </a:r>
            <a:endParaRPr lang="en-US" dirty="0">
              <a:latin typeface="Times New Roman" pitchFamily="18" charset="0"/>
              <a:cs typeface="Times New Roman" pitchFamily="18" charset="0"/>
            </a:endParaRPr>
          </a:p>
          <a:p>
            <a:pPr marL="0" indent="0">
              <a:buNone/>
            </a:pPr>
            <a:r>
              <a:rPr lang="en-US" dirty="0" err="1">
                <a:latin typeface="Times New Roman" pitchFamily="18" charset="0"/>
                <a:cs typeface="Times New Roman" pitchFamily="18" charset="0"/>
              </a:rPr>
              <a:t>Thời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tập</a:t>
            </a: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a:latin typeface="Times New Roman" pitchFamily="18" charset="0"/>
                <a:cs typeface="Times New Roman" pitchFamily="18" charset="0"/>
              </a:rPr>
              <a:t>3 kỳ (Spring, Summer, Fall), </a:t>
            </a: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err="1">
                <a:latin typeface="Times New Roman" pitchFamily="18" charset="0"/>
                <a:cs typeface="Times New Roman" pitchFamily="18" charset="0"/>
              </a:rPr>
              <a:t>kỳ</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học </a:t>
            </a:r>
            <a:r>
              <a:rPr lang="en-US" dirty="0">
                <a:latin typeface="Times New Roman" pitchFamily="18" charset="0"/>
                <a:cs typeface="Times New Roman" pitchFamily="18" charset="0"/>
              </a:rPr>
              <a:t>10 </a:t>
            </a:r>
            <a:r>
              <a:rPr lang="en-US" dirty="0" err="1">
                <a:latin typeface="Times New Roman" pitchFamily="18" charset="0"/>
                <a:cs typeface="Times New Roman" pitchFamily="18" charset="0"/>
              </a:rPr>
              <a:t>tuần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tục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a:t>
            </a:r>
            <a:r>
              <a:rPr lang="en-US" dirty="0">
                <a:latin typeface="Times New Roman" pitchFamily="18" charset="0"/>
                <a:cs typeface="Times New Roman" pitchFamily="18" charset="0"/>
              </a:rPr>
              <a:t> 2 </a:t>
            </a:r>
            <a:r>
              <a:rPr lang="en-US" dirty="0" err="1">
                <a:latin typeface="Times New Roman" pitchFamily="18" charset="0"/>
                <a:cs typeface="Times New Roman" pitchFamily="18" charset="0"/>
              </a:rPr>
              <a:t>tuần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Block 5 (</a:t>
            </a:r>
            <a:r>
              <a:rPr lang="en-US" dirty="0" err="1">
                <a:latin typeface="Times New Roman" pitchFamily="18" charset="0"/>
                <a:cs typeface="Times New Roman" pitchFamily="18" charset="0"/>
              </a:rPr>
              <a:t>từ</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tuần</a:t>
            </a:r>
            <a:r>
              <a:rPr lang="en-US" dirty="0">
                <a:latin typeface="Times New Roman" pitchFamily="18" charset="0"/>
                <a:cs typeface="Times New Roman" pitchFamily="18" charset="0"/>
              </a:rPr>
              <a:t> 13-16) </a:t>
            </a:r>
            <a:r>
              <a:rPr lang="en-US" dirty="0" err="1">
                <a:latin typeface="Times New Roman" pitchFamily="18" charset="0"/>
                <a:cs typeface="Times New Roman" pitchFamily="18" charset="0"/>
              </a:rPr>
              <a:t>dành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lớp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6629400" cy="1143000"/>
          </a:xfrm>
        </p:spPr>
        <p:txBody>
          <a:bodyPr/>
          <a:lstStyle/>
          <a:p>
            <a:r>
              <a:rPr lang="en-US" sz="3600" smtClean="0">
                <a:latin typeface="Times New Roman" pitchFamily="18" charset="0"/>
                <a:cs typeface="Times New Roman" pitchFamily="18" charset="0"/>
              </a:rPr>
              <a:t>Ngành Quản trị kinh </a:t>
            </a:r>
            <a:r>
              <a:rPr lang="en-US" sz="3600" dirty="0" err="1">
                <a:latin typeface="Times New Roman" pitchFamily="18" charset="0"/>
                <a:cs typeface="Times New Roman" pitchFamily="18" charset="0"/>
              </a:rPr>
              <a:t>doanh</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sz="2200" b="1" smtClean="0">
                <a:latin typeface="Times New Roman" pitchFamily="18" charset="0"/>
                <a:cs typeface="Times New Roman" pitchFamily="18" charset="0"/>
              </a:rPr>
              <a:t>Các chuyên ngành:</a:t>
            </a:r>
            <a:endParaRPr lang="en-US" sz="2200" b="1" dirty="0">
              <a:latin typeface="Times New Roman" pitchFamily="18" charset="0"/>
              <a:cs typeface="Times New Roman" pitchFamily="18" charset="0"/>
            </a:endParaRPr>
          </a:p>
          <a:p>
            <a:r>
              <a:rPr lang="en-US" sz="2200" dirty="0">
                <a:latin typeface="Times New Roman" pitchFamily="18" charset="0"/>
                <a:cs typeface="Times New Roman" pitchFamily="18" charset="0"/>
              </a:rPr>
              <a:t>Marketing (QTKD-MKT)</a:t>
            </a:r>
          </a:p>
          <a:p>
            <a:r>
              <a:rPr lang="en-US" sz="2200" dirty="0" err="1">
                <a:latin typeface="Times New Roman" pitchFamily="18" charset="0"/>
                <a:cs typeface="Times New Roman" pitchFamily="18" charset="0"/>
              </a:rPr>
              <a:t>Tài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chính</a:t>
            </a:r>
            <a:r>
              <a:rPr lang="en-US" sz="2200" dirty="0">
                <a:latin typeface="Times New Roman" pitchFamily="18" charset="0"/>
                <a:cs typeface="Times New Roman" pitchFamily="18" charset="0"/>
              </a:rPr>
              <a:t> (QTKD-TC)</a:t>
            </a:r>
          </a:p>
          <a:p>
            <a:r>
              <a:rPr lang="en-US" sz="2200" dirty="0" err="1">
                <a:latin typeface="Times New Roman" pitchFamily="18" charset="0"/>
                <a:cs typeface="Times New Roman" pitchFamily="18" charset="0"/>
              </a:rPr>
              <a:t>Kinh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doanh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quốc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tế</a:t>
            </a:r>
            <a:r>
              <a:rPr lang="en-US" sz="2200" dirty="0">
                <a:latin typeface="Times New Roman" pitchFamily="18" charset="0"/>
                <a:cs typeface="Times New Roman" pitchFamily="18" charset="0"/>
              </a:rPr>
              <a:t> (QTKD-KDQT)</a:t>
            </a:r>
          </a:p>
          <a:p>
            <a:r>
              <a:rPr lang="en-US" sz="2200" dirty="0" err="1">
                <a:latin typeface="Times New Roman" pitchFamily="18" charset="0"/>
                <a:cs typeface="Times New Roman" pitchFamily="18" charset="0"/>
              </a:rPr>
              <a:t>Quản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trị</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Khách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sạn</a:t>
            </a:r>
            <a:r>
              <a:rPr lang="en-US" sz="2200" dirty="0">
                <a:latin typeface="Times New Roman" pitchFamily="18" charset="0"/>
                <a:cs typeface="Times New Roman" pitchFamily="18" charset="0"/>
              </a:rPr>
              <a:t> (QTKD-QTKS)</a:t>
            </a:r>
          </a:p>
          <a:p>
            <a:r>
              <a:rPr lang="en-US" sz="2200" smtClean="0">
                <a:latin typeface="Times New Roman" pitchFamily="18" charset="0"/>
                <a:cs typeface="Times New Roman" pitchFamily="18" charset="0"/>
              </a:rPr>
              <a:t>Truyền </a:t>
            </a:r>
            <a:r>
              <a:rPr lang="en-US" sz="2200" dirty="0" err="1">
                <a:latin typeface="Times New Roman" pitchFamily="18" charset="0"/>
                <a:cs typeface="Times New Roman" pitchFamily="18" charset="0"/>
              </a:rPr>
              <a:t>thông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ph</a:t>
            </a:r>
            <a:r>
              <a:rPr lang="vi-VN" sz="2200" dirty="0">
                <a:latin typeface="Times New Roman" pitchFamily="18" charset="0"/>
                <a:cs typeface="Times New Roman" pitchFamily="18" charset="0"/>
              </a:rPr>
              <a:t>ư</a:t>
            </a:r>
            <a:r>
              <a:rPr lang="en-US" sz="2200" dirty="0" err="1">
                <a:latin typeface="Times New Roman" pitchFamily="18" charset="0"/>
                <a:cs typeface="Times New Roman" pitchFamily="18" charset="0"/>
              </a:rPr>
              <a:t>ơng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tiện</a:t>
            </a:r>
            <a:r>
              <a:rPr lang="en-US" sz="2200" dirty="0">
                <a:latin typeface="Times New Roman" pitchFamily="18" charset="0"/>
                <a:cs typeface="Times New Roman" pitchFamily="18" charset="0"/>
              </a:rPr>
              <a:t> (QTKD-TTĐPT</a:t>
            </a:r>
            <a:r>
              <a:rPr lang="en-US" sz="2200" dirty="0">
                <a:solidFill>
                  <a:srgbClr val="C00000"/>
                </a:solidFill>
                <a:latin typeface="Times New Roman" pitchFamily="18" charset="0"/>
                <a:cs typeface="Times New Roman" pitchFamily="18" charset="0"/>
              </a:rPr>
              <a:t>)</a:t>
            </a:r>
            <a:endParaRPr lang="en-US" sz="200" dirty="0">
              <a:latin typeface="Times New Roman" pitchFamily="18" charset="0"/>
              <a:cs typeface="Times New Roman" pitchFamily="18" charset="0"/>
            </a:endParaRPr>
          </a:p>
          <a:p>
            <a:pPr>
              <a:buNone/>
            </a:pPr>
            <a:r>
              <a:rPr lang="en-US" sz="2200" b="1" dirty="0" err="1">
                <a:latin typeface="Times New Roman" pitchFamily="18" charset="0"/>
                <a:cs typeface="Times New Roman" pitchFamily="18" charset="0"/>
              </a:rPr>
              <a:t>Chuẩn</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thiết</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kế</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chương</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trình</a:t>
            </a:r>
            <a:r>
              <a:rPr lang="en-US" sz="2200" dirty="0">
                <a:latin typeface="Times New Roman" pitchFamily="18" charset="0"/>
                <a:cs typeface="Times New Roman" pitchFamily="18" charset="0"/>
              </a:rPr>
              <a:t>: ACBSP </a:t>
            </a:r>
          </a:p>
          <a:p>
            <a:pPr>
              <a:buNone/>
            </a:pPr>
            <a:r>
              <a:rPr lang="en-US" sz="2200" dirty="0">
                <a:latin typeface="Times New Roman" pitchFamily="18" charset="0"/>
                <a:cs typeface="Times New Roman" pitchFamily="18" charset="0"/>
              </a:rPr>
              <a:t>	</a:t>
            </a:r>
            <a:r>
              <a:rPr lang="en-US" sz="2200" dirty="0">
                <a:latin typeface="Times New Roman" pitchFamily="18" charset="0"/>
                <a:cs typeface="Times New Roman" pitchFamily="18" charset="0"/>
                <a:hlinkClick r:id="rId2"/>
              </a:rPr>
              <a:t>http://www.acbsp.org/default.asp</a:t>
            </a:r>
            <a:r>
              <a:rPr lang="en-US" sz="2200" dirty="0">
                <a:latin typeface="Times New Roman" pitchFamily="18" charset="0"/>
                <a:cs typeface="Times New Roman" pitchFamily="18" charset="0"/>
              </a:rPr>
              <a:t>? </a:t>
            </a:r>
          </a:p>
        </p:txBody>
      </p:sp>
      <p:pic>
        <p:nvPicPr>
          <p:cNvPr id="4" name="Content Placeholder 4" descr="ACBSPheader.jpg"/>
          <p:cNvPicPr>
            <a:picLocks noChangeAspect="1"/>
          </p:cNvPicPr>
          <p:nvPr/>
        </p:nvPicPr>
        <p:blipFill>
          <a:blip r:embed="rId3"/>
          <a:stretch>
            <a:fillRect/>
          </a:stretch>
        </p:blipFill>
        <p:spPr bwMode="auto">
          <a:xfrm>
            <a:off x="421038" y="4876800"/>
            <a:ext cx="8265762" cy="1524000"/>
          </a:xfrm>
          <a:prstGeom prst="rect">
            <a:avLst/>
          </a:prstGeom>
          <a:noFill/>
          <a:ln w="9525">
            <a:noFill/>
            <a:miter lim="800000"/>
            <a:headEnd/>
            <a:tailEnd/>
          </a:ln>
        </p:spPr>
      </p:pic>
    </p:spTree>
    <p:extLst>
      <p:ext uri="{BB962C8B-B14F-4D97-AF65-F5344CB8AC3E}">
        <p14:creationId xmlns:p14="http://schemas.microsoft.com/office/powerpoint/2010/main" val="2056609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28600"/>
            <a:ext cx="6629400" cy="1143000"/>
          </a:xfrm>
        </p:spPr>
        <p:txBody>
          <a:bodyPr/>
          <a:lstStyle/>
          <a:p>
            <a:r>
              <a:rPr lang="en-US" sz="2400" dirty="0" err="1">
                <a:latin typeface="Times New Roman" pitchFamily="18" charset="0"/>
                <a:cs typeface="Times New Roman" pitchFamily="18" charset="0"/>
              </a:rPr>
              <a:t>Tổng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quan</a:t>
            </a:r>
            <a:r>
              <a:rPr lang="en-US" sz="2400" dirty="0">
                <a:latin typeface="Times New Roman" pitchFamily="18" charset="0"/>
                <a:cs typeface="Times New Roman" pitchFamily="18" charset="0"/>
              </a:rPr>
              <a:t> </a:t>
            </a:r>
            <a:r>
              <a:rPr lang="en-US" sz="2400" err="1">
                <a:latin typeface="Times New Roman" pitchFamily="18" charset="0"/>
                <a:cs typeface="Times New Roman" pitchFamily="18" charset="0"/>
              </a:rPr>
              <a:t>đào</a:t>
            </a:r>
            <a:r>
              <a:rPr lang="en-US" sz="2400">
                <a:latin typeface="Times New Roman" pitchFamily="18" charset="0"/>
                <a:cs typeface="Times New Roman" pitchFamily="18" charset="0"/>
              </a:rPr>
              <a:t> </a:t>
            </a:r>
            <a:r>
              <a:rPr lang="en-US" sz="2400" smtClean="0">
                <a:latin typeface="Times New Roman" pitchFamily="18" charset="0"/>
                <a:cs typeface="Times New Roman" pitchFamily="18" charset="0"/>
              </a:rPr>
              <a:t>tạo </a:t>
            </a:r>
            <a:r>
              <a:rPr lang="en-US" sz="2400" dirty="0" err="1">
                <a:latin typeface="Times New Roman" pitchFamily="18" charset="0"/>
                <a:cs typeface="Times New Roman" pitchFamily="18" charset="0"/>
              </a:rPr>
              <a:t>ngành</a:t>
            </a: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Quản </a:t>
            </a:r>
            <a:r>
              <a:rPr lang="en-US" sz="2400" dirty="0" err="1">
                <a:latin typeface="Times New Roman" pitchFamily="18" charset="0"/>
                <a:cs typeface="Times New Roman" pitchFamily="18" charset="0"/>
              </a:rPr>
              <a:t>trị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Kinh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doanh</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382000" cy="4953000"/>
          </a:xfrm>
        </p:spPr>
        <p:txBody>
          <a:bodyPr/>
          <a:lstStyle/>
          <a:p>
            <a:pPr>
              <a:buNone/>
            </a:pPr>
            <a:r>
              <a:rPr lang="en-US" sz="1900" dirty="0">
                <a:solidFill>
                  <a:srgbClr val="000000"/>
                </a:solidFill>
                <a:latin typeface="Times New Roman" panose="02020603050405020304" pitchFamily="18" charset="0"/>
              </a:rPr>
              <a:t>	</a:t>
            </a:r>
            <a:r>
              <a:rPr lang="vi-VN" sz="1900" dirty="0">
                <a:latin typeface="Times New Roman" panose="02020603050405020304" pitchFamily="18" charset="0"/>
                <a:cs typeface="Times New Roman" panose="02020603050405020304" pitchFamily="18" charset="0"/>
              </a:rPr>
              <a:t/>
            </a:r>
            <a:br>
              <a:rPr lang="vi-VN" sz="1900" dirty="0">
                <a:latin typeface="Times New Roman" panose="02020603050405020304" pitchFamily="18" charset="0"/>
                <a:cs typeface="Times New Roman" panose="02020603050405020304" pitchFamily="18" charset="0"/>
              </a:rPr>
            </a:br>
            <a:r>
              <a:rPr lang="vi-VN" sz="1900" dirty="0">
                <a:latin typeface="Times New Roman" panose="02020603050405020304" pitchFamily="18" charset="0"/>
                <a:cs typeface="Times New Roman" panose="02020603050405020304" pitchFamily="18" charset="0"/>
              </a:rPr>
              <a:t>Chương trình bao gồm bốn khối kiến thức lớn:</a:t>
            </a:r>
            <a:br>
              <a:rPr lang="vi-VN" sz="1900" dirty="0">
                <a:latin typeface="Times New Roman" panose="02020603050405020304" pitchFamily="18" charset="0"/>
                <a:cs typeface="Times New Roman" panose="02020603050405020304" pitchFamily="18" charset="0"/>
              </a:rPr>
            </a:br>
            <a:r>
              <a:rPr lang="vi-VN" sz="1900" dirty="0">
                <a:latin typeface="Times New Roman" panose="02020603050405020304" pitchFamily="18" charset="0"/>
                <a:cs typeface="Times New Roman" panose="02020603050405020304" pitchFamily="18" charset="0"/>
              </a:rPr>
              <a:t>• </a:t>
            </a:r>
            <a:r>
              <a:rPr lang="vi-VN" sz="1900" b="1" u="sng" dirty="0">
                <a:latin typeface="Times New Roman" panose="02020603050405020304" pitchFamily="18" charset="0"/>
                <a:cs typeface="Times New Roman" panose="02020603050405020304" pitchFamily="18" charset="0"/>
              </a:rPr>
              <a:t>Kiến thức kỹ năng chung (12 môn – 32 tín chỉ): </a:t>
            </a:r>
            <a:r>
              <a:rPr lang="vi-VN" sz="1900" dirty="0">
                <a:latin typeface="Times New Roman" panose="02020603050405020304" pitchFamily="18" charset="0"/>
                <a:cs typeface="Times New Roman" panose="02020603050405020304" pitchFamily="18" charset="0"/>
              </a:rPr>
              <a:t>Cung cấp cho người học các kiến thức chung về chính trị, văn hóa, xã hội; và các kỹ năng cần thiết để học tập và làm việc trong môi trường năng động luôn thay đổi.</a:t>
            </a:r>
            <a:br>
              <a:rPr lang="vi-VN" sz="1900" dirty="0">
                <a:latin typeface="Times New Roman" panose="02020603050405020304" pitchFamily="18" charset="0"/>
                <a:cs typeface="Times New Roman" panose="02020603050405020304" pitchFamily="18" charset="0"/>
              </a:rPr>
            </a:br>
            <a:r>
              <a:rPr lang="vi-VN" sz="1900" dirty="0">
                <a:latin typeface="Times New Roman" panose="02020603050405020304" pitchFamily="18" charset="0"/>
                <a:cs typeface="Times New Roman" panose="02020603050405020304" pitchFamily="18" charset="0"/>
              </a:rPr>
              <a:t>• </a:t>
            </a:r>
            <a:r>
              <a:rPr lang="vi-VN" sz="1900" b="1" u="sng" dirty="0">
                <a:latin typeface="Times New Roman" panose="02020603050405020304" pitchFamily="18" charset="0"/>
                <a:cs typeface="Times New Roman" panose="02020603050405020304" pitchFamily="18" charset="0"/>
              </a:rPr>
              <a:t>Kiến thức kỹ năng ngành (16 môn – 55 tín chỉ): </a:t>
            </a:r>
            <a:r>
              <a:rPr lang="vi-VN" sz="1900" dirty="0">
                <a:latin typeface="Times New Roman" panose="02020603050405020304" pitchFamily="18" charset="0"/>
                <a:cs typeface="Times New Roman" panose="02020603050405020304" pitchFamily="18" charset="0"/>
              </a:rPr>
              <a:t>Cung cấp các kiến thức cơ sở ngành quản trị kinh doanh; các kỹ năng và thái độ cần thiết để trở thành các nhà chuyên môn trong lĩnh vực quản trị kinh doanh.</a:t>
            </a:r>
            <a:br>
              <a:rPr lang="vi-VN" sz="1900" dirty="0">
                <a:latin typeface="Times New Roman" panose="02020603050405020304" pitchFamily="18" charset="0"/>
                <a:cs typeface="Times New Roman" panose="02020603050405020304" pitchFamily="18" charset="0"/>
              </a:rPr>
            </a:br>
            <a:r>
              <a:rPr lang="vi-VN" sz="1900" dirty="0">
                <a:latin typeface="Times New Roman" panose="02020603050405020304" pitchFamily="18" charset="0"/>
                <a:cs typeface="Times New Roman" panose="02020603050405020304" pitchFamily="18" charset="0"/>
              </a:rPr>
              <a:t>• </a:t>
            </a:r>
            <a:r>
              <a:rPr lang="vi-VN" sz="1900" b="1" u="sng" dirty="0">
                <a:latin typeface="Times New Roman" panose="02020603050405020304" pitchFamily="18" charset="0"/>
                <a:cs typeface="Times New Roman" panose="02020603050405020304" pitchFamily="18" charset="0"/>
              </a:rPr>
              <a:t>Kiến thức kỹ năng chuyên ngành (10 môn – 37 tín chỉ): </a:t>
            </a:r>
            <a:r>
              <a:rPr lang="vi-VN" sz="1900" dirty="0">
                <a:latin typeface="Times New Roman" panose="02020603050405020304" pitchFamily="18" charset="0"/>
                <a:cs typeface="Times New Roman" panose="02020603050405020304" pitchFamily="18" charset="0"/>
              </a:rPr>
              <a:t>Cung cấp các kiến thức chung về các lĩnh vực marketing gồm hành vi, dịch vụ, marketing tích hợp, thương hiệu và marketing thời đại internet. Trang bị cho người học các công cụ phục vụ hoạt động marketing, bán hàng, phát triển thương hiệu, và nghiên cứu độc lập trong lĩnh vực marketing.</a:t>
            </a:r>
            <a:br>
              <a:rPr lang="vi-VN" sz="1900" dirty="0">
                <a:latin typeface="Times New Roman" panose="02020603050405020304" pitchFamily="18" charset="0"/>
                <a:cs typeface="Times New Roman" panose="02020603050405020304" pitchFamily="18" charset="0"/>
              </a:rPr>
            </a:br>
            <a:r>
              <a:rPr lang="vi-VN" sz="1900" dirty="0">
                <a:latin typeface="Times New Roman" panose="02020603050405020304" pitchFamily="18" charset="0"/>
                <a:cs typeface="Times New Roman" panose="02020603050405020304" pitchFamily="18" charset="0"/>
              </a:rPr>
              <a:t>• </a:t>
            </a:r>
            <a:r>
              <a:rPr lang="vi-VN" sz="1900" b="1" u="sng" dirty="0">
                <a:latin typeface="Times New Roman" panose="02020603050405020304" pitchFamily="18" charset="0"/>
                <a:cs typeface="Times New Roman" panose="02020603050405020304" pitchFamily="18" charset="0"/>
              </a:rPr>
              <a:t>Lựa chọn (5 môn – 15 tín chỉ cho mỗi lựa chọn): </a:t>
            </a:r>
            <a:r>
              <a:rPr lang="vi-VN" sz="1900" dirty="0">
                <a:latin typeface="Times New Roman" panose="02020603050405020304" pitchFamily="18" charset="0"/>
                <a:cs typeface="Times New Roman" panose="02020603050405020304" pitchFamily="18" charset="0"/>
              </a:rPr>
              <a:t>Cung cấp các kiến thức và kỹ năng chuyên sâu về hai lĩnh vực: Công cụ marketing số và quản trị thương hiệu và sự kiện.</a:t>
            </a:r>
            <a:br>
              <a:rPr lang="vi-VN" sz="1900" dirty="0">
                <a:latin typeface="Times New Roman" panose="02020603050405020304" pitchFamily="18" charset="0"/>
                <a:cs typeface="Times New Roman" panose="02020603050405020304" pitchFamily="18" charset="0"/>
              </a:rPr>
            </a:br>
            <a:r>
              <a:rPr lang="vi-VN" sz="1900" dirty="0">
                <a:latin typeface="Times New Roman" panose="02020603050405020304" pitchFamily="18" charset="0"/>
                <a:cs typeface="Times New Roman" panose="02020603050405020304" pitchFamily="18" charset="0"/>
              </a:rPr>
              <a:t/>
            </a:r>
            <a:br>
              <a:rPr lang="vi-VN" sz="1900" dirty="0">
                <a:latin typeface="Times New Roman" panose="02020603050405020304" pitchFamily="18" charset="0"/>
                <a:cs typeface="Times New Roman" panose="02020603050405020304" pitchFamily="18" charset="0"/>
              </a:rPr>
            </a:b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868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Mục</a:t>
            </a:r>
            <a:r>
              <a:rPr lang="en-US" dirty="0"/>
              <a:t> </a:t>
            </a:r>
            <a:r>
              <a:rPr lang="en-US" dirty="0" err="1"/>
              <a:t>tiêu</a:t>
            </a:r>
            <a:r>
              <a:rPr lang="en-US" dirty="0"/>
              <a:t> </a:t>
            </a:r>
            <a:r>
              <a:rPr lang="en-US" dirty="0" err="1"/>
              <a:t>của</a:t>
            </a:r>
            <a:r>
              <a:rPr lang="en-US" dirty="0"/>
              <a:t> </a:t>
            </a:r>
            <a:r>
              <a:rPr lang="en-US" dirty="0" err="1"/>
              <a:t>chương</a:t>
            </a:r>
            <a:r>
              <a:rPr lang="en-US" dirty="0"/>
              <a:t> </a:t>
            </a:r>
            <a:r>
              <a:rPr lang="en-US" dirty="0" err="1"/>
              <a:t>trình</a:t>
            </a:r>
            <a:r>
              <a:rPr lang="en-US" dirty="0"/>
              <a:t> QTKD</a:t>
            </a:r>
          </a:p>
        </p:txBody>
      </p:sp>
      <p:sp>
        <p:nvSpPr>
          <p:cNvPr id="3" name="Content Placeholder 2"/>
          <p:cNvSpPr>
            <a:spLocks noGrp="1"/>
          </p:cNvSpPr>
          <p:nvPr>
            <p:ph idx="1"/>
          </p:nvPr>
        </p:nvSpPr>
        <p:spPr/>
        <p:txBody>
          <a:bodyPr/>
          <a:lstStyle/>
          <a:p>
            <a:pPr marL="0" indent="0">
              <a:buNone/>
            </a:pPr>
            <a:r>
              <a:rPr lang="en-US" b="1" i="1" dirty="0"/>
              <a:t/>
            </a:r>
            <a:br>
              <a:rPr lang="en-US" b="1" i="1" dirty="0"/>
            </a:br>
            <a:r>
              <a:rPr lang="en-US" sz="2600" dirty="0" err="1">
                <a:latin typeface="Times New Roman" pitchFamily="18" charset="0"/>
                <a:cs typeface="Times New Roman" pitchFamily="18" charset="0"/>
              </a:rPr>
              <a:t>Mục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tiêu</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tổng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thể</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của</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chương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trình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cử</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nhân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Quản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trị</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Kinh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doanh</a:t>
            </a:r>
            <a:r>
              <a:rPr lang="en-US" sz="2600" dirty="0">
                <a:latin typeface="Times New Roman" pitchFamily="18" charset="0"/>
                <a:cs typeface="Times New Roman" pitchFamily="18" charset="0"/>
              </a:rPr>
              <a:t> (QTKD) </a:t>
            </a:r>
            <a:r>
              <a:rPr lang="en-US" sz="2600" dirty="0" err="1">
                <a:latin typeface="Times New Roman" pitchFamily="18" charset="0"/>
                <a:cs typeface="Times New Roman" pitchFamily="18" charset="0"/>
              </a:rPr>
              <a:t>Trường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Đại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học</a:t>
            </a:r>
            <a:r>
              <a:rPr lang="en-US" sz="2600" dirty="0">
                <a:latin typeface="Times New Roman" pitchFamily="18" charset="0"/>
                <a:cs typeface="Times New Roman" pitchFamily="18" charset="0"/>
              </a:rPr>
              <a:t> FPT </a:t>
            </a:r>
            <a:r>
              <a:rPr lang="en-US" sz="2600" dirty="0" err="1">
                <a:latin typeface="Times New Roman" pitchFamily="18" charset="0"/>
                <a:cs typeface="Times New Roman" pitchFamily="18" charset="0"/>
              </a:rPr>
              <a:t>nhằm</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đào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tạo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người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học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thành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các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nhà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chuyên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môn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trong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các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lĩnh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vực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quản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trị</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kinh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doanh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nhà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quản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lý</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doanh</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nhân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tiềm</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năng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năng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động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và</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sáng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tạo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làm</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việc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được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trong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môi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trường</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quốc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tế</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tạo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tiền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đề</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cho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việc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học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tập</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nghiên</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cứu</a:t>
            </a:r>
            <a:r>
              <a:rPr lang="en-US" sz="2600" dirty="0">
                <a:latin typeface="Times New Roman" pitchFamily="18" charset="0"/>
                <a:cs typeface="Times New Roman" pitchFamily="18" charset="0"/>
              </a:rPr>
              <a:t> ở </a:t>
            </a:r>
            <a:r>
              <a:rPr lang="en-US" sz="2600" dirty="0" err="1">
                <a:latin typeface="Times New Roman" pitchFamily="18" charset="0"/>
                <a:cs typeface="Times New Roman" pitchFamily="18" charset="0"/>
              </a:rPr>
              <a:t>bậc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học</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cao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hơn</a:t>
            </a:r>
            <a:r>
              <a:rPr lang="en-US" sz="2600" dirty="0">
                <a:latin typeface="Times New Roman" pitchFamily="18" charset="0"/>
                <a:cs typeface="Times New Roman" pitchFamily="18" charset="0"/>
              </a:rPr>
              <a:t>.</a:t>
            </a:r>
            <a:br>
              <a:rPr lang="en-US" sz="2600" dirty="0">
                <a:latin typeface="Times New Roman" pitchFamily="18" charset="0"/>
                <a:cs typeface="Times New Roman" pitchFamily="18" charset="0"/>
              </a:rPr>
            </a:b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460679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Mục</a:t>
            </a:r>
            <a:r>
              <a:rPr lang="en-US" dirty="0"/>
              <a:t> </a:t>
            </a:r>
            <a:r>
              <a:rPr lang="en-US" dirty="0" err="1"/>
              <a:t>tiêu</a:t>
            </a:r>
            <a:r>
              <a:rPr lang="en-US" dirty="0"/>
              <a:t> </a:t>
            </a:r>
            <a:r>
              <a:rPr lang="en-US" dirty="0" err="1"/>
              <a:t>của</a:t>
            </a:r>
            <a:r>
              <a:rPr lang="en-US" dirty="0"/>
              <a:t> </a:t>
            </a:r>
            <a:r>
              <a:rPr lang="en-US" dirty="0" err="1"/>
              <a:t>chương</a:t>
            </a:r>
            <a:r>
              <a:rPr lang="en-US" dirty="0"/>
              <a:t> </a:t>
            </a:r>
            <a:r>
              <a:rPr lang="en-US" dirty="0" err="1"/>
              <a:t>trình</a:t>
            </a:r>
            <a:r>
              <a:rPr lang="en-US" dirty="0"/>
              <a:t> QTKD</a:t>
            </a:r>
          </a:p>
        </p:txBody>
      </p:sp>
      <p:sp>
        <p:nvSpPr>
          <p:cNvPr id="3" name="Content Placeholder 2"/>
          <p:cNvSpPr>
            <a:spLocks noGrp="1"/>
          </p:cNvSpPr>
          <p:nvPr>
            <p:ph idx="1"/>
          </p:nvPr>
        </p:nvSpPr>
        <p:spPr/>
        <p:txBody>
          <a:bodyPr/>
          <a:lstStyle/>
          <a:p>
            <a:r>
              <a:rPr lang="en-US" sz="2300" dirty="0" err="1">
                <a:latin typeface="Times New Roman" panose="02020603050405020304" pitchFamily="18" charset="0"/>
                <a:cs typeface="Times New Roman" panose="02020603050405020304" pitchFamily="18" charset="0"/>
              </a:rPr>
              <a:t>Sau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khi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tốt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nghiệp</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chương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trình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cử</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nhân</a:t>
            </a:r>
            <a:r>
              <a:rPr lang="en-US" sz="2300" dirty="0">
                <a:latin typeface="Times New Roman" panose="02020603050405020304" pitchFamily="18" charset="0"/>
                <a:cs typeface="Times New Roman" panose="02020603050405020304" pitchFamily="18" charset="0"/>
              </a:rPr>
              <a:t> QTKD </a:t>
            </a:r>
            <a:r>
              <a:rPr lang="en-US" sz="2300" dirty="0" err="1">
                <a:latin typeface="Times New Roman" panose="02020603050405020304" pitchFamily="18" charset="0"/>
                <a:cs typeface="Times New Roman" panose="02020603050405020304" pitchFamily="18" charset="0"/>
              </a:rPr>
              <a:t>có</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thể</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đảm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nhận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được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vị</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trí</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chuyên</a:t>
            </a:r>
            <a:r>
              <a:rPr lang="en-US" sz="2300" dirty="0">
                <a:latin typeface="Times New Roman" panose="02020603050405020304" pitchFamily="18" charset="0"/>
                <a:cs typeface="Times New Roman" panose="02020603050405020304" pitchFamily="18" charset="0"/>
              </a:rPr>
              <a:t/>
            </a:r>
            <a:br>
              <a:rPr lang="en-US" sz="2300" dirty="0">
                <a:latin typeface="Times New Roman" panose="02020603050405020304" pitchFamily="18" charset="0"/>
                <a:cs typeface="Times New Roman" panose="02020603050405020304" pitchFamily="18" charset="0"/>
              </a:rPr>
            </a:br>
            <a:r>
              <a:rPr lang="en-US" sz="2300" dirty="0" err="1">
                <a:latin typeface="Times New Roman" panose="02020603050405020304" pitchFamily="18" charset="0"/>
                <a:cs typeface="Times New Roman" panose="02020603050405020304" pitchFamily="18" charset="0"/>
              </a:rPr>
              <a:t>viên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chuyên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môn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trưởng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nhóm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kinh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doanh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tại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công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ty</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tập</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đoàn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trong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nước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nước</a:t>
            </a:r>
            <a:r>
              <a:rPr lang="en-US" sz="2300" dirty="0">
                <a:latin typeface="Times New Roman" panose="02020603050405020304" pitchFamily="18" charset="0"/>
                <a:cs typeface="Times New Roman" panose="02020603050405020304" pitchFamily="18" charset="0"/>
              </a:rPr>
              <a:t/>
            </a:r>
            <a:br>
              <a:rPr lang="en-US" sz="2300" dirty="0">
                <a:latin typeface="Times New Roman" panose="02020603050405020304" pitchFamily="18" charset="0"/>
                <a:cs typeface="Times New Roman" panose="02020603050405020304" pitchFamily="18" charset="0"/>
              </a:rPr>
            </a:br>
            <a:r>
              <a:rPr lang="en-US" sz="2300" dirty="0" err="1">
                <a:latin typeface="Times New Roman" panose="02020603050405020304" pitchFamily="18" charset="0"/>
                <a:cs typeface="Times New Roman" panose="02020603050405020304" pitchFamily="18" charset="0"/>
              </a:rPr>
              <a:t>ngoài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hoặc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vị</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trí</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phụ</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trách</a:t>
            </a:r>
            <a:r>
              <a:rPr lang="en-US" sz="2300" dirty="0">
                <a:latin typeface="Times New Roman" panose="02020603050405020304" pitchFamily="18" charset="0"/>
                <a:cs typeface="Times New Roman" panose="02020603050405020304" pitchFamily="18" charset="0"/>
              </a:rPr>
              <a:t> hay CEO </a:t>
            </a:r>
            <a:r>
              <a:rPr lang="en-US" sz="2300" dirty="0" err="1">
                <a:latin typeface="Times New Roman" panose="02020603050405020304" pitchFamily="18" charset="0"/>
                <a:cs typeface="Times New Roman" panose="02020603050405020304" pitchFamily="18" charset="0"/>
              </a:rPr>
              <a:t>của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start-up.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sinh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viên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có</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nhiều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cơ</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hội</a:t>
            </a:r>
            <a:r>
              <a:rPr lang="en-US" sz="2300" dirty="0">
                <a:latin typeface="Times New Roman" panose="02020603050405020304" pitchFamily="18" charset="0"/>
                <a:cs typeface="Times New Roman" panose="02020603050405020304" pitchFamily="18" charset="0"/>
              </a:rPr>
              <a:t/>
            </a:r>
            <a:br>
              <a:rPr lang="en-US" sz="2300" dirty="0">
                <a:latin typeface="Times New Roman" panose="02020603050405020304" pitchFamily="18" charset="0"/>
                <a:cs typeface="Times New Roman" panose="02020603050405020304" pitchFamily="18" charset="0"/>
              </a:rPr>
            </a:br>
            <a:r>
              <a:rPr lang="en-US" sz="2300" dirty="0" err="1">
                <a:latin typeface="Times New Roman" panose="02020603050405020304" pitchFamily="18" charset="0"/>
                <a:cs typeface="Times New Roman" panose="02020603050405020304" pitchFamily="18" charset="0"/>
              </a:rPr>
              <a:t>để</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trở</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thành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trưởng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phòng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quản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lý</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cấp</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trung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bộ</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phận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chức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năng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trong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doanh</a:t>
            </a:r>
            <a:r>
              <a:rPr lang="en-US" sz="2300" dirty="0">
                <a:latin typeface="Times New Roman" panose="02020603050405020304" pitchFamily="18" charset="0"/>
                <a:cs typeface="Times New Roman" panose="02020603050405020304" pitchFamily="18" charset="0"/>
              </a:rPr>
              <a:t/>
            </a:r>
            <a:br>
              <a:rPr lang="en-US" sz="2300" dirty="0">
                <a:latin typeface="Times New Roman" panose="02020603050405020304" pitchFamily="18" charset="0"/>
                <a:cs typeface="Times New Roman" panose="02020603050405020304" pitchFamily="18" charset="0"/>
              </a:rPr>
            </a:br>
            <a:r>
              <a:rPr lang="en-US" sz="2300" dirty="0" err="1">
                <a:latin typeface="Times New Roman" panose="02020603050405020304" pitchFamily="18" charset="0"/>
                <a:cs typeface="Times New Roman" panose="02020603050405020304" pitchFamily="18" charset="0"/>
              </a:rPr>
              <a:t>nghiệp</a:t>
            </a:r>
            <a:r>
              <a:rPr lang="en-US" sz="2300" dirty="0">
                <a:latin typeface="Times New Roman" panose="02020603050405020304" pitchFamily="18" charset="0"/>
                <a:cs typeface="Times New Roman" panose="02020603050405020304" pitchFamily="18" charset="0"/>
              </a:rPr>
              <a:t>.</a:t>
            </a:r>
          </a:p>
          <a:p>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cử</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nhân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có</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thể</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học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tiếp</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bằng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chứng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chỉ</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nghề</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chuyên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nghiệp</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hoặc</a:t>
            </a:r>
            <a:r>
              <a:rPr lang="en-US" sz="2300" dirty="0">
                <a:latin typeface="Times New Roman" panose="02020603050405020304" pitchFamily="18" charset="0"/>
                <a:cs typeface="Times New Roman" panose="02020603050405020304" pitchFamily="18" charset="0"/>
              </a:rPr>
              <a:t/>
            </a:r>
            <a:br>
              <a:rPr lang="en-US" sz="2300" dirty="0">
                <a:latin typeface="Times New Roman" panose="02020603050405020304" pitchFamily="18" charset="0"/>
                <a:cs typeface="Times New Roman" panose="02020603050405020304" pitchFamily="18" charset="0"/>
              </a:rPr>
            </a:br>
            <a:r>
              <a:rPr lang="en-US" sz="2300" dirty="0" err="1">
                <a:latin typeface="Times New Roman" panose="02020603050405020304" pitchFamily="18" charset="0"/>
                <a:cs typeface="Times New Roman" panose="02020603050405020304" pitchFamily="18" charset="0"/>
              </a:rPr>
              <a:t>bằng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cao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học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về</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Quản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trị</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Kinh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doanh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cao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học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về</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chuyên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ngành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tương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ứng</a:t>
            </a:r>
            <a:r>
              <a:rPr lang="en-US" sz="23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05542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solidFill>
                  <a:srgbClr val="000000"/>
                </a:solidFill>
                <a:latin typeface="Times New Roman" panose="02020603050405020304" pitchFamily="18" charset="0"/>
              </a:rPr>
              <a:t>Chương</a:t>
            </a:r>
            <a:r>
              <a:rPr lang="en-US" sz="2800" dirty="0">
                <a:solidFill>
                  <a:srgbClr val="000000"/>
                </a:solidFill>
                <a:latin typeface="Times New Roman" panose="02020603050405020304" pitchFamily="18" charset="0"/>
              </a:rPr>
              <a:t> </a:t>
            </a:r>
            <a:r>
              <a:rPr lang="en-US" sz="2800" dirty="0" err="1">
                <a:solidFill>
                  <a:srgbClr val="000000"/>
                </a:solidFill>
                <a:latin typeface="Times New Roman" panose="02020603050405020304" pitchFamily="18" charset="0"/>
              </a:rPr>
              <a:t>trình</a:t>
            </a:r>
            <a:r>
              <a:rPr lang="en-US" sz="2800" dirty="0">
                <a:solidFill>
                  <a:srgbClr val="000000"/>
                </a:solidFill>
                <a:latin typeface="Times New Roman" panose="02020603050405020304" pitchFamily="18" charset="0"/>
              </a:rPr>
              <a:t>  QTKD </a:t>
            </a:r>
            <a:r>
              <a:rPr lang="en-US" sz="2800">
                <a:solidFill>
                  <a:srgbClr val="000000"/>
                </a:solidFill>
                <a:latin typeface="Times New Roman" panose="02020603050405020304" pitchFamily="18" charset="0"/>
              </a:rPr>
              <a:t>– </a:t>
            </a:r>
            <a:r>
              <a:rPr lang="en-US" sz="2800" smtClean="0">
                <a:solidFill>
                  <a:srgbClr val="000000"/>
                </a:solidFill>
                <a:latin typeface="Times New Roman" panose="02020603050405020304" pitchFamily="18" charset="0"/>
              </a:rPr>
              <a:t>MARKETING (MKT) </a:t>
            </a:r>
            <a:endParaRPr lang="en-US" dirty="0"/>
          </a:p>
        </p:txBody>
      </p:sp>
      <p:sp>
        <p:nvSpPr>
          <p:cNvPr id="3" name="Content Placeholder 2"/>
          <p:cNvSpPr>
            <a:spLocks noGrp="1"/>
          </p:cNvSpPr>
          <p:nvPr>
            <p:ph idx="1"/>
          </p:nvPr>
        </p:nvSpPr>
        <p:spPr/>
        <p:txBody>
          <a:bodyPr/>
          <a:lstStyle/>
          <a:p>
            <a:r>
              <a:rPr lang="en-US" sz="2000" i="1" dirty="0" err="1">
                <a:latin typeface="Times New Roman" pitchFamily="18" charset="0"/>
                <a:cs typeface="Times New Roman" pitchFamily="18" charset="0"/>
              </a:rPr>
              <a:t>Chuyên</a:t>
            </a:r>
            <a:r>
              <a:rPr lang="en-US" sz="2000" i="1" dirty="0">
                <a:latin typeface="Times New Roman" pitchFamily="18" charset="0"/>
                <a:cs typeface="Times New Roman" pitchFamily="18" charset="0"/>
              </a:rPr>
              <a:t> </a:t>
            </a:r>
            <a:r>
              <a:rPr lang="en-US" sz="2000" i="1" dirty="0" err="1">
                <a:latin typeface="Times New Roman" pitchFamily="18" charset="0"/>
                <a:cs typeface="Times New Roman" pitchFamily="18" charset="0"/>
              </a:rPr>
              <a:t>ngành</a:t>
            </a:r>
            <a:r>
              <a:rPr lang="en-US" sz="2000" i="1" dirty="0">
                <a:latin typeface="Times New Roman" pitchFamily="18" charset="0"/>
                <a:cs typeface="Times New Roman" pitchFamily="18" charset="0"/>
              </a:rPr>
              <a:t> Marketing</a:t>
            </a:r>
            <a:br>
              <a:rPr lang="en-US" sz="2000" i="1" dirty="0">
                <a:latin typeface="Times New Roman" pitchFamily="18" charset="0"/>
                <a:cs typeface="Times New Roman" pitchFamily="18" charset="0"/>
              </a:rPr>
            </a:br>
            <a:r>
              <a:rPr lang="en-US" sz="2000" dirty="0" err="1">
                <a:latin typeface="Times New Roman" pitchFamily="18" charset="0"/>
                <a:cs typeface="Times New Roman" pitchFamily="18" charset="0"/>
              </a:rPr>
              <a:t>Hiểu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phân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tích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môi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trường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tiếp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thị</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yếu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tố</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ảnh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hưởng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đến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hoạt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động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tiếp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thị</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doanh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nghiệp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sự</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phát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triển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hướng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tiếp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thị</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trọng</a:t>
            </a:r>
            <a:r>
              <a:rPr lang="en-US" sz="2000" dirty="0">
                <a:latin typeface="Times New Roman" pitchFamily="18" charset="0"/>
                <a:cs typeface="Times New Roman" pitchFamily="18" charset="0"/>
              </a:rPr>
              <a:t>.</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kỹ</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năng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quản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lý</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hoạt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động</a:t>
            </a:r>
            <a:r>
              <a:rPr lang="en-US" sz="2000" dirty="0">
                <a:latin typeface="Times New Roman" pitchFamily="18" charset="0"/>
                <a:cs typeface="Times New Roman" pitchFamily="18" charset="0"/>
              </a:rPr>
              <a:t> marketing </a:t>
            </a:r>
            <a:r>
              <a:rPr lang="en-US" sz="2000" dirty="0" err="1">
                <a:latin typeface="Times New Roman" pitchFamily="18" charset="0"/>
                <a:cs typeface="Times New Roman" pitchFamily="18" charset="0"/>
              </a:rPr>
              <a:t>trong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doanh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nghiệp</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Áp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dụng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mô</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cũng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như</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công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cụ</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phân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tích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kế</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hoạch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thực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hiện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đánh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giá</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err="1">
                <a:latin typeface="Times New Roman" pitchFamily="18" charset="0"/>
                <a:cs typeface="Times New Roman" pitchFamily="18" charset="0"/>
              </a:rPr>
              <a:t>hoạt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động</a:t>
            </a:r>
            <a:r>
              <a:rPr lang="en-US" sz="2000" dirty="0">
                <a:latin typeface="Times New Roman" pitchFamily="18" charset="0"/>
                <a:cs typeface="Times New Roman" pitchFamily="18" charset="0"/>
              </a:rPr>
              <a:t> marketing </a:t>
            </a:r>
            <a:r>
              <a:rPr lang="en-US" sz="2000" dirty="0" err="1">
                <a:latin typeface="Times New Roman" pitchFamily="18" charset="0"/>
                <a:cs typeface="Times New Roman" pitchFamily="18" charset="0"/>
              </a:rPr>
              <a:t>của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doanh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nghiệp</a:t>
            </a:r>
            <a:r>
              <a:rPr lang="en-US" sz="2000" dirty="0">
                <a:latin typeface="Times New Roman" pitchFamily="18" charset="0"/>
                <a:cs typeface="Times New Roman" pitchFamily="18" charset="0"/>
              </a:rPr>
              <a:t>.</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kiến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thức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kỹ</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năng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chuyên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sâu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về</a:t>
            </a:r>
            <a:r>
              <a:rPr lang="en-US" sz="2000" dirty="0">
                <a:latin typeface="Times New Roman" pitchFamily="18" charset="0"/>
                <a:cs typeface="Times New Roman" pitchFamily="18" charset="0"/>
              </a:rPr>
              <a:t> Marketing </a:t>
            </a:r>
            <a:r>
              <a:rPr lang="en-US" sz="2000" dirty="0" err="1">
                <a:latin typeface="Times New Roman" pitchFamily="18" charset="0"/>
                <a:cs typeface="Times New Roman" pitchFamily="18" charset="0"/>
              </a:rPr>
              <a:t>hoặc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có</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kiến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thức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và</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kỹ</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năng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cơ</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err="1">
                <a:latin typeface="Times New Roman" pitchFamily="18" charset="0"/>
                <a:cs typeface="Times New Roman" pitchFamily="18" charset="0"/>
              </a:rPr>
              <a:t>bản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về</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một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chuyên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ngành</a:t>
            </a:r>
            <a:r>
              <a:rPr lang="en-US" sz="2000" dirty="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319249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solidFill>
                  <a:srgbClr val="000000"/>
                </a:solidFill>
                <a:latin typeface="Times New Roman" panose="02020603050405020304" pitchFamily="18" charset="0"/>
              </a:rPr>
              <a:t>Chương</a:t>
            </a:r>
            <a:r>
              <a:rPr lang="en-US" sz="2400" dirty="0">
                <a:solidFill>
                  <a:srgbClr val="000000"/>
                </a:solidFill>
                <a:latin typeface="Times New Roman" panose="02020603050405020304" pitchFamily="18" charset="0"/>
              </a:rPr>
              <a:t> </a:t>
            </a:r>
            <a:r>
              <a:rPr lang="en-US" sz="2400" dirty="0" err="1">
                <a:solidFill>
                  <a:srgbClr val="000000"/>
                </a:solidFill>
                <a:latin typeface="Times New Roman" panose="02020603050405020304" pitchFamily="18" charset="0"/>
              </a:rPr>
              <a:t>trình</a:t>
            </a:r>
            <a:r>
              <a:rPr lang="en-US" sz="2400" dirty="0">
                <a:solidFill>
                  <a:srgbClr val="000000"/>
                </a:solidFill>
                <a:latin typeface="Times New Roman" panose="02020603050405020304" pitchFamily="18" charset="0"/>
              </a:rPr>
              <a:t>  QTKD – MARKETING </a:t>
            </a:r>
            <a:endParaRPr lang="en-US" dirty="0"/>
          </a:p>
        </p:txBody>
      </p:sp>
      <p:sp>
        <p:nvSpPr>
          <p:cNvPr id="3" name="Content Placeholder 2"/>
          <p:cNvSpPr>
            <a:spLocks noGrp="1"/>
          </p:cNvSpPr>
          <p:nvPr>
            <p:ph idx="1"/>
          </p:nvPr>
        </p:nvSpPr>
        <p:spPr/>
        <p:txBody>
          <a:bodyPr/>
          <a:lstStyle/>
          <a:p>
            <a:r>
              <a:rPr lang="en-US" sz="2300" b="1" dirty="0" err="1">
                <a:latin typeface="Times New Roman" pitchFamily="18" charset="0"/>
                <a:cs typeface="Times New Roman" pitchFamily="18" charset="0"/>
              </a:rPr>
              <a:t>Các</a:t>
            </a:r>
            <a:r>
              <a:rPr lang="en-US" sz="2300" b="1" dirty="0">
                <a:latin typeface="Times New Roman" pitchFamily="18" charset="0"/>
                <a:cs typeface="Times New Roman" pitchFamily="18" charset="0"/>
              </a:rPr>
              <a:t> </a:t>
            </a:r>
            <a:r>
              <a:rPr lang="en-US" sz="2300" b="1" dirty="0" err="1">
                <a:latin typeface="Times New Roman" pitchFamily="18" charset="0"/>
                <a:cs typeface="Times New Roman" pitchFamily="18" charset="0"/>
              </a:rPr>
              <a:t>vị</a:t>
            </a:r>
            <a:r>
              <a:rPr lang="en-US" sz="2300" b="1" dirty="0">
                <a:latin typeface="Times New Roman" pitchFamily="18" charset="0"/>
                <a:cs typeface="Times New Roman" pitchFamily="18" charset="0"/>
              </a:rPr>
              <a:t> </a:t>
            </a:r>
            <a:r>
              <a:rPr lang="en-US" sz="2300" b="1" dirty="0" err="1">
                <a:latin typeface="Times New Roman" pitchFamily="18" charset="0"/>
                <a:cs typeface="Times New Roman" pitchFamily="18" charset="0"/>
              </a:rPr>
              <a:t>trí</a:t>
            </a:r>
            <a:r>
              <a:rPr lang="en-US" sz="2300" b="1" dirty="0">
                <a:latin typeface="Times New Roman" pitchFamily="18" charset="0"/>
                <a:cs typeface="Times New Roman" pitchFamily="18" charset="0"/>
              </a:rPr>
              <a:t> </a:t>
            </a:r>
            <a:r>
              <a:rPr lang="en-US" sz="2300" b="1" dirty="0" err="1">
                <a:latin typeface="Times New Roman" pitchFamily="18" charset="0"/>
                <a:cs typeface="Times New Roman" pitchFamily="18" charset="0"/>
              </a:rPr>
              <a:t>việc</a:t>
            </a:r>
            <a:r>
              <a:rPr lang="en-US" sz="2300" b="1" dirty="0">
                <a:latin typeface="Times New Roman" pitchFamily="18" charset="0"/>
                <a:cs typeface="Times New Roman" pitchFamily="18" charset="0"/>
              </a:rPr>
              <a:t> </a:t>
            </a:r>
            <a:r>
              <a:rPr lang="en-US" sz="2300" b="1" dirty="0" err="1">
                <a:latin typeface="Times New Roman" pitchFamily="18" charset="0"/>
                <a:cs typeface="Times New Roman" pitchFamily="18" charset="0"/>
              </a:rPr>
              <a:t>làm</a:t>
            </a:r>
            <a:r>
              <a:rPr lang="en-US" sz="2300" b="1" dirty="0">
                <a:latin typeface="Times New Roman" pitchFamily="18" charset="0"/>
                <a:cs typeface="Times New Roman" pitchFamily="18" charset="0"/>
              </a:rPr>
              <a:t> </a:t>
            </a:r>
            <a:r>
              <a:rPr lang="en-US" sz="2300" b="1" dirty="0" err="1">
                <a:latin typeface="Times New Roman" pitchFamily="18" charset="0"/>
                <a:cs typeface="Times New Roman" pitchFamily="18" charset="0"/>
              </a:rPr>
              <a:t>sau</a:t>
            </a:r>
            <a:r>
              <a:rPr lang="en-US" sz="2300" b="1" dirty="0">
                <a:latin typeface="Times New Roman" pitchFamily="18" charset="0"/>
                <a:cs typeface="Times New Roman" pitchFamily="18" charset="0"/>
              </a:rPr>
              <a:t> </a:t>
            </a:r>
            <a:r>
              <a:rPr lang="en-US" sz="2300" b="1" dirty="0" err="1">
                <a:latin typeface="Times New Roman" pitchFamily="18" charset="0"/>
                <a:cs typeface="Times New Roman" pitchFamily="18" charset="0"/>
              </a:rPr>
              <a:t>khi</a:t>
            </a:r>
            <a:r>
              <a:rPr lang="en-US" sz="2300" b="1" dirty="0">
                <a:latin typeface="Times New Roman" pitchFamily="18" charset="0"/>
                <a:cs typeface="Times New Roman" pitchFamily="18" charset="0"/>
              </a:rPr>
              <a:t> </a:t>
            </a:r>
            <a:r>
              <a:rPr lang="en-US" sz="2300" b="1" dirty="0" err="1">
                <a:latin typeface="Times New Roman" pitchFamily="18" charset="0"/>
                <a:cs typeface="Times New Roman" pitchFamily="18" charset="0"/>
              </a:rPr>
              <a:t>tốt</a:t>
            </a:r>
            <a:r>
              <a:rPr lang="en-US" sz="2300" b="1" dirty="0">
                <a:latin typeface="Times New Roman" pitchFamily="18" charset="0"/>
                <a:cs typeface="Times New Roman" pitchFamily="18" charset="0"/>
              </a:rPr>
              <a:t> </a:t>
            </a:r>
            <a:r>
              <a:rPr lang="en-US" sz="2300" b="1" dirty="0" err="1">
                <a:latin typeface="Times New Roman" pitchFamily="18" charset="0"/>
                <a:cs typeface="Times New Roman" pitchFamily="18" charset="0"/>
              </a:rPr>
              <a:t>nghiệp</a:t>
            </a:r>
            <a:r>
              <a:rPr lang="en-US" sz="2300" b="1" dirty="0">
                <a:latin typeface="Times New Roman" pitchFamily="18" charset="0"/>
                <a:cs typeface="Times New Roman" pitchFamily="18" charset="0"/>
              </a:rPr>
              <a:t/>
            </a:r>
            <a:br>
              <a:rPr lang="en-US" sz="2300" b="1" dirty="0">
                <a:latin typeface="Times New Roman" pitchFamily="18" charset="0"/>
                <a:cs typeface="Times New Roman" pitchFamily="18" charset="0"/>
              </a:rPr>
            </a:br>
            <a:r>
              <a:rPr lang="en-US" sz="2300" dirty="0" err="1">
                <a:latin typeface="Times New Roman" pitchFamily="18" charset="0"/>
                <a:cs typeface="Times New Roman" pitchFamily="18" charset="0"/>
              </a:rPr>
              <a:t>Các</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cử</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nhân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chuyên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ngành</a:t>
            </a:r>
            <a:r>
              <a:rPr lang="en-US" sz="2300" dirty="0">
                <a:latin typeface="Times New Roman" pitchFamily="18" charset="0"/>
                <a:cs typeface="Times New Roman" pitchFamily="18" charset="0"/>
              </a:rPr>
              <a:t> Marketing </a:t>
            </a:r>
            <a:r>
              <a:rPr lang="en-US" sz="2300" dirty="0" err="1">
                <a:latin typeface="Times New Roman" pitchFamily="18" charset="0"/>
                <a:cs typeface="Times New Roman" pitchFamily="18" charset="0"/>
              </a:rPr>
              <a:t>sau</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khi</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tốt</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nghiệp</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có</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thể</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đảm</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nhận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các</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vị</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trí</a:t>
            </a:r>
            <a:r>
              <a:rPr lang="en-US" sz="2300" dirty="0">
                <a:latin typeface="Times New Roman" pitchFamily="18" charset="0"/>
                <a:cs typeface="Times New Roman" pitchFamily="18" charset="0"/>
              </a:rPr>
              <a:t>:</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Chuyên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viên</a:t>
            </a:r>
            <a:r>
              <a:rPr lang="en-US" sz="2300" dirty="0">
                <a:latin typeface="Times New Roman" pitchFamily="18" charset="0"/>
                <a:cs typeface="Times New Roman" pitchFamily="18" charset="0"/>
              </a:rPr>
              <a:t> marketing</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Chuyên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viên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nghiên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cứu</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thị</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trường</a:t>
            </a:r>
            <a:r>
              <a:rPr lang="en-US" sz="2300" dirty="0">
                <a:latin typeface="Times New Roman" pitchFamily="18" charset="0"/>
                <a:cs typeface="Times New Roman" pitchFamily="18" charset="0"/>
              </a:rPr>
              <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Chuyên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viên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chăm</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sóc</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khách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hàng</a:t>
            </a:r>
            <a:r>
              <a:rPr lang="en-US" sz="2300" dirty="0">
                <a:latin typeface="Times New Roman" pitchFamily="18" charset="0"/>
                <a:cs typeface="Times New Roman" pitchFamily="18" charset="0"/>
              </a:rPr>
              <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Chuyên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viên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quan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hệ</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công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chúng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hoặc</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phụ</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trách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quảng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cáo</a:t>
            </a:r>
            <a:r>
              <a:rPr lang="en-US" sz="2300" dirty="0">
                <a:latin typeface="Times New Roman" pitchFamily="18" charset="0"/>
                <a:cs typeface="Times New Roman" pitchFamily="18" charset="0"/>
              </a:rPr>
              <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Chuyên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viên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tổ</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chức</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sự</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kiện</a:t>
            </a:r>
            <a:r>
              <a:rPr lang="en-US" sz="2300" dirty="0">
                <a:latin typeface="Times New Roman" pitchFamily="18" charset="0"/>
                <a:cs typeface="Times New Roman" pitchFamily="18" charset="0"/>
              </a:rPr>
              <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Đại</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diện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bán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hàng</a:t>
            </a:r>
            <a:r>
              <a:rPr lang="en-US" sz="2300" dirty="0">
                <a:latin typeface="Times New Roman" pitchFamily="18" charset="0"/>
                <a:cs typeface="Times New Roman" pitchFamily="18" charset="0"/>
              </a:rPr>
              <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Trưởng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nhóm</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trưởng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phòng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kinh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doanh</a:t>
            </a:r>
            <a:r>
              <a:rPr lang="en-US" sz="2300" dirty="0">
                <a:latin typeface="Times New Roman" pitchFamily="18" charset="0"/>
                <a:cs typeface="Times New Roman" pitchFamily="18" charset="0"/>
              </a:rPr>
              <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Trưởng</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phòng</a:t>
            </a:r>
            <a:r>
              <a:rPr lang="en-US" sz="2300" dirty="0">
                <a:latin typeface="Times New Roman" pitchFamily="18" charset="0"/>
                <a:cs typeface="Times New Roman" pitchFamily="18" charset="0"/>
              </a:rPr>
              <a:t> marketing, </a:t>
            </a:r>
            <a:r>
              <a:rPr lang="en-US" sz="2300" dirty="0" err="1">
                <a:latin typeface="Times New Roman" pitchFamily="18" charset="0"/>
                <a:cs typeface="Times New Roman" pitchFamily="18" charset="0"/>
              </a:rPr>
              <a:t>bán</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hàng</a:t>
            </a:r>
            <a:r>
              <a:rPr lang="en-US" sz="2300" dirty="0">
                <a:latin typeface="Times New Roman" pitchFamily="18" charset="0"/>
                <a:cs typeface="Times New Roman" pitchFamily="18" charset="0"/>
              </a:rPr>
              <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Phụ</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trách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các</a:t>
            </a:r>
            <a:r>
              <a:rPr lang="en-US" sz="2300" dirty="0">
                <a:latin typeface="Times New Roman" pitchFamily="18" charset="0"/>
                <a:cs typeface="Times New Roman" pitchFamily="18" charset="0"/>
              </a:rPr>
              <a:t> start-up </a:t>
            </a:r>
            <a:r>
              <a:rPr lang="en-US" sz="2300" dirty="0" err="1">
                <a:latin typeface="Times New Roman" pitchFamily="18" charset="0"/>
                <a:cs typeface="Times New Roman" pitchFamily="18" charset="0"/>
              </a:rPr>
              <a:t>về</a:t>
            </a:r>
            <a:r>
              <a:rPr lang="en-US" sz="2300" dirty="0">
                <a:latin typeface="Times New Roman" pitchFamily="18" charset="0"/>
                <a:cs typeface="Times New Roman" pitchFamily="18" charset="0"/>
              </a:rPr>
              <a:t> marketing</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 CEO </a:t>
            </a:r>
            <a:r>
              <a:rPr lang="en-US" sz="2300" dirty="0" err="1">
                <a:latin typeface="Times New Roman" pitchFamily="18" charset="0"/>
                <a:cs typeface="Times New Roman" pitchFamily="18" charset="0"/>
              </a:rPr>
              <a:t>của</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các</a:t>
            </a:r>
            <a:r>
              <a:rPr lang="en-US" sz="2300" dirty="0">
                <a:latin typeface="Times New Roman" pitchFamily="18" charset="0"/>
                <a:cs typeface="Times New Roman" pitchFamily="18" charset="0"/>
              </a:rPr>
              <a:t> start-up do </a:t>
            </a:r>
            <a:r>
              <a:rPr lang="en-US" sz="2300" dirty="0" err="1">
                <a:latin typeface="Times New Roman" pitchFamily="18" charset="0"/>
                <a:cs typeface="Times New Roman" pitchFamily="18" charset="0"/>
              </a:rPr>
              <a:t>chính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mình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thành</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lập</a:t>
            </a:r>
            <a:endParaRPr lang="en-US" sz="23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5390168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Fpt-DaxlinePro-ExtraBold"/>
        <a:ea typeface=""/>
        <a:cs typeface="Arial"/>
      </a:majorFont>
      <a:minorFont>
        <a:latin typeface="Fpt-DaxlinePro-Medium"/>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6680</TotalTime>
  <Words>1702</Words>
  <Application>Microsoft Office PowerPoint</Application>
  <PresentationFormat>On-screen Show (4:3)</PresentationFormat>
  <Paragraphs>274</Paragraphs>
  <Slides>28</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ＭＳ Ｐゴシック</vt:lpstr>
      <vt:lpstr>Arial</vt:lpstr>
      <vt:lpstr>Calibri</vt:lpstr>
      <vt:lpstr>Fpt-DaxlinePro-ExtraBold</vt:lpstr>
      <vt:lpstr>Fpt-DaxlinePro-Medium</vt:lpstr>
      <vt:lpstr>Roboto</vt:lpstr>
      <vt:lpstr>Times New Roman</vt:lpstr>
      <vt:lpstr>Wingdings</vt:lpstr>
      <vt:lpstr>Default Design</vt:lpstr>
      <vt:lpstr>ORIENTATION  for  FUNDAMENTAL STUDY</vt:lpstr>
      <vt:lpstr>Nội dung</vt:lpstr>
      <vt:lpstr>Tổng quan về tiến độ học tập</vt:lpstr>
      <vt:lpstr>Ngành Quản trị kinh doanh</vt:lpstr>
      <vt:lpstr>Tổng quan đào tạo ngành  Quản trị Kinh doanh</vt:lpstr>
      <vt:lpstr>Mục tiêu của chương trình QTKD</vt:lpstr>
      <vt:lpstr>Mục tiêu của chương trình QTKD</vt:lpstr>
      <vt:lpstr>Chương trình  QTKD – MARKETING (MKT) </vt:lpstr>
      <vt:lpstr>Chương trình  QTKD – MARKETING </vt:lpstr>
      <vt:lpstr>Chương trình  QTKD – Chuyên ngành Tài chính (FIN)</vt:lpstr>
      <vt:lpstr>Chương trình  QTKD – Chuyên ngành Tài chính</vt:lpstr>
      <vt:lpstr>Chương trình  QTKD –  Quản trị khách sạn (HM)</vt:lpstr>
      <vt:lpstr>Chương trình  QTKD –  Quản trị khách sạn</vt:lpstr>
      <vt:lpstr>Chương trình  QTKD –  Kinh doanh Quốc tế (IB)</vt:lpstr>
      <vt:lpstr>Chương trình  QTKD –  Kinh doanh Quốc tế</vt:lpstr>
      <vt:lpstr>Chương trình  QTKD –  Truyền thông đa phương tiện (MC)</vt:lpstr>
      <vt:lpstr>Khung chương trình</vt:lpstr>
      <vt:lpstr>Tổ chức đào tạo</vt:lpstr>
      <vt:lpstr>Tổ chức đào tạo</vt:lpstr>
      <vt:lpstr>Học online trên Coursera.org</vt:lpstr>
      <vt:lpstr>Kiểm tra và thi học phần</vt:lpstr>
      <vt:lpstr>Các lưu ý đặc biệt</vt:lpstr>
      <vt:lpstr>18 thủ tục hành chính nên biết</vt:lpstr>
      <vt:lpstr>18 thủ tục hành chính nên biết</vt:lpstr>
      <vt:lpstr>18 thủ tục hành chính nên biết</vt:lpstr>
      <vt:lpstr>18 thủ tục hành chính nên biết</vt:lpstr>
      <vt:lpstr>Cổng thông tin Đào tạo </vt:lpstr>
      <vt:lpstr>Contact</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Dinhkym</dc:creator>
  <cp:lastModifiedBy>Acer</cp:lastModifiedBy>
  <cp:revision>563</cp:revision>
  <dcterms:created xsi:type="dcterms:W3CDTF">2010-09-29T08:59:48Z</dcterms:created>
  <dcterms:modified xsi:type="dcterms:W3CDTF">2022-07-20T10:32:09Z</dcterms:modified>
</cp:coreProperties>
</file>